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71" r:id="rId6"/>
    <p:sldId id="309" r:id="rId7"/>
    <p:sldId id="318" r:id="rId8"/>
    <p:sldId id="2348" r:id="rId9"/>
    <p:sldId id="2349" r:id="rId10"/>
    <p:sldId id="23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36E32F-8F4B-4FDE-8A6B-0AA41FAC1BC4}">
          <p14:sldIdLst/>
        </p14:section>
        <p14:section name="Default Section" id="{08CFB5E3-67FF-45D1-8B75-EE2ECCDA319C}">
          <p14:sldIdLst/>
        </p14:section>
        <p14:section name="Sección sin título" id="{B838FFDD-3AE3-E84E-AF55-A5780D24E313}">
          <p14:sldIdLst>
            <p14:sldId id="256"/>
            <p14:sldId id="2671"/>
            <p14:sldId id="309"/>
            <p14:sldId id="318"/>
            <p14:sldId id="2348"/>
            <p14:sldId id="2349"/>
            <p14:sldId id="2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6E5035-B0C7-80EE-6EC7-FFD2DCE87E79}" name="Sarah Mellor" initials="SM" userId="S::Sarah.Mellor@cancer.org.uk::5b2deae4-f5d4-46b6-be7d-9298dec4e3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128"/>
    <a:srgbClr val="0A2D50"/>
    <a:srgbClr val="5A6469"/>
    <a:srgbClr val="002395"/>
    <a:srgbClr val="009EA0"/>
    <a:srgbClr val="501491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73123" autoAdjust="0"/>
  </p:normalViewPr>
  <p:slideViewPr>
    <p:cSldViewPr snapToGrid="0">
      <p:cViewPr>
        <p:scale>
          <a:sx n="75" d="100"/>
          <a:sy n="75" d="100"/>
        </p:scale>
        <p:origin x="3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3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73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78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2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8215A-E756-4F21-6DDE-2C9D69D12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7677BA-5A95-A8E1-ED45-D42C8148E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8F2F28-BF68-C716-5DBA-3E95E97AF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1925FF-3E4D-7954-FE12-895AF72A6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42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2A6E-00E0-0AF1-B090-4B0FE30E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DA0730-7ECB-FC84-D8CC-C222D708B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D81CCC-DB59-668E-73EF-4DC1C2E1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6D5E16-5EFE-8041-63E3-B38A6B760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86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274D-8E25-952F-933F-497C996B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8B9CF3-EB37-A743-CCE9-490194816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F1EE38-75B2-6152-9A71-4CBA6F25E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754626-ECC2-F4D5-2BBC-B14E9F66F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B6991-170B-8249-A269-BE1FFA6A1CC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8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_DSC8668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c1/Desktop/KCL_box_red_485_rgb.png" TargetMode="Externa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 Cover slid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DBA87-7AB9-4144-A17F-43A9C30380F1}"/>
              </a:ext>
            </a:extLst>
          </p:cNvPr>
          <p:cNvGrpSpPr/>
          <p:nvPr userDrawn="1"/>
        </p:nvGrpSpPr>
        <p:grpSpPr>
          <a:xfrm>
            <a:off x="2744511" y="869793"/>
            <a:ext cx="6692677" cy="5118415"/>
            <a:chOff x="1211282" y="869792"/>
            <a:chExt cx="6721435" cy="51184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AA9C9-0BE4-5F43-B408-44CF4ECDD428}"/>
                </a:ext>
              </a:extLst>
            </p:cNvPr>
            <p:cNvSpPr/>
            <p:nvPr userDrawn="1"/>
          </p:nvSpPr>
          <p:spPr>
            <a:xfrm>
              <a:off x="1211282" y="869792"/>
              <a:ext cx="6721435" cy="5118415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5" name="KCL-LOGO-INTERNATIONAL.png">
              <a:extLst>
                <a:ext uri="{FF2B5EF4-FFF2-40B4-BE49-F238E27FC236}">
                  <a16:creationId xmlns:a16="http://schemas.microsoft.com/office/drawing/2014/main" id="{B036F538-478A-B641-903C-F7985F6D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655" y="1671090"/>
              <a:ext cx="5127602" cy="355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 dirty="0"/>
              <a:t>First level bullet point (indent x0)</a:t>
            </a:r>
          </a:p>
          <a:p>
            <a:pPr lvl="3"/>
            <a:r>
              <a:rPr lang="en-US" dirty="0"/>
              <a:t>Second level bullet point (indent x1)</a:t>
            </a:r>
          </a:p>
          <a:p>
            <a:pPr lvl="4"/>
            <a:r>
              <a:rPr lang="en-US" dirty="0"/>
              <a:t>Third level bullet point (indent x2)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 and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Two columns – bullets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5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text/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text/bullets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line of text/heading/intro would go here, remove bullet (indent x0)</a:t>
            </a:r>
          </a:p>
          <a:p>
            <a:pPr lvl="1"/>
            <a:r>
              <a:rPr lang="en-US" dirty="0"/>
              <a:t>Second line of text would go here (remove bullet, indent x1)</a:t>
            </a:r>
          </a:p>
          <a:p>
            <a:pPr lvl="2"/>
            <a:r>
              <a:rPr lang="en-US" dirty="0"/>
              <a:t>First level bullet point (indent x2)</a:t>
            </a:r>
          </a:p>
          <a:p>
            <a:pPr lvl="3"/>
            <a:r>
              <a:rPr lang="en-US" dirty="0"/>
              <a:t>Second level bullet point (indent x3)</a:t>
            </a:r>
          </a:p>
          <a:p>
            <a:pPr lvl="4"/>
            <a:r>
              <a:rPr lang="en-US" dirty="0"/>
              <a:t>Third level bullet point (indent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Two columns – 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Two columns – 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First level bullet point (indent x0)</a:t>
            </a:r>
          </a:p>
          <a:p>
            <a:pPr lvl="1"/>
            <a:r>
              <a:rPr lang="en-US" dirty="0"/>
              <a:t>Second level bullet point (indent x1)</a:t>
            </a:r>
          </a:p>
          <a:p>
            <a:pPr lvl="2"/>
            <a:r>
              <a:rPr lang="en-US" dirty="0"/>
              <a:t>Third level bullet point (indent x2)</a:t>
            </a:r>
          </a:p>
          <a:p>
            <a:pPr lvl="3"/>
            <a:r>
              <a:rPr lang="en-US" dirty="0"/>
              <a:t>Fourth level bullet point (indent x3)</a:t>
            </a:r>
          </a:p>
          <a:p>
            <a:pPr lvl="4"/>
            <a:r>
              <a:rPr lang="en-US" dirty="0"/>
              <a:t>Fifth level bullet point (indent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1 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4758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63" y="5949280"/>
            <a:ext cx="11280263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2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2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5999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5999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3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3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0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0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Picture x6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6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6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87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ea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567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86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ky blue">
    <p:bg>
      <p:bgPr>
        <a:solidFill>
          <a:srgbClr val="9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05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 dirty="0">
                <a:solidFill>
                  <a:schemeClr val="bg1"/>
                </a:solidFill>
              </a:rPr>
              <a:t>Contact details/for more information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2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Contact details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+44 (0)20 7848 XXXX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xxxx@kcl.ac.uk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www.kcl.ac.uk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xxxx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joint -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_DSC1517.jpg"/>
          <p:cNvPicPr>
            <a:picLocks/>
          </p:cNvPicPr>
          <p:nvPr userDrawn="1"/>
        </p:nvPicPr>
        <p:blipFill rotWithShape="1"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" t="13342" r="864" b="19581"/>
          <a:stretch>
            <a:fillRect/>
          </a:stretch>
        </p:blipFill>
        <p:spPr>
          <a:xfrm>
            <a:off x="0" y="1"/>
            <a:ext cx="12192000" cy="555497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33972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9" tIns="45524" rIns="91049" bIns="455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2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1" y="180000"/>
            <a:ext cx="11232000" cy="1080000"/>
          </a:xfrm>
        </p:spPr>
        <p:txBody>
          <a:bodyPr anchor="t" anchorCtr="0">
            <a:normAutofit/>
          </a:bodyPr>
          <a:lstStyle>
            <a:lvl1pPr>
              <a:defRPr sz="448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1" y="1440000"/>
            <a:ext cx="11232000" cy="8917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Georgia"/>
                <a:cs typeface="Georgia"/>
              </a:defRPr>
            </a:lvl1pPr>
            <a:lvl2pPr marL="45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0484" y="5726299"/>
            <a:ext cx="8985955" cy="951707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10489316" y="5554980"/>
            <a:ext cx="1702684" cy="1303021"/>
            <a:chOff x="7949775" y="1"/>
            <a:chExt cx="1194225" cy="910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18" name="KCL-LOGO-UK-1.png"/>
            <p:cNvPicPr>
              <a:picLocks noChangeAspect="1"/>
            </p:cNvPicPr>
            <p:nvPr userDrawn="1"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05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330209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4964" y="1412875"/>
            <a:ext cx="10333038" cy="1022212"/>
          </a:xfrm>
        </p:spPr>
        <p:txBody>
          <a:bodyPr anchor="b"/>
          <a:lstStyle>
            <a:lvl1pPr algn="l">
              <a:defRPr sz="44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4964" y="2601119"/>
            <a:ext cx="10333038" cy="1655762"/>
          </a:xfrm>
        </p:spPr>
        <p:txBody>
          <a:bodyPr/>
          <a:lstStyle>
            <a:lvl1pPr marL="0" indent="0" algn="l">
              <a:buNone/>
              <a:defRPr sz="1792">
                <a:solidFill>
                  <a:schemeClr val="bg1"/>
                </a:solidFill>
              </a:defRPr>
            </a:lvl1pPr>
            <a:lvl2pPr marL="341410" indent="0" algn="ctr">
              <a:buNone/>
              <a:defRPr sz="1494"/>
            </a:lvl2pPr>
            <a:lvl3pPr marL="682817" indent="0" algn="ctr">
              <a:buNone/>
              <a:defRPr sz="1344"/>
            </a:lvl3pPr>
            <a:lvl4pPr marL="1024226" indent="0" algn="ctr">
              <a:buNone/>
              <a:defRPr sz="1195"/>
            </a:lvl4pPr>
            <a:lvl5pPr marL="1365634" indent="0" algn="ctr">
              <a:buNone/>
              <a:defRPr sz="1195"/>
            </a:lvl5pPr>
            <a:lvl6pPr marL="1707043" indent="0" algn="ctr">
              <a:buNone/>
              <a:defRPr sz="1195"/>
            </a:lvl6pPr>
            <a:lvl7pPr marL="2048451" indent="0" algn="ctr">
              <a:buNone/>
              <a:defRPr sz="1195"/>
            </a:lvl7pPr>
            <a:lvl8pPr marL="2389859" indent="0" algn="ctr">
              <a:buNone/>
              <a:defRPr sz="1195"/>
            </a:lvl8pPr>
            <a:lvl9pPr marL="2731269" indent="0" algn="ctr">
              <a:buNone/>
              <a:defRPr sz="11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2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53440" y="1408734"/>
            <a:ext cx="1141449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53440" y="3212309"/>
            <a:ext cx="11414495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237163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ll York Medical School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57" y="329517"/>
            <a:ext cx="1817811" cy="965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260" y="341348"/>
            <a:ext cx="9348382" cy="594500"/>
          </a:xfrm>
        </p:spPr>
        <p:txBody>
          <a:bodyPr>
            <a:normAutofit/>
          </a:bodyPr>
          <a:lstStyle>
            <a:lvl1pPr>
              <a:defRPr sz="2390">
                <a:solidFill>
                  <a:srgbClr val="C20A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F1E587-F5C0-40F7-8157-5BFB0F80CE09}"/>
              </a:ext>
            </a:extLst>
          </p:cNvPr>
          <p:cNvCxnSpPr/>
          <p:nvPr userDrawn="1"/>
        </p:nvCxnSpPr>
        <p:spPr>
          <a:xfrm>
            <a:off x="166116" y="6519672"/>
            <a:ext cx="1184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CD9FB6E-FD69-40D6-9215-5692E6C9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657" y="6555802"/>
            <a:ext cx="2743200" cy="3021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07A3A7-B2D9-425B-AD56-F7337645EB6B}" type="datetime1">
              <a:rPr lang="en-GB" smtClean="0"/>
              <a:pPr/>
              <a:t>26/01/2026</a:t>
            </a:fld>
            <a:r>
              <a:rPr lang="en-GB" dirty="0"/>
              <a:t> | </a:t>
            </a:r>
            <a:fld id="{646A2D14-CE47-4859-86ED-9C696F98AF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550357-EE99-4B04-B3AB-FF5889C05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46" y="6547296"/>
            <a:ext cx="9375775" cy="302198"/>
          </a:xfrm>
        </p:spPr>
        <p:txBody>
          <a:bodyPr/>
          <a:lstStyle>
            <a:lvl1pPr marL="0" indent="0">
              <a:buNone/>
              <a:defRPr sz="74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49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49684C-07A7-4CF0-94D7-6C0D08727C3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0CE7F484-DF8D-2F42-813F-53840E4A2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37626"/>
            <a:ext cx="10926034" cy="3423938"/>
          </a:xfrm>
          <a:custGeom>
            <a:avLst/>
            <a:gdLst>
              <a:gd name="connsiteX0" fmla="*/ 0 w 10956065"/>
              <a:gd name="connsiteY0" fmla="*/ 0 h 3429000"/>
              <a:gd name="connsiteX1" fmla="*/ 10956065 w 10956065"/>
              <a:gd name="connsiteY1" fmla="*/ 0 h 3429000"/>
              <a:gd name="connsiteX2" fmla="*/ 10956065 w 10956065"/>
              <a:gd name="connsiteY2" fmla="*/ 3429000 h 3429000"/>
              <a:gd name="connsiteX3" fmla="*/ 0 w 10956065"/>
              <a:gd name="connsiteY3" fmla="*/ 3429000 h 3429000"/>
              <a:gd name="connsiteX4" fmla="*/ 0 w 10956065"/>
              <a:gd name="connsiteY4" fmla="*/ 0 h 3429000"/>
              <a:gd name="connsiteX0" fmla="*/ 0 w 10956065"/>
              <a:gd name="connsiteY0" fmla="*/ 0 h 3429000"/>
              <a:gd name="connsiteX1" fmla="*/ 8453934 w 10956065"/>
              <a:gd name="connsiteY1" fmla="*/ 423949 h 3429000"/>
              <a:gd name="connsiteX2" fmla="*/ 10956065 w 10956065"/>
              <a:gd name="connsiteY2" fmla="*/ 3429000 h 3429000"/>
              <a:gd name="connsiteX3" fmla="*/ 0 w 10956065"/>
              <a:gd name="connsiteY3" fmla="*/ 3429000 h 3429000"/>
              <a:gd name="connsiteX4" fmla="*/ 0 w 10956065"/>
              <a:gd name="connsiteY4" fmla="*/ 0 h 3429000"/>
              <a:gd name="connsiteX0" fmla="*/ 0 w 10956065"/>
              <a:gd name="connsiteY0" fmla="*/ 0 h 3429000"/>
              <a:gd name="connsiteX1" fmla="*/ 8736567 w 10956065"/>
              <a:gd name="connsiteY1" fmla="*/ 0 h 3429000"/>
              <a:gd name="connsiteX2" fmla="*/ 10956065 w 10956065"/>
              <a:gd name="connsiteY2" fmla="*/ 3429000 h 3429000"/>
              <a:gd name="connsiteX3" fmla="*/ 0 w 10956065"/>
              <a:gd name="connsiteY3" fmla="*/ 3429000 h 3429000"/>
              <a:gd name="connsiteX4" fmla="*/ 0 w 10956065"/>
              <a:gd name="connsiteY4" fmla="*/ 0 h 3429000"/>
              <a:gd name="connsiteX0" fmla="*/ 0 w 10956065"/>
              <a:gd name="connsiteY0" fmla="*/ 0 h 3429000"/>
              <a:gd name="connsiteX1" fmla="*/ 8736567 w 10956065"/>
              <a:gd name="connsiteY1" fmla="*/ 0 h 3429000"/>
              <a:gd name="connsiteX2" fmla="*/ 10956065 w 10956065"/>
              <a:gd name="connsiteY2" fmla="*/ 3429000 h 3429000"/>
              <a:gd name="connsiteX3" fmla="*/ 0 w 10956065"/>
              <a:gd name="connsiteY3" fmla="*/ 3429000 h 3429000"/>
              <a:gd name="connsiteX4" fmla="*/ 0 w 10956065"/>
              <a:gd name="connsiteY4" fmla="*/ 0 h 3429000"/>
              <a:gd name="connsiteX0" fmla="*/ 0 w 10956065"/>
              <a:gd name="connsiteY0" fmla="*/ 0 h 3429000"/>
              <a:gd name="connsiteX1" fmla="*/ 8736567 w 10956065"/>
              <a:gd name="connsiteY1" fmla="*/ 0 h 3429000"/>
              <a:gd name="connsiteX2" fmla="*/ 10956065 w 10956065"/>
              <a:gd name="connsiteY2" fmla="*/ 3429000 h 3429000"/>
              <a:gd name="connsiteX3" fmla="*/ 0 w 10956065"/>
              <a:gd name="connsiteY3" fmla="*/ 3429000 h 3429000"/>
              <a:gd name="connsiteX4" fmla="*/ 0 w 10956065"/>
              <a:gd name="connsiteY4" fmla="*/ 0 h 3429000"/>
              <a:gd name="connsiteX0" fmla="*/ 0 w 10956994"/>
              <a:gd name="connsiteY0" fmla="*/ 0 h 3429000"/>
              <a:gd name="connsiteX1" fmla="*/ 8736567 w 10956994"/>
              <a:gd name="connsiteY1" fmla="*/ 0 h 3429000"/>
              <a:gd name="connsiteX2" fmla="*/ 10956065 w 10956994"/>
              <a:gd name="connsiteY2" fmla="*/ 3429000 h 3429000"/>
              <a:gd name="connsiteX3" fmla="*/ 0 w 10956994"/>
              <a:gd name="connsiteY3" fmla="*/ 3429000 h 3429000"/>
              <a:gd name="connsiteX4" fmla="*/ 0 w 10956994"/>
              <a:gd name="connsiteY4" fmla="*/ 0 h 3429000"/>
              <a:gd name="connsiteX0" fmla="*/ 0 w 10968744"/>
              <a:gd name="connsiteY0" fmla="*/ 0 h 3429000"/>
              <a:gd name="connsiteX1" fmla="*/ 8736567 w 10968744"/>
              <a:gd name="connsiteY1" fmla="*/ 0 h 3429000"/>
              <a:gd name="connsiteX2" fmla="*/ 10956065 w 10968744"/>
              <a:gd name="connsiteY2" fmla="*/ 3429000 h 3429000"/>
              <a:gd name="connsiteX3" fmla="*/ 0 w 10968744"/>
              <a:gd name="connsiteY3" fmla="*/ 3429000 h 3429000"/>
              <a:gd name="connsiteX4" fmla="*/ 0 w 10968744"/>
              <a:gd name="connsiteY4" fmla="*/ 0 h 3429000"/>
              <a:gd name="connsiteX0" fmla="*/ 0 w 10976021"/>
              <a:gd name="connsiteY0" fmla="*/ 0 h 3429000"/>
              <a:gd name="connsiteX1" fmla="*/ 8803069 w 10976021"/>
              <a:gd name="connsiteY1" fmla="*/ 8313 h 3429000"/>
              <a:gd name="connsiteX2" fmla="*/ 10956065 w 10976021"/>
              <a:gd name="connsiteY2" fmla="*/ 3429000 h 3429000"/>
              <a:gd name="connsiteX3" fmla="*/ 0 w 10976021"/>
              <a:gd name="connsiteY3" fmla="*/ 3429000 h 3429000"/>
              <a:gd name="connsiteX4" fmla="*/ 0 w 10976021"/>
              <a:gd name="connsiteY4" fmla="*/ 0 h 3429000"/>
              <a:gd name="connsiteX0" fmla="*/ 0 w 10970762"/>
              <a:gd name="connsiteY0" fmla="*/ 0 h 3429000"/>
              <a:gd name="connsiteX1" fmla="*/ 8803069 w 10970762"/>
              <a:gd name="connsiteY1" fmla="*/ 8313 h 3429000"/>
              <a:gd name="connsiteX2" fmla="*/ 10956065 w 10970762"/>
              <a:gd name="connsiteY2" fmla="*/ 3429000 h 3429000"/>
              <a:gd name="connsiteX3" fmla="*/ 0 w 10970762"/>
              <a:gd name="connsiteY3" fmla="*/ 3429000 h 3429000"/>
              <a:gd name="connsiteX4" fmla="*/ 0 w 10970762"/>
              <a:gd name="connsiteY4" fmla="*/ 0 h 3429000"/>
              <a:gd name="connsiteX0" fmla="*/ 0 w 10963054"/>
              <a:gd name="connsiteY0" fmla="*/ 0 h 3429000"/>
              <a:gd name="connsiteX1" fmla="*/ 8803069 w 10963054"/>
              <a:gd name="connsiteY1" fmla="*/ 8313 h 3429000"/>
              <a:gd name="connsiteX2" fmla="*/ 10947438 w 10963054"/>
              <a:gd name="connsiteY2" fmla="*/ 3411747 h 3429000"/>
              <a:gd name="connsiteX3" fmla="*/ 0 w 10963054"/>
              <a:gd name="connsiteY3" fmla="*/ 3429000 h 3429000"/>
              <a:gd name="connsiteX4" fmla="*/ 0 w 10963054"/>
              <a:gd name="connsiteY4" fmla="*/ 0 h 3429000"/>
              <a:gd name="connsiteX0" fmla="*/ 0 w 10959720"/>
              <a:gd name="connsiteY0" fmla="*/ 0 h 3429000"/>
              <a:gd name="connsiteX1" fmla="*/ 8803069 w 10959720"/>
              <a:gd name="connsiteY1" fmla="*/ 8313 h 3429000"/>
              <a:gd name="connsiteX2" fmla="*/ 10947438 w 10959720"/>
              <a:gd name="connsiteY2" fmla="*/ 3411747 h 3429000"/>
              <a:gd name="connsiteX3" fmla="*/ 0 w 10959720"/>
              <a:gd name="connsiteY3" fmla="*/ 3429000 h 3429000"/>
              <a:gd name="connsiteX4" fmla="*/ 0 w 10959720"/>
              <a:gd name="connsiteY4" fmla="*/ 0 h 3429000"/>
              <a:gd name="connsiteX0" fmla="*/ 0 w 10947438"/>
              <a:gd name="connsiteY0" fmla="*/ 0 h 3429000"/>
              <a:gd name="connsiteX1" fmla="*/ 8803069 w 10947438"/>
              <a:gd name="connsiteY1" fmla="*/ 8313 h 3429000"/>
              <a:gd name="connsiteX2" fmla="*/ 10947438 w 10947438"/>
              <a:gd name="connsiteY2" fmla="*/ 3411747 h 3429000"/>
              <a:gd name="connsiteX3" fmla="*/ 0 w 10947438"/>
              <a:gd name="connsiteY3" fmla="*/ 3429000 h 3429000"/>
              <a:gd name="connsiteX4" fmla="*/ 0 w 10947438"/>
              <a:gd name="connsiteY4" fmla="*/ 0 h 3429000"/>
              <a:gd name="connsiteX0" fmla="*/ 0 w 10931097"/>
              <a:gd name="connsiteY0" fmla="*/ 0 h 3429000"/>
              <a:gd name="connsiteX1" fmla="*/ 8803069 w 10931097"/>
              <a:gd name="connsiteY1" fmla="*/ 8313 h 3429000"/>
              <a:gd name="connsiteX2" fmla="*/ 10930185 w 10931097"/>
              <a:gd name="connsiteY2" fmla="*/ 3420373 h 3429000"/>
              <a:gd name="connsiteX3" fmla="*/ 0 w 10931097"/>
              <a:gd name="connsiteY3" fmla="*/ 3429000 h 3429000"/>
              <a:gd name="connsiteX4" fmla="*/ 0 w 10931097"/>
              <a:gd name="connsiteY4" fmla="*/ 0 h 3429000"/>
              <a:gd name="connsiteX0" fmla="*/ 0 w 10931097"/>
              <a:gd name="connsiteY0" fmla="*/ 0 h 3429000"/>
              <a:gd name="connsiteX1" fmla="*/ 8803069 w 10931097"/>
              <a:gd name="connsiteY1" fmla="*/ 8313 h 3429000"/>
              <a:gd name="connsiteX2" fmla="*/ 10930185 w 10931097"/>
              <a:gd name="connsiteY2" fmla="*/ 3420373 h 3429000"/>
              <a:gd name="connsiteX3" fmla="*/ 0 w 10931097"/>
              <a:gd name="connsiteY3" fmla="*/ 3429000 h 3429000"/>
              <a:gd name="connsiteX4" fmla="*/ 0 w 10931097"/>
              <a:gd name="connsiteY4" fmla="*/ 0 h 3429000"/>
              <a:gd name="connsiteX0" fmla="*/ 0 w 10930369"/>
              <a:gd name="connsiteY0" fmla="*/ 0 h 3429000"/>
              <a:gd name="connsiteX1" fmla="*/ 8803069 w 10930369"/>
              <a:gd name="connsiteY1" fmla="*/ 8313 h 3429000"/>
              <a:gd name="connsiteX2" fmla="*/ 10930185 w 10930369"/>
              <a:gd name="connsiteY2" fmla="*/ 3420373 h 3429000"/>
              <a:gd name="connsiteX3" fmla="*/ 0 w 10930369"/>
              <a:gd name="connsiteY3" fmla="*/ 3429000 h 3429000"/>
              <a:gd name="connsiteX4" fmla="*/ 0 w 10930369"/>
              <a:gd name="connsiteY4" fmla="*/ 0 h 3429000"/>
              <a:gd name="connsiteX0" fmla="*/ 0 w 10930369"/>
              <a:gd name="connsiteY0" fmla="*/ 0 h 3429000"/>
              <a:gd name="connsiteX1" fmla="*/ 8803069 w 10930369"/>
              <a:gd name="connsiteY1" fmla="*/ 8313 h 3429000"/>
              <a:gd name="connsiteX2" fmla="*/ 10930185 w 10930369"/>
              <a:gd name="connsiteY2" fmla="*/ 3425410 h 3429000"/>
              <a:gd name="connsiteX3" fmla="*/ 0 w 10930369"/>
              <a:gd name="connsiteY3" fmla="*/ 3429000 h 3429000"/>
              <a:gd name="connsiteX4" fmla="*/ 0 w 10930369"/>
              <a:gd name="connsiteY4" fmla="*/ 0 h 3429000"/>
              <a:gd name="connsiteX0" fmla="*/ 0 w 10926034"/>
              <a:gd name="connsiteY0" fmla="*/ 0 h 3432572"/>
              <a:gd name="connsiteX1" fmla="*/ 8803069 w 10926034"/>
              <a:gd name="connsiteY1" fmla="*/ 8313 h 3432572"/>
              <a:gd name="connsiteX2" fmla="*/ 10925422 w 10926034"/>
              <a:gd name="connsiteY2" fmla="*/ 3432572 h 3432572"/>
              <a:gd name="connsiteX3" fmla="*/ 0 w 10926034"/>
              <a:gd name="connsiteY3" fmla="*/ 3429000 h 3432572"/>
              <a:gd name="connsiteX4" fmla="*/ 0 w 10926034"/>
              <a:gd name="connsiteY4" fmla="*/ 0 h 343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034" h="3432572">
                <a:moveTo>
                  <a:pt x="0" y="0"/>
                </a:moveTo>
                <a:lnTo>
                  <a:pt x="8803069" y="8313"/>
                </a:lnTo>
                <a:cubicBezTo>
                  <a:pt x="11246696" y="270790"/>
                  <a:pt x="10890604" y="2531269"/>
                  <a:pt x="10925422" y="3432572"/>
                </a:cubicBez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540000" rIns="720000"/>
          <a:lstStyle>
            <a:lvl1pPr marL="361950" indent="0">
              <a:defRPr lang="es-ES" sz="4000" b="1" i="0" kern="1200" dirty="0" err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oppins" pitchFamily="2" charset="77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master </a:t>
            </a:r>
            <a:r>
              <a:rPr lang="es-ES" err="1"/>
              <a:t>title</a:t>
            </a:r>
            <a:br>
              <a:rPr lang="es-ES"/>
            </a:br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6DA09BD3-0D27-4606-ACEA-F3C87319C4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651286"/>
            <a:ext cx="9215891" cy="52574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es-ES" sz="2800" b="0" i="1" kern="1200" dirty="0">
                <a:solidFill>
                  <a:schemeClr val="bg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optional</a:t>
            </a:r>
            <a:r>
              <a:rPr lang="es-ES"/>
              <a:t> </a:t>
            </a:r>
            <a:r>
              <a:rPr lang="es-ES" err="1"/>
              <a:t>subtitle</a:t>
            </a:r>
            <a:endParaRPr lang="es-ES"/>
          </a:p>
        </p:txBody>
      </p:sp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9830D9B5-C0D0-014D-89A4-7A4B48D4B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5228716"/>
            <a:ext cx="9215889" cy="31113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400" b="0" i="0" kern="1200" dirty="0">
                <a:solidFill>
                  <a:schemeClr val="bg2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defRPr>
            </a:lvl1pPr>
          </a:lstStyle>
          <a:p>
            <a:pPr lvl="0"/>
            <a:r>
              <a:rPr lang="es-ES"/>
              <a:t>Nombre Apellido · Cargo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2780017A-E570-2742-AC30-D7BAD1BFF2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989" y="671798"/>
            <a:ext cx="403724" cy="207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200" b="0" i="0" kern="12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FEE3E5E1-73EF-784F-A04F-8CA9E2CCDB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516" y="673688"/>
            <a:ext cx="967211" cy="205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200" b="0" i="0" kern="12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XX/XX/2020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186A48-7822-4CCE-A34B-EE69304AE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5712475"/>
            <a:ext cx="2507874" cy="8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808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4F95C6-464D-2F41-A86B-A0266C722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69" y="6227623"/>
            <a:ext cx="530844" cy="630377"/>
          </a:xfrm>
          <a:prstGeom prst="rect">
            <a:avLst/>
          </a:prstGeom>
        </p:spPr>
      </p:pic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AD807EBC-4499-4A8B-B629-6FF5BE513B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66762" y="6483934"/>
            <a:ext cx="525933" cy="2177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822830-8501-4BF3-9AAA-35AA23C590EE}" type="slidenum">
              <a:rPr lang="es-ES" smtClean="0"/>
              <a:pPr/>
              <a:t>‹#›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039727BC-BDA5-0446-8B49-C9F158AB6E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7236" y="1733400"/>
            <a:ext cx="5148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  <a:latin typeface="PT Serif" panose="020A0603040505020204" pitchFamily="18" charset="77"/>
                <a:cs typeface="Times New Roman" panose="02020603050405020304" pitchFamily="18" charset="0"/>
              </a:defRPr>
            </a:lvl1pPr>
          </a:lstStyle>
          <a:p>
            <a:r>
              <a:rPr lang="es-ES" err="1"/>
              <a:t>Insert</a:t>
            </a:r>
            <a:r>
              <a:rPr lang="es-ES"/>
              <a:t> </a:t>
            </a:r>
            <a:r>
              <a:rPr lang="es-ES" err="1"/>
              <a:t>here</a:t>
            </a:r>
            <a:r>
              <a:rPr lang="es-ES"/>
              <a:t>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endParaRPr lang="es-ES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34043F47-C4F7-4949-8420-5C164E8F4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665342"/>
            <a:ext cx="7251823" cy="31925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s-ES" sz="2200" b="0" i="1" kern="1200" dirty="0">
                <a:solidFill>
                  <a:schemeClr val="bg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optional</a:t>
            </a:r>
            <a:r>
              <a:rPr lang="es-ES"/>
              <a:t> </a:t>
            </a:r>
            <a:r>
              <a:rPr lang="es-ES" err="1"/>
              <a:t>subtitle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64CBF7-4C6B-FD4F-9F6C-9877E0F7B083}"/>
              </a:ext>
            </a:extLst>
          </p:cNvPr>
          <p:cNvSpPr/>
          <p:nvPr userDrawn="1"/>
        </p:nvSpPr>
        <p:spPr>
          <a:xfrm>
            <a:off x="1" y="1"/>
            <a:ext cx="407988" cy="984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5D1EDBD-83C6-0A4D-B314-BF418D0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191279"/>
            <a:ext cx="7251823" cy="457525"/>
          </a:xfrm>
          <a:prstGeom prst="rect">
            <a:avLst/>
          </a:prstGeom>
        </p:spPr>
        <p:txBody>
          <a:bodyPr lIns="0" rIns="0"/>
          <a:lstStyle>
            <a:lvl1pPr>
              <a:defRPr lang="es-ES" sz="2500" b="1" i="0" kern="12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oppins" pitchFamily="2" charset="77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slide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0407E42E-0337-4A1B-A5ED-9EC6F7472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62" y="1733400"/>
            <a:ext cx="5148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1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387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2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4F95C6-464D-2F41-A86B-A0266C722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69" y="6227623"/>
            <a:ext cx="530844" cy="630377"/>
          </a:xfrm>
          <a:prstGeom prst="rect">
            <a:avLst/>
          </a:prstGeom>
        </p:spPr>
      </p:pic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AD807EBC-4499-4A8B-B629-6FF5BE513B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66762" y="6483934"/>
            <a:ext cx="525933" cy="2177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822830-8501-4BF3-9AAA-35AA23C590EE}" type="slidenum">
              <a:rPr lang="es-ES" smtClean="0"/>
              <a:pPr/>
              <a:t>‹#›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039727BC-BDA5-0446-8B49-C9F158AB6E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7236" y="1733400"/>
            <a:ext cx="5148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  <a:latin typeface="PT Serif" panose="020A0603040505020204" pitchFamily="18" charset="77"/>
                <a:cs typeface="Times New Roman" panose="02020603050405020304" pitchFamily="18" charset="0"/>
              </a:defRPr>
            </a:lvl1pPr>
          </a:lstStyle>
          <a:p>
            <a:r>
              <a:rPr lang="es-ES" err="1"/>
              <a:t>Insert</a:t>
            </a:r>
            <a:r>
              <a:rPr lang="es-ES"/>
              <a:t> </a:t>
            </a:r>
            <a:r>
              <a:rPr lang="es-ES" err="1"/>
              <a:t>here</a:t>
            </a:r>
            <a:r>
              <a:rPr lang="es-ES"/>
              <a:t>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endParaRPr lang="es-ES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34043F47-C4F7-4949-8420-5C164E8F4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665342"/>
            <a:ext cx="7251823" cy="31925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lang="es-ES" sz="2200" b="0" i="1" kern="1200" dirty="0">
                <a:solidFill>
                  <a:schemeClr val="bg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optional</a:t>
            </a:r>
            <a:r>
              <a:rPr lang="es-ES"/>
              <a:t> </a:t>
            </a:r>
            <a:r>
              <a:rPr lang="es-ES" err="1"/>
              <a:t>subtitle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64CBF7-4C6B-FD4F-9F6C-9877E0F7B083}"/>
              </a:ext>
            </a:extLst>
          </p:cNvPr>
          <p:cNvSpPr/>
          <p:nvPr userDrawn="1"/>
        </p:nvSpPr>
        <p:spPr>
          <a:xfrm>
            <a:off x="1" y="1"/>
            <a:ext cx="407988" cy="984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5D1EDBD-83C6-0A4D-B314-BF418D0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191279"/>
            <a:ext cx="7251823" cy="457525"/>
          </a:xfrm>
          <a:prstGeom prst="rect">
            <a:avLst/>
          </a:prstGeom>
        </p:spPr>
        <p:txBody>
          <a:bodyPr lIns="0" rIns="0"/>
          <a:lstStyle>
            <a:lvl1pPr>
              <a:defRPr lang="es-ES" sz="2500" b="1" i="0" kern="12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oppins" pitchFamily="2" charset="77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slide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0407E42E-0337-4A1B-A5ED-9EC6F7472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62" y="1733400"/>
            <a:ext cx="5148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1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2C2578-AB4E-493D-9EE5-C7A6A5CECC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40134" y="191279"/>
            <a:ext cx="3085104" cy="45752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lang="es-ES" sz="2000" b="0" i="0" kern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/>
              <a:t>Nombre del cliente</a:t>
            </a:r>
          </a:p>
        </p:txBody>
      </p:sp>
    </p:spTree>
    <p:extLst>
      <p:ext uri="{BB962C8B-B14F-4D97-AF65-F5344CB8AC3E}">
        <p14:creationId xmlns:p14="http://schemas.microsoft.com/office/powerpoint/2010/main" val="152705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>
            <a:noAutofit/>
          </a:bodyPr>
          <a:lstStyle>
            <a:lvl1pPr>
              <a:defRPr sz="2000"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5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7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65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8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1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4" r:id="rId2"/>
    <p:sldLayoutId id="2147483758" r:id="rId3"/>
    <p:sldLayoutId id="2147483755" r:id="rId4"/>
    <p:sldLayoutId id="2147483759" r:id="rId5"/>
    <p:sldLayoutId id="2147483756" r:id="rId6"/>
    <p:sldLayoutId id="2147483760" r:id="rId7"/>
    <p:sldLayoutId id="2147483757" r:id="rId8"/>
    <p:sldLayoutId id="2147483761" r:id="rId9"/>
    <p:sldLayoutId id="2147483734" r:id="rId10"/>
    <p:sldLayoutId id="2147483725" r:id="rId11"/>
    <p:sldLayoutId id="2147483753" r:id="rId12"/>
    <p:sldLayoutId id="2147483732" r:id="rId13"/>
    <p:sldLayoutId id="2147483733" r:id="rId14"/>
    <p:sldLayoutId id="2147483751" r:id="rId15"/>
    <p:sldLayoutId id="2147483752" r:id="rId16"/>
    <p:sldLayoutId id="2147483750" r:id="rId17"/>
    <p:sldLayoutId id="2147483729" r:id="rId18"/>
    <p:sldLayoutId id="2147483728" r:id="rId19"/>
    <p:sldLayoutId id="2147483667" r:id="rId20"/>
    <p:sldLayoutId id="2147483668" r:id="rId21"/>
    <p:sldLayoutId id="2147483669" r:id="rId22"/>
    <p:sldLayoutId id="2147483670" r:id="rId23"/>
    <p:sldLayoutId id="2147483745" r:id="rId24"/>
    <p:sldLayoutId id="2147483762" r:id="rId25"/>
    <p:sldLayoutId id="2147483763" r:id="rId26"/>
    <p:sldLayoutId id="2147483765" r:id="rId27"/>
    <p:sldLayoutId id="2147483767" r:id="rId28"/>
    <p:sldLayoutId id="2147483772" r:id="rId29"/>
    <p:sldLayoutId id="2147483774" r:id="rId30"/>
    <p:sldLayoutId id="2147483775" r:id="rId31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32" Type="http://schemas.openxmlformats.org/officeDocument/2006/relationships/image" Target="../media/image45.svg"/><Relationship Id="rId37" Type="http://schemas.openxmlformats.org/officeDocument/2006/relationships/image" Target="../media/image50.png"/><Relationship Id="rId40" Type="http://schemas.openxmlformats.org/officeDocument/2006/relationships/image" Target="../media/image53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36" Type="http://schemas.openxmlformats.org/officeDocument/2006/relationships/image" Target="../media/image49.sv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svg"/><Relationship Id="rId35" Type="http://schemas.openxmlformats.org/officeDocument/2006/relationships/image" Target="../media/image48.png"/><Relationship Id="rId8" Type="http://schemas.openxmlformats.org/officeDocument/2006/relationships/image" Target="../media/image21.sv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6466369-C4BA-46CD-A4C0-996125688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200"/>
            </a:br>
            <a:r>
              <a:rPr lang="en-US" sz="3200"/>
              <a:t>COMPASS </a:t>
            </a:r>
            <a:br>
              <a:rPr lang="en-US" sz="3200"/>
            </a:br>
            <a:r>
              <a:rPr lang="en-US" sz="3200"/>
              <a:t>Cardio-Oncology Multidisciplinary Patient Assistance Solution</a:t>
            </a:r>
            <a:br>
              <a:rPr lang="en-US" sz="3200">
                <a:solidFill>
                  <a:srgbClr val="EBEBEB"/>
                </a:solidFill>
              </a:rPr>
            </a:br>
            <a:br>
              <a:rPr lang="en-US" sz="3200">
                <a:solidFill>
                  <a:srgbClr val="EBEBEB"/>
                </a:solidFill>
              </a:rPr>
            </a:br>
            <a:r>
              <a:rPr lang="en-US" sz="1400"/>
              <a:t>	</a:t>
            </a:r>
            <a:endParaRPr lang="es-ES" sz="320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E6F0739-25B6-4E9A-942A-CD039534D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/>
              <a:t>21st </a:t>
            </a:r>
            <a:r>
              <a:rPr lang="es-ES" dirty="0" err="1"/>
              <a:t>January</a:t>
            </a:r>
            <a:r>
              <a:rPr lang="es-ES" dirty="0"/>
              <a:t> 2026</a:t>
            </a:r>
          </a:p>
          <a:p>
            <a:endParaRPr lang="es-ES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2A16A9D3-4574-0D3C-108A-D2DBEC665C66}"/>
              </a:ext>
            </a:extLst>
          </p:cNvPr>
          <p:cNvSpPr txBox="1">
            <a:spLocks/>
          </p:cNvSpPr>
          <p:nvPr/>
        </p:nvSpPr>
        <p:spPr>
          <a:xfrm>
            <a:off x="691492" y="5812433"/>
            <a:ext cx="9215891" cy="7794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800" b="0" i="1" kern="1200" dirty="0">
                <a:solidFill>
                  <a:schemeClr val="bg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Coordinators: KCL/KHP – GE Healthcare 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Targeting Topic 2 of IHI call 9</a:t>
            </a:r>
            <a:r>
              <a:rPr lang="en-US" sz="1400" dirty="0"/>
              <a:t>		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78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C9C65-F08E-CF01-67C0-3B31C0F1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C08361BB-634E-7433-A19C-EE36B853F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75" y="754766"/>
            <a:ext cx="5376000" cy="4860560"/>
          </a:xfrm>
        </p:spPr>
        <p:txBody>
          <a:bodyPr>
            <a:normAutofit/>
          </a:bodyPr>
          <a:lstStyle/>
          <a:p>
            <a:r>
              <a:rPr lang="es-ES" dirty="0"/>
              <a:t>EU IHI </a:t>
            </a:r>
            <a:r>
              <a:rPr lang="es-ES" dirty="0" err="1"/>
              <a:t>Scope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F1FBF4-3320-4B25-B5F9-3625A56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2830-8501-4BF3-9AAA-35AA23C590EE}" type="slidenum">
              <a:rPr lang="es-ES" smtClean="0"/>
              <a:pPr/>
              <a:t>2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7ED924-7E1F-1520-ED56-1B5119D48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424796-ED5C-8C6C-293C-66A3DDDF1D08}"/>
              </a:ext>
            </a:extLst>
          </p:cNvPr>
          <p:cNvSpPr txBox="1"/>
          <p:nvPr/>
        </p:nvSpPr>
        <p:spPr>
          <a:xfrm>
            <a:off x="628507" y="1242674"/>
            <a:ext cx="11083493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Fund pre-competitive research &amp; innovation in  Novel tools, Methods, and Technologies to enhance </a:t>
            </a:r>
            <a:r>
              <a:rPr lang="en-US" sz="1600" dirty="0">
                <a:solidFill>
                  <a:schemeClr val="tx2"/>
                </a:solidFill>
              </a:rPr>
              <a:t>disease prevention, diagnosis, treatment, and recovery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en-US" sz="1600" dirty="0"/>
          </a:p>
          <a:p>
            <a:r>
              <a:rPr lang="en-US" sz="1600" dirty="0"/>
              <a:t>Address unmet public health needs based on</a:t>
            </a:r>
            <a:r>
              <a:rPr lang="en-US" sz="1600" u="sng" dirty="0"/>
              <a:t> at least one of the below 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 burden (severity &amp; number of affected people)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 economic impact on patients &amp;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Transformational impact on healthcare innovation</a:t>
            </a:r>
          </a:p>
          <a:p>
            <a:endParaRPr lang="en-US" sz="1600" dirty="0"/>
          </a:p>
          <a:p>
            <a:r>
              <a:rPr lang="en-US" sz="1600" dirty="0"/>
              <a:t>Translation into real-world solutions </a:t>
            </a:r>
            <a:r>
              <a:rPr lang="en-US" sz="1600" b="1" dirty="0"/>
              <a:t>that can be integrated/implemented into the healthcare ecosystem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Fit within fragmented EU healthcare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Industry &amp; patient-centric models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Target Populations &amp; Needs: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Underserved communities, limited-resource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Address gaps in diagnosis or treatment Regulatory &amp; Data Considerations</a:t>
            </a:r>
          </a:p>
          <a:p>
            <a:endParaRPr lang="en-US" sz="1600" dirty="0"/>
          </a:p>
          <a:p>
            <a:r>
              <a:rPr lang="en-US" sz="1600" dirty="0"/>
              <a:t>Plan for regulatory impact (EMA, HTA agencies, national authorities)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Consider Health Data Access Bodies under EU Health Data Space Synergies &amp; Collaboration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Align with existing initiatives/projects to avoid duplication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Develop a synergy plan for integration &amp; impact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DCF74597-00E2-4C7D-2D71-C4FA0387E261}"/>
              </a:ext>
            </a:extLst>
          </p:cNvPr>
          <p:cNvSpPr txBox="1">
            <a:spLocks/>
          </p:cNvSpPr>
          <p:nvPr/>
        </p:nvSpPr>
        <p:spPr>
          <a:xfrm>
            <a:off x="628507" y="185071"/>
            <a:ext cx="7251823" cy="457525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500" b="1" i="0" kern="12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oppins" pitchFamily="2" charset="77"/>
              </a:defRPr>
            </a:lvl1pPr>
          </a:lstStyle>
          <a:p>
            <a:r>
              <a:rPr lang="en-US" sz="2400" dirty="0"/>
              <a:t>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89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72238F-500B-86FC-A45D-0B1E8A57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F152D6C7-537E-3770-D4A2-84358B8C9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004" y="1088721"/>
            <a:ext cx="5376000" cy="4860560"/>
          </a:xfrm>
        </p:spPr>
        <p:txBody>
          <a:bodyPr>
            <a:normAutofit/>
          </a:bodyPr>
          <a:lstStyle/>
          <a:p>
            <a:r>
              <a:rPr lang="es-ES" dirty="0"/>
              <a:t>EU IHI </a:t>
            </a:r>
            <a:r>
              <a:rPr lang="es-ES" dirty="0" err="1"/>
              <a:t>Expected</a:t>
            </a:r>
            <a:r>
              <a:rPr lang="es-ES" dirty="0"/>
              <a:t> </a:t>
            </a:r>
            <a:r>
              <a:rPr lang="es-ES" dirty="0" err="1"/>
              <a:t>Outcomes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F1FBF4-3320-4B25-B5F9-3625A56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2830-8501-4BF3-9AAA-35AA23C590EE}" type="slidenum">
              <a:rPr lang="es-ES" smtClean="0"/>
              <a:pPr/>
              <a:t>3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74ADC-C1D5-D1B3-C47A-BEC5E10B2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C1DED9-78AC-337C-344F-421B40CC79E5}"/>
              </a:ext>
            </a:extLst>
          </p:cNvPr>
          <p:cNvSpPr txBox="1"/>
          <p:nvPr/>
        </p:nvSpPr>
        <p:spPr>
          <a:xfrm>
            <a:off x="766762" y="1816191"/>
            <a:ext cx="1119447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Contribute to</a:t>
            </a:r>
            <a:r>
              <a:rPr lang="en-US" sz="2000" dirty="0"/>
              <a:t> to at least one of IHI JU’s potential outputs linked to the IHI JU Specific Objective 2</a:t>
            </a:r>
            <a:r>
              <a:rPr lang="en-GB" sz="2000" dirty="0"/>
              <a:t>:</a:t>
            </a:r>
          </a:p>
          <a:p>
            <a:pPr algn="just"/>
            <a:r>
              <a:rPr lang="en-GB" sz="2000" b="1" dirty="0">
                <a:solidFill>
                  <a:schemeClr val="tx2"/>
                </a:solidFill>
              </a:rPr>
              <a:t>Integrate fragmented health research &amp; innovation by bringing together industry sectors &amp; stakeholders to tackle unmet public health needs.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Advance tools, data, platforms, &amp; technologies for better disease prediction, prevention, diagnosis, and treatment.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Deliver safe, patient-centred, cost-effective, and accessible health innovations.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expected outcomes may cover the </a:t>
            </a:r>
            <a:r>
              <a:rPr lang="en-US" sz="2000" dirty="0">
                <a:solidFill>
                  <a:schemeClr val="tx2"/>
                </a:solidFill>
              </a:rPr>
              <a:t>entire spectrum of care and may be health technologies </a:t>
            </a:r>
            <a:r>
              <a:rPr lang="en-US" sz="2000" dirty="0" err="1">
                <a:solidFill>
                  <a:schemeClr val="tx2"/>
                </a:solidFill>
              </a:rPr>
              <a:t>centred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around: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Disease areas and/or key themes:  Prevention, Diagnostics,  Personalized medicine &amp; Chronic disease management.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Key enablers: Digital health &amp; AI Regulatory science, Sustainable healthcare, Implementation science.</a:t>
            </a:r>
          </a:p>
          <a:p>
            <a:pPr algn="l"/>
            <a:endParaRPr lang="en-US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F11C451C-B11F-640D-535B-D8237C08EEE9}"/>
              </a:ext>
            </a:extLst>
          </p:cNvPr>
          <p:cNvSpPr txBox="1">
            <a:spLocks/>
          </p:cNvSpPr>
          <p:nvPr/>
        </p:nvSpPr>
        <p:spPr>
          <a:xfrm>
            <a:off x="766762" y="191279"/>
            <a:ext cx="7251823" cy="457525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500" b="1" i="0" kern="12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oppins" pitchFamily="2" charset="77"/>
              </a:defRPr>
            </a:lvl1pPr>
          </a:lstStyle>
          <a:p>
            <a:r>
              <a:rPr lang="en-US" sz="2400"/>
              <a:t>COMPASS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169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1F496F4-C7D0-402D-8EDD-A863A1C0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COMPASS</a:t>
            </a:r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9053E2-01BE-42F5-8804-040BAF93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Project </a:t>
            </a:r>
            <a:r>
              <a:rPr lang="es-ES" b="1" dirty="0" err="1"/>
              <a:t>Objectives</a:t>
            </a:r>
            <a:endParaRPr lang="es-ES" b="1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F1FBF4-3320-4B25-B5F9-3625A56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2830-8501-4BF3-9AAA-35AA23C590EE}" type="slidenum">
              <a:rPr lang="es-ES" smtClean="0"/>
              <a:pPr/>
              <a:t>4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15D73F-B453-0DF8-6E8D-69AADA984FB8}"/>
              </a:ext>
            </a:extLst>
          </p:cNvPr>
          <p:cNvSpPr txBox="1"/>
          <p:nvPr/>
        </p:nvSpPr>
        <p:spPr>
          <a:xfrm>
            <a:off x="766762" y="1733335"/>
            <a:ext cx="1065847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Our aim is to design an integrated cancer patient-centred programme to optimise cardiac health before, during and after cancer treatment.</a:t>
            </a:r>
          </a:p>
          <a:p>
            <a:pPr marL="0" marR="0"/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s-ES" sz="2200" dirty="0" err="1">
                <a:effectLst/>
              </a:rPr>
              <a:t>By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undertaking</a:t>
            </a:r>
            <a:r>
              <a:rPr lang="es-ES" sz="2200" dirty="0">
                <a:effectLst/>
              </a:rPr>
              <a:t> a </a:t>
            </a:r>
            <a:r>
              <a:rPr lang="es-ES" sz="2200" dirty="0" err="1">
                <a:effectLst/>
              </a:rPr>
              <a:t>multi-faceted</a:t>
            </a:r>
            <a:r>
              <a:rPr lang="es-ES" sz="2200" dirty="0"/>
              <a:t>, </a:t>
            </a:r>
            <a:r>
              <a:rPr lang="es-ES" sz="2200" dirty="0" err="1">
                <a:effectLst/>
              </a:rPr>
              <a:t>multidisciplinary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approach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which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encompasses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different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stages</a:t>
            </a:r>
            <a:r>
              <a:rPr lang="es-ES" sz="2200" dirty="0">
                <a:effectLst/>
              </a:rPr>
              <a:t> 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 cardio-oncology, we aim to address several unmet needs of a global challenge for fragmented health services that is a worldwide problem for cardio-oncology, with the ultimate ambition to improve the cardiovascular health of cancer patients. </a:t>
            </a:r>
          </a:p>
          <a:p>
            <a:pPr marL="0" marR="0"/>
            <a:endParaRPr lang="es-ES" sz="2200" dirty="0"/>
          </a:p>
          <a:p>
            <a:r>
              <a:rPr lang="es-ES" sz="2200" dirty="0" err="1">
                <a:effectLst/>
              </a:rPr>
              <a:t>This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will</a:t>
            </a:r>
            <a:r>
              <a:rPr lang="es-ES" sz="2200" dirty="0">
                <a:effectLst/>
              </a:rPr>
              <a:t> be </a:t>
            </a:r>
            <a:r>
              <a:rPr lang="es-ES" sz="2200" dirty="0" err="1">
                <a:effectLst/>
              </a:rPr>
              <a:t>achieved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by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several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interwoven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WPs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with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distinct</a:t>
            </a:r>
            <a:r>
              <a:rPr lang="es-ES" sz="2200" dirty="0">
                <a:effectLst/>
              </a:rPr>
              <a:t> </a:t>
            </a:r>
            <a:r>
              <a:rPr lang="es-ES" sz="2200" dirty="0" err="1">
                <a:effectLst/>
              </a:rPr>
              <a:t>objectives</a:t>
            </a:r>
            <a:r>
              <a:rPr lang="es-ES" sz="2200" dirty="0">
                <a:effectLst/>
              </a:rPr>
              <a:t>. 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026960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0CDBB-3CB0-CA2F-6310-28901EA2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6918AE-FA30-7A9E-EEB1-2F62DB1D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COMPASS</a:t>
            </a:r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DC1322-DA07-6892-DFD8-50011B10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2830-8501-4BF3-9AAA-35AA23C590EE}" type="slidenum">
              <a:rPr lang="es-ES" smtClean="0"/>
              <a:pPr/>
              <a:t>5</a:t>
            </a:fld>
            <a:endParaRPr lang="es-ES">
              <a:latin typeface="Times New Roman" panose="02020603050405020304" pitchFamily="18" charset="0"/>
            </a:endParaRPr>
          </a:p>
        </p:txBody>
      </p:sp>
      <p:sp>
        <p:nvSpPr>
          <p:cNvPr id="3" name="Circle: Hollow 98">
            <a:extLst>
              <a:ext uri="{FF2B5EF4-FFF2-40B4-BE49-F238E27FC236}">
                <a16:creationId xmlns:a16="http://schemas.microsoft.com/office/drawing/2014/main" id="{61D0E34E-F1DB-2F01-799A-B28544F7F4C7}"/>
              </a:ext>
            </a:extLst>
          </p:cNvPr>
          <p:cNvSpPr/>
          <p:nvPr/>
        </p:nvSpPr>
        <p:spPr>
          <a:xfrm>
            <a:off x="3981103" y="1020206"/>
            <a:ext cx="4684626" cy="4721725"/>
          </a:xfrm>
          <a:prstGeom prst="donut">
            <a:avLst>
              <a:gd name="adj" fmla="val 15853"/>
            </a:avLst>
          </a:prstGeom>
          <a:solidFill>
            <a:srgbClr val="71186E"/>
          </a:solidFill>
          <a:ln w="12700" cap="flat" cmpd="sng" algn="ctr">
            <a:solidFill>
              <a:srgbClr val="1E9AA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94221B3B-18CD-E006-1C5B-A24DB88E5534}"/>
              </a:ext>
            </a:extLst>
          </p:cNvPr>
          <p:cNvGrpSpPr/>
          <p:nvPr/>
        </p:nvGrpSpPr>
        <p:grpSpPr>
          <a:xfrm>
            <a:off x="595294" y="2732200"/>
            <a:ext cx="3239674" cy="646685"/>
            <a:chOff x="222340" y="3792231"/>
            <a:chExt cx="3327212" cy="685545"/>
          </a:xfrm>
          <a:solidFill>
            <a:srgbClr val="71186E"/>
          </a:solidFill>
        </p:grpSpPr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EC5BDAE-4DCD-2C22-3771-1F798B5F2195}"/>
                </a:ext>
              </a:extLst>
            </p:cNvPr>
            <p:cNvSpPr/>
            <p:nvPr/>
          </p:nvSpPr>
          <p:spPr>
            <a:xfrm>
              <a:off x="222340" y="3793776"/>
              <a:ext cx="3327212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4E30C01-9311-2ED7-7F9D-0B7AC083BC6D}"/>
                </a:ext>
              </a:extLst>
            </p:cNvPr>
            <p:cNvSpPr txBox="1"/>
            <p:nvPr/>
          </p:nvSpPr>
          <p:spPr>
            <a:xfrm>
              <a:off x="301194" y="3793775"/>
              <a:ext cx="2913158" cy="672314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Telehealth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Follow-Up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Protocols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6FA668EA-7ACA-8329-5D7A-9A4C4BCBBE0C}"/>
                </a:ext>
              </a:extLst>
            </p:cNvPr>
            <p:cNvGrpSpPr/>
            <p:nvPr/>
          </p:nvGrpSpPr>
          <p:grpSpPr>
            <a:xfrm>
              <a:off x="3209838" y="3792231"/>
              <a:ext cx="339713" cy="684001"/>
              <a:chOff x="4170361" y="778400"/>
              <a:chExt cx="339713" cy="684001"/>
            </a:xfrm>
            <a:grpFill/>
          </p:grpSpPr>
          <p:sp>
            <p:nvSpPr>
              <p:cNvPr id="10" name="Rectangle: Top Corners Rounded 7">
                <a:extLst>
                  <a:ext uri="{FF2B5EF4-FFF2-40B4-BE49-F238E27FC236}">
                    <a16:creationId xmlns:a16="http://schemas.microsoft.com/office/drawing/2014/main" id="{D1ADCC0B-D067-6718-F96D-CC210434F799}"/>
                  </a:ext>
                </a:extLst>
              </p:cNvPr>
              <p:cNvSpPr/>
              <p:nvPr/>
            </p:nvSpPr>
            <p:spPr>
              <a:xfrm rot="5400000">
                <a:off x="3998217" y="950544"/>
                <a:ext cx="684001" cy="339713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1E9A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F3A4B2-A46F-0557-E193-C64B40863948}"/>
                  </a:ext>
                </a:extLst>
              </p:cNvPr>
              <p:cNvGrpSpPr/>
              <p:nvPr/>
            </p:nvGrpSpPr>
            <p:grpSpPr>
              <a:xfrm>
                <a:off x="4214446" y="1087092"/>
                <a:ext cx="274231" cy="219429"/>
                <a:chOff x="4211247" y="814831"/>
                <a:chExt cx="282053" cy="225688"/>
              </a:xfrm>
              <a:grpFill/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8C8B308-F1F4-38C4-1ED5-85452EC1CC9D}"/>
                    </a:ext>
                  </a:extLst>
                </p:cNvPr>
                <p:cNvSpPr/>
                <p:nvPr/>
              </p:nvSpPr>
              <p:spPr>
                <a:xfrm>
                  <a:off x="4237229" y="923665"/>
                  <a:ext cx="93062" cy="86326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13" name="Picture 6" descr="Premium Vector | Check mark symbol check mark symbol on white background  drawing by illustration black check mark">
                  <a:extLst>
                    <a:ext uri="{FF2B5EF4-FFF2-40B4-BE49-F238E27FC236}">
                      <a16:creationId xmlns:a16="http://schemas.microsoft.com/office/drawing/2014/main" id="{21DF2B62-3815-0D24-EEF8-03CAE0D7BD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7" t="17871" r="8647" b="16223"/>
                <a:stretch/>
              </p:blipFill>
              <p:spPr bwMode="auto">
                <a:xfrm>
                  <a:off x="4211247" y="814831"/>
                  <a:ext cx="282053" cy="225688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57A8BA-A60B-BD58-C845-32AC1D4C1A48}"/>
              </a:ext>
            </a:extLst>
          </p:cNvPr>
          <p:cNvGrpSpPr/>
          <p:nvPr/>
        </p:nvGrpSpPr>
        <p:grpSpPr>
          <a:xfrm>
            <a:off x="603288" y="4212135"/>
            <a:ext cx="3240422" cy="710291"/>
            <a:chOff x="729719" y="5279824"/>
            <a:chExt cx="3011029" cy="685731"/>
          </a:xfrm>
          <a:solidFill>
            <a:srgbClr val="71186E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33CB87B-B4DD-7320-E7E9-CDC54451A300}"/>
                </a:ext>
              </a:extLst>
            </p:cNvPr>
            <p:cNvSpPr/>
            <p:nvPr/>
          </p:nvSpPr>
          <p:spPr>
            <a:xfrm>
              <a:off x="729719" y="5281555"/>
              <a:ext cx="3010334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5605F2-D2D1-688E-07FF-3AB80A58EE9A}"/>
                </a:ext>
              </a:extLst>
            </p:cNvPr>
            <p:cNvSpPr txBox="1"/>
            <p:nvPr/>
          </p:nvSpPr>
          <p:spPr>
            <a:xfrm>
              <a:off x="767945" y="5394658"/>
              <a:ext cx="2646636" cy="560583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Digital Solutions – Predictive AI / CDS</a:t>
              </a:r>
              <a:b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to predict cardiotoxicity development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0ED8AA-CB9A-6025-35F2-03AF3846E9F8}"/>
                </a:ext>
              </a:extLst>
            </p:cNvPr>
            <p:cNvGrpSpPr/>
            <p:nvPr/>
          </p:nvGrpSpPr>
          <p:grpSpPr>
            <a:xfrm>
              <a:off x="3401035" y="5279824"/>
              <a:ext cx="339713" cy="684001"/>
              <a:chOff x="4170361" y="777047"/>
              <a:chExt cx="339713" cy="684001"/>
            </a:xfrm>
            <a:grpFill/>
          </p:grpSpPr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46F5601A-3366-83B5-60CE-509A7185DCAE}"/>
                  </a:ext>
                </a:extLst>
              </p:cNvPr>
              <p:cNvSpPr/>
              <p:nvPr/>
            </p:nvSpPr>
            <p:spPr>
              <a:xfrm rot="5400000">
                <a:off x="3998217" y="949191"/>
                <a:ext cx="684001" cy="339713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19" name="Group 20">
                <a:extLst>
                  <a:ext uri="{FF2B5EF4-FFF2-40B4-BE49-F238E27FC236}">
                    <a16:creationId xmlns:a16="http://schemas.microsoft.com/office/drawing/2014/main" id="{089E932B-1FDB-1CC7-9D64-5539CA2C8B0F}"/>
                  </a:ext>
                </a:extLst>
              </p:cNvPr>
              <p:cNvGrpSpPr/>
              <p:nvPr/>
            </p:nvGrpSpPr>
            <p:grpSpPr>
              <a:xfrm>
                <a:off x="4214446" y="1087092"/>
                <a:ext cx="274231" cy="219429"/>
                <a:chOff x="4211247" y="814831"/>
                <a:chExt cx="282053" cy="225688"/>
              </a:xfrm>
              <a:grpFill/>
            </p:grpSpPr>
            <p:sp>
              <p:nvSpPr>
                <p:cNvPr id="20" name="Rectangle 21">
                  <a:extLst>
                    <a:ext uri="{FF2B5EF4-FFF2-40B4-BE49-F238E27FC236}">
                      <a16:creationId xmlns:a16="http://schemas.microsoft.com/office/drawing/2014/main" id="{970769C2-2610-D0C4-BEC4-AE25400453A4}"/>
                    </a:ext>
                  </a:extLst>
                </p:cNvPr>
                <p:cNvSpPr/>
                <p:nvPr/>
              </p:nvSpPr>
              <p:spPr>
                <a:xfrm>
                  <a:off x="4237229" y="923665"/>
                  <a:ext cx="93062" cy="86326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1" name="Picture 6" descr="Premium Vector | Check mark symbol check mark symbol on white background  drawing by illustration black check mark">
                  <a:extLst>
                    <a:ext uri="{FF2B5EF4-FFF2-40B4-BE49-F238E27FC236}">
                      <a16:creationId xmlns:a16="http://schemas.microsoft.com/office/drawing/2014/main" id="{31278641-3039-3F8C-86EC-93C545D76C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7" t="17871" r="8647" b="16223"/>
                <a:stretch/>
              </p:blipFill>
              <p:spPr bwMode="auto">
                <a:xfrm>
                  <a:off x="4211247" y="814831"/>
                  <a:ext cx="282053" cy="225688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FF2AD5D-B737-9788-DE9B-1887131DE855}"/>
              </a:ext>
            </a:extLst>
          </p:cNvPr>
          <p:cNvGrpSpPr/>
          <p:nvPr/>
        </p:nvGrpSpPr>
        <p:grpSpPr>
          <a:xfrm>
            <a:off x="595293" y="5645559"/>
            <a:ext cx="4278043" cy="664140"/>
            <a:chOff x="5118593" y="6050451"/>
            <a:chExt cx="3065892" cy="699437"/>
          </a:xfrm>
          <a:solidFill>
            <a:srgbClr val="71186E"/>
          </a:solidFill>
        </p:grpSpPr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id="{EAA49460-DD20-4EC8-3A71-5B79563C15F8}"/>
                </a:ext>
              </a:extLst>
            </p:cNvPr>
            <p:cNvSpPr/>
            <p:nvPr/>
          </p:nvSpPr>
          <p:spPr>
            <a:xfrm>
              <a:off x="5118593" y="6059050"/>
              <a:ext cx="3065892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87CE09F4-12BD-3155-A8FD-C46F519122CB}"/>
                </a:ext>
              </a:extLst>
            </p:cNvPr>
            <p:cNvSpPr txBox="1"/>
            <p:nvPr/>
          </p:nvSpPr>
          <p:spPr>
            <a:xfrm>
              <a:off x="5211132" y="6141453"/>
              <a:ext cx="2635242" cy="587231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200" b="1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Early timely diagnosis</a:t>
              </a:r>
              <a: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b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Treatment plan, patient follow up, home monitoring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Source Sans Pro" panose="020B0503030403020204" pitchFamily="34" charset="0"/>
              </a:endParaRPr>
            </a:p>
          </p:txBody>
        </p:sp>
        <p:grpSp>
          <p:nvGrpSpPr>
            <p:cNvPr id="25" name="Group 26">
              <a:extLst>
                <a:ext uri="{FF2B5EF4-FFF2-40B4-BE49-F238E27FC236}">
                  <a16:creationId xmlns:a16="http://schemas.microsoft.com/office/drawing/2014/main" id="{8640CF81-B30B-ED02-CD47-4C915D9E207A}"/>
                </a:ext>
              </a:extLst>
            </p:cNvPr>
            <p:cNvGrpSpPr/>
            <p:nvPr/>
          </p:nvGrpSpPr>
          <p:grpSpPr>
            <a:xfrm>
              <a:off x="7844768" y="6050451"/>
              <a:ext cx="339713" cy="699437"/>
              <a:chOff x="4170358" y="769802"/>
              <a:chExt cx="339713" cy="699437"/>
            </a:xfrm>
            <a:grpFill/>
          </p:grpSpPr>
          <p:sp>
            <p:nvSpPr>
              <p:cNvPr id="26" name="Rectangle: Top Corners Rounded 27">
                <a:extLst>
                  <a:ext uri="{FF2B5EF4-FFF2-40B4-BE49-F238E27FC236}">
                    <a16:creationId xmlns:a16="http://schemas.microsoft.com/office/drawing/2014/main" id="{C029E5A4-CF10-4AAD-B5FE-5FF459F8B9ED}"/>
                  </a:ext>
                </a:extLst>
              </p:cNvPr>
              <p:cNvSpPr/>
              <p:nvPr/>
            </p:nvSpPr>
            <p:spPr>
              <a:xfrm rot="5400000">
                <a:off x="3990496" y="949664"/>
                <a:ext cx="699437" cy="339713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27" name="Group 30">
                <a:extLst>
                  <a:ext uri="{FF2B5EF4-FFF2-40B4-BE49-F238E27FC236}">
                    <a16:creationId xmlns:a16="http://schemas.microsoft.com/office/drawing/2014/main" id="{FB2E891E-E15F-4A02-DA19-3CEAEA66CF43}"/>
                  </a:ext>
                </a:extLst>
              </p:cNvPr>
              <p:cNvGrpSpPr/>
              <p:nvPr/>
            </p:nvGrpSpPr>
            <p:grpSpPr>
              <a:xfrm>
                <a:off x="4214446" y="1087092"/>
                <a:ext cx="274231" cy="219428"/>
                <a:chOff x="4211247" y="814831"/>
                <a:chExt cx="282053" cy="225688"/>
              </a:xfrm>
              <a:grpFill/>
            </p:grpSpPr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49D6764F-9F71-5534-F3E1-8AC4E8D5D4F8}"/>
                    </a:ext>
                  </a:extLst>
                </p:cNvPr>
                <p:cNvSpPr/>
                <p:nvPr/>
              </p:nvSpPr>
              <p:spPr>
                <a:xfrm>
                  <a:off x="4237229" y="923665"/>
                  <a:ext cx="93062" cy="86326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9" name="Picture 6" descr="Premium Vector | Check mark symbol check mark symbol on white background  drawing by illustration black check mark">
                  <a:extLst>
                    <a:ext uri="{FF2B5EF4-FFF2-40B4-BE49-F238E27FC236}">
                      <a16:creationId xmlns:a16="http://schemas.microsoft.com/office/drawing/2014/main" id="{F40DBB19-2855-6A7D-C102-84E827290C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7" t="17871" r="8647" b="16223"/>
                <a:stretch/>
              </p:blipFill>
              <p:spPr bwMode="auto">
                <a:xfrm>
                  <a:off x="4211247" y="814831"/>
                  <a:ext cx="282053" cy="225688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37A7FCB4-F8CD-9386-CCE7-FFD2A458E442}"/>
              </a:ext>
            </a:extLst>
          </p:cNvPr>
          <p:cNvGrpSpPr/>
          <p:nvPr/>
        </p:nvGrpSpPr>
        <p:grpSpPr>
          <a:xfrm>
            <a:off x="5680522" y="5936117"/>
            <a:ext cx="3314785" cy="663121"/>
            <a:chOff x="8723461" y="4860389"/>
            <a:chExt cx="2765655" cy="684484"/>
          </a:xfrm>
          <a:solidFill>
            <a:srgbClr val="71186E"/>
          </a:solidFill>
        </p:grpSpPr>
        <p:sp>
          <p:nvSpPr>
            <p:cNvPr id="31" name="Rectangle: Rounded Corners 34">
              <a:extLst>
                <a:ext uri="{FF2B5EF4-FFF2-40B4-BE49-F238E27FC236}">
                  <a16:creationId xmlns:a16="http://schemas.microsoft.com/office/drawing/2014/main" id="{47D93545-851A-BA63-9BF5-7699A77F2B1B}"/>
                </a:ext>
              </a:extLst>
            </p:cNvPr>
            <p:cNvSpPr/>
            <p:nvPr/>
          </p:nvSpPr>
          <p:spPr>
            <a:xfrm>
              <a:off x="8723461" y="4860873"/>
              <a:ext cx="2765655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3AE8A3FB-B301-3561-E6B9-68DBD901AEE5}"/>
                </a:ext>
              </a:extLst>
            </p:cNvPr>
            <p:cNvSpPr txBox="1"/>
            <p:nvPr/>
          </p:nvSpPr>
          <p:spPr>
            <a:xfrm>
              <a:off x="8804171" y="4869761"/>
              <a:ext cx="2354896" cy="672314"/>
            </a:xfrm>
            <a:prstGeom prst="rect">
              <a:avLst/>
            </a:prstGeom>
            <a:grpFill/>
            <a:effectLst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Wearable Technology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Continuous Monitoring</a:t>
              </a:r>
            </a:p>
          </p:txBody>
        </p:sp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id="{145F93BF-79EB-06F1-9F09-1981AE064CA6}"/>
                </a:ext>
              </a:extLst>
            </p:cNvPr>
            <p:cNvGrpSpPr/>
            <p:nvPr/>
          </p:nvGrpSpPr>
          <p:grpSpPr>
            <a:xfrm>
              <a:off x="11149402" y="4860389"/>
              <a:ext cx="339713" cy="684000"/>
              <a:chOff x="4170360" y="778401"/>
              <a:chExt cx="339713" cy="684000"/>
            </a:xfrm>
            <a:grpFill/>
          </p:grpSpPr>
          <p:sp>
            <p:nvSpPr>
              <p:cNvPr id="34" name="Rectangle: Top Corners Rounded 37">
                <a:extLst>
                  <a:ext uri="{FF2B5EF4-FFF2-40B4-BE49-F238E27FC236}">
                    <a16:creationId xmlns:a16="http://schemas.microsoft.com/office/drawing/2014/main" id="{3D57691D-B30E-6490-792B-C58937BDC6DE}"/>
                  </a:ext>
                </a:extLst>
              </p:cNvPr>
              <p:cNvSpPr/>
              <p:nvPr/>
            </p:nvSpPr>
            <p:spPr>
              <a:xfrm rot="5400000">
                <a:off x="3998217" y="950544"/>
                <a:ext cx="684000" cy="339713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35" name="Group 40">
                <a:extLst>
                  <a:ext uri="{FF2B5EF4-FFF2-40B4-BE49-F238E27FC236}">
                    <a16:creationId xmlns:a16="http://schemas.microsoft.com/office/drawing/2014/main" id="{2CA7A516-7B74-EC72-05EB-9D0F922A8AA0}"/>
                  </a:ext>
                </a:extLst>
              </p:cNvPr>
              <p:cNvGrpSpPr/>
              <p:nvPr/>
            </p:nvGrpSpPr>
            <p:grpSpPr>
              <a:xfrm>
                <a:off x="4214446" y="1087101"/>
                <a:ext cx="274231" cy="219425"/>
                <a:chOff x="4211247" y="814846"/>
                <a:chExt cx="282053" cy="225688"/>
              </a:xfrm>
              <a:grpFill/>
            </p:grpSpPr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094EBB1F-D1CA-5442-4A3E-169F174655DA}"/>
                    </a:ext>
                  </a:extLst>
                </p:cNvPr>
                <p:cNvSpPr/>
                <p:nvPr/>
              </p:nvSpPr>
              <p:spPr>
                <a:xfrm>
                  <a:off x="4237229" y="923665"/>
                  <a:ext cx="93062" cy="86326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Picture 6" descr="Premium Vector | Check mark symbol check mark symbol on white background  drawing by illustration black check mark">
                  <a:extLst>
                    <a:ext uri="{FF2B5EF4-FFF2-40B4-BE49-F238E27FC236}">
                      <a16:creationId xmlns:a16="http://schemas.microsoft.com/office/drawing/2014/main" id="{50DB3F50-2911-4976-B948-CD8DC3AAE9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7" t="17871" r="8647" b="16223"/>
                <a:stretch/>
              </p:blipFill>
              <p:spPr bwMode="auto">
                <a:xfrm>
                  <a:off x="4211247" y="814846"/>
                  <a:ext cx="282053" cy="225688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BCA22AE4-5FAF-6045-A390-991F89D2914A}"/>
              </a:ext>
            </a:extLst>
          </p:cNvPr>
          <p:cNvGrpSpPr/>
          <p:nvPr/>
        </p:nvGrpSpPr>
        <p:grpSpPr>
          <a:xfrm>
            <a:off x="8066858" y="4887357"/>
            <a:ext cx="2999864" cy="663631"/>
            <a:chOff x="8905710" y="3720750"/>
            <a:chExt cx="2963682" cy="703509"/>
          </a:xfrm>
          <a:solidFill>
            <a:srgbClr val="71186E"/>
          </a:solidFill>
        </p:grpSpPr>
        <p:sp>
          <p:nvSpPr>
            <p:cNvPr id="39" name="Rectangle: Rounded Corners 44">
              <a:extLst>
                <a:ext uri="{FF2B5EF4-FFF2-40B4-BE49-F238E27FC236}">
                  <a16:creationId xmlns:a16="http://schemas.microsoft.com/office/drawing/2014/main" id="{75071747-D5A6-9E14-9A6D-660C53D908B5}"/>
                </a:ext>
              </a:extLst>
            </p:cNvPr>
            <p:cNvSpPr/>
            <p:nvPr/>
          </p:nvSpPr>
          <p:spPr>
            <a:xfrm>
              <a:off x="8905710" y="3730832"/>
              <a:ext cx="2963682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id="{BA6D43A7-0792-CEA8-226B-03E5CA53EDD9}"/>
                </a:ext>
              </a:extLst>
            </p:cNvPr>
            <p:cNvSpPr txBox="1"/>
            <p:nvPr/>
          </p:nvSpPr>
          <p:spPr>
            <a:xfrm>
              <a:off x="8947330" y="3748525"/>
              <a:ext cx="2551728" cy="611667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Multi-Disciplinary </a:t>
              </a: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Care Pathways</a:t>
              </a:r>
            </a:p>
          </p:txBody>
        </p:sp>
        <p:grpSp>
          <p:nvGrpSpPr>
            <p:cNvPr id="41" name="Group 46">
              <a:extLst>
                <a:ext uri="{FF2B5EF4-FFF2-40B4-BE49-F238E27FC236}">
                  <a16:creationId xmlns:a16="http://schemas.microsoft.com/office/drawing/2014/main" id="{570C4480-C8A6-E53B-263E-C0BA4DD58CBD}"/>
                </a:ext>
              </a:extLst>
            </p:cNvPr>
            <p:cNvGrpSpPr/>
            <p:nvPr/>
          </p:nvGrpSpPr>
          <p:grpSpPr>
            <a:xfrm>
              <a:off x="11495890" y="3720750"/>
              <a:ext cx="372824" cy="703509"/>
              <a:chOff x="4170360" y="787827"/>
              <a:chExt cx="372824" cy="703509"/>
            </a:xfrm>
            <a:grpFill/>
          </p:grpSpPr>
          <p:sp>
            <p:nvSpPr>
              <p:cNvPr id="42" name="Rectangle: Top Corners Rounded 47">
                <a:extLst>
                  <a:ext uri="{FF2B5EF4-FFF2-40B4-BE49-F238E27FC236}">
                    <a16:creationId xmlns:a16="http://schemas.microsoft.com/office/drawing/2014/main" id="{C0F3E4AB-8ED7-540E-4083-A64995D4A839}"/>
                  </a:ext>
                </a:extLst>
              </p:cNvPr>
              <p:cNvSpPr/>
              <p:nvPr/>
            </p:nvSpPr>
            <p:spPr>
              <a:xfrm rot="5400000">
                <a:off x="4005017" y="953170"/>
                <a:ext cx="703509" cy="372824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43" name="Group 50">
                <a:extLst>
                  <a:ext uri="{FF2B5EF4-FFF2-40B4-BE49-F238E27FC236}">
                    <a16:creationId xmlns:a16="http://schemas.microsoft.com/office/drawing/2014/main" id="{E0E7CA80-4698-BC17-59EC-9D37EDBC0FF0}"/>
                  </a:ext>
                </a:extLst>
              </p:cNvPr>
              <p:cNvGrpSpPr/>
              <p:nvPr/>
            </p:nvGrpSpPr>
            <p:grpSpPr>
              <a:xfrm>
                <a:off x="4214444" y="1087091"/>
                <a:ext cx="274231" cy="219429"/>
                <a:chOff x="4211247" y="814830"/>
                <a:chExt cx="282053" cy="225688"/>
              </a:xfrm>
              <a:grpFill/>
            </p:grpSpPr>
            <p:sp>
              <p:nvSpPr>
                <p:cNvPr id="44" name="Rectangle 51">
                  <a:extLst>
                    <a:ext uri="{FF2B5EF4-FFF2-40B4-BE49-F238E27FC236}">
                      <a16:creationId xmlns:a16="http://schemas.microsoft.com/office/drawing/2014/main" id="{50CD8576-73AF-474B-C279-249952D464CF}"/>
                    </a:ext>
                  </a:extLst>
                </p:cNvPr>
                <p:cNvSpPr/>
                <p:nvPr/>
              </p:nvSpPr>
              <p:spPr>
                <a:xfrm>
                  <a:off x="4237229" y="923665"/>
                  <a:ext cx="93062" cy="86326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Picture 6" descr="Premium Vector | Check mark symbol check mark symbol on white background  drawing by illustration black check mark">
                  <a:extLst>
                    <a:ext uri="{FF2B5EF4-FFF2-40B4-BE49-F238E27FC236}">
                      <a16:creationId xmlns:a16="http://schemas.microsoft.com/office/drawing/2014/main" id="{8C39FEB5-F2AD-31DA-C0ED-81ED243964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7" t="17871" r="8647" b="16223"/>
                <a:stretch/>
              </p:blipFill>
              <p:spPr bwMode="auto">
                <a:xfrm>
                  <a:off x="4211247" y="814830"/>
                  <a:ext cx="282053" cy="225688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46" name="Group 53">
            <a:extLst>
              <a:ext uri="{FF2B5EF4-FFF2-40B4-BE49-F238E27FC236}">
                <a16:creationId xmlns:a16="http://schemas.microsoft.com/office/drawing/2014/main" id="{C1998F7F-707D-6BB6-F4FA-17108A94BF90}"/>
              </a:ext>
            </a:extLst>
          </p:cNvPr>
          <p:cNvGrpSpPr/>
          <p:nvPr/>
        </p:nvGrpSpPr>
        <p:grpSpPr>
          <a:xfrm>
            <a:off x="8762853" y="2324137"/>
            <a:ext cx="2813448" cy="661307"/>
            <a:chOff x="8938094" y="2250751"/>
            <a:chExt cx="3004973" cy="701046"/>
          </a:xfrm>
          <a:solidFill>
            <a:srgbClr val="71186E"/>
          </a:solidFill>
        </p:grpSpPr>
        <p:sp>
          <p:nvSpPr>
            <p:cNvPr id="47" name="Rectangle: Rounded Corners 54">
              <a:extLst>
                <a:ext uri="{FF2B5EF4-FFF2-40B4-BE49-F238E27FC236}">
                  <a16:creationId xmlns:a16="http://schemas.microsoft.com/office/drawing/2014/main" id="{62CAA754-AC07-BF6E-B8F4-525497BB8F4B}"/>
                </a:ext>
              </a:extLst>
            </p:cNvPr>
            <p:cNvSpPr/>
            <p:nvPr/>
          </p:nvSpPr>
          <p:spPr>
            <a:xfrm>
              <a:off x="8938094" y="2260082"/>
              <a:ext cx="2996647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56C0A117-1571-A7F7-953B-0935762616AC}"/>
                </a:ext>
              </a:extLst>
            </p:cNvPr>
            <p:cNvSpPr txBox="1"/>
            <p:nvPr/>
          </p:nvSpPr>
          <p:spPr>
            <a:xfrm>
              <a:off x="9008959" y="2275864"/>
              <a:ext cx="2914626" cy="672314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Real-Time Data Analytics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Treatment Monitoring</a:t>
              </a:r>
            </a:p>
          </p:txBody>
        </p:sp>
        <p:grpSp>
          <p:nvGrpSpPr>
            <p:cNvPr id="49" name="Group 56">
              <a:extLst>
                <a:ext uri="{FF2B5EF4-FFF2-40B4-BE49-F238E27FC236}">
                  <a16:creationId xmlns:a16="http://schemas.microsoft.com/office/drawing/2014/main" id="{5B5254BC-E245-410F-FE9E-1D79A0D70A86}"/>
                </a:ext>
              </a:extLst>
            </p:cNvPr>
            <p:cNvGrpSpPr/>
            <p:nvPr/>
          </p:nvGrpSpPr>
          <p:grpSpPr>
            <a:xfrm>
              <a:off x="11595028" y="2250751"/>
              <a:ext cx="348039" cy="701046"/>
              <a:chOff x="4170361" y="771296"/>
              <a:chExt cx="348039" cy="701046"/>
            </a:xfrm>
            <a:grpFill/>
          </p:grpSpPr>
          <p:sp>
            <p:nvSpPr>
              <p:cNvPr id="50" name="Rectangle: Top Corners Rounded 57">
                <a:extLst>
                  <a:ext uri="{FF2B5EF4-FFF2-40B4-BE49-F238E27FC236}">
                    <a16:creationId xmlns:a16="http://schemas.microsoft.com/office/drawing/2014/main" id="{91ED62EC-54AE-56E2-92B9-F61A6D38631A}"/>
                  </a:ext>
                </a:extLst>
              </p:cNvPr>
              <p:cNvSpPr/>
              <p:nvPr/>
            </p:nvSpPr>
            <p:spPr>
              <a:xfrm rot="5400000">
                <a:off x="3993858" y="947799"/>
                <a:ext cx="701046" cy="348039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:a16="http://schemas.microsoft.com/office/drawing/2014/main" id="{76AF1219-61C3-BD2A-41AC-B528CE64F579}"/>
                  </a:ext>
                </a:extLst>
              </p:cNvPr>
              <p:cNvSpPr/>
              <p:nvPr/>
            </p:nvSpPr>
            <p:spPr>
              <a:xfrm>
                <a:off x="4239700" y="1192909"/>
                <a:ext cx="90481" cy="83932"/>
              </a:xfrm>
              <a:prstGeom prst="rect">
                <a:avLst/>
              </a:prstGeom>
              <a:grpFill/>
              <a:ln w="12700" cap="flat" cmpd="sng" algn="ctr">
                <a:solidFill>
                  <a:srgbClr val="1E9A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61">
            <a:extLst>
              <a:ext uri="{FF2B5EF4-FFF2-40B4-BE49-F238E27FC236}">
                <a16:creationId xmlns:a16="http://schemas.microsoft.com/office/drawing/2014/main" id="{0099C7C5-CFCD-D7DD-A89A-FC6B75C4FC00}"/>
              </a:ext>
            </a:extLst>
          </p:cNvPr>
          <p:cNvGrpSpPr/>
          <p:nvPr/>
        </p:nvGrpSpPr>
        <p:grpSpPr>
          <a:xfrm>
            <a:off x="8691934" y="3685852"/>
            <a:ext cx="3223443" cy="645226"/>
            <a:chOff x="8528644" y="911396"/>
            <a:chExt cx="2865565" cy="684000"/>
          </a:xfrm>
          <a:solidFill>
            <a:srgbClr val="71186E"/>
          </a:solidFill>
        </p:grpSpPr>
        <p:sp>
          <p:nvSpPr>
            <p:cNvPr id="53" name="Rectangle: Rounded Corners 62">
              <a:extLst>
                <a:ext uri="{FF2B5EF4-FFF2-40B4-BE49-F238E27FC236}">
                  <a16:creationId xmlns:a16="http://schemas.microsoft.com/office/drawing/2014/main" id="{3364C816-E564-0736-158F-F38167A8ADB4}"/>
                </a:ext>
              </a:extLst>
            </p:cNvPr>
            <p:cNvSpPr/>
            <p:nvPr/>
          </p:nvSpPr>
          <p:spPr>
            <a:xfrm>
              <a:off x="8528644" y="911396"/>
              <a:ext cx="2839954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TextBox 63">
              <a:extLst>
                <a:ext uri="{FF2B5EF4-FFF2-40B4-BE49-F238E27FC236}">
                  <a16:creationId xmlns:a16="http://schemas.microsoft.com/office/drawing/2014/main" id="{F4919168-2C9E-8646-9694-D1EF14F4807A}"/>
                </a:ext>
              </a:extLst>
            </p:cNvPr>
            <p:cNvSpPr txBox="1"/>
            <p:nvPr/>
          </p:nvSpPr>
          <p:spPr>
            <a:xfrm>
              <a:off x="8658617" y="971248"/>
              <a:ext cx="2338973" cy="589763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Imaging, non-imaging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Biomarker Discovery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 Validation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55" name="Group 64">
              <a:extLst>
                <a:ext uri="{FF2B5EF4-FFF2-40B4-BE49-F238E27FC236}">
                  <a16:creationId xmlns:a16="http://schemas.microsoft.com/office/drawing/2014/main" id="{B40DAEFC-F4EC-069A-9F59-2DBAC3BECC49}"/>
                </a:ext>
              </a:extLst>
            </p:cNvPr>
            <p:cNvGrpSpPr/>
            <p:nvPr/>
          </p:nvGrpSpPr>
          <p:grpSpPr>
            <a:xfrm>
              <a:off x="10987547" y="913205"/>
              <a:ext cx="406662" cy="682191"/>
              <a:chOff x="3466048" y="735524"/>
              <a:chExt cx="406662" cy="682191"/>
            </a:xfrm>
            <a:grpFill/>
          </p:grpSpPr>
          <p:sp>
            <p:nvSpPr>
              <p:cNvPr id="56" name="Rectangle: Top Corners Rounded 65">
                <a:extLst>
                  <a:ext uri="{FF2B5EF4-FFF2-40B4-BE49-F238E27FC236}">
                    <a16:creationId xmlns:a16="http://schemas.microsoft.com/office/drawing/2014/main" id="{7946CFCB-D11E-4325-86FB-C4B7F5C3611A}"/>
                  </a:ext>
                </a:extLst>
              </p:cNvPr>
              <p:cNvSpPr/>
              <p:nvPr/>
            </p:nvSpPr>
            <p:spPr>
              <a:xfrm rot="5400000">
                <a:off x="3328283" y="873289"/>
                <a:ext cx="682191" cy="406662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045D13BD-3961-9EF2-2DC5-0795A9691B51}"/>
                  </a:ext>
                </a:extLst>
              </p:cNvPr>
              <p:cNvSpPr/>
              <p:nvPr/>
            </p:nvSpPr>
            <p:spPr>
              <a:xfrm>
                <a:off x="3538976" y="1208317"/>
                <a:ext cx="90480" cy="83932"/>
              </a:xfrm>
              <a:prstGeom prst="rect">
                <a:avLst/>
              </a:prstGeom>
              <a:grpFill/>
              <a:ln w="12700" cap="flat" cmpd="sng" algn="ctr">
                <a:solidFill>
                  <a:srgbClr val="1E9A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69">
            <a:extLst>
              <a:ext uri="{FF2B5EF4-FFF2-40B4-BE49-F238E27FC236}">
                <a16:creationId xmlns:a16="http://schemas.microsoft.com/office/drawing/2014/main" id="{F925A173-E7C0-89E8-655D-8D1A374FBFD2}"/>
              </a:ext>
            </a:extLst>
          </p:cNvPr>
          <p:cNvGrpSpPr/>
          <p:nvPr/>
        </p:nvGrpSpPr>
        <p:grpSpPr>
          <a:xfrm>
            <a:off x="124524" y="1244221"/>
            <a:ext cx="4250301" cy="806596"/>
            <a:chOff x="633814" y="664065"/>
            <a:chExt cx="3781461" cy="831614"/>
          </a:xfrm>
          <a:solidFill>
            <a:srgbClr val="71186E"/>
          </a:solidFill>
        </p:grpSpPr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E892CC86-0A9B-133E-DFE5-92C29EEC7981}"/>
                </a:ext>
              </a:extLst>
            </p:cNvPr>
            <p:cNvGrpSpPr/>
            <p:nvPr/>
          </p:nvGrpSpPr>
          <p:grpSpPr>
            <a:xfrm>
              <a:off x="633814" y="664065"/>
              <a:ext cx="3781461" cy="831614"/>
              <a:chOff x="961350" y="640003"/>
              <a:chExt cx="3781461" cy="831614"/>
            </a:xfrm>
            <a:grpFill/>
          </p:grpSpPr>
          <p:sp>
            <p:nvSpPr>
              <p:cNvPr id="61" name="Rectangle: Rounded Corners 72">
                <a:extLst>
                  <a:ext uri="{FF2B5EF4-FFF2-40B4-BE49-F238E27FC236}">
                    <a16:creationId xmlns:a16="http://schemas.microsoft.com/office/drawing/2014/main" id="{7D0C8CCC-A06E-4430-923E-CDD40B8BA629}"/>
                  </a:ext>
                </a:extLst>
              </p:cNvPr>
              <p:cNvSpPr/>
              <p:nvPr/>
            </p:nvSpPr>
            <p:spPr>
              <a:xfrm>
                <a:off x="961350" y="652279"/>
                <a:ext cx="3762312" cy="810121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1E9A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62" name="Group 73">
                <a:extLst>
                  <a:ext uri="{FF2B5EF4-FFF2-40B4-BE49-F238E27FC236}">
                    <a16:creationId xmlns:a16="http://schemas.microsoft.com/office/drawing/2014/main" id="{6116A7E4-070A-79D9-B8CA-1315E97EFFA7}"/>
                  </a:ext>
                </a:extLst>
              </p:cNvPr>
              <p:cNvGrpSpPr/>
              <p:nvPr/>
            </p:nvGrpSpPr>
            <p:grpSpPr>
              <a:xfrm>
                <a:off x="4403098" y="640003"/>
                <a:ext cx="339713" cy="831614"/>
                <a:chOff x="4189213" y="642311"/>
                <a:chExt cx="339713" cy="831614"/>
              </a:xfrm>
              <a:grpFill/>
            </p:grpSpPr>
            <p:sp>
              <p:nvSpPr>
                <p:cNvPr id="64" name="Rectangle: Top Corners Rounded 75">
                  <a:extLst>
                    <a:ext uri="{FF2B5EF4-FFF2-40B4-BE49-F238E27FC236}">
                      <a16:creationId xmlns:a16="http://schemas.microsoft.com/office/drawing/2014/main" id="{6194E3CF-AB12-856A-9E22-039C99A2AB13}"/>
                    </a:ext>
                  </a:extLst>
                </p:cNvPr>
                <p:cNvSpPr/>
                <p:nvPr/>
              </p:nvSpPr>
              <p:spPr>
                <a:xfrm rot="5400000">
                  <a:off x="3943263" y="888261"/>
                  <a:ext cx="831614" cy="339713"/>
                </a:xfrm>
                <a:prstGeom prst="round2SameRect">
                  <a:avLst>
                    <a:gd name="adj1" fmla="val 32710"/>
                    <a:gd name="adj2" fmla="val 0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78">
                  <a:extLst>
                    <a:ext uri="{FF2B5EF4-FFF2-40B4-BE49-F238E27FC236}">
                      <a16:creationId xmlns:a16="http://schemas.microsoft.com/office/drawing/2014/main" id="{351A738E-500C-748B-B4E1-0160788E83DE}"/>
                    </a:ext>
                  </a:extLst>
                </p:cNvPr>
                <p:cNvSpPr/>
                <p:nvPr/>
              </p:nvSpPr>
              <p:spPr>
                <a:xfrm>
                  <a:off x="4239700" y="1192909"/>
                  <a:ext cx="90481" cy="839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1E9AA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TextBox 74">
                <a:extLst>
                  <a:ext uri="{FF2B5EF4-FFF2-40B4-BE49-F238E27FC236}">
                    <a16:creationId xmlns:a16="http://schemas.microsoft.com/office/drawing/2014/main" id="{28B69ED6-D99E-62E0-A4E0-81B4A9451A8A}"/>
                  </a:ext>
                </a:extLst>
              </p:cNvPr>
              <p:cNvSpPr txBox="1"/>
              <p:nvPr/>
            </p:nvSpPr>
            <p:spPr>
              <a:xfrm>
                <a:off x="1342526" y="802361"/>
                <a:ext cx="2794756" cy="659320"/>
              </a:xfrm>
              <a:prstGeom prst="rect">
                <a:avLst/>
              </a:prstGeom>
              <a:grp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Source Sans Pro" panose="020B0503030403020204" pitchFamily="34" charset="0"/>
                  </a:rPr>
                  <a:t>Education, training, guidelines, dissemination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Education and Training Programs for Healthcare Providers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Patient Education and Engagement Platforms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60" name="Picture 6" descr="Premium Vector | Check mark symbol check mark symbol on white background  drawing by illustration black check mark">
              <a:extLst>
                <a:ext uri="{FF2B5EF4-FFF2-40B4-BE49-F238E27FC236}">
                  <a16:creationId xmlns:a16="http://schemas.microsoft.com/office/drawing/2014/main" id="{B4CE5814-8088-D09C-A0EF-7184B06EC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7" t="17871" r="8647" b="16223"/>
            <a:stretch/>
          </p:blipFill>
          <p:spPr bwMode="auto">
            <a:xfrm>
              <a:off x="4095964" y="1125056"/>
              <a:ext cx="274231" cy="219429"/>
            </a:xfrm>
            <a:prstGeom prst="rect">
              <a:avLst/>
            </a:prstGeom>
            <a:grpFill/>
          </p:spPr>
        </p:pic>
      </p:grpSp>
      <p:grpSp>
        <p:nvGrpSpPr>
          <p:cNvPr id="66" name="Group 79">
            <a:extLst>
              <a:ext uri="{FF2B5EF4-FFF2-40B4-BE49-F238E27FC236}">
                <a16:creationId xmlns:a16="http://schemas.microsoft.com/office/drawing/2014/main" id="{CD5095E8-E4B5-4793-69BF-9F7F5EA51601}"/>
              </a:ext>
            </a:extLst>
          </p:cNvPr>
          <p:cNvGrpSpPr/>
          <p:nvPr/>
        </p:nvGrpSpPr>
        <p:grpSpPr>
          <a:xfrm>
            <a:off x="5220315" y="288895"/>
            <a:ext cx="3237711" cy="671380"/>
            <a:chOff x="4692308" y="142216"/>
            <a:chExt cx="3300561" cy="684001"/>
          </a:xfrm>
          <a:solidFill>
            <a:srgbClr val="71186E"/>
          </a:solidFill>
        </p:grpSpPr>
        <p:sp>
          <p:nvSpPr>
            <p:cNvPr id="67" name="Rectangle: Rounded Corners 80">
              <a:extLst>
                <a:ext uri="{FF2B5EF4-FFF2-40B4-BE49-F238E27FC236}">
                  <a16:creationId xmlns:a16="http://schemas.microsoft.com/office/drawing/2014/main" id="{9295F46A-4673-4252-5C21-D1A007F9207E}"/>
                </a:ext>
              </a:extLst>
            </p:cNvPr>
            <p:cNvSpPr/>
            <p:nvPr/>
          </p:nvSpPr>
          <p:spPr>
            <a:xfrm>
              <a:off x="4692308" y="142217"/>
              <a:ext cx="3300561" cy="684000"/>
            </a:xfrm>
            <a:prstGeom prst="round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Box 81">
              <a:extLst>
                <a:ext uri="{FF2B5EF4-FFF2-40B4-BE49-F238E27FC236}">
                  <a16:creationId xmlns:a16="http://schemas.microsoft.com/office/drawing/2014/main" id="{F6D5213A-9B4C-2552-83AB-865E8B52E450}"/>
                </a:ext>
              </a:extLst>
            </p:cNvPr>
            <p:cNvSpPr txBox="1"/>
            <p:nvPr/>
          </p:nvSpPr>
          <p:spPr>
            <a:xfrm>
              <a:off x="4768295" y="176508"/>
              <a:ext cx="2907051" cy="627321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schemeClr val="bg1">
                      <a:lumMod val="9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Health Economy evaluation</a:t>
              </a:r>
            </a:p>
          </p:txBody>
        </p:sp>
        <p:grpSp>
          <p:nvGrpSpPr>
            <p:cNvPr id="69" name="Group 82">
              <a:extLst>
                <a:ext uri="{FF2B5EF4-FFF2-40B4-BE49-F238E27FC236}">
                  <a16:creationId xmlns:a16="http://schemas.microsoft.com/office/drawing/2014/main" id="{2896D2E5-49FE-2DBA-10BE-F3122BB8A76B}"/>
                </a:ext>
              </a:extLst>
            </p:cNvPr>
            <p:cNvGrpSpPr/>
            <p:nvPr/>
          </p:nvGrpSpPr>
          <p:grpSpPr>
            <a:xfrm>
              <a:off x="7653155" y="142216"/>
              <a:ext cx="339713" cy="684001"/>
              <a:chOff x="4170361" y="778400"/>
              <a:chExt cx="339713" cy="684001"/>
            </a:xfrm>
            <a:grpFill/>
          </p:grpSpPr>
          <p:sp>
            <p:nvSpPr>
              <p:cNvPr id="70" name="Rectangle: Top Corners Rounded 83">
                <a:extLst>
                  <a:ext uri="{FF2B5EF4-FFF2-40B4-BE49-F238E27FC236}">
                    <a16:creationId xmlns:a16="http://schemas.microsoft.com/office/drawing/2014/main" id="{5737109B-164D-7AD3-3CC6-F79C0DF64A02}"/>
                  </a:ext>
                </a:extLst>
              </p:cNvPr>
              <p:cNvSpPr/>
              <p:nvPr/>
            </p:nvSpPr>
            <p:spPr>
              <a:xfrm rot="5400000">
                <a:off x="3998217" y="950544"/>
                <a:ext cx="684001" cy="339713"/>
              </a:xfrm>
              <a:prstGeom prst="round2SameRect">
                <a:avLst>
                  <a:gd name="adj1" fmla="val 32710"/>
                  <a:gd name="adj2" fmla="val 0"/>
                </a:avLst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1" name="Rectangle 86">
                <a:extLst>
                  <a:ext uri="{FF2B5EF4-FFF2-40B4-BE49-F238E27FC236}">
                    <a16:creationId xmlns:a16="http://schemas.microsoft.com/office/drawing/2014/main" id="{A69442F5-B0FE-1739-B7B9-6BC2C1200961}"/>
                  </a:ext>
                </a:extLst>
              </p:cNvPr>
              <p:cNvSpPr/>
              <p:nvPr/>
            </p:nvSpPr>
            <p:spPr>
              <a:xfrm>
                <a:off x="4239700" y="1192909"/>
                <a:ext cx="90481" cy="83932"/>
              </a:xfrm>
              <a:prstGeom prst="rect">
                <a:avLst/>
              </a:prstGeom>
              <a:grpFill/>
              <a:ln w="12700" cap="flat" cmpd="sng" algn="ctr">
                <a:solidFill>
                  <a:srgbClr val="1E9A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2" name="Picture 6" descr="Premium Vector | Check mark symbol check mark symbol on white background  drawing by illustration black check mark">
            <a:extLst>
              <a:ext uri="{FF2B5EF4-FFF2-40B4-BE49-F238E27FC236}">
                <a16:creationId xmlns:a16="http://schemas.microsoft.com/office/drawing/2014/main" id="{4623C445-7301-B9AC-F9F0-7278959A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7871" r="8647" b="16223"/>
          <a:stretch/>
        </p:blipFill>
        <p:spPr bwMode="auto">
          <a:xfrm>
            <a:off x="8156047" y="569511"/>
            <a:ext cx="269009" cy="215380"/>
          </a:xfrm>
          <a:prstGeom prst="rect">
            <a:avLst/>
          </a:prstGeom>
          <a:solidFill>
            <a:srgbClr val="71186E"/>
          </a:solidFill>
        </p:spPr>
      </p:pic>
      <p:sp>
        <p:nvSpPr>
          <p:cNvPr id="73" name="Rectangle: Rounded Corners 88">
            <a:extLst>
              <a:ext uri="{FF2B5EF4-FFF2-40B4-BE49-F238E27FC236}">
                <a16:creationId xmlns:a16="http://schemas.microsoft.com/office/drawing/2014/main" id="{E28BD170-4E16-8810-D476-1827B29E9732}"/>
              </a:ext>
            </a:extLst>
          </p:cNvPr>
          <p:cNvSpPr/>
          <p:nvPr/>
        </p:nvSpPr>
        <p:spPr>
          <a:xfrm>
            <a:off x="8120022" y="1256303"/>
            <a:ext cx="3419807" cy="645227"/>
          </a:xfrm>
          <a:prstGeom prst="roundRect">
            <a:avLst/>
          </a:prstGeom>
          <a:solidFill>
            <a:srgbClr val="71186E"/>
          </a:solidFill>
          <a:ln w="12700" cap="flat" cmpd="sng" algn="ctr">
            <a:solidFill>
              <a:srgbClr val="1E9AA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TextBox 89">
            <a:extLst>
              <a:ext uri="{FF2B5EF4-FFF2-40B4-BE49-F238E27FC236}">
                <a16:creationId xmlns:a16="http://schemas.microsoft.com/office/drawing/2014/main" id="{F629E0B7-1746-86DC-D659-D0BDA0D725A5}"/>
              </a:ext>
            </a:extLst>
          </p:cNvPr>
          <p:cNvSpPr txBox="1"/>
          <p:nvPr/>
        </p:nvSpPr>
        <p:spPr>
          <a:xfrm>
            <a:off x="8231302" y="1264274"/>
            <a:ext cx="3119097" cy="636315"/>
          </a:xfrm>
          <a:prstGeom prst="rect">
            <a:avLst/>
          </a:prstGeom>
          <a:solidFill>
            <a:srgbClr val="71186E"/>
          </a:solidFill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Advanced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Cardiac Imaging Biomarkers</a:t>
            </a:r>
          </a:p>
        </p:txBody>
      </p:sp>
      <p:grpSp>
        <p:nvGrpSpPr>
          <p:cNvPr id="75" name="Group 90">
            <a:extLst>
              <a:ext uri="{FF2B5EF4-FFF2-40B4-BE49-F238E27FC236}">
                <a16:creationId xmlns:a16="http://schemas.microsoft.com/office/drawing/2014/main" id="{2F27A28E-C113-27D2-08E6-BEF9D5F6319B}"/>
              </a:ext>
            </a:extLst>
          </p:cNvPr>
          <p:cNvGrpSpPr/>
          <p:nvPr/>
        </p:nvGrpSpPr>
        <p:grpSpPr>
          <a:xfrm>
            <a:off x="11327379" y="1257002"/>
            <a:ext cx="325856" cy="653907"/>
            <a:chOff x="4170361" y="779142"/>
            <a:chExt cx="339713" cy="693202"/>
          </a:xfrm>
          <a:solidFill>
            <a:srgbClr val="71186E"/>
          </a:solidFill>
        </p:grpSpPr>
        <p:sp>
          <p:nvSpPr>
            <p:cNvPr id="76" name="Rectangle: Top Corners Rounded 91">
              <a:extLst>
                <a:ext uri="{FF2B5EF4-FFF2-40B4-BE49-F238E27FC236}">
                  <a16:creationId xmlns:a16="http://schemas.microsoft.com/office/drawing/2014/main" id="{F3CFD6E4-3905-2B47-FE10-C96780EFD5B5}"/>
                </a:ext>
              </a:extLst>
            </p:cNvPr>
            <p:cNvSpPr/>
            <p:nvPr/>
          </p:nvSpPr>
          <p:spPr>
            <a:xfrm rot="5400000">
              <a:off x="3993617" y="955886"/>
              <a:ext cx="693202" cy="339713"/>
            </a:xfrm>
            <a:prstGeom prst="round2SameRect">
              <a:avLst>
                <a:gd name="adj1" fmla="val 32710"/>
                <a:gd name="adj2" fmla="val 0"/>
              </a:avLst>
            </a:prstGeom>
            <a:grp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Rectangle 94">
              <a:extLst>
                <a:ext uri="{FF2B5EF4-FFF2-40B4-BE49-F238E27FC236}">
                  <a16:creationId xmlns:a16="http://schemas.microsoft.com/office/drawing/2014/main" id="{16574FB4-8E2C-6EAF-ED0A-F24576BCD36F}"/>
                </a:ext>
              </a:extLst>
            </p:cNvPr>
            <p:cNvSpPr/>
            <p:nvPr/>
          </p:nvSpPr>
          <p:spPr>
            <a:xfrm>
              <a:off x="4239700" y="1192909"/>
              <a:ext cx="90481" cy="83932"/>
            </a:xfrm>
            <a:prstGeom prst="rect">
              <a:avLst/>
            </a:prstGeom>
            <a:grpFill/>
            <a:ln w="12700" cap="flat" cmpd="sng" algn="ctr">
              <a:solidFill>
                <a:srgbClr val="1E9A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78" name="Picture 6" descr="Premium Vector | Check mark symbol check mark symbol on white background  drawing by illustration black check mark">
            <a:extLst>
              <a:ext uri="{FF2B5EF4-FFF2-40B4-BE49-F238E27FC236}">
                <a16:creationId xmlns:a16="http://schemas.microsoft.com/office/drawing/2014/main" id="{8E9DC7A5-9207-0116-72BB-5DE26877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7871" r="8647" b="16223"/>
          <a:stretch/>
        </p:blipFill>
        <p:spPr bwMode="auto">
          <a:xfrm>
            <a:off x="11292571" y="2651668"/>
            <a:ext cx="249532" cy="206991"/>
          </a:xfrm>
          <a:prstGeom prst="rect">
            <a:avLst/>
          </a:prstGeom>
          <a:solidFill>
            <a:srgbClr val="71186E"/>
          </a:solidFill>
        </p:spPr>
      </p:pic>
      <p:pic>
        <p:nvPicPr>
          <p:cNvPr id="79" name="Picture 6" descr="Premium Vector | Check mark symbol check mark symbol on white background  drawing by illustration black check mark">
            <a:extLst>
              <a:ext uri="{FF2B5EF4-FFF2-40B4-BE49-F238E27FC236}">
                <a16:creationId xmlns:a16="http://schemas.microsoft.com/office/drawing/2014/main" id="{EC7A11BE-EA68-1DC3-3A2A-59E5829C1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7871" r="8647" b="16223"/>
          <a:stretch/>
        </p:blipFill>
        <p:spPr bwMode="auto">
          <a:xfrm>
            <a:off x="11524186" y="4030059"/>
            <a:ext cx="249532" cy="206991"/>
          </a:xfrm>
          <a:prstGeom prst="rect">
            <a:avLst/>
          </a:prstGeom>
          <a:solidFill>
            <a:srgbClr val="71186E"/>
          </a:solidFill>
        </p:spPr>
      </p:pic>
      <p:pic>
        <p:nvPicPr>
          <p:cNvPr id="81" name="Graphic 99" descr="Bullseye outline">
            <a:extLst>
              <a:ext uri="{FF2B5EF4-FFF2-40B4-BE49-F238E27FC236}">
                <a16:creationId xmlns:a16="http://schemas.microsoft.com/office/drawing/2014/main" id="{E9384915-8DAF-A6D9-5423-59A3BB41F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5641" y="4949414"/>
            <a:ext cx="428586" cy="459664"/>
          </a:xfrm>
          <a:prstGeom prst="rect">
            <a:avLst/>
          </a:prstGeom>
        </p:spPr>
      </p:pic>
      <p:pic>
        <p:nvPicPr>
          <p:cNvPr id="82" name="Graphic 100" descr="Clipboard Partially Checked outline">
            <a:extLst>
              <a:ext uri="{FF2B5EF4-FFF2-40B4-BE49-F238E27FC236}">
                <a16:creationId xmlns:a16="http://schemas.microsoft.com/office/drawing/2014/main" id="{CCCB3463-AA2F-AB39-4F61-A3080C264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6630" y="4632938"/>
            <a:ext cx="428586" cy="459664"/>
          </a:xfrm>
          <a:prstGeom prst="rect">
            <a:avLst/>
          </a:prstGeom>
        </p:spPr>
      </p:pic>
      <p:pic>
        <p:nvPicPr>
          <p:cNvPr id="83" name="Graphic 101" descr="Connections outline">
            <a:extLst>
              <a:ext uri="{FF2B5EF4-FFF2-40B4-BE49-F238E27FC236}">
                <a16:creationId xmlns:a16="http://schemas.microsoft.com/office/drawing/2014/main" id="{1A885068-9B9E-A36B-5170-CCD0FDFC03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3329" y="2347827"/>
            <a:ext cx="474697" cy="509118"/>
          </a:xfrm>
          <a:prstGeom prst="rect">
            <a:avLst/>
          </a:prstGeom>
        </p:spPr>
      </p:pic>
      <p:pic>
        <p:nvPicPr>
          <p:cNvPr id="84" name="Graphic 102" descr="Route (Two Pins With A Path) outline">
            <a:extLst>
              <a:ext uri="{FF2B5EF4-FFF2-40B4-BE49-F238E27FC236}">
                <a16:creationId xmlns:a16="http://schemas.microsoft.com/office/drawing/2014/main" id="{3EB69F5A-6321-B2F6-1FBC-49E58B93B2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0022" y="3555301"/>
            <a:ext cx="428586" cy="440252"/>
          </a:xfrm>
          <a:prstGeom prst="rect">
            <a:avLst/>
          </a:prstGeom>
        </p:spPr>
      </p:pic>
      <p:pic>
        <p:nvPicPr>
          <p:cNvPr id="85" name="Graphic 103" descr="Target Audience outline">
            <a:extLst>
              <a:ext uri="{FF2B5EF4-FFF2-40B4-BE49-F238E27FC236}">
                <a16:creationId xmlns:a16="http://schemas.microsoft.com/office/drawing/2014/main" id="{853EEE58-ADEF-A0AA-4EF3-8A607EA917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26060" y="4160104"/>
            <a:ext cx="428587" cy="459664"/>
          </a:xfrm>
          <a:prstGeom prst="rect">
            <a:avLst/>
          </a:prstGeom>
        </p:spPr>
      </p:pic>
      <p:pic>
        <p:nvPicPr>
          <p:cNvPr id="86" name="Graphic 104" descr="Books outline">
            <a:extLst>
              <a:ext uri="{FF2B5EF4-FFF2-40B4-BE49-F238E27FC236}">
                <a16:creationId xmlns:a16="http://schemas.microsoft.com/office/drawing/2014/main" id="{14C7A81C-3F34-C161-718C-50AE7EA7C2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80589" y="1850611"/>
            <a:ext cx="428587" cy="459664"/>
          </a:xfrm>
          <a:prstGeom prst="rect">
            <a:avLst/>
          </a:prstGeom>
        </p:spPr>
      </p:pic>
      <p:pic>
        <p:nvPicPr>
          <p:cNvPr id="87" name="Graphic 105" descr="Coins outline">
            <a:extLst>
              <a:ext uri="{FF2B5EF4-FFF2-40B4-BE49-F238E27FC236}">
                <a16:creationId xmlns:a16="http://schemas.microsoft.com/office/drawing/2014/main" id="{04C2B687-0A46-40F5-F2A9-5CF8D2F5E9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9848" y="1130585"/>
            <a:ext cx="428587" cy="459664"/>
          </a:xfrm>
          <a:prstGeom prst="rect">
            <a:avLst/>
          </a:prstGeom>
        </p:spPr>
      </p:pic>
      <p:pic>
        <p:nvPicPr>
          <p:cNvPr id="88" name="Graphic 106" descr="Signpost outline">
            <a:extLst>
              <a:ext uri="{FF2B5EF4-FFF2-40B4-BE49-F238E27FC236}">
                <a16:creationId xmlns:a16="http://schemas.microsoft.com/office/drawing/2014/main" id="{E50F4BDC-F1AC-44B5-37B9-4F80DC2334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44297" y="1940944"/>
            <a:ext cx="428586" cy="459664"/>
          </a:xfrm>
          <a:prstGeom prst="rect">
            <a:avLst/>
          </a:prstGeom>
        </p:spPr>
      </p:pic>
      <p:pic>
        <p:nvPicPr>
          <p:cNvPr id="89" name="Content Placeholder 13">
            <a:extLst>
              <a:ext uri="{FF2B5EF4-FFF2-40B4-BE49-F238E27FC236}">
                <a16:creationId xmlns:a16="http://schemas.microsoft.com/office/drawing/2014/main" id="{ADD3048D-55CE-8BAD-04E9-BFE23CC608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34953" y="2572252"/>
            <a:ext cx="1091138" cy="10300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90" name="Picture 108">
            <a:extLst>
              <a:ext uri="{FF2B5EF4-FFF2-40B4-BE49-F238E27FC236}">
                <a16:creationId xmlns:a16="http://schemas.microsoft.com/office/drawing/2014/main" id="{F5881E27-4AEB-8F02-20B1-97848B60D0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2556" y="2595379"/>
            <a:ext cx="900016" cy="8945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91" name="Graphic 109" descr="Hospital outline">
            <a:extLst>
              <a:ext uri="{FF2B5EF4-FFF2-40B4-BE49-F238E27FC236}">
                <a16:creationId xmlns:a16="http://schemas.microsoft.com/office/drawing/2014/main" id="{C737B34E-E3F0-8BB7-E2AA-B4BAA6BA1A7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71402" y="2745431"/>
            <a:ext cx="625539" cy="625539"/>
          </a:xfrm>
          <a:prstGeom prst="rect">
            <a:avLst/>
          </a:prstGeom>
        </p:spPr>
      </p:pic>
      <p:sp>
        <p:nvSpPr>
          <p:cNvPr id="92" name="TextBox 110">
            <a:extLst>
              <a:ext uri="{FF2B5EF4-FFF2-40B4-BE49-F238E27FC236}">
                <a16:creationId xmlns:a16="http://schemas.microsoft.com/office/drawing/2014/main" id="{0E855653-CAC6-8A2A-88C5-07D55DEC2501}"/>
              </a:ext>
            </a:extLst>
          </p:cNvPr>
          <p:cNvSpPr txBox="1"/>
          <p:nvPr/>
        </p:nvSpPr>
        <p:spPr>
          <a:xfrm>
            <a:off x="5424401" y="3777115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+mj-lt"/>
              </a:rPr>
              <a:t>Cardio-oncology</a:t>
            </a:r>
          </a:p>
        </p:txBody>
      </p:sp>
      <p:pic>
        <p:nvPicPr>
          <p:cNvPr id="93" name="Graphic 112" descr="Weight Loss outline">
            <a:extLst>
              <a:ext uri="{FF2B5EF4-FFF2-40B4-BE49-F238E27FC236}">
                <a16:creationId xmlns:a16="http://schemas.microsoft.com/office/drawing/2014/main" id="{F35B0D22-666E-79FA-8CA3-C0574EC8F4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87495" y="4937689"/>
            <a:ext cx="673632" cy="673632"/>
          </a:xfrm>
          <a:prstGeom prst="rect">
            <a:avLst/>
          </a:prstGeom>
        </p:spPr>
      </p:pic>
      <p:pic>
        <p:nvPicPr>
          <p:cNvPr id="94" name="Graphic 113" descr="Clipboard Partially Checked outline">
            <a:extLst>
              <a:ext uri="{FF2B5EF4-FFF2-40B4-BE49-F238E27FC236}">
                <a16:creationId xmlns:a16="http://schemas.microsoft.com/office/drawing/2014/main" id="{9E19CE5C-1B15-F13F-4BD0-74591F5680F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52836" y="4684969"/>
            <a:ext cx="428586" cy="459664"/>
          </a:xfrm>
          <a:prstGeom prst="rect">
            <a:avLst/>
          </a:prstGeom>
        </p:spPr>
      </p:pic>
      <p:pic>
        <p:nvPicPr>
          <p:cNvPr id="95" name="Graphic 114" descr="Connections outline">
            <a:extLst>
              <a:ext uri="{FF2B5EF4-FFF2-40B4-BE49-F238E27FC236}">
                <a16:creationId xmlns:a16="http://schemas.microsoft.com/office/drawing/2014/main" id="{E561DD4F-D444-CC74-6FC2-96623B81606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009535" y="2399858"/>
            <a:ext cx="474697" cy="509118"/>
          </a:xfrm>
          <a:prstGeom prst="rect">
            <a:avLst/>
          </a:prstGeom>
        </p:spPr>
      </p:pic>
      <p:pic>
        <p:nvPicPr>
          <p:cNvPr id="96" name="Graphic 115" descr="Route (Two Pins With A Path) outline">
            <a:extLst>
              <a:ext uri="{FF2B5EF4-FFF2-40B4-BE49-F238E27FC236}">
                <a16:creationId xmlns:a16="http://schemas.microsoft.com/office/drawing/2014/main" id="{A95106CE-F01C-14CA-CBCD-F574B623289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146228" y="3607332"/>
            <a:ext cx="428586" cy="440252"/>
          </a:xfrm>
          <a:prstGeom prst="rect">
            <a:avLst/>
          </a:prstGeom>
        </p:spPr>
      </p:pic>
      <p:pic>
        <p:nvPicPr>
          <p:cNvPr id="97" name="Graphic 116" descr="Target Audience outline">
            <a:extLst>
              <a:ext uri="{FF2B5EF4-FFF2-40B4-BE49-F238E27FC236}">
                <a16:creationId xmlns:a16="http://schemas.microsoft.com/office/drawing/2014/main" id="{5818F1F4-9514-DD26-E5B2-460D922A3F8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52266" y="4212135"/>
            <a:ext cx="428587" cy="459664"/>
          </a:xfrm>
          <a:prstGeom prst="rect">
            <a:avLst/>
          </a:prstGeom>
        </p:spPr>
      </p:pic>
      <p:pic>
        <p:nvPicPr>
          <p:cNvPr id="98" name="Graphic 117" descr="Books outline">
            <a:extLst>
              <a:ext uri="{FF2B5EF4-FFF2-40B4-BE49-F238E27FC236}">
                <a16:creationId xmlns:a16="http://schemas.microsoft.com/office/drawing/2014/main" id="{E0AFD13E-1A3F-AED6-9A02-0F27CAA1A6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706795" y="1902642"/>
            <a:ext cx="428587" cy="459664"/>
          </a:xfrm>
          <a:prstGeom prst="rect">
            <a:avLst/>
          </a:prstGeom>
        </p:spPr>
      </p:pic>
      <p:pic>
        <p:nvPicPr>
          <p:cNvPr id="99" name="Graphic 118" descr="Coins outline">
            <a:extLst>
              <a:ext uri="{FF2B5EF4-FFF2-40B4-BE49-F238E27FC236}">
                <a16:creationId xmlns:a16="http://schemas.microsoft.com/office/drawing/2014/main" id="{816B3FAC-F2AC-917F-F104-A4DDB15EAE4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036054" y="1182616"/>
            <a:ext cx="428587" cy="459664"/>
          </a:xfrm>
          <a:prstGeom prst="rect">
            <a:avLst/>
          </a:prstGeom>
        </p:spPr>
      </p:pic>
      <p:pic>
        <p:nvPicPr>
          <p:cNvPr id="100" name="Graphic 119" descr="Hospital outline">
            <a:extLst>
              <a:ext uri="{FF2B5EF4-FFF2-40B4-BE49-F238E27FC236}">
                <a16:creationId xmlns:a16="http://schemas.microsoft.com/office/drawing/2014/main" id="{71D7C419-A09D-1468-4CC2-E18C02BF89D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097608" y="2797462"/>
            <a:ext cx="625539" cy="625539"/>
          </a:xfrm>
          <a:prstGeom prst="rect">
            <a:avLst/>
          </a:prstGeom>
        </p:spPr>
      </p:pic>
      <p:pic>
        <p:nvPicPr>
          <p:cNvPr id="102" name="Picture 6" descr="Premium Vector | Check mark symbol check mark symbol on white background  drawing by illustration black check mark">
            <a:extLst>
              <a:ext uri="{FF2B5EF4-FFF2-40B4-BE49-F238E27FC236}">
                <a16:creationId xmlns:a16="http://schemas.microsoft.com/office/drawing/2014/main" id="{32131ACF-13BE-E382-C298-1DF06848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7871" r="8647" b="16223"/>
          <a:stretch/>
        </p:blipFill>
        <p:spPr bwMode="auto">
          <a:xfrm>
            <a:off x="11399420" y="1545507"/>
            <a:ext cx="249532" cy="206991"/>
          </a:xfrm>
          <a:prstGeom prst="rect">
            <a:avLst/>
          </a:prstGeom>
          <a:solidFill>
            <a:srgbClr val="71186E"/>
          </a:solidFill>
        </p:spPr>
      </p:pic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22B60654-B918-C971-E3D8-24901B611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8381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2CDEB-B6BC-1098-205D-34710EEC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260329-CA52-7A9F-935B-B6B496AA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COMPASS</a:t>
            </a:r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883A6-C814-5C44-5D14-8191162E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2" y="958723"/>
            <a:ext cx="11189275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70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F6A40-FC1A-709B-9A00-B7EAA61C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AEA4F0E-22E1-28A1-E335-0BFC3320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</p:spPr>
        <p:txBody>
          <a:bodyPr anchor="t">
            <a:normAutofit/>
          </a:bodyPr>
          <a:lstStyle/>
          <a:p>
            <a:r>
              <a:rPr lang="en-US"/>
              <a:t>COMPASS CONSORTIUM</a:t>
            </a:r>
            <a:endParaRPr lang="es-ES"/>
          </a:p>
        </p:txBody>
      </p:sp>
      <p:sp>
        <p:nvSpPr>
          <p:cNvPr id="2" name="Marcador de número de diapositiva 1" hidden="1">
            <a:extLst>
              <a:ext uri="{FF2B5EF4-FFF2-40B4-BE49-F238E27FC236}">
                <a16:creationId xmlns:a16="http://schemas.microsoft.com/office/drawing/2014/main" id="{F75E235E-0F3D-FE24-CE72-DBC4553A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7822830-8501-4BF3-9AAA-35AA23C590EE}" type="slidenum">
              <a:rPr lang="es-ES" smtClean="0"/>
              <a:pPr>
                <a:spcAft>
                  <a:spcPts val="600"/>
                </a:spcAft>
              </a:pPr>
              <a:t>7</a:t>
            </a:fld>
            <a:endParaRPr lang="es-ES">
              <a:latin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C537B7-CF4A-2274-F019-77F00B324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04512"/>
              </p:ext>
            </p:extLst>
          </p:nvPr>
        </p:nvGraphicFramePr>
        <p:xfrm>
          <a:off x="595836" y="1247174"/>
          <a:ext cx="11000328" cy="4995672"/>
        </p:xfrm>
        <a:graphic>
          <a:graphicData uri="http://schemas.openxmlformats.org/drawingml/2006/table">
            <a:tbl>
              <a:tblPr firstRow="1" bandRow="1">
                <a:noFill/>
                <a:tableStyleId>{F5AB1C69-6EDB-4FF4-983F-18BD219EF322}</a:tableStyleId>
              </a:tblPr>
              <a:tblGrid>
                <a:gridCol w="4614467">
                  <a:extLst>
                    <a:ext uri="{9D8B030D-6E8A-4147-A177-3AD203B41FA5}">
                      <a16:colId xmlns:a16="http://schemas.microsoft.com/office/drawing/2014/main" val="2292585529"/>
                    </a:ext>
                  </a:extLst>
                </a:gridCol>
                <a:gridCol w="6385861">
                  <a:extLst>
                    <a:ext uri="{9D8B030D-6E8A-4147-A177-3AD203B41FA5}">
                      <a16:colId xmlns:a16="http://schemas.microsoft.com/office/drawing/2014/main" val="311161362"/>
                    </a:ext>
                  </a:extLst>
                </a:gridCol>
              </a:tblGrid>
              <a:tr h="7711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4400" b="1" i="0" u="none" strike="noStrike" cap="none" spc="3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  <a:r>
                        <a:rPr lang="en-GB" sz="4400" b="1" i="0" u="none" strike="noStrike" cap="none" spc="3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 Of Entity</a:t>
                      </a:r>
                    </a:p>
                  </a:txBody>
                  <a:tcPr marL="0" marR="25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4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Count of Entity Name </a:t>
                      </a:r>
                      <a:endParaRPr lang="en-GB" sz="4400" b="1" i="0" u="none" strike="noStrike" cap="none" spc="3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2514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18165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Academic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194632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Hospital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830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Industry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696721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Non-profit organisation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53007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RTO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131869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SME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73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37316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3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3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GB" sz="33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9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657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558F287BC8344AD539CDC4DA17FBC" ma:contentTypeVersion="10" ma:contentTypeDescription="Create a new document." ma:contentTypeScope="" ma:versionID="165e8038d85e89d0753c71c915416bd7">
  <xsd:schema xmlns:xsd="http://www.w3.org/2001/XMLSchema" xmlns:xs="http://www.w3.org/2001/XMLSchema" xmlns:p="http://schemas.microsoft.com/office/2006/metadata/properties" xmlns:ns2="a9a9e2ba-2d19-46fe-bf54-0255447a607c" xmlns:ns3="8e67869f-b319-4f8e-812d-d2b9322169ce" targetNamespace="http://schemas.microsoft.com/office/2006/metadata/properties" ma:root="true" ma:fieldsID="abf99e3026b4072fe3426938b59b700a" ns2:_="" ns3:_="">
    <xsd:import namespace="a9a9e2ba-2d19-46fe-bf54-0255447a607c"/>
    <xsd:import namespace="8e67869f-b319-4f8e-812d-d2b932216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2ba-2d19-46fe-bf54-0255447a6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7869f-b319-4f8e-812d-d2b932216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4FFAB-A2D9-4FD5-855F-F65126373F7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e67869f-b319-4f8e-812d-d2b9322169ce"/>
    <ds:schemaRef ds:uri="http://purl.org/dc/terms/"/>
    <ds:schemaRef ds:uri="a9a9e2ba-2d19-46fe-bf54-0255447a60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57E6C-04A0-4EB4-9DC4-971645A5D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2ba-2d19-46fe-bf54-0255447a607c"/>
    <ds:schemaRef ds:uri="8e67869f-b319-4f8e-812d-d2b932216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522</Words>
  <Application>Microsoft Office PowerPoint</Application>
  <PresentationFormat>Widescreen</PresentationFormat>
  <Paragraphs>90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KCL CTEL presentation template_180112</vt:lpstr>
      <vt:lpstr> COMPASS  Cardio-Oncology Multidisciplinary Patient Assistance Solution   </vt:lpstr>
      <vt:lpstr>PowerPoint Presentation</vt:lpstr>
      <vt:lpstr>PowerPoint Presentation</vt:lpstr>
      <vt:lpstr>COMPASS</vt:lpstr>
      <vt:lpstr>COMPASS</vt:lpstr>
      <vt:lpstr>COMPASS</vt:lpstr>
      <vt:lpstr>COMPASS CONSORTIUM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Stephen Archibald</cp:lastModifiedBy>
  <cp:revision>113</cp:revision>
  <dcterms:created xsi:type="dcterms:W3CDTF">2018-06-13T12:38:06Z</dcterms:created>
  <dcterms:modified xsi:type="dcterms:W3CDTF">2026-01-26T11:27:58Z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0x010100B02558F287BC8344AD539CDC4DA17FBC</vt:lpwstr>
  </property>
</Properties>
</file>