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58" r:id="rId3"/>
    <p:sldId id="2147480224" r:id="rId4"/>
    <p:sldId id="259" r:id="rId5"/>
    <p:sldId id="2147480208" r:id="rId6"/>
    <p:sldId id="2147480226" r:id="rId7"/>
    <p:sldId id="2147480227" r:id="rId8"/>
    <p:sldId id="2147480228" r:id="rId9"/>
    <p:sldId id="2147480229" r:id="rId10"/>
    <p:sldId id="2147480256" r:id="rId11"/>
    <p:sldId id="2147480252" r:id="rId12"/>
    <p:sldId id="2147480254" r:id="rId13"/>
    <p:sldId id="2147480231" r:id="rId14"/>
    <p:sldId id="2147480230" r:id="rId15"/>
    <p:sldId id="2147480234" r:id="rId16"/>
    <p:sldId id="2147480236" r:id="rId17"/>
    <p:sldId id="2147480232" r:id="rId18"/>
    <p:sldId id="2147480233" r:id="rId19"/>
    <p:sldId id="2147480235" r:id="rId20"/>
    <p:sldId id="2147480238" r:id="rId21"/>
    <p:sldId id="2147480250" r:id="rId22"/>
    <p:sldId id="2147480251" r:id="rId23"/>
    <p:sldId id="2147480241" r:id="rId24"/>
    <p:sldId id="2147480240" r:id="rId25"/>
    <p:sldId id="2147480242" r:id="rId26"/>
    <p:sldId id="2147480243" r:id="rId27"/>
    <p:sldId id="2147480245" r:id="rId28"/>
    <p:sldId id="2147480246" r:id="rId29"/>
    <p:sldId id="2147480257" r:id="rId30"/>
    <p:sldId id="2147480244" r:id="rId31"/>
    <p:sldId id="2147480248" r:id="rId32"/>
    <p:sldId id="2147480255" r:id="rId33"/>
    <p:sldId id="2147480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022"/>
    <a:srgbClr val="072B5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40"/>
    <p:restoredTop sz="94694"/>
  </p:normalViewPr>
  <p:slideViewPr>
    <p:cSldViewPr snapToGrid="0" showGuides="1">
      <p:cViewPr varScale="1">
        <p:scale>
          <a:sx n="105" d="100"/>
          <a:sy n="105" d="100"/>
        </p:scale>
        <p:origin x="1188" y="108"/>
      </p:cViewPr>
      <p:guideLst>
        <p:guide orient="horz" pos="2183"/>
        <p:guide pos="411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005A74-81CE-6AF0-E169-54F8DEF435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0B79A5-C832-B622-D114-83DC1CE19E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810EEC-FD30-7A4D-8A2D-F29B18C9441F}" type="datetimeFigureOut">
              <a:rPr lang="en-US" smtClean="0"/>
              <a:t>6/16/2026</a:t>
            </a:fld>
            <a:endParaRPr lang="en-US"/>
          </a:p>
        </p:txBody>
      </p:sp>
      <p:sp>
        <p:nvSpPr>
          <p:cNvPr id="4" name="Footer Placeholder 3">
            <a:extLst>
              <a:ext uri="{FF2B5EF4-FFF2-40B4-BE49-F238E27FC236}">
                <a16:creationId xmlns:a16="http://schemas.microsoft.com/office/drawing/2014/main" id="{A9CC11A6-7154-ECF0-7DD8-A5ED878C62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2E28E3-766F-78D7-04BD-DAF91C16EE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BE7EB-1D53-FA4D-8BF1-2B4CE78D5555}" type="slidenum">
              <a:rPr lang="en-US" smtClean="0"/>
              <a:t>‹#›</a:t>
            </a:fld>
            <a:endParaRPr lang="en-US"/>
          </a:p>
        </p:txBody>
      </p:sp>
    </p:spTree>
    <p:extLst>
      <p:ext uri="{BB962C8B-B14F-4D97-AF65-F5344CB8AC3E}">
        <p14:creationId xmlns:p14="http://schemas.microsoft.com/office/powerpoint/2010/main" val="387951831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2412-8B51-8647-B56F-D0196D1705BF}"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6C954-6969-9246-88B2-A4978381850D}" type="slidenum">
              <a:rPr lang="en-US" smtClean="0"/>
              <a:t>‹#›</a:t>
            </a:fld>
            <a:endParaRPr lang="en-US"/>
          </a:p>
        </p:txBody>
      </p:sp>
    </p:spTree>
    <p:extLst>
      <p:ext uri="{BB962C8B-B14F-4D97-AF65-F5344CB8AC3E}">
        <p14:creationId xmlns:p14="http://schemas.microsoft.com/office/powerpoint/2010/main" val="356913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5A7E5-71FD-7055-239D-62F1D712C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E6C2A-9AF6-4962-E3A0-849D20D63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A2531-20C8-71EC-B4A3-3B8A5A791D22}"/>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D6F60E1E-40A1-4988-390F-F60A3ED19D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CFB2-2FC4-4A48-85D8-914292BD17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74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006AF-D741-1850-398C-C29AF16FE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DBC47-7ACE-1E66-FCB1-FE1B6AF71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4A331-1BD9-E4AF-61F2-027C6A31C4D3}"/>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B42BF64A-D234-CF4F-3DA6-99061BCA00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CFB2-2FC4-4A48-85D8-914292BD17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45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9499D-307D-42B0-E609-FBCE31ECF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31A09-D16E-83F9-E62E-3D1A7F53C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38B38-E116-288C-4AC3-F3C5B1C0754B}"/>
              </a:ext>
            </a:extLst>
          </p:cNvPr>
          <p:cNvSpPr>
            <a:spLocks noGrp="1"/>
          </p:cNvSpPr>
          <p:nvPr>
            <p:ph type="body" idx="1"/>
          </p:nvPr>
        </p:nvSpPr>
        <p:spPr/>
        <p:txBody>
          <a:bodyPr/>
          <a:lstStyle/>
          <a:p>
            <a:r>
              <a:rPr lang="en-US" dirty="0"/>
              <a:t>First, after nearly two years of legislative debate, policymakers have reached a final deal on the pharmaceutical legislation reform last December. Country diplomats approved the final texts last Friday and the health committee of the European Parliament will vote next week. Then the file will be translated into all EU languages and formally adopted this autumn after a vote in plenary. We want to thank you very much for your input during the last months, on the legislative text first, then on the amendments and our various statements. It’s been a long journey - and we still have to go through the whole file (1k pages!) - but we checked those provisions on which we have been more vocal, and we can already share some key outcomes which are very much focused on HCP consultation [...]. + gender</a:t>
            </a:r>
            <a:endParaRPr lang="en-BE" dirty="0"/>
          </a:p>
        </p:txBody>
      </p:sp>
      <p:sp>
        <p:nvSpPr>
          <p:cNvPr id="4" name="Slide Number Placeholder 3">
            <a:extLst>
              <a:ext uri="{FF2B5EF4-FFF2-40B4-BE49-F238E27FC236}">
                <a16:creationId xmlns:a16="http://schemas.microsoft.com/office/drawing/2014/main" id="{8CEBCBC1-7713-ACBD-1008-ACF463B98E60}"/>
              </a:ext>
            </a:extLst>
          </p:cNvPr>
          <p:cNvSpPr>
            <a:spLocks noGrp="1"/>
          </p:cNvSpPr>
          <p:nvPr>
            <p:ph type="sldNum" sz="quarter" idx="5"/>
          </p:nvPr>
        </p:nvSpPr>
        <p:spPr/>
        <p:txBody>
          <a:bodyPr/>
          <a:lstStyle/>
          <a:p>
            <a:fld id="{8913D7EA-9389-4002-AE78-9FA1B0B59D9C}" type="slidenum">
              <a:rPr lang="en-IE" smtClean="0"/>
              <a:t>24</a:t>
            </a:fld>
            <a:endParaRPr lang="en-IE"/>
          </a:p>
        </p:txBody>
      </p:sp>
    </p:spTree>
    <p:extLst>
      <p:ext uri="{BB962C8B-B14F-4D97-AF65-F5344CB8AC3E}">
        <p14:creationId xmlns:p14="http://schemas.microsoft.com/office/powerpoint/2010/main" val="1328512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4.png" /><Relationship Id="rId4" Type="http://schemas.openxmlformats.org/officeDocument/2006/relationships/image" Target="../media/image3.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3.png" /><Relationship Id="rId4" Type="http://schemas.openxmlformats.org/officeDocument/2006/relationships/image" Target="../media/image4.png"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F37D321-2A7A-4EF1-6538-145EC84FC54B}"/>
              </a:ext>
            </a:extLst>
          </p:cNvPr>
          <p:cNvCxnSpPr>
            <a:cxnSpLocks/>
          </p:cNvCxnSpPr>
          <p:nvPr userDrawn="1"/>
        </p:nvCxnSpPr>
        <p:spPr>
          <a:xfrm flipH="1">
            <a:off x="0" y="6345775"/>
            <a:ext cx="9470635"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6BC52EF-D3BE-3AFC-EC88-16221B89A6AD}"/>
              </a:ext>
            </a:extLst>
          </p:cNvPr>
          <p:cNvCxnSpPr>
            <a:cxnSpLocks/>
            <a:stCxn id="15" idx="4"/>
          </p:cNvCxnSpPr>
          <p:nvPr userDrawn="1"/>
        </p:nvCxnSpPr>
        <p:spPr>
          <a:xfrm>
            <a:off x="544683" y="680930"/>
            <a:ext cx="0" cy="617707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9" name="Content Placeholder 7">
            <a:extLst>
              <a:ext uri="{FF2B5EF4-FFF2-40B4-BE49-F238E27FC236}">
                <a16:creationId xmlns:a16="http://schemas.microsoft.com/office/drawing/2014/main" id="{43756724-2974-F1AA-D727-D8CBF40FC40B}"/>
              </a:ext>
            </a:extLst>
          </p:cNvPr>
          <p:cNvSpPr>
            <a:spLocks noGrp="1"/>
          </p:cNvSpPr>
          <p:nvPr>
            <p:ph sz="quarter" idx="11" hasCustomPrompt="1"/>
          </p:nvPr>
        </p:nvSpPr>
        <p:spPr>
          <a:xfrm>
            <a:off x="916228" y="4254408"/>
            <a:ext cx="7275639" cy="993913"/>
          </a:xfrm>
          <a:prstGeom prst="rect">
            <a:avLst/>
          </a:prstGeom>
        </p:spPr>
        <p:txBody>
          <a:bodyPr/>
          <a:lstStyle>
            <a:lvl1pPr marL="0" indent="0">
              <a:buNone/>
              <a:defRPr sz="2000" b="0">
                <a:latin typeface="Calibri" panose="020F0502020204030204" pitchFamily="34" charset="0"/>
                <a:cs typeface="Calibri" panose="020F0502020204030204" pitchFamily="34" charset="0"/>
              </a:defRPr>
            </a:lvl1pPr>
          </a:lstStyle>
          <a:p>
            <a:pPr lvl="0"/>
            <a:r>
              <a:rPr lang="en-US" dirty="0"/>
              <a:t>Insert short description of </a:t>
            </a:r>
            <a:r>
              <a:rPr lang="en-US" dirty="0" err="1"/>
              <a:t>powerpoint</a:t>
            </a:r>
            <a:r>
              <a:rPr lang="en-US" dirty="0"/>
              <a:t> here</a:t>
            </a:r>
          </a:p>
        </p:txBody>
      </p:sp>
      <p:sp>
        <p:nvSpPr>
          <p:cNvPr id="10" name="Oval 9">
            <a:extLst>
              <a:ext uri="{FF2B5EF4-FFF2-40B4-BE49-F238E27FC236}">
                <a16:creationId xmlns:a16="http://schemas.microsoft.com/office/drawing/2014/main" id="{4DAD0EC7-C401-CAD3-5567-ADB3D8E8E9F2}"/>
              </a:ext>
            </a:extLst>
          </p:cNvPr>
          <p:cNvSpPr/>
          <p:nvPr userDrawn="1"/>
        </p:nvSpPr>
        <p:spPr>
          <a:xfrm>
            <a:off x="5220849" y="-646116"/>
            <a:ext cx="1712673" cy="171267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92E6A62-7E27-90F2-A2AD-DAD1EE9E0389}"/>
              </a:ext>
            </a:extLst>
          </p:cNvPr>
          <p:cNvSpPr/>
          <p:nvPr userDrawn="1"/>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13" name="Oval 12">
            <a:extLst>
              <a:ext uri="{FF2B5EF4-FFF2-40B4-BE49-F238E27FC236}">
                <a16:creationId xmlns:a16="http://schemas.microsoft.com/office/drawing/2014/main" id="{65A2A34F-359B-F1D8-7E51-703795561407}"/>
              </a:ext>
            </a:extLst>
          </p:cNvPr>
          <p:cNvSpPr/>
          <p:nvPr userDrawn="1"/>
        </p:nvSpPr>
        <p:spPr>
          <a:xfrm>
            <a:off x="6077185" y="1844483"/>
            <a:ext cx="344164" cy="34416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8ED47F2-472D-4078-C289-2170FAFA96C0}"/>
              </a:ext>
            </a:extLst>
          </p:cNvPr>
          <p:cNvSpPr/>
          <p:nvPr userDrawn="1"/>
        </p:nvSpPr>
        <p:spPr>
          <a:xfrm>
            <a:off x="409745" y="6210837"/>
            <a:ext cx="269877" cy="2698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575423"/>
            <a:ext cx="105507" cy="10550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820D280-7F46-5177-086A-6FB0167B6615}"/>
              </a:ext>
            </a:extLst>
          </p:cNvPr>
          <p:cNvSpPr/>
          <p:nvPr userDrawn="1"/>
        </p:nvSpPr>
        <p:spPr>
          <a:xfrm>
            <a:off x="9463865" y="6293021"/>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A0ECB36-2A5C-D2A6-E491-5CE6559F0D81}"/>
              </a:ext>
            </a:extLst>
          </p:cNvPr>
          <p:cNvSpPr/>
          <p:nvPr userDrawn="1"/>
        </p:nvSpPr>
        <p:spPr>
          <a:xfrm>
            <a:off x="10865289" y="4240546"/>
            <a:ext cx="410483" cy="41048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D755F0D0-BD1E-0C46-1CCF-5474C249F344}"/>
              </a:ext>
            </a:extLst>
          </p:cNvPr>
          <p:cNvSpPr/>
          <p:nvPr userDrawn="1"/>
        </p:nvSpPr>
        <p:spPr>
          <a:xfrm>
            <a:off x="3488229" y="1108435"/>
            <a:ext cx="779487" cy="77948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black background with a black square&#10;&#10;AI-generated content may be incorrect.">
            <a:extLst>
              <a:ext uri="{FF2B5EF4-FFF2-40B4-BE49-F238E27FC236}">
                <a16:creationId xmlns:a16="http://schemas.microsoft.com/office/drawing/2014/main" id="{92403695-778B-5957-E2D3-A3573A9A7C18}"/>
              </a:ext>
            </a:extLst>
          </p:cNvPr>
          <p:cNvPicPr>
            <a:picLocks noChangeAspect="1"/>
          </p:cNvPicPr>
          <p:nvPr userDrawn="1"/>
        </p:nvPicPr>
        <p:blipFill>
          <a:blip r:embed="rId2"/>
          <a:stretch>
            <a:fillRect/>
          </a:stretch>
        </p:blipFill>
        <p:spPr>
          <a:xfrm>
            <a:off x="9925280" y="5672666"/>
            <a:ext cx="1772838" cy="793594"/>
          </a:xfrm>
          <a:prstGeom prst="rect">
            <a:avLst/>
          </a:prstGeom>
        </p:spPr>
      </p:pic>
      <p:pic>
        <p:nvPicPr>
          <p:cNvPr id="44" name="Picture 43" descr="A red ball on a black background&#10;&#10;AI-generated content may be incorrect.">
            <a:extLst>
              <a:ext uri="{FF2B5EF4-FFF2-40B4-BE49-F238E27FC236}">
                <a16:creationId xmlns:a16="http://schemas.microsoft.com/office/drawing/2014/main" id="{7002F26D-0B38-9B33-8A38-92D0A7210DA8}"/>
              </a:ext>
            </a:extLst>
          </p:cNvPr>
          <p:cNvPicPr>
            <a:picLocks noChangeAspect="1"/>
          </p:cNvPicPr>
          <p:nvPr userDrawn="1"/>
        </p:nvPicPr>
        <p:blipFill>
          <a:blip r:embed="rId3"/>
          <a:stretch>
            <a:fillRect/>
          </a:stretch>
        </p:blipFill>
        <p:spPr>
          <a:xfrm>
            <a:off x="7337170" y="221252"/>
            <a:ext cx="2775111" cy="2775111"/>
          </a:xfrm>
          <a:prstGeom prst="rect">
            <a:avLst/>
          </a:prstGeom>
        </p:spPr>
      </p:pic>
      <p:pic>
        <p:nvPicPr>
          <p:cNvPr id="46" name="Picture 45" descr="A pink light in the dark&#10;&#10;AI-generated content may be incorrect.">
            <a:extLst>
              <a:ext uri="{FF2B5EF4-FFF2-40B4-BE49-F238E27FC236}">
                <a16:creationId xmlns:a16="http://schemas.microsoft.com/office/drawing/2014/main" id="{26505E9B-0283-BFE5-F40A-86ABC78ADC3B}"/>
              </a:ext>
            </a:extLst>
          </p:cNvPr>
          <p:cNvPicPr>
            <a:picLocks noChangeAspect="1"/>
          </p:cNvPicPr>
          <p:nvPr userDrawn="1"/>
        </p:nvPicPr>
        <p:blipFill>
          <a:blip r:embed="rId4"/>
          <a:stretch>
            <a:fillRect/>
          </a:stretch>
        </p:blipFill>
        <p:spPr>
          <a:xfrm>
            <a:off x="1167387" y="-969457"/>
            <a:ext cx="2077892" cy="2077892"/>
          </a:xfrm>
          <a:prstGeom prst="rect">
            <a:avLst/>
          </a:prstGeom>
        </p:spPr>
      </p:pic>
      <p:pic>
        <p:nvPicPr>
          <p:cNvPr id="47" name="Picture 46" descr="A pink light in the dark&#10;&#10;AI-generated content may be incorrect.">
            <a:extLst>
              <a:ext uri="{FF2B5EF4-FFF2-40B4-BE49-F238E27FC236}">
                <a16:creationId xmlns:a16="http://schemas.microsoft.com/office/drawing/2014/main" id="{F99DB87C-529B-AE1A-A28E-224A627CDA02}"/>
              </a:ext>
            </a:extLst>
          </p:cNvPr>
          <p:cNvPicPr>
            <a:picLocks noChangeAspect="1"/>
          </p:cNvPicPr>
          <p:nvPr userDrawn="1"/>
        </p:nvPicPr>
        <p:blipFill>
          <a:blip r:embed="rId4"/>
          <a:stretch>
            <a:fillRect/>
          </a:stretch>
        </p:blipFill>
        <p:spPr>
          <a:xfrm>
            <a:off x="9569372" y="4451423"/>
            <a:ext cx="147990" cy="147990"/>
          </a:xfrm>
          <a:prstGeom prst="rect">
            <a:avLst/>
          </a:prstGeom>
        </p:spPr>
      </p:pic>
      <p:pic>
        <p:nvPicPr>
          <p:cNvPr id="50" name="Picture 49" descr="A white circle in a black background&#10;&#10;AI-generated content may be incorrect.">
            <a:extLst>
              <a:ext uri="{FF2B5EF4-FFF2-40B4-BE49-F238E27FC236}">
                <a16:creationId xmlns:a16="http://schemas.microsoft.com/office/drawing/2014/main" id="{25FDD5F0-6773-FF78-1D1D-88411C9C8658}"/>
              </a:ext>
            </a:extLst>
          </p:cNvPr>
          <p:cNvPicPr>
            <a:picLocks noChangeAspect="1"/>
          </p:cNvPicPr>
          <p:nvPr userDrawn="1"/>
        </p:nvPicPr>
        <p:blipFill>
          <a:blip r:embed="rId5"/>
          <a:stretch>
            <a:fillRect/>
          </a:stretch>
        </p:blipFill>
        <p:spPr>
          <a:xfrm>
            <a:off x="10258731" y="2398608"/>
            <a:ext cx="593256" cy="593256"/>
          </a:xfrm>
          <a:prstGeom prst="rect">
            <a:avLst/>
          </a:prstGeom>
        </p:spPr>
      </p:pic>
      <p:sp>
        <p:nvSpPr>
          <p:cNvPr id="54" name="Content Placeholder 7">
            <a:extLst>
              <a:ext uri="{FF2B5EF4-FFF2-40B4-BE49-F238E27FC236}">
                <a16:creationId xmlns:a16="http://schemas.microsoft.com/office/drawing/2014/main" id="{FA80644C-B76D-EF89-754B-2E528950A17D}"/>
              </a:ext>
            </a:extLst>
          </p:cNvPr>
          <p:cNvSpPr>
            <a:spLocks noGrp="1"/>
          </p:cNvSpPr>
          <p:nvPr>
            <p:ph sz="quarter" idx="10" hasCustomPrompt="1"/>
          </p:nvPr>
        </p:nvSpPr>
        <p:spPr>
          <a:xfrm>
            <a:off x="920085" y="3348061"/>
            <a:ext cx="8211380" cy="779485"/>
          </a:xfrm>
          <a:prstGeom prst="rect">
            <a:avLst/>
          </a:prstGeom>
        </p:spPr>
        <p:txBody>
          <a:bodyPr/>
          <a:lstStyle>
            <a:lvl1pPr marL="0" indent="0">
              <a:buNone/>
              <a:defRPr sz="6000" b="1">
                <a:solidFill>
                  <a:schemeClr val="accent1"/>
                </a:solidFill>
                <a:latin typeface="Calibri" panose="020F0502020204030204" pitchFamily="34" charset="0"/>
                <a:cs typeface="Calibri" panose="020F0502020204030204" pitchFamily="34" charset="0"/>
              </a:defRPr>
            </a:lvl1pPr>
          </a:lstStyle>
          <a:p>
            <a:pPr lvl="0"/>
            <a:r>
              <a:rPr lang="en-US" dirty="0"/>
              <a:t>Title</a:t>
            </a:r>
          </a:p>
        </p:txBody>
      </p:sp>
      <p:sp>
        <p:nvSpPr>
          <p:cNvPr id="55" name="Content Placeholder 7">
            <a:extLst>
              <a:ext uri="{FF2B5EF4-FFF2-40B4-BE49-F238E27FC236}">
                <a16:creationId xmlns:a16="http://schemas.microsoft.com/office/drawing/2014/main" id="{FFC22842-A6EB-BDA5-A3E7-DC4D54BBD2D7}"/>
              </a:ext>
            </a:extLst>
          </p:cNvPr>
          <p:cNvSpPr>
            <a:spLocks noGrp="1"/>
          </p:cNvSpPr>
          <p:nvPr>
            <p:ph sz="quarter" idx="12" hasCustomPrompt="1"/>
          </p:nvPr>
        </p:nvSpPr>
        <p:spPr>
          <a:xfrm>
            <a:off x="916227" y="5410967"/>
            <a:ext cx="7275639" cy="368487"/>
          </a:xfrm>
          <a:prstGeom prst="rect">
            <a:avLst/>
          </a:prstGeom>
        </p:spPr>
        <p:txBody>
          <a:bodyPr/>
          <a:lstStyle>
            <a:lvl1pPr marL="0" indent="0">
              <a:buNone/>
              <a:defRPr sz="1800" b="1">
                <a:solidFill>
                  <a:schemeClr val="accent1"/>
                </a:solidFill>
                <a:latin typeface="Calibri" panose="020F0502020204030204" pitchFamily="34" charset="0"/>
                <a:cs typeface="Calibri" panose="020F0502020204030204" pitchFamily="34" charset="0"/>
              </a:defRPr>
            </a:lvl1pPr>
          </a:lstStyle>
          <a:p>
            <a:pPr lvl="0"/>
            <a:r>
              <a:rPr lang="en-US" dirty="0"/>
              <a:t>Presenter Name</a:t>
            </a:r>
          </a:p>
        </p:txBody>
      </p:sp>
      <p:sp>
        <p:nvSpPr>
          <p:cNvPr id="2" name="Content Placeholder 7">
            <a:extLst>
              <a:ext uri="{FF2B5EF4-FFF2-40B4-BE49-F238E27FC236}">
                <a16:creationId xmlns:a16="http://schemas.microsoft.com/office/drawing/2014/main" id="{6717EEE5-8A01-AF7D-781C-15C95F93ECED}"/>
              </a:ext>
            </a:extLst>
          </p:cNvPr>
          <p:cNvSpPr>
            <a:spLocks noGrp="1"/>
          </p:cNvSpPr>
          <p:nvPr>
            <p:ph sz="quarter" idx="13" hasCustomPrompt="1"/>
          </p:nvPr>
        </p:nvSpPr>
        <p:spPr>
          <a:xfrm>
            <a:off x="916227" y="5860515"/>
            <a:ext cx="7275639" cy="368487"/>
          </a:xfrm>
          <a:prstGeom prst="rect">
            <a:avLst/>
          </a:prstGeom>
        </p:spPr>
        <p:txBody>
          <a:bodyPr/>
          <a:lstStyle>
            <a:lvl1pPr marL="0" indent="0">
              <a:buNone/>
              <a:defRPr sz="1600" b="0">
                <a:solidFill>
                  <a:schemeClr val="tx1"/>
                </a:solidFill>
                <a:latin typeface="Calibri" panose="020F0502020204030204" pitchFamily="34" charset="0"/>
                <a:cs typeface="Calibri" panose="020F0502020204030204" pitchFamily="34" charset="0"/>
              </a:defRPr>
            </a:lvl1pPr>
          </a:lstStyle>
          <a:p>
            <a:pPr lvl="0"/>
            <a:r>
              <a:rPr lang="en-US" dirty="0"/>
              <a:t>Date</a:t>
            </a:r>
          </a:p>
        </p:txBody>
      </p:sp>
      <p:sp>
        <p:nvSpPr>
          <p:cNvPr id="5" name="TextBox 4">
            <a:extLst>
              <a:ext uri="{FF2B5EF4-FFF2-40B4-BE49-F238E27FC236}">
                <a16:creationId xmlns:a16="http://schemas.microsoft.com/office/drawing/2014/main" id="{E110A284-28AE-0D64-00A0-AB02FD3DF23D}"/>
              </a:ext>
            </a:extLst>
          </p:cNvPr>
          <p:cNvSpPr txBox="1"/>
          <p:nvPr userDrawn="1"/>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spTree>
    <p:extLst>
      <p:ext uri="{BB962C8B-B14F-4D97-AF65-F5344CB8AC3E}">
        <p14:creationId xmlns:p14="http://schemas.microsoft.com/office/powerpoint/2010/main" val="39432880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F37D321-2A7A-4EF1-6538-145EC84FC54B}"/>
              </a:ext>
            </a:extLst>
          </p:cNvPr>
          <p:cNvCxnSpPr>
            <a:cxnSpLocks/>
          </p:cNvCxnSpPr>
          <p:nvPr userDrawn="1"/>
        </p:nvCxnSpPr>
        <p:spPr>
          <a:xfrm flipH="1">
            <a:off x="0" y="6345775"/>
            <a:ext cx="9470635" cy="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6BC52EF-D3BE-3AFC-EC88-16221B89A6AD}"/>
              </a:ext>
            </a:extLst>
          </p:cNvPr>
          <p:cNvCxnSpPr>
            <a:cxnSpLocks/>
            <a:stCxn id="15" idx="4"/>
          </p:cNvCxnSpPr>
          <p:nvPr userDrawn="1"/>
        </p:nvCxnSpPr>
        <p:spPr>
          <a:xfrm>
            <a:off x="544683" y="680930"/>
            <a:ext cx="0" cy="617707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4DAD0EC7-C401-CAD3-5567-ADB3D8E8E9F2}"/>
              </a:ext>
            </a:extLst>
          </p:cNvPr>
          <p:cNvSpPr/>
          <p:nvPr userDrawn="1"/>
        </p:nvSpPr>
        <p:spPr>
          <a:xfrm>
            <a:off x="5220849" y="-646116"/>
            <a:ext cx="1712673" cy="171267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5A2A34F-359B-F1D8-7E51-703795561407}"/>
              </a:ext>
            </a:extLst>
          </p:cNvPr>
          <p:cNvSpPr/>
          <p:nvPr userDrawn="1"/>
        </p:nvSpPr>
        <p:spPr>
          <a:xfrm>
            <a:off x="5923918" y="1996238"/>
            <a:ext cx="344164" cy="34416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8ED47F2-472D-4078-C289-2170FAFA96C0}"/>
              </a:ext>
            </a:extLst>
          </p:cNvPr>
          <p:cNvSpPr/>
          <p:nvPr userDrawn="1"/>
        </p:nvSpPr>
        <p:spPr>
          <a:xfrm>
            <a:off x="409745" y="6210837"/>
            <a:ext cx="269877" cy="26987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575423"/>
            <a:ext cx="105507" cy="1055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820D280-7F46-5177-086A-6FB0167B6615}"/>
              </a:ext>
            </a:extLst>
          </p:cNvPr>
          <p:cNvSpPr/>
          <p:nvPr userDrawn="1"/>
        </p:nvSpPr>
        <p:spPr>
          <a:xfrm>
            <a:off x="9463865" y="6293021"/>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A0ECB36-2A5C-D2A6-E491-5CE6559F0D81}"/>
              </a:ext>
            </a:extLst>
          </p:cNvPr>
          <p:cNvSpPr/>
          <p:nvPr userDrawn="1"/>
        </p:nvSpPr>
        <p:spPr>
          <a:xfrm>
            <a:off x="10865289" y="4240546"/>
            <a:ext cx="410483" cy="41048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pink light in the dark&#10;&#10;AI-generated content may be incorrect.">
            <a:extLst>
              <a:ext uri="{FF2B5EF4-FFF2-40B4-BE49-F238E27FC236}">
                <a16:creationId xmlns:a16="http://schemas.microsoft.com/office/drawing/2014/main" id="{26505E9B-0283-BFE5-F40A-86ABC78ADC3B}"/>
              </a:ext>
            </a:extLst>
          </p:cNvPr>
          <p:cNvPicPr>
            <a:picLocks noChangeAspect="1"/>
          </p:cNvPicPr>
          <p:nvPr userDrawn="1"/>
        </p:nvPicPr>
        <p:blipFill>
          <a:blip r:embed="rId2"/>
          <a:stretch>
            <a:fillRect/>
          </a:stretch>
        </p:blipFill>
        <p:spPr>
          <a:xfrm>
            <a:off x="1369884" y="-696872"/>
            <a:ext cx="1752690" cy="1752690"/>
          </a:xfrm>
          <a:prstGeom prst="rect">
            <a:avLst/>
          </a:prstGeom>
        </p:spPr>
      </p:pic>
      <p:pic>
        <p:nvPicPr>
          <p:cNvPr id="47" name="Picture 46" descr="A pink light in the dark&#10;&#10;AI-generated content may be incorrect.">
            <a:extLst>
              <a:ext uri="{FF2B5EF4-FFF2-40B4-BE49-F238E27FC236}">
                <a16:creationId xmlns:a16="http://schemas.microsoft.com/office/drawing/2014/main" id="{F99DB87C-529B-AE1A-A28E-224A627CDA02}"/>
              </a:ext>
            </a:extLst>
          </p:cNvPr>
          <p:cNvPicPr>
            <a:picLocks noChangeAspect="1"/>
          </p:cNvPicPr>
          <p:nvPr userDrawn="1"/>
        </p:nvPicPr>
        <p:blipFill>
          <a:blip r:embed="rId2"/>
          <a:stretch>
            <a:fillRect/>
          </a:stretch>
        </p:blipFill>
        <p:spPr>
          <a:xfrm>
            <a:off x="9776393" y="4439653"/>
            <a:ext cx="147990" cy="147990"/>
          </a:xfrm>
          <a:prstGeom prst="rect">
            <a:avLst/>
          </a:prstGeom>
        </p:spPr>
      </p:pic>
      <p:pic>
        <p:nvPicPr>
          <p:cNvPr id="2" name="Picture 1" descr="A pink light in the dark&#10;&#10;AI-generated content may be incorrect.">
            <a:extLst>
              <a:ext uri="{FF2B5EF4-FFF2-40B4-BE49-F238E27FC236}">
                <a16:creationId xmlns:a16="http://schemas.microsoft.com/office/drawing/2014/main" id="{F2C4E082-1863-0596-F431-DFDFAFC5B687}"/>
              </a:ext>
            </a:extLst>
          </p:cNvPr>
          <p:cNvPicPr>
            <a:picLocks noChangeAspect="1"/>
          </p:cNvPicPr>
          <p:nvPr userDrawn="1"/>
        </p:nvPicPr>
        <p:blipFill>
          <a:blip r:embed="rId2"/>
          <a:stretch>
            <a:fillRect/>
          </a:stretch>
        </p:blipFill>
        <p:spPr>
          <a:xfrm>
            <a:off x="10018711" y="2308557"/>
            <a:ext cx="789498" cy="789498"/>
          </a:xfrm>
          <a:prstGeom prst="rect">
            <a:avLst/>
          </a:prstGeom>
        </p:spPr>
      </p:pic>
      <p:pic>
        <p:nvPicPr>
          <p:cNvPr id="3" name="Content Placeholder 5" descr="A black and white sign with white text&#10;&#10;AI-generated content may be incorrect.">
            <a:extLst>
              <a:ext uri="{FF2B5EF4-FFF2-40B4-BE49-F238E27FC236}">
                <a16:creationId xmlns:a16="http://schemas.microsoft.com/office/drawing/2014/main" id="{0B681AEC-C90D-D440-7938-9166ABBE2AC0}"/>
              </a:ext>
            </a:extLst>
          </p:cNvPr>
          <p:cNvPicPr>
            <a:picLocks noChangeAspect="1"/>
          </p:cNvPicPr>
          <p:nvPr userDrawn="1"/>
        </p:nvPicPr>
        <p:blipFill>
          <a:blip r:embed="rId3"/>
          <a:stretch>
            <a:fillRect/>
          </a:stretch>
        </p:blipFill>
        <p:spPr>
          <a:xfrm>
            <a:off x="9925280" y="5676763"/>
            <a:ext cx="1765859" cy="789498"/>
          </a:xfrm>
          <a:prstGeom prst="rect">
            <a:avLst/>
          </a:prstGeom>
        </p:spPr>
      </p:pic>
      <p:pic>
        <p:nvPicPr>
          <p:cNvPr id="4" name="Picture 3" descr="A red ball on a black background&#10;&#10;AI-generated content may be incorrect.">
            <a:extLst>
              <a:ext uri="{FF2B5EF4-FFF2-40B4-BE49-F238E27FC236}">
                <a16:creationId xmlns:a16="http://schemas.microsoft.com/office/drawing/2014/main" id="{50EF8612-E0FD-5F8D-F023-CCB59D500E33}"/>
              </a:ext>
            </a:extLst>
          </p:cNvPr>
          <p:cNvPicPr>
            <a:picLocks noChangeAspect="1"/>
          </p:cNvPicPr>
          <p:nvPr userDrawn="1"/>
        </p:nvPicPr>
        <p:blipFill>
          <a:blip r:embed="rId4"/>
          <a:stretch>
            <a:fillRect/>
          </a:stretch>
        </p:blipFill>
        <p:spPr>
          <a:xfrm>
            <a:off x="7337170" y="221252"/>
            <a:ext cx="2775111" cy="2775111"/>
          </a:xfrm>
          <a:prstGeom prst="rect">
            <a:avLst/>
          </a:prstGeom>
        </p:spPr>
      </p:pic>
      <p:pic>
        <p:nvPicPr>
          <p:cNvPr id="8" name="Picture 7" descr="A red ball on a black background&#10;&#10;AI-generated content may be incorrect.">
            <a:extLst>
              <a:ext uri="{FF2B5EF4-FFF2-40B4-BE49-F238E27FC236}">
                <a16:creationId xmlns:a16="http://schemas.microsoft.com/office/drawing/2014/main" id="{EA78B541-3DAF-1E5B-6460-BA8C5471AE1E}"/>
              </a:ext>
            </a:extLst>
          </p:cNvPr>
          <p:cNvPicPr>
            <a:picLocks noChangeAspect="1"/>
          </p:cNvPicPr>
          <p:nvPr userDrawn="1"/>
        </p:nvPicPr>
        <p:blipFill>
          <a:blip r:embed="rId4"/>
          <a:stretch>
            <a:fillRect/>
          </a:stretch>
        </p:blipFill>
        <p:spPr>
          <a:xfrm>
            <a:off x="2904739" y="210220"/>
            <a:ext cx="1858200" cy="1858200"/>
          </a:xfrm>
          <a:prstGeom prst="rect">
            <a:avLst/>
          </a:prstGeom>
        </p:spPr>
      </p:pic>
      <p:sp>
        <p:nvSpPr>
          <p:cNvPr id="22" name="Content Placeholder 7">
            <a:extLst>
              <a:ext uri="{FF2B5EF4-FFF2-40B4-BE49-F238E27FC236}">
                <a16:creationId xmlns:a16="http://schemas.microsoft.com/office/drawing/2014/main" id="{26A98B98-9EBC-672A-77B0-CB48E5CF7ACE}"/>
              </a:ext>
            </a:extLst>
          </p:cNvPr>
          <p:cNvSpPr>
            <a:spLocks noGrp="1"/>
          </p:cNvSpPr>
          <p:nvPr>
            <p:ph sz="quarter" idx="11" hasCustomPrompt="1"/>
          </p:nvPr>
        </p:nvSpPr>
        <p:spPr>
          <a:xfrm>
            <a:off x="916228" y="4254408"/>
            <a:ext cx="7275639" cy="993913"/>
          </a:xfrm>
          <a:prstGeom prst="rect">
            <a:avLst/>
          </a:prstGeom>
        </p:spPr>
        <p:txBody>
          <a:bodyPr/>
          <a:lstStyle>
            <a:lvl1pPr marL="0" indent="0">
              <a:buNone/>
              <a:defRPr sz="2000" b="0">
                <a:solidFill>
                  <a:schemeClr val="bg1"/>
                </a:solidFill>
                <a:latin typeface="Calibri" panose="020F0502020204030204" pitchFamily="34" charset="0"/>
                <a:cs typeface="Calibri" panose="020F0502020204030204" pitchFamily="34" charset="0"/>
              </a:defRPr>
            </a:lvl1pPr>
          </a:lstStyle>
          <a:p>
            <a:pPr lvl="0"/>
            <a:r>
              <a:rPr lang="en-US" dirty="0"/>
              <a:t>Insert short description of </a:t>
            </a:r>
            <a:r>
              <a:rPr lang="en-US" dirty="0" err="1"/>
              <a:t>powerpoint</a:t>
            </a:r>
            <a:r>
              <a:rPr lang="en-US" dirty="0"/>
              <a:t> here</a:t>
            </a:r>
          </a:p>
        </p:txBody>
      </p:sp>
      <p:sp>
        <p:nvSpPr>
          <p:cNvPr id="25" name="Content Placeholder 7">
            <a:extLst>
              <a:ext uri="{FF2B5EF4-FFF2-40B4-BE49-F238E27FC236}">
                <a16:creationId xmlns:a16="http://schemas.microsoft.com/office/drawing/2014/main" id="{8BCED26D-DE0D-A93A-9DEA-EB0A6339808A}"/>
              </a:ext>
            </a:extLst>
          </p:cNvPr>
          <p:cNvSpPr>
            <a:spLocks noGrp="1"/>
          </p:cNvSpPr>
          <p:nvPr>
            <p:ph sz="quarter" idx="10" hasCustomPrompt="1"/>
          </p:nvPr>
        </p:nvSpPr>
        <p:spPr>
          <a:xfrm>
            <a:off x="920085" y="3348061"/>
            <a:ext cx="8211380" cy="779485"/>
          </a:xfrm>
          <a:prstGeom prst="rect">
            <a:avLst/>
          </a:prstGeom>
        </p:spPr>
        <p:txBody>
          <a:bodyPr/>
          <a:lstStyle>
            <a:lvl1pPr marL="0" indent="0">
              <a:buNone/>
              <a:defRPr sz="60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26" name="Content Placeholder 7">
            <a:extLst>
              <a:ext uri="{FF2B5EF4-FFF2-40B4-BE49-F238E27FC236}">
                <a16:creationId xmlns:a16="http://schemas.microsoft.com/office/drawing/2014/main" id="{E3C9B735-3107-33A8-8487-B330382A926B}"/>
              </a:ext>
            </a:extLst>
          </p:cNvPr>
          <p:cNvSpPr>
            <a:spLocks noGrp="1"/>
          </p:cNvSpPr>
          <p:nvPr>
            <p:ph sz="quarter" idx="12" hasCustomPrompt="1"/>
          </p:nvPr>
        </p:nvSpPr>
        <p:spPr>
          <a:xfrm>
            <a:off x="916227" y="5410967"/>
            <a:ext cx="7275639" cy="368487"/>
          </a:xfrm>
          <a:prstGeom prst="rect">
            <a:avLst/>
          </a:prstGeom>
        </p:spPr>
        <p:txBody>
          <a:bodyPr/>
          <a:lstStyle>
            <a:lvl1pPr marL="0" indent="0">
              <a:buNone/>
              <a:defRPr sz="1800" b="1">
                <a:solidFill>
                  <a:schemeClr val="bg1"/>
                </a:solidFill>
                <a:latin typeface="Calibri" panose="020F0502020204030204" pitchFamily="34" charset="0"/>
                <a:cs typeface="Calibri" panose="020F0502020204030204" pitchFamily="34" charset="0"/>
              </a:defRPr>
            </a:lvl1pPr>
          </a:lstStyle>
          <a:p>
            <a:pPr lvl="0"/>
            <a:r>
              <a:rPr lang="en-US" dirty="0"/>
              <a:t>Presenter Name</a:t>
            </a:r>
          </a:p>
        </p:txBody>
      </p:sp>
      <p:sp>
        <p:nvSpPr>
          <p:cNvPr id="27" name="Content Placeholder 7">
            <a:extLst>
              <a:ext uri="{FF2B5EF4-FFF2-40B4-BE49-F238E27FC236}">
                <a16:creationId xmlns:a16="http://schemas.microsoft.com/office/drawing/2014/main" id="{DA3DE91D-4E7D-91A8-C061-E4B8F9EB3C6A}"/>
              </a:ext>
            </a:extLst>
          </p:cNvPr>
          <p:cNvSpPr>
            <a:spLocks noGrp="1"/>
          </p:cNvSpPr>
          <p:nvPr>
            <p:ph sz="quarter" idx="13" hasCustomPrompt="1"/>
          </p:nvPr>
        </p:nvSpPr>
        <p:spPr>
          <a:xfrm>
            <a:off x="916227" y="5860515"/>
            <a:ext cx="7275639" cy="368487"/>
          </a:xfrm>
          <a:prstGeom prst="rect">
            <a:avLst/>
          </a:prstGeom>
        </p:spPr>
        <p:txBody>
          <a:bodyPr/>
          <a:lstStyle>
            <a:lvl1pPr marL="0" indent="0">
              <a:buNone/>
              <a:defRPr sz="1600" b="0">
                <a:solidFill>
                  <a:schemeClr val="bg1"/>
                </a:solidFill>
                <a:latin typeface="Calibri" panose="020F0502020204030204" pitchFamily="34" charset="0"/>
                <a:cs typeface="Calibri" panose="020F0502020204030204" pitchFamily="34" charset="0"/>
              </a:defRPr>
            </a:lvl1pPr>
          </a:lstStyle>
          <a:p>
            <a:pPr lvl="0"/>
            <a:r>
              <a:rPr lang="en-US" dirty="0"/>
              <a:t>Date</a:t>
            </a:r>
          </a:p>
        </p:txBody>
      </p:sp>
      <p:sp>
        <p:nvSpPr>
          <p:cNvPr id="6" name="Oval 5">
            <a:extLst>
              <a:ext uri="{FF2B5EF4-FFF2-40B4-BE49-F238E27FC236}">
                <a16:creationId xmlns:a16="http://schemas.microsoft.com/office/drawing/2014/main" id="{DBCFEE90-FFE7-3875-3019-0AA2344FF794}"/>
              </a:ext>
            </a:extLst>
          </p:cNvPr>
          <p:cNvSpPr/>
          <p:nvPr userDrawn="1"/>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7" name="TextBox 6">
            <a:extLst>
              <a:ext uri="{FF2B5EF4-FFF2-40B4-BE49-F238E27FC236}">
                <a16:creationId xmlns:a16="http://schemas.microsoft.com/office/drawing/2014/main" id="{20501893-9601-2874-22AD-2CFAD93266FE}"/>
              </a:ext>
            </a:extLst>
          </p:cNvPr>
          <p:cNvSpPr txBox="1"/>
          <p:nvPr userDrawn="1"/>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spTree>
    <p:extLst>
      <p:ext uri="{BB962C8B-B14F-4D97-AF65-F5344CB8AC3E}">
        <p14:creationId xmlns:p14="http://schemas.microsoft.com/office/powerpoint/2010/main" val="265259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D16A714-B742-EE43-2A56-E93BBDADD161}"/>
              </a:ext>
            </a:extLst>
          </p:cNvPr>
          <p:cNvCxnSpPr>
            <a:cxnSpLocks/>
          </p:cNvCxnSpPr>
          <p:nvPr userDrawn="1"/>
        </p:nvCxnSpPr>
        <p:spPr>
          <a:xfrm flipH="1">
            <a:off x="0" y="6409938"/>
            <a:ext cx="10031506" cy="1267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F5F04541-456A-8BD1-6E38-00D567109B54}"/>
              </a:ext>
            </a:extLst>
          </p:cNvPr>
          <p:cNvSpPr/>
          <p:nvPr userDrawn="1"/>
        </p:nvSpPr>
        <p:spPr>
          <a:xfrm>
            <a:off x="9993467" y="6356955"/>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A8C8B1F-DA56-19A0-C57A-A95AC3EA8591}"/>
              </a:ext>
            </a:extLst>
          </p:cNvPr>
          <p:cNvCxnSpPr>
            <a:cxnSpLocks/>
          </p:cNvCxnSpPr>
          <p:nvPr userDrawn="1"/>
        </p:nvCxnSpPr>
        <p:spPr>
          <a:xfrm>
            <a:off x="544683" y="680930"/>
            <a:ext cx="0" cy="617707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6DA67207-414F-9E4E-A38C-FB476F9F2776}"/>
              </a:ext>
            </a:extLst>
          </p:cNvPr>
          <p:cNvSpPr>
            <a:spLocks noGrp="1"/>
          </p:cNvSpPr>
          <p:nvPr>
            <p:ph sz="quarter" idx="10" hasCustomPrompt="1"/>
          </p:nvPr>
        </p:nvSpPr>
        <p:spPr>
          <a:xfrm>
            <a:off x="920086" y="520500"/>
            <a:ext cx="9111420" cy="571864"/>
          </a:xfrm>
          <a:prstGeom prst="rect">
            <a:avLst/>
          </a:prstGeom>
        </p:spPr>
        <p:txBody>
          <a:bodyPr/>
          <a:lstStyle>
            <a:lvl1pPr marL="0" indent="0">
              <a:buNone/>
              <a:defRPr sz="4000" b="1">
                <a:solidFill>
                  <a:schemeClr val="accent1"/>
                </a:solidFill>
                <a:latin typeface="Calibri" panose="020F0502020204030204" pitchFamily="34" charset="0"/>
                <a:cs typeface="Calibri" panose="020F0502020204030204" pitchFamily="34" charset="0"/>
              </a:defRPr>
            </a:lvl1pPr>
          </a:lstStyle>
          <a:p>
            <a:pPr lvl="0"/>
            <a:r>
              <a:rPr lang="en-US" dirty="0"/>
              <a:t>Title</a:t>
            </a:r>
          </a:p>
        </p:txBody>
      </p:sp>
      <p:sp>
        <p:nvSpPr>
          <p:cNvPr id="9" name="Content Placeholder 7">
            <a:extLst>
              <a:ext uri="{FF2B5EF4-FFF2-40B4-BE49-F238E27FC236}">
                <a16:creationId xmlns:a16="http://schemas.microsoft.com/office/drawing/2014/main" id="{43756724-2974-F1AA-D727-D8CBF40FC40B}"/>
              </a:ext>
            </a:extLst>
          </p:cNvPr>
          <p:cNvSpPr>
            <a:spLocks noGrp="1"/>
          </p:cNvSpPr>
          <p:nvPr>
            <p:ph sz="quarter" idx="11" hasCustomPrompt="1"/>
          </p:nvPr>
        </p:nvSpPr>
        <p:spPr>
          <a:xfrm>
            <a:off x="920087" y="1227303"/>
            <a:ext cx="9111420" cy="358255"/>
          </a:xfrm>
          <a:prstGeom prst="rect">
            <a:avLst/>
          </a:prstGeom>
        </p:spPr>
        <p:txBody>
          <a:bodyPr/>
          <a:lstStyle>
            <a:lvl1pPr marL="0" indent="0">
              <a:buNone/>
              <a:defRPr sz="2400" b="0">
                <a:latin typeface="Calibri" panose="020F0502020204030204" pitchFamily="34" charset="0"/>
                <a:cs typeface="Calibri" panose="020F0502020204030204" pitchFamily="34" charset="0"/>
              </a:defRPr>
            </a:lvl1pPr>
          </a:lstStyle>
          <a:p>
            <a:pPr lvl="0"/>
            <a:r>
              <a:rPr lang="en-US" dirty="0"/>
              <a:t>Supporting title copy</a:t>
            </a:r>
          </a:p>
        </p:txBody>
      </p:sp>
      <p:sp>
        <p:nvSpPr>
          <p:cNvPr id="14" name="Oval 13">
            <a:extLst>
              <a:ext uri="{FF2B5EF4-FFF2-40B4-BE49-F238E27FC236}">
                <a16:creationId xmlns:a16="http://schemas.microsoft.com/office/drawing/2014/main" id="{B8ED47F2-472D-4078-C289-2170FAFA96C0}"/>
              </a:ext>
            </a:extLst>
          </p:cNvPr>
          <p:cNvSpPr/>
          <p:nvPr userDrawn="1"/>
        </p:nvSpPr>
        <p:spPr>
          <a:xfrm>
            <a:off x="409745" y="6293021"/>
            <a:ext cx="269877" cy="2698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575423"/>
            <a:ext cx="105507" cy="10550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7">
            <a:extLst>
              <a:ext uri="{FF2B5EF4-FFF2-40B4-BE49-F238E27FC236}">
                <a16:creationId xmlns:a16="http://schemas.microsoft.com/office/drawing/2014/main" id="{AC0B4246-1956-4481-ED4D-E359458DB27B}"/>
              </a:ext>
            </a:extLst>
          </p:cNvPr>
          <p:cNvSpPr>
            <a:spLocks noGrp="1"/>
          </p:cNvSpPr>
          <p:nvPr>
            <p:ph sz="quarter" idx="12"/>
          </p:nvPr>
        </p:nvSpPr>
        <p:spPr>
          <a:xfrm>
            <a:off x="920086" y="1828059"/>
            <a:ext cx="9429526" cy="3712282"/>
          </a:xfrm>
          <a:prstGeom prst="rect">
            <a:avLst/>
          </a:prstGeom>
        </p:spPr>
        <p:txBody>
          <a:bodyPr/>
          <a:lstStyle>
            <a:lvl1pPr marL="0" indent="0">
              <a:buNone/>
              <a:defRPr sz="2000" b="0">
                <a:latin typeface="Calibri" panose="020F0502020204030204" pitchFamily="34" charset="0"/>
                <a:ea typeface="Calibri" panose="020F0502020204030204" pitchFamily="34" charset="0"/>
                <a:cs typeface="Calibri" panose="020F0502020204030204" pitchFamily="34" charset="0"/>
              </a:defRPr>
            </a:lvl1pPr>
            <a:lvl2pPr>
              <a:defRPr sz="2000">
                <a:ea typeface="Calibri" panose="020F0502020204030204" pitchFamily="34" charset="0"/>
              </a:defRPr>
            </a:lvl2pPr>
            <a:lvl3pPr>
              <a:defRPr sz="1800">
                <a:ea typeface="Calibri" panose="020F0502020204030204" pitchFamily="34" charset="0"/>
              </a:defRPr>
            </a:lvl3pPr>
            <a:lvl4pPr>
              <a:defRPr sz="1600">
                <a:ea typeface="Calibri" panose="020F0502020204030204" pitchFamily="34" charset="0"/>
              </a:defRPr>
            </a:lvl4pPr>
            <a:lvl5pPr>
              <a:defRPr sz="1400">
                <a:ea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background with a black square&#10;&#10;AI-generated content may be incorrect.">
            <a:extLst>
              <a:ext uri="{FF2B5EF4-FFF2-40B4-BE49-F238E27FC236}">
                <a16:creationId xmlns:a16="http://schemas.microsoft.com/office/drawing/2014/main" id="{8B97E1BE-2D45-FEA7-0FFF-99891E542193}"/>
              </a:ext>
            </a:extLst>
          </p:cNvPr>
          <p:cNvPicPr>
            <a:picLocks noChangeAspect="1"/>
          </p:cNvPicPr>
          <p:nvPr userDrawn="1"/>
        </p:nvPicPr>
        <p:blipFill>
          <a:blip r:embed="rId2"/>
          <a:stretch>
            <a:fillRect/>
          </a:stretch>
        </p:blipFill>
        <p:spPr>
          <a:xfrm>
            <a:off x="10459370" y="5978233"/>
            <a:ext cx="1258417" cy="563318"/>
          </a:xfrm>
          <a:prstGeom prst="rect">
            <a:avLst/>
          </a:prstGeom>
        </p:spPr>
      </p:pic>
      <p:sp>
        <p:nvSpPr>
          <p:cNvPr id="5" name="Oval 4">
            <a:extLst>
              <a:ext uri="{FF2B5EF4-FFF2-40B4-BE49-F238E27FC236}">
                <a16:creationId xmlns:a16="http://schemas.microsoft.com/office/drawing/2014/main" id="{21BF62F7-4A04-0DCA-106F-042F111B5371}"/>
              </a:ext>
            </a:extLst>
          </p:cNvPr>
          <p:cNvSpPr/>
          <p:nvPr userDrawn="1"/>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6" name="TextBox 5">
            <a:extLst>
              <a:ext uri="{FF2B5EF4-FFF2-40B4-BE49-F238E27FC236}">
                <a16:creationId xmlns:a16="http://schemas.microsoft.com/office/drawing/2014/main" id="{0965B392-0315-2C06-1322-65B28DAE2ED7}"/>
              </a:ext>
            </a:extLst>
          </p:cNvPr>
          <p:cNvSpPr txBox="1"/>
          <p:nvPr userDrawn="1"/>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spTree>
    <p:extLst>
      <p:ext uri="{BB962C8B-B14F-4D97-AF65-F5344CB8AC3E}">
        <p14:creationId xmlns:p14="http://schemas.microsoft.com/office/powerpoint/2010/main" val="3021494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D16A714-B742-EE43-2A56-E93BBDADD161}"/>
              </a:ext>
            </a:extLst>
          </p:cNvPr>
          <p:cNvCxnSpPr>
            <a:cxnSpLocks/>
          </p:cNvCxnSpPr>
          <p:nvPr userDrawn="1"/>
        </p:nvCxnSpPr>
        <p:spPr>
          <a:xfrm flipH="1">
            <a:off x="0" y="6409938"/>
            <a:ext cx="10031506" cy="1267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F5F04541-456A-8BD1-6E38-00D567109B54}"/>
              </a:ext>
            </a:extLst>
          </p:cNvPr>
          <p:cNvSpPr/>
          <p:nvPr userDrawn="1"/>
        </p:nvSpPr>
        <p:spPr>
          <a:xfrm>
            <a:off x="9993467" y="6356955"/>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A8C8B1F-DA56-19A0-C57A-A95AC3EA8591}"/>
              </a:ext>
            </a:extLst>
          </p:cNvPr>
          <p:cNvCxnSpPr>
            <a:cxnSpLocks/>
          </p:cNvCxnSpPr>
          <p:nvPr userDrawn="1"/>
        </p:nvCxnSpPr>
        <p:spPr>
          <a:xfrm>
            <a:off x="544683" y="680930"/>
            <a:ext cx="0" cy="617707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6DA67207-414F-9E4E-A38C-FB476F9F2776}"/>
              </a:ext>
            </a:extLst>
          </p:cNvPr>
          <p:cNvSpPr>
            <a:spLocks noGrp="1"/>
          </p:cNvSpPr>
          <p:nvPr>
            <p:ph sz="quarter" idx="10" hasCustomPrompt="1"/>
          </p:nvPr>
        </p:nvSpPr>
        <p:spPr>
          <a:xfrm>
            <a:off x="920086" y="520500"/>
            <a:ext cx="9139296" cy="571864"/>
          </a:xfrm>
          <a:prstGeom prst="rect">
            <a:avLst/>
          </a:prstGeom>
        </p:spPr>
        <p:txBody>
          <a:bodyPr/>
          <a:lstStyle>
            <a:lvl1pPr marL="0" indent="0">
              <a:buNone/>
              <a:defRPr sz="4000" b="1">
                <a:solidFill>
                  <a:schemeClr val="accent1"/>
                </a:solidFill>
                <a:latin typeface="Calibri" panose="020F0502020204030204" pitchFamily="34" charset="0"/>
                <a:cs typeface="Calibri" panose="020F0502020204030204" pitchFamily="34" charset="0"/>
              </a:defRPr>
            </a:lvl1pPr>
          </a:lstStyle>
          <a:p>
            <a:pPr lvl="0"/>
            <a:r>
              <a:rPr lang="en-US" dirty="0"/>
              <a:t>Title Only</a:t>
            </a:r>
          </a:p>
        </p:txBody>
      </p:sp>
      <p:sp>
        <p:nvSpPr>
          <p:cNvPr id="14" name="Oval 13">
            <a:extLst>
              <a:ext uri="{FF2B5EF4-FFF2-40B4-BE49-F238E27FC236}">
                <a16:creationId xmlns:a16="http://schemas.microsoft.com/office/drawing/2014/main" id="{B8ED47F2-472D-4078-C289-2170FAFA96C0}"/>
              </a:ext>
            </a:extLst>
          </p:cNvPr>
          <p:cNvSpPr/>
          <p:nvPr userDrawn="1"/>
        </p:nvSpPr>
        <p:spPr>
          <a:xfrm>
            <a:off x="409745" y="6293021"/>
            <a:ext cx="269877" cy="2698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575423"/>
            <a:ext cx="105507" cy="10550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background with a black square&#10;&#10;AI-generated content may be incorrect.">
            <a:extLst>
              <a:ext uri="{FF2B5EF4-FFF2-40B4-BE49-F238E27FC236}">
                <a16:creationId xmlns:a16="http://schemas.microsoft.com/office/drawing/2014/main" id="{8B97E1BE-2D45-FEA7-0FFF-99891E542193}"/>
              </a:ext>
            </a:extLst>
          </p:cNvPr>
          <p:cNvPicPr>
            <a:picLocks noChangeAspect="1"/>
          </p:cNvPicPr>
          <p:nvPr userDrawn="1"/>
        </p:nvPicPr>
        <p:blipFill>
          <a:blip r:embed="rId2"/>
          <a:stretch>
            <a:fillRect/>
          </a:stretch>
        </p:blipFill>
        <p:spPr>
          <a:xfrm>
            <a:off x="10459370" y="5978233"/>
            <a:ext cx="1258417" cy="563318"/>
          </a:xfrm>
          <a:prstGeom prst="rect">
            <a:avLst/>
          </a:prstGeom>
        </p:spPr>
      </p:pic>
      <p:sp>
        <p:nvSpPr>
          <p:cNvPr id="2" name="Oval 1">
            <a:extLst>
              <a:ext uri="{FF2B5EF4-FFF2-40B4-BE49-F238E27FC236}">
                <a16:creationId xmlns:a16="http://schemas.microsoft.com/office/drawing/2014/main" id="{38FB998E-D289-172B-26E1-CD6C9346DC26}"/>
              </a:ext>
            </a:extLst>
          </p:cNvPr>
          <p:cNvSpPr/>
          <p:nvPr userDrawn="1"/>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7" name="TextBox 6">
            <a:extLst>
              <a:ext uri="{FF2B5EF4-FFF2-40B4-BE49-F238E27FC236}">
                <a16:creationId xmlns:a16="http://schemas.microsoft.com/office/drawing/2014/main" id="{2E65C905-D067-7B04-78B2-BABBB2D23348}"/>
              </a:ext>
            </a:extLst>
          </p:cNvPr>
          <p:cNvSpPr txBox="1"/>
          <p:nvPr userDrawn="1"/>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spTree>
    <p:extLst>
      <p:ext uri="{BB962C8B-B14F-4D97-AF65-F5344CB8AC3E}">
        <p14:creationId xmlns:p14="http://schemas.microsoft.com/office/powerpoint/2010/main" val="2223974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D16A714-B742-EE43-2A56-E93BBDADD161}"/>
              </a:ext>
            </a:extLst>
          </p:cNvPr>
          <p:cNvCxnSpPr>
            <a:cxnSpLocks/>
          </p:cNvCxnSpPr>
          <p:nvPr userDrawn="1"/>
        </p:nvCxnSpPr>
        <p:spPr>
          <a:xfrm flipH="1">
            <a:off x="0" y="6409938"/>
            <a:ext cx="10031506" cy="1267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F5F04541-456A-8BD1-6E38-00D567109B54}"/>
              </a:ext>
            </a:extLst>
          </p:cNvPr>
          <p:cNvSpPr/>
          <p:nvPr userDrawn="1"/>
        </p:nvSpPr>
        <p:spPr>
          <a:xfrm>
            <a:off x="9993467" y="6356955"/>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A8C8B1F-DA56-19A0-C57A-A95AC3EA8591}"/>
              </a:ext>
            </a:extLst>
          </p:cNvPr>
          <p:cNvCxnSpPr>
            <a:cxnSpLocks/>
          </p:cNvCxnSpPr>
          <p:nvPr userDrawn="1"/>
        </p:nvCxnSpPr>
        <p:spPr>
          <a:xfrm>
            <a:off x="544683" y="680930"/>
            <a:ext cx="0" cy="6177070"/>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B8ED47F2-472D-4078-C289-2170FAFA96C0}"/>
              </a:ext>
            </a:extLst>
          </p:cNvPr>
          <p:cNvSpPr/>
          <p:nvPr userDrawn="1"/>
        </p:nvSpPr>
        <p:spPr>
          <a:xfrm>
            <a:off x="409745" y="6293021"/>
            <a:ext cx="269877" cy="2698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575423"/>
            <a:ext cx="105507" cy="10550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background with a black square&#10;&#10;AI-generated content may be incorrect.">
            <a:extLst>
              <a:ext uri="{FF2B5EF4-FFF2-40B4-BE49-F238E27FC236}">
                <a16:creationId xmlns:a16="http://schemas.microsoft.com/office/drawing/2014/main" id="{8B97E1BE-2D45-FEA7-0FFF-99891E542193}"/>
              </a:ext>
            </a:extLst>
          </p:cNvPr>
          <p:cNvPicPr>
            <a:picLocks noChangeAspect="1"/>
          </p:cNvPicPr>
          <p:nvPr userDrawn="1"/>
        </p:nvPicPr>
        <p:blipFill>
          <a:blip r:embed="rId2"/>
          <a:stretch>
            <a:fillRect/>
          </a:stretch>
        </p:blipFill>
        <p:spPr>
          <a:xfrm>
            <a:off x="10459370" y="5978233"/>
            <a:ext cx="1258417" cy="563318"/>
          </a:xfrm>
          <a:prstGeom prst="rect">
            <a:avLst/>
          </a:prstGeom>
        </p:spPr>
      </p:pic>
      <p:sp>
        <p:nvSpPr>
          <p:cNvPr id="2" name="Oval 1">
            <a:extLst>
              <a:ext uri="{FF2B5EF4-FFF2-40B4-BE49-F238E27FC236}">
                <a16:creationId xmlns:a16="http://schemas.microsoft.com/office/drawing/2014/main" id="{1D785207-E1C3-B28E-715C-D71BFC38A09A}"/>
              </a:ext>
            </a:extLst>
          </p:cNvPr>
          <p:cNvSpPr/>
          <p:nvPr userDrawn="1"/>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4" name="TextBox 3">
            <a:extLst>
              <a:ext uri="{FF2B5EF4-FFF2-40B4-BE49-F238E27FC236}">
                <a16:creationId xmlns:a16="http://schemas.microsoft.com/office/drawing/2014/main" id="{1B7CA656-3A3C-1A18-BB1E-033A65D5BF0F}"/>
              </a:ext>
            </a:extLst>
          </p:cNvPr>
          <p:cNvSpPr txBox="1"/>
          <p:nvPr userDrawn="1"/>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spTree>
    <p:extLst>
      <p:ext uri="{BB962C8B-B14F-4D97-AF65-F5344CB8AC3E}">
        <p14:creationId xmlns:p14="http://schemas.microsoft.com/office/powerpoint/2010/main" val="2447094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C350DB-7D39-5CB7-13FB-B07EB16F0548}"/>
              </a:ext>
            </a:extLst>
          </p:cNvPr>
          <p:cNvCxnSpPr>
            <a:cxnSpLocks/>
            <a:stCxn id="17" idx="2"/>
          </p:cNvCxnSpPr>
          <p:nvPr userDrawn="1"/>
        </p:nvCxnSpPr>
        <p:spPr>
          <a:xfrm flipH="1">
            <a:off x="0" y="6409709"/>
            <a:ext cx="10212819" cy="1290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8A8C8B1F-DA56-19A0-C57A-A95AC3EA8591}"/>
              </a:ext>
            </a:extLst>
          </p:cNvPr>
          <p:cNvCxnSpPr>
            <a:cxnSpLocks/>
            <a:stCxn id="15" idx="0"/>
          </p:cNvCxnSpPr>
          <p:nvPr userDrawn="1"/>
        </p:nvCxnSpPr>
        <p:spPr>
          <a:xfrm>
            <a:off x="544683" y="4746904"/>
            <a:ext cx="0" cy="253243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9" name="Content Placeholder 7">
            <a:extLst>
              <a:ext uri="{FF2B5EF4-FFF2-40B4-BE49-F238E27FC236}">
                <a16:creationId xmlns:a16="http://schemas.microsoft.com/office/drawing/2014/main" id="{43756724-2974-F1AA-D727-D8CBF40FC40B}"/>
              </a:ext>
            </a:extLst>
          </p:cNvPr>
          <p:cNvSpPr>
            <a:spLocks noGrp="1"/>
          </p:cNvSpPr>
          <p:nvPr>
            <p:ph sz="quarter" idx="11" hasCustomPrompt="1"/>
          </p:nvPr>
        </p:nvSpPr>
        <p:spPr>
          <a:xfrm>
            <a:off x="908414" y="4746904"/>
            <a:ext cx="9187226" cy="352187"/>
          </a:xfrm>
          <a:prstGeom prst="rect">
            <a:avLst/>
          </a:prstGeom>
        </p:spPr>
        <p:txBody>
          <a:bodyPr/>
          <a:lstStyle>
            <a:lvl1pPr marL="0" indent="0">
              <a:buNone/>
              <a:defRPr sz="2800" b="1">
                <a:solidFill>
                  <a:schemeClr val="accent1"/>
                </a:solidFill>
                <a:latin typeface="Calibri" panose="020F0502020204030204" pitchFamily="34" charset="0"/>
                <a:cs typeface="Calibri" panose="020F0502020204030204" pitchFamily="34" charset="0"/>
              </a:defRPr>
            </a:lvl1pPr>
          </a:lstStyle>
          <a:p>
            <a:pPr lvl="0"/>
            <a:r>
              <a:rPr lang="en-US" dirty="0"/>
              <a:t>Image caption</a:t>
            </a:r>
          </a:p>
        </p:txBody>
      </p:sp>
      <p:sp>
        <p:nvSpPr>
          <p:cNvPr id="14" name="Oval 13">
            <a:extLst>
              <a:ext uri="{FF2B5EF4-FFF2-40B4-BE49-F238E27FC236}">
                <a16:creationId xmlns:a16="http://schemas.microsoft.com/office/drawing/2014/main" id="{B8ED47F2-472D-4078-C289-2170FAFA96C0}"/>
              </a:ext>
            </a:extLst>
          </p:cNvPr>
          <p:cNvSpPr/>
          <p:nvPr userDrawn="1"/>
        </p:nvSpPr>
        <p:spPr>
          <a:xfrm>
            <a:off x="409745" y="6293021"/>
            <a:ext cx="269877" cy="2698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4CDA-5B98-091D-543B-4C76D88FC15D}"/>
              </a:ext>
            </a:extLst>
          </p:cNvPr>
          <p:cNvSpPr/>
          <p:nvPr userDrawn="1"/>
        </p:nvSpPr>
        <p:spPr>
          <a:xfrm>
            <a:off x="491929" y="4746904"/>
            <a:ext cx="105507" cy="10550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820D280-7F46-5177-086A-6FB0167B6615}"/>
              </a:ext>
            </a:extLst>
          </p:cNvPr>
          <p:cNvSpPr/>
          <p:nvPr userDrawn="1"/>
        </p:nvSpPr>
        <p:spPr>
          <a:xfrm>
            <a:off x="10212819" y="6356955"/>
            <a:ext cx="105507" cy="10550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83BCB590-1D28-DAD9-E06C-FEA0103FA7F3}"/>
              </a:ext>
            </a:extLst>
          </p:cNvPr>
          <p:cNvSpPr>
            <a:spLocks noGrp="1"/>
          </p:cNvSpPr>
          <p:nvPr>
            <p:ph type="pic" sz="quarter" idx="12" hasCustomPrompt="1"/>
          </p:nvPr>
        </p:nvSpPr>
        <p:spPr>
          <a:xfrm>
            <a:off x="0" y="0"/>
            <a:ext cx="12192000" cy="4415657"/>
          </a:xfrm>
          <a:prstGeom prst="rect">
            <a:avLst/>
          </a:prstGeom>
        </p:spPr>
        <p:txBody>
          <a:bodyPr/>
          <a:lstStyle>
            <a:lvl1pPr>
              <a:defRPr/>
            </a:lvl1pPr>
          </a:lstStyle>
          <a:p>
            <a:r>
              <a:rPr lang="en-US" dirty="0"/>
              <a:t>Click on to add picture</a:t>
            </a:r>
          </a:p>
        </p:txBody>
      </p:sp>
      <p:pic>
        <p:nvPicPr>
          <p:cNvPr id="16" name="Picture 15" descr="A black background with a black square&#10;&#10;AI-generated content may be incorrect.">
            <a:extLst>
              <a:ext uri="{FF2B5EF4-FFF2-40B4-BE49-F238E27FC236}">
                <a16:creationId xmlns:a16="http://schemas.microsoft.com/office/drawing/2014/main" id="{C7D02584-1B30-A530-F339-8FB1BE307D7D}"/>
              </a:ext>
            </a:extLst>
          </p:cNvPr>
          <p:cNvPicPr>
            <a:picLocks noChangeAspect="1"/>
          </p:cNvPicPr>
          <p:nvPr userDrawn="1"/>
        </p:nvPicPr>
        <p:blipFill>
          <a:blip r:embed="rId2"/>
          <a:stretch>
            <a:fillRect/>
          </a:stretch>
        </p:blipFill>
        <p:spPr>
          <a:xfrm>
            <a:off x="10459370" y="5978233"/>
            <a:ext cx="1258417" cy="563318"/>
          </a:xfrm>
          <a:prstGeom prst="rect">
            <a:avLst/>
          </a:prstGeom>
        </p:spPr>
      </p:pic>
      <p:sp>
        <p:nvSpPr>
          <p:cNvPr id="6" name="Content Placeholder 7">
            <a:extLst>
              <a:ext uri="{FF2B5EF4-FFF2-40B4-BE49-F238E27FC236}">
                <a16:creationId xmlns:a16="http://schemas.microsoft.com/office/drawing/2014/main" id="{E53912B1-2A3B-DA53-CCC8-76C622827EF3}"/>
              </a:ext>
            </a:extLst>
          </p:cNvPr>
          <p:cNvSpPr>
            <a:spLocks noGrp="1"/>
          </p:cNvSpPr>
          <p:nvPr>
            <p:ph sz="quarter" idx="13" hasCustomPrompt="1"/>
          </p:nvPr>
        </p:nvSpPr>
        <p:spPr>
          <a:xfrm>
            <a:off x="908414" y="5248373"/>
            <a:ext cx="9187221" cy="943606"/>
          </a:xfrm>
          <a:prstGeom prst="rect">
            <a:avLst/>
          </a:prstGeom>
        </p:spPr>
        <p:txBody>
          <a:bodyPr/>
          <a:lstStyle>
            <a:lvl1pPr marL="0" indent="0">
              <a:buNone/>
              <a:defRPr sz="1600" b="0">
                <a:solidFill>
                  <a:schemeClr val="tx1"/>
                </a:solidFill>
                <a:latin typeface="Calibri" panose="020F0502020204030204" pitchFamily="34" charset="0"/>
                <a:cs typeface="Calibri" panose="020F0502020204030204" pitchFamily="34" charset="0"/>
              </a:defRPr>
            </a:lvl1pPr>
          </a:lstStyle>
          <a:p>
            <a:pPr lvl="0"/>
            <a:r>
              <a:rPr lang="en-US" dirty="0"/>
              <a:t>Image Description</a:t>
            </a:r>
          </a:p>
        </p:txBody>
      </p:sp>
    </p:spTree>
    <p:extLst>
      <p:ext uri="{BB962C8B-B14F-4D97-AF65-F5344CB8AC3E}">
        <p14:creationId xmlns:p14="http://schemas.microsoft.com/office/powerpoint/2010/main" val="3693982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89AA657-EE4C-534A-F9A7-1FA3084797B0}"/>
              </a:ext>
            </a:extLst>
          </p:cNvPr>
          <p:cNvSpPr/>
          <p:nvPr userDrawn="1"/>
        </p:nvSpPr>
        <p:spPr>
          <a:xfrm>
            <a:off x="8530892" y="-300535"/>
            <a:ext cx="722003" cy="72200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B3252857-6862-CEB7-8C6C-07E53469ECDA}"/>
              </a:ext>
            </a:extLst>
          </p:cNvPr>
          <p:cNvSpPr/>
          <p:nvPr userDrawn="1"/>
        </p:nvSpPr>
        <p:spPr>
          <a:xfrm>
            <a:off x="10935225" y="-609714"/>
            <a:ext cx="2006528" cy="200652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A red ball on a black background&#10;&#10;AI-generated content may be incorrect.">
            <a:extLst>
              <a:ext uri="{FF2B5EF4-FFF2-40B4-BE49-F238E27FC236}">
                <a16:creationId xmlns:a16="http://schemas.microsoft.com/office/drawing/2014/main" id="{2515637B-BA4A-3F42-E9F4-BB704B90E054}"/>
              </a:ext>
            </a:extLst>
          </p:cNvPr>
          <p:cNvPicPr>
            <a:picLocks noChangeAspect="1"/>
          </p:cNvPicPr>
          <p:nvPr userDrawn="1"/>
        </p:nvPicPr>
        <p:blipFill>
          <a:blip r:embed="rId2"/>
          <a:stretch>
            <a:fillRect/>
          </a:stretch>
        </p:blipFill>
        <p:spPr>
          <a:xfrm>
            <a:off x="6591097" y="4748703"/>
            <a:ext cx="2459060" cy="2459060"/>
          </a:xfrm>
          <a:prstGeom prst="rect">
            <a:avLst/>
          </a:prstGeom>
        </p:spPr>
      </p:pic>
      <p:pic>
        <p:nvPicPr>
          <p:cNvPr id="44" name="Picture 43" descr="A black background with a black square&#10;&#10;AI-generated content may be incorrect.">
            <a:extLst>
              <a:ext uri="{FF2B5EF4-FFF2-40B4-BE49-F238E27FC236}">
                <a16:creationId xmlns:a16="http://schemas.microsoft.com/office/drawing/2014/main" id="{2BF30A3E-EB2B-7EB7-6EEE-89D3081A36FC}"/>
              </a:ext>
            </a:extLst>
          </p:cNvPr>
          <p:cNvPicPr>
            <a:picLocks noChangeAspect="1"/>
          </p:cNvPicPr>
          <p:nvPr userDrawn="1"/>
        </p:nvPicPr>
        <p:blipFill>
          <a:blip r:embed="rId3"/>
          <a:stretch>
            <a:fillRect/>
          </a:stretch>
        </p:blipFill>
        <p:spPr>
          <a:xfrm>
            <a:off x="10459370" y="5978233"/>
            <a:ext cx="1258417" cy="563318"/>
          </a:xfrm>
          <a:prstGeom prst="rect">
            <a:avLst/>
          </a:prstGeom>
        </p:spPr>
      </p:pic>
      <p:pic>
        <p:nvPicPr>
          <p:cNvPr id="45" name="Picture 44" descr="A white circle in a black background&#10;&#10;AI-generated content may be incorrect.">
            <a:extLst>
              <a:ext uri="{FF2B5EF4-FFF2-40B4-BE49-F238E27FC236}">
                <a16:creationId xmlns:a16="http://schemas.microsoft.com/office/drawing/2014/main" id="{EE61A3CE-689B-F400-432B-8E8AC586EF58}"/>
              </a:ext>
            </a:extLst>
          </p:cNvPr>
          <p:cNvPicPr>
            <a:picLocks noChangeAspect="1"/>
          </p:cNvPicPr>
          <p:nvPr userDrawn="1"/>
        </p:nvPicPr>
        <p:blipFill>
          <a:blip r:embed="rId4"/>
          <a:stretch>
            <a:fillRect/>
          </a:stretch>
        </p:blipFill>
        <p:spPr>
          <a:xfrm>
            <a:off x="9325180" y="6111578"/>
            <a:ext cx="296628" cy="296628"/>
          </a:xfrm>
          <a:prstGeom prst="rect">
            <a:avLst/>
          </a:prstGeom>
        </p:spPr>
      </p:pic>
      <p:pic>
        <p:nvPicPr>
          <p:cNvPr id="46" name="Picture 45" descr="A pink light in the dark&#10;&#10;AI-generated content may be incorrect.">
            <a:extLst>
              <a:ext uri="{FF2B5EF4-FFF2-40B4-BE49-F238E27FC236}">
                <a16:creationId xmlns:a16="http://schemas.microsoft.com/office/drawing/2014/main" id="{B345901C-1715-6064-C58F-1684039A9225}"/>
              </a:ext>
            </a:extLst>
          </p:cNvPr>
          <p:cNvPicPr>
            <a:picLocks noChangeAspect="1"/>
          </p:cNvPicPr>
          <p:nvPr userDrawn="1"/>
        </p:nvPicPr>
        <p:blipFill>
          <a:blip r:embed="rId5"/>
          <a:stretch>
            <a:fillRect/>
          </a:stretch>
        </p:blipFill>
        <p:spPr>
          <a:xfrm>
            <a:off x="9752641" y="1001542"/>
            <a:ext cx="341419" cy="341419"/>
          </a:xfrm>
          <a:prstGeom prst="rect">
            <a:avLst/>
          </a:prstGeom>
        </p:spPr>
      </p:pic>
      <p:sp>
        <p:nvSpPr>
          <p:cNvPr id="47" name="Oval 46">
            <a:extLst>
              <a:ext uri="{FF2B5EF4-FFF2-40B4-BE49-F238E27FC236}">
                <a16:creationId xmlns:a16="http://schemas.microsoft.com/office/drawing/2014/main" id="{65AEAE4E-3F0A-BBA2-E54E-9E09AC704709}"/>
              </a:ext>
            </a:extLst>
          </p:cNvPr>
          <p:cNvSpPr/>
          <p:nvPr userDrawn="1"/>
        </p:nvSpPr>
        <p:spPr>
          <a:xfrm>
            <a:off x="7345378" y="696974"/>
            <a:ext cx="950556" cy="95055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449C4B7C-F467-6E79-473D-3FEB7FD0259A}"/>
              </a:ext>
            </a:extLst>
          </p:cNvPr>
          <p:cNvSpPr>
            <a:spLocks noGrp="1"/>
          </p:cNvSpPr>
          <p:nvPr>
            <p:ph sz="quarter" idx="13" hasCustomPrompt="1"/>
          </p:nvPr>
        </p:nvSpPr>
        <p:spPr>
          <a:xfrm>
            <a:off x="7551506" y="1924722"/>
            <a:ext cx="4101027" cy="899260"/>
          </a:xfrm>
          <a:prstGeom prst="rect">
            <a:avLst/>
          </a:prstGeom>
        </p:spPr>
        <p:txBody>
          <a:bodyPr/>
          <a:lstStyle>
            <a:lvl1pPr marL="0" indent="0">
              <a:buNone/>
              <a:defRPr b="1">
                <a:solidFill>
                  <a:schemeClr val="accent1"/>
                </a:solidFill>
                <a:latin typeface="Calibri" panose="020F0502020204030204" pitchFamily="34" charset="0"/>
                <a:cs typeface="Calibri" panose="020F0502020204030204" pitchFamily="34" charset="0"/>
              </a:defRPr>
            </a:lvl1pPr>
          </a:lstStyle>
          <a:p>
            <a:pPr lvl="0"/>
            <a:r>
              <a:rPr lang="en-US" dirty="0"/>
              <a:t>Image Caption</a:t>
            </a:r>
          </a:p>
        </p:txBody>
      </p:sp>
      <p:sp>
        <p:nvSpPr>
          <p:cNvPr id="14" name="Content Placeholder 12">
            <a:extLst>
              <a:ext uri="{FF2B5EF4-FFF2-40B4-BE49-F238E27FC236}">
                <a16:creationId xmlns:a16="http://schemas.microsoft.com/office/drawing/2014/main" id="{9A4DE67A-F9C7-4A2D-318D-806795742AD3}"/>
              </a:ext>
            </a:extLst>
          </p:cNvPr>
          <p:cNvSpPr>
            <a:spLocks noGrp="1"/>
          </p:cNvSpPr>
          <p:nvPr>
            <p:ph sz="quarter" idx="14" hasCustomPrompt="1"/>
          </p:nvPr>
        </p:nvSpPr>
        <p:spPr>
          <a:xfrm>
            <a:off x="7551505" y="2823982"/>
            <a:ext cx="4101027" cy="2635454"/>
          </a:xfrm>
          <a:prstGeom prst="rect">
            <a:avLst/>
          </a:prstGeom>
        </p:spPr>
        <p:txBody>
          <a:bodyPr/>
          <a:lstStyle>
            <a:lvl1pPr marL="0" indent="0">
              <a:buNone/>
              <a:defRPr sz="2000" b="0">
                <a:latin typeface="Calibri" panose="020F0502020204030204" pitchFamily="34" charset="0"/>
                <a:cs typeface="Calibri" panose="020F0502020204030204" pitchFamily="34" charset="0"/>
              </a:defRPr>
            </a:lvl1pPr>
          </a:lstStyle>
          <a:p>
            <a:pPr lvl="0"/>
            <a:r>
              <a:rPr lang="en-US" dirty="0"/>
              <a:t>Description</a:t>
            </a:r>
          </a:p>
        </p:txBody>
      </p:sp>
      <p:sp>
        <p:nvSpPr>
          <p:cNvPr id="9" name="Picture Placeholder 8">
            <a:extLst>
              <a:ext uri="{FF2B5EF4-FFF2-40B4-BE49-F238E27FC236}">
                <a16:creationId xmlns:a16="http://schemas.microsoft.com/office/drawing/2014/main" id="{3F5A2BC7-B500-92F5-1363-EB1F8A8E294C}"/>
              </a:ext>
            </a:extLst>
          </p:cNvPr>
          <p:cNvSpPr>
            <a:spLocks noGrp="1"/>
          </p:cNvSpPr>
          <p:nvPr>
            <p:ph type="pic" sz="quarter" idx="12" hasCustomPrompt="1"/>
          </p:nvPr>
        </p:nvSpPr>
        <p:spPr>
          <a:xfrm>
            <a:off x="-1198386" y="1"/>
            <a:ext cx="7980326" cy="6858000"/>
          </a:xfrm>
          <a:custGeom>
            <a:avLst/>
            <a:gdLst>
              <a:gd name="connsiteX0" fmla="*/ 0 w 7980326"/>
              <a:gd name="connsiteY0" fmla="*/ 0 h 6858000"/>
              <a:gd name="connsiteX1" fmla="*/ 6905458 w 7980326"/>
              <a:gd name="connsiteY1" fmla="*/ 0 h 6858000"/>
              <a:gd name="connsiteX2" fmla="*/ 6973134 w 7980326"/>
              <a:gd name="connsiteY2" fmla="*/ 95169 h 6858000"/>
              <a:gd name="connsiteX3" fmla="*/ 7980326 w 7980326"/>
              <a:gd name="connsiteY3" fmla="*/ 3392489 h 6858000"/>
              <a:gd name="connsiteX4" fmla="*/ 6973134 w 7980326"/>
              <a:gd name="connsiteY4" fmla="*/ 6689808 h 6858000"/>
              <a:gd name="connsiteX5" fmla="*/ 6853530 w 7980326"/>
              <a:gd name="connsiteY5" fmla="*/ 6858000 h 6858000"/>
              <a:gd name="connsiteX6" fmla="*/ 0 w 798032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0326" h="6858000">
                <a:moveTo>
                  <a:pt x="0" y="0"/>
                </a:moveTo>
                <a:lnTo>
                  <a:pt x="6905458" y="0"/>
                </a:lnTo>
                <a:lnTo>
                  <a:pt x="6973134" y="95169"/>
                </a:lnTo>
                <a:cubicBezTo>
                  <a:pt x="7609023" y="1036408"/>
                  <a:pt x="7980326" y="2171088"/>
                  <a:pt x="7980326" y="3392489"/>
                </a:cubicBezTo>
                <a:cubicBezTo>
                  <a:pt x="7980326" y="4613891"/>
                  <a:pt x="7609023" y="5748569"/>
                  <a:pt x="6973134" y="6689808"/>
                </a:cubicBezTo>
                <a:lnTo>
                  <a:pt x="6853530" y="6858000"/>
                </a:lnTo>
                <a:lnTo>
                  <a:pt x="0" y="6858000"/>
                </a:lnTo>
                <a:close/>
              </a:path>
            </a:pathLst>
          </a:custGeom>
        </p:spPr>
        <p:txBody>
          <a:bodyPr wrap="square">
            <a:noAutofit/>
          </a:bodyPr>
          <a:lstStyle>
            <a:lvl1pPr marL="0" indent="0">
              <a:buNone/>
              <a:defRPr/>
            </a:lvl1pPr>
          </a:lstStyle>
          <a:p>
            <a:r>
              <a:rPr lang="en-US" dirty="0"/>
              <a:t>		Click on to add picture</a:t>
            </a:r>
          </a:p>
        </p:txBody>
      </p:sp>
    </p:spTree>
    <p:extLst>
      <p:ext uri="{BB962C8B-B14F-4D97-AF65-F5344CB8AC3E}">
        <p14:creationId xmlns:p14="http://schemas.microsoft.com/office/powerpoint/2010/main" val="606989957"/>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Page">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9C2774E4-5C64-4C62-984F-3967F8EB8213}"/>
              </a:ext>
            </a:extLst>
          </p:cNvPr>
          <p:cNvCxnSpPr>
            <a:cxnSpLocks/>
          </p:cNvCxnSpPr>
          <p:nvPr userDrawn="1"/>
        </p:nvCxnSpPr>
        <p:spPr>
          <a:xfrm>
            <a:off x="0" y="836712"/>
            <a:ext cx="12192000"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8241F9B-0D2C-427A-A3BB-2BECB174CFED}"/>
              </a:ext>
            </a:extLst>
          </p:cNvPr>
          <p:cNvCxnSpPr>
            <a:cxnSpLocks/>
          </p:cNvCxnSpPr>
          <p:nvPr userDrawn="1"/>
        </p:nvCxnSpPr>
        <p:spPr>
          <a:xfrm>
            <a:off x="0" y="6021288"/>
            <a:ext cx="9840416"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80363E9-1308-4C0E-BDA5-CF390AD35CAC}"/>
              </a:ext>
            </a:extLst>
          </p:cNvPr>
          <p:cNvCxnSpPr>
            <a:cxnSpLocks/>
          </p:cNvCxnSpPr>
          <p:nvPr userDrawn="1"/>
        </p:nvCxnSpPr>
        <p:spPr>
          <a:xfrm>
            <a:off x="815413" y="0"/>
            <a:ext cx="0" cy="685800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33F0FED1-B8F9-445B-959A-F64BB176898C}"/>
              </a:ext>
            </a:extLst>
          </p:cNvPr>
          <p:cNvSpPr/>
          <p:nvPr userDrawn="1"/>
        </p:nvSpPr>
        <p:spPr>
          <a:xfrm>
            <a:off x="719403" y="740702"/>
            <a:ext cx="192021" cy="192021"/>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Ellipse 28">
            <a:extLst>
              <a:ext uri="{FF2B5EF4-FFF2-40B4-BE49-F238E27FC236}">
                <a16:creationId xmlns:a16="http://schemas.microsoft.com/office/drawing/2014/main" id="{0F7C9BB3-3FAB-4AF6-A672-13B009C327B3}"/>
              </a:ext>
            </a:extLst>
          </p:cNvPr>
          <p:cNvSpPr/>
          <p:nvPr userDrawn="1"/>
        </p:nvSpPr>
        <p:spPr>
          <a:xfrm>
            <a:off x="750930" y="5284730"/>
            <a:ext cx="128967" cy="128967"/>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Ellipse 29">
            <a:extLst>
              <a:ext uri="{FF2B5EF4-FFF2-40B4-BE49-F238E27FC236}">
                <a16:creationId xmlns:a16="http://schemas.microsoft.com/office/drawing/2014/main" id="{4953AD7C-105B-44C2-B8FA-6295064382B1}"/>
              </a:ext>
            </a:extLst>
          </p:cNvPr>
          <p:cNvSpPr/>
          <p:nvPr userDrawn="1"/>
        </p:nvSpPr>
        <p:spPr>
          <a:xfrm>
            <a:off x="719403" y="5925278"/>
            <a:ext cx="192021" cy="192021"/>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31" name="Image 30">
            <a:extLst>
              <a:ext uri="{FF2B5EF4-FFF2-40B4-BE49-F238E27FC236}">
                <a16:creationId xmlns:a16="http://schemas.microsoft.com/office/drawing/2014/main" id="{B770CC4A-0144-496C-B843-8E6984A9B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9" y="5733256"/>
            <a:ext cx="1496764" cy="669171"/>
          </a:xfrm>
          <a:prstGeom prst="rect">
            <a:avLst/>
          </a:prstGeom>
        </p:spPr>
      </p:pic>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386361" y="3356071"/>
            <a:ext cx="9126120" cy="748795"/>
          </a:xfrm>
          <a:prstGeom prst="rect">
            <a:avLst/>
          </a:prstGeom>
        </p:spPr>
        <p:txBody>
          <a:bodyPr wrap="square">
            <a:sp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391463" y="5282092"/>
            <a:ext cx="7584835" cy="384043"/>
          </a:xfrm>
          <a:prstGeom prst="rect">
            <a:avLst/>
          </a:prstGeom>
        </p:spPr>
        <p:txBody>
          <a:bodyPr>
            <a:noAutofit/>
          </a:bodyPr>
          <a:lstStyle>
            <a:lvl1pPr marL="0" indent="0">
              <a:buNone/>
              <a:defRPr sz="2133" b="0">
                <a:solidFill>
                  <a:srgbClr val="AE1022"/>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391481" y="4770503"/>
            <a:ext cx="7584825" cy="386691"/>
          </a:xfrm>
          <a:prstGeom prst="rect">
            <a:avLst/>
          </a:prstGeom>
        </p:spPr>
        <p:txBody>
          <a:bodyPr>
            <a:noAutofit/>
          </a:bodyPr>
          <a:lstStyle>
            <a:lvl1pPr marL="0" indent="0">
              <a:buNone/>
              <a:defRPr sz="2133" b="0">
                <a:solidFill>
                  <a:schemeClr val="tx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391480" y="1237013"/>
            <a:ext cx="9024995" cy="1110904"/>
          </a:xfrm>
          <a:prstGeom prst="rect">
            <a:avLst/>
          </a:prstGeom>
        </p:spPr>
        <p:txBody>
          <a:bodyPr wrap="square" lIns="90000" tIns="46800" rIns="90000" bIns="46800">
            <a:spAutoFit/>
          </a:bodyPr>
          <a:lstStyle>
            <a:lvl1pPr marL="0" indent="0">
              <a:spcBef>
                <a:spcPts val="800"/>
              </a:spcBef>
              <a:buNone/>
              <a:defRPr sz="6400" b="1" i="0" baseline="0">
                <a:solidFill>
                  <a:schemeClr val="accent1"/>
                </a:solidFill>
                <a:latin typeface="+mn-lt"/>
              </a:defRPr>
            </a:lvl1pPr>
            <a:lvl2pPr marL="355591" indent="0">
              <a:buNone/>
              <a:defRPr/>
            </a:lvl2pPr>
            <a:lvl3pPr marL="709065" indent="0">
              <a:buNone/>
              <a:defRPr/>
            </a:lvl3pPr>
            <a:lvl4pPr marL="1079473" indent="0">
              <a:buNone/>
              <a:defRPr/>
            </a:lvl4pPr>
            <a:lvl5pPr marL="1435064" indent="0">
              <a:buNone/>
              <a:defRPr/>
            </a:lvl5pPr>
          </a:lstStyle>
          <a:p>
            <a:pPr lvl="0"/>
            <a:r>
              <a:rPr lang="en-US"/>
              <a:t>Presentation Title</a:t>
            </a:r>
          </a:p>
        </p:txBody>
      </p:sp>
    </p:spTree>
    <p:extLst>
      <p:ext uri="{BB962C8B-B14F-4D97-AF65-F5344CB8AC3E}">
        <p14:creationId xmlns:p14="http://schemas.microsoft.com/office/powerpoint/2010/main" val="34271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tra Content">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432825" y="452669"/>
            <a:ext cx="10175676" cy="576064"/>
          </a:xfrm>
          <a:prstGeom prst="rect">
            <a:avLst/>
          </a:prstGeom>
        </p:spPr>
        <p:txBody>
          <a:bodyPr>
            <a:noAutofit/>
          </a:bodyPr>
          <a:lstStyle>
            <a:lvl1pPr marL="0" indent="0">
              <a:lnSpc>
                <a:spcPts val="3333"/>
              </a:lnSpc>
              <a:spcBef>
                <a:spcPts val="0"/>
              </a:spcBef>
              <a:buNone/>
              <a:defRPr sz="3733" b="1">
                <a:solidFill>
                  <a:schemeClr val="accent1"/>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431800" y="1220755"/>
            <a:ext cx="10176933" cy="5187245"/>
          </a:xfrm>
          <a:prstGeom prst="rect">
            <a:avLst/>
          </a:prstGeom>
        </p:spPr>
        <p:txBody>
          <a:bodyPr/>
          <a:lstStyle>
            <a:lvl1pPr marL="241294" indent="-241294" defTabSz="479988">
              <a:buFont typeface="Arial" panose="020B0604020202020204" pitchFamily="34" charset="0"/>
              <a:buChar char="•"/>
              <a:defRPr>
                <a:solidFill>
                  <a:schemeClr val="tx1"/>
                </a:solidFill>
                <a:latin typeface="+mn-lt"/>
              </a:defRPr>
            </a:lvl1pPr>
            <a:lvl2pPr marL="596885" indent="-239178" defTabSz="478355">
              <a:buClr>
                <a:srgbClr val="AE1022"/>
              </a:buClr>
              <a:buFont typeface="Arial" panose="020B0604020202020204" pitchFamily="34" charset="0"/>
              <a:buChar char="•"/>
              <a:defRPr>
                <a:solidFill>
                  <a:schemeClr val="tx1"/>
                </a:solidFill>
                <a:latin typeface="+mn-lt"/>
              </a:defRPr>
            </a:lvl2pPr>
            <a:lvl3pPr marL="838179" indent="-239178">
              <a:buClr>
                <a:srgbClr val="AE1022"/>
              </a:buClr>
              <a:buFont typeface="Arial" panose="020B0604020202020204" pitchFamily="34" charset="0"/>
              <a:buChar char="•"/>
              <a:defRPr>
                <a:solidFill>
                  <a:schemeClr val="tx1"/>
                </a:solidFill>
                <a:latin typeface="+mn-lt"/>
              </a:defRPr>
            </a:lvl3pPr>
            <a:lvl4pPr marL="1073124" indent="-239178">
              <a:buClr>
                <a:srgbClr val="AE1022"/>
              </a:buClr>
              <a:buFont typeface="Arial" panose="020B0604020202020204" pitchFamily="34" charset="0"/>
              <a:buChar char="•"/>
              <a:tabLst>
                <a:tab pos="1073124" algn="l"/>
              </a:tabLst>
              <a:defRPr>
                <a:solidFill>
                  <a:schemeClr val="tx1"/>
                </a:solidFill>
                <a:latin typeface="+mn-lt"/>
              </a:defRPr>
            </a:lvl4pPr>
            <a:lvl5pPr marL="1314418" indent="-239178">
              <a:buClr>
                <a:srgbClr val="AE1022"/>
              </a:buClr>
              <a:buFont typeface="Arial" panose="020B0604020202020204" pitchFamily="34" charset="0"/>
              <a:buChar char="•"/>
              <a:defRPr>
                <a:solidFill>
                  <a:schemeClr val="tx1"/>
                </a:solidFill>
                <a:latin typeface="+mn-lt"/>
              </a:defRPr>
            </a:lvl5pPr>
            <a:lvl6pPr marL="1555712" indent="-239178">
              <a:buClr>
                <a:srgbClr val="AE1022"/>
              </a:buClr>
              <a:buFont typeface="Arial" panose="020B0604020202020204" pitchFamily="34" charset="0"/>
              <a:buChar char="•"/>
              <a:tabLst>
                <a:tab pos="1435064" algn="l"/>
              </a:tabLst>
              <a:defRPr sz="2400"/>
            </a:lvl6pPr>
            <a:lvl7pPr marL="1795155" indent="-239178">
              <a:buClr>
                <a:srgbClr val="C00000"/>
              </a:buClr>
              <a:defRPr sz="2400"/>
            </a:lvl7pPr>
            <a:lvl8pPr marL="2039949" indent="-239178">
              <a:buClr>
                <a:srgbClr val="C00000"/>
              </a:buClr>
              <a:defRPr sz="2400"/>
            </a:lvl8pPr>
            <a:lvl9pPr marL="3232070" indent="-304792">
              <a:buClr>
                <a:srgbClr val="C00000"/>
              </a:buClr>
              <a:buNone/>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6746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450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3" r:id="rId4"/>
    <p:sldLayoutId id="2147483664" r:id="rId5"/>
    <p:sldLayoutId id="2147483659" r:id="rId6"/>
    <p:sldLayoutId id="2147483662"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4.xml" /><Relationship Id="rId5" Type="http://schemas.openxmlformats.org/officeDocument/2006/relationships/image" Target="../media/image28.png" /><Relationship Id="rId4" Type="http://schemas.openxmlformats.org/officeDocument/2006/relationships/image" Target="../media/image27.png" /></Relationships>
</file>

<file path=ppt/slides/_rels/slide1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8.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0.pn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image" Target="../media/image46.pn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image" Target="../media/image46.png" /><Relationship Id="rId1" Type="http://schemas.openxmlformats.org/officeDocument/2006/relationships/slideLayout" Target="../slideLayouts/slideLayout5.xml" /><Relationship Id="rId4" Type="http://schemas.openxmlformats.org/officeDocument/2006/relationships/image" Target="../media/image49.png" /></Relationships>
</file>

<file path=ppt/slides/_rels/slide27.xml.rels><?xml version="1.0" encoding="UTF-8" standalone="yes"?>
<Relationships xmlns="http://schemas.openxmlformats.org/package/2006/relationships"><Relationship Id="rId3" Type="http://schemas.openxmlformats.org/officeDocument/2006/relationships/image" Target="../media/image50.png" /><Relationship Id="rId2" Type="http://schemas.openxmlformats.org/officeDocument/2006/relationships/image" Target="../media/image46.png" /><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46.png" /><Relationship Id="rId1" Type="http://schemas.openxmlformats.org/officeDocument/2006/relationships/slideLayout" Target="../slideLayouts/slideLayout5.xml" /><Relationship Id="rId4" Type="http://schemas.openxmlformats.org/officeDocument/2006/relationships/image" Target="../media/image52.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0.xml.rels><?xml version="1.0" encoding="UTF-8" standalone="yes"?>
<Relationships xmlns="http://schemas.openxmlformats.org/package/2006/relationships"><Relationship Id="rId3" Type="http://schemas.openxmlformats.org/officeDocument/2006/relationships/image" Target="../media/image54.png" /><Relationship Id="rId2" Type="http://schemas.openxmlformats.org/officeDocument/2006/relationships/image" Target="../media/image53.png" /><Relationship Id="rId1" Type="http://schemas.openxmlformats.org/officeDocument/2006/relationships/slideLayout" Target="../slideLayouts/slideLayout5.xml" /><Relationship Id="rId4" Type="http://schemas.openxmlformats.org/officeDocument/2006/relationships/image" Target="../media/image55.png" /></Relationships>
</file>

<file path=ppt/slides/_rels/slide31.xml.rels><?xml version="1.0" encoding="UTF-8" standalone="yes"?>
<Relationships xmlns="http://schemas.openxmlformats.org/package/2006/relationships"><Relationship Id="rId3" Type="http://schemas.openxmlformats.org/officeDocument/2006/relationships/image" Target="../media/image55.png" /><Relationship Id="rId2" Type="http://schemas.openxmlformats.org/officeDocument/2006/relationships/image" Target="../media/image54.png" /><Relationship Id="rId1" Type="http://schemas.openxmlformats.org/officeDocument/2006/relationships/slideLayout" Target="../slideLayouts/slideLayout5.xml" /><Relationship Id="rId4" Type="http://schemas.openxmlformats.org/officeDocument/2006/relationships/image" Target="../media/image56.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xml" /><Relationship Id="rId1" Type="http://schemas.openxmlformats.org/officeDocument/2006/relationships/slideLayout" Target="../slideLayouts/slideLayout9.xml" /><Relationship Id="rId6" Type="http://schemas.openxmlformats.org/officeDocument/2006/relationships/image" Target="../media/image11.jpeg" /><Relationship Id="rId5" Type="http://schemas.openxmlformats.org/officeDocument/2006/relationships/image" Target="../media/image10.png"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8" Type="http://schemas.openxmlformats.org/officeDocument/2006/relationships/image" Target="../media/image17.jpeg" /><Relationship Id="rId3" Type="http://schemas.openxmlformats.org/officeDocument/2006/relationships/image" Target="../media/image12.jpeg" /><Relationship Id="rId7" Type="http://schemas.openxmlformats.org/officeDocument/2006/relationships/image" Target="../media/image16.jpeg" /><Relationship Id="rId2" Type="http://schemas.openxmlformats.org/officeDocument/2006/relationships/notesSlide" Target="../notesSlides/notesSlide2.xml" /><Relationship Id="rId1" Type="http://schemas.openxmlformats.org/officeDocument/2006/relationships/slideLayout" Target="../slideLayouts/slideLayout9.xml" /><Relationship Id="rId6" Type="http://schemas.openxmlformats.org/officeDocument/2006/relationships/image" Target="../media/image15.png" /><Relationship Id="rId11" Type="http://schemas.openxmlformats.org/officeDocument/2006/relationships/image" Target="../media/image20.png" /><Relationship Id="rId5" Type="http://schemas.openxmlformats.org/officeDocument/2006/relationships/image" Target="../media/image14.png" /><Relationship Id="rId10" Type="http://schemas.openxmlformats.org/officeDocument/2006/relationships/image" Target="../media/image19.png" /><Relationship Id="rId4" Type="http://schemas.openxmlformats.org/officeDocument/2006/relationships/image" Target="../media/image13.jpeg" /><Relationship Id="rId9" Type="http://schemas.openxmlformats.org/officeDocument/2006/relationships/image" Target="../media/image18.png" /></Relationships>
</file>

<file path=ppt/slides/_rels/slide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1194D-C128-6E4E-4319-D0841678A4AD}"/>
              </a:ext>
            </a:extLst>
          </p:cNvPr>
          <p:cNvSpPr>
            <a:spLocks noGrp="1"/>
          </p:cNvSpPr>
          <p:nvPr>
            <p:ph sz="quarter" idx="10"/>
          </p:nvPr>
        </p:nvSpPr>
        <p:spPr>
          <a:xfrm>
            <a:off x="1010590" y="2764402"/>
            <a:ext cx="10170820" cy="2394991"/>
          </a:xfrm>
        </p:spPr>
        <p:txBody>
          <a:bodyPr/>
          <a:lstStyle/>
          <a:p>
            <a:pPr algn="ctr"/>
            <a:r>
              <a:rPr lang="en-US" sz="4400" dirty="0"/>
              <a:t>Sustainable Cardiology: From Environmental Risk to Cardiovascular</a:t>
            </a:r>
            <a:r>
              <a:rPr lang="pl-PL" sz="4400" dirty="0"/>
              <a:t> </a:t>
            </a:r>
            <a:r>
              <a:rPr lang="en-US" sz="4400" dirty="0"/>
              <a:t>Responsibility</a:t>
            </a:r>
            <a:endParaRPr lang="pl-PL" sz="4400" dirty="0"/>
          </a:p>
          <a:p>
            <a:pPr algn="ctr"/>
            <a:endParaRPr lang="en-US" sz="4400" dirty="0"/>
          </a:p>
          <a:p>
            <a:pPr algn="ctr"/>
            <a:r>
              <a:rPr lang="en-US" sz="2400" dirty="0"/>
              <a:t>16 &amp;17 June 2026</a:t>
            </a:r>
            <a:r>
              <a:rPr lang="pl-PL" sz="2400" dirty="0"/>
              <a:t> </a:t>
            </a:r>
            <a:br>
              <a:rPr lang="pl-PL" sz="2400" dirty="0"/>
            </a:br>
            <a:r>
              <a:rPr lang="en-US" sz="2400" dirty="0"/>
              <a:t>London, UK</a:t>
            </a:r>
            <a:endParaRPr lang="fr-FR" sz="2400" dirty="0"/>
          </a:p>
        </p:txBody>
      </p:sp>
    </p:spTree>
    <p:extLst>
      <p:ext uri="{BB962C8B-B14F-4D97-AF65-F5344CB8AC3E}">
        <p14:creationId xmlns:p14="http://schemas.microsoft.com/office/powerpoint/2010/main" val="349253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EF54-6367-CAF6-ABE9-69917F886B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476E939-3F40-F4F6-027A-A286F9355E46}"/>
              </a:ext>
            </a:extLst>
          </p:cNvPr>
          <p:cNvSpPr>
            <a:spLocks noGrp="1"/>
          </p:cNvSpPr>
          <p:nvPr>
            <p:ph type="body" sz="quarter" idx="14"/>
          </p:nvPr>
        </p:nvSpPr>
        <p:spPr>
          <a:xfrm>
            <a:off x="938987" y="2169714"/>
            <a:ext cx="10314026" cy="1511013"/>
          </a:xfrm>
        </p:spPr>
        <p:txBody>
          <a:bodyPr vert="horz" wrap="square" lIns="120000" tIns="62400" rIns="120000" bIns="62400" rtlCol="0" anchor="t">
            <a:spAutoFit/>
          </a:bodyPr>
          <a:lstStyle/>
          <a:p>
            <a:pPr algn="ctr"/>
            <a:r>
              <a:rPr lang="pl-PL" sz="5000" b="0" dirty="0" err="1"/>
              <a:t>Other</a:t>
            </a:r>
            <a:r>
              <a:rPr lang="pl-PL" sz="5000" b="0" dirty="0"/>
              <a:t> </a:t>
            </a:r>
            <a:r>
              <a:rPr lang="pl-PL" sz="5000" b="0" dirty="0" err="1"/>
              <a:t>files</a:t>
            </a:r>
            <a:r>
              <a:rPr lang="pl-PL" sz="5000" b="0" dirty="0"/>
              <a:t>...</a:t>
            </a:r>
            <a:br>
              <a:rPr lang="pl-PL" sz="2400" b="0" dirty="0"/>
            </a:br>
            <a:r>
              <a:rPr lang="pl-PL" sz="2400" b="0" dirty="0"/>
              <a:t>(</a:t>
            </a:r>
            <a:r>
              <a:rPr lang="pl-PL" sz="2400" b="0" dirty="0" err="1"/>
              <a:t>related</a:t>
            </a:r>
            <a:r>
              <a:rPr lang="pl-PL" sz="2400" b="0" dirty="0"/>
              <a:t> to </a:t>
            </a:r>
            <a:r>
              <a:rPr lang="pl-PL" sz="2400" b="0" dirty="0" err="1"/>
              <a:t>wearable</a:t>
            </a:r>
            <a:r>
              <a:rPr lang="pl-PL" sz="2400" b="0" dirty="0"/>
              <a:t> </a:t>
            </a:r>
            <a:r>
              <a:rPr lang="pl-PL" sz="2400" b="0" dirty="0" err="1"/>
              <a:t>healthcare</a:t>
            </a:r>
            <a:r>
              <a:rPr lang="pl-PL" sz="2400" b="0" dirty="0"/>
              <a:t> </a:t>
            </a:r>
            <a:r>
              <a:rPr lang="pl-PL" sz="2400" b="0" dirty="0" err="1"/>
              <a:t>electronics</a:t>
            </a:r>
            <a:r>
              <a:rPr lang="pl-PL" sz="2400" b="0" dirty="0"/>
              <a:t>)</a:t>
            </a:r>
            <a:r>
              <a:rPr lang="pl-PL" sz="5000" b="0" dirty="0"/>
              <a:t> </a:t>
            </a:r>
            <a:endParaRPr lang="en-US" sz="3200" b="0" dirty="0"/>
          </a:p>
        </p:txBody>
      </p:sp>
      <p:sp>
        <p:nvSpPr>
          <p:cNvPr id="4" name="Symbol zastępczy tekstu 3">
            <a:extLst>
              <a:ext uri="{FF2B5EF4-FFF2-40B4-BE49-F238E27FC236}">
                <a16:creationId xmlns:a16="http://schemas.microsoft.com/office/drawing/2014/main" id="{C08C0220-77CF-BD57-B5DB-FB1DAFB559B6}"/>
              </a:ext>
            </a:extLst>
          </p:cNvPr>
          <p:cNvSpPr>
            <a:spLocks noGrp="1"/>
          </p:cNvSpPr>
          <p:nvPr>
            <p:ph type="body" sz="quarter" idx="12"/>
          </p:nvPr>
        </p:nvSpPr>
        <p:spPr>
          <a:xfrm>
            <a:off x="1391463" y="4059906"/>
            <a:ext cx="9011108" cy="1491242"/>
          </a:xfrm>
        </p:spPr>
        <p:txBody>
          <a:bodyPr/>
          <a:lstStyle/>
          <a:p>
            <a:pPr algn="ctr"/>
            <a:r>
              <a:rPr lang="pl-PL" dirty="0"/>
              <a:t>The </a:t>
            </a:r>
            <a:r>
              <a:rPr lang="pl-PL" dirty="0" err="1"/>
              <a:t>global</a:t>
            </a:r>
            <a:r>
              <a:rPr lang="pl-PL" dirty="0"/>
              <a:t> </a:t>
            </a:r>
            <a:r>
              <a:rPr lang="pl-PL" dirty="0" err="1"/>
              <a:t>device</a:t>
            </a:r>
            <a:r>
              <a:rPr lang="pl-PL" dirty="0"/>
              <a:t> </a:t>
            </a:r>
            <a:r>
              <a:rPr lang="pl-PL" dirty="0" err="1"/>
              <a:t>consumption</a:t>
            </a:r>
            <a:r>
              <a:rPr lang="pl-PL" dirty="0"/>
              <a:t> </a:t>
            </a:r>
            <a:r>
              <a:rPr lang="pl-PL" dirty="0" err="1"/>
              <a:t>is</a:t>
            </a:r>
            <a:r>
              <a:rPr lang="pl-PL" dirty="0"/>
              <a:t> </a:t>
            </a:r>
            <a:r>
              <a:rPr lang="pl-PL" dirty="0" err="1"/>
              <a:t>projected</a:t>
            </a:r>
            <a:r>
              <a:rPr lang="pl-PL" dirty="0"/>
              <a:t> to </a:t>
            </a:r>
            <a:r>
              <a:rPr lang="pl-PL" dirty="0" err="1"/>
              <a:t>increase</a:t>
            </a:r>
            <a:r>
              <a:rPr lang="pl-PL" dirty="0"/>
              <a:t> 42-fold by 2050, </a:t>
            </a:r>
            <a:r>
              <a:rPr lang="pl-PL" dirty="0" err="1"/>
              <a:t>approaching</a:t>
            </a:r>
            <a:r>
              <a:rPr lang="pl-PL" dirty="0"/>
              <a:t> 2 </a:t>
            </a:r>
            <a:r>
              <a:rPr lang="pl-PL" dirty="0" err="1"/>
              <a:t>billion</a:t>
            </a:r>
            <a:r>
              <a:rPr lang="pl-PL" dirty="0"/>
              <a:t> </a:t>
            </a:r>
            <a:r>
              <a:rPr lang="pl-PL" dirty="0" err="1"/>
              <a:t>units</a:t>
            </a:r>
            <a:r>
              <a:rPr lang="pl-PL" dirty="0"/>
              <a:t> </a:t>
            </a:r>
            <a:r>
              <a:rPr lang="pl-PL" dirty="0" err="1"/>
              <a:t>annually</a:t>
            </a:r>
            <a:r>
              <a:rPr lang="pl-PL" dirty="0"/>
              <a:t> and </a:t>
            </a:r>
            <a:r>
              <a:rPr lang="pl-PL" dirty="0" err="1"/>
              <a:t>generating</a:t>
            </a:r>
            <a:r>
              <a:rPr lang="pl-PL" dirty="0"/>
              <a:t> 3.4 MtCO2-equivalent </a:t>
            </a:r>
            <a:r>
              <a:rPr lang="pl-PL" dirty="0" err="1"/>
              <a:t>emissions</a:t>
            </a:r>
            <a:r>
              <a:rPr lang="pl-PL" dirty="0"/>
              <a:t> </a:t>
            </a:r>
            <a:r>
              <a:rPr lang="pl-PL" dirty="0" err="1"/>
              <a:t>alongside</a:t>
            </a:r>
            <a:r>
              <a:rPr lang="pl-PL" dirty="0"/>
              <a:t> </a:t>
            </a:r>
            <a:r>
              <a:rPr lang="pl-PL" dirty="0" err="1"/>
              <a:t>ecotoxicity</a:t>
            </a:r>
            <a:r>
              <a:rPr lang="pl-PL" dirty="0"/>
              <a:t> and e-waste </a:t>
            </a:r>
            <a:r>
              <a:rPr lang="pl-PL" dirty="0" err="1"/>
              <a:t>issues</a:t>
            </a:r>
            <a:r>
              <a:rPr lang="pl-PL" dirty="0"/>
              <a:t>.</a:t>
            </a:r>
          </a:p>
        </p:txBody>
      </p:sp>
    </p:spTree>
    <p:extLst>
      <p:ext uri="{BB962C8B-B14F-4D97-AF65-F5344CB8AC3E}">
        <p14:creationId xmlns:p14="http://schemas.microsoft.com/office/powerpoint/2010/main" val="8696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473C5D9F-5567-A763-BBD6-69D2F89EF84B}"/>
              </a:ext>
            </a:extLst>
          </p:cNvPr>
          <p:cNvSpPr>
            <a:spLocks noGrp="1"/>
          </p:cNvSpPr>
          <p:nvPr>
            <p:ph sz="quarter" idx="10"/>
          </p:nvPr>
        </p:nvSpPr>
        <p:spPr/>
        <p:txBody>
          <a:bodyPr/>
          <a:lstStyle/>
          <a:p>
            <a:endParaRPr lang="pl-PL"/>
          </a:p>
        </p:txBody>
      </p:sp>
      <p:grpSp>
        <p:nvGrpSpPr>
          <p:cNvPr id="7" name="Grupa 6">
            <a:extLst>
              <a:ext uri="{FF2B5EF4-FFF2-40B4-BE49-F238E27FC236}">
                <a16:creationId xmlns:a16="http://schemas.microsoft.com/office/drawing/2014/main" id="{808F969B-F49A-BFC5-9451-C9772062B5B9}"/>
              </a:ext>
            </a:extLst>
          </p:cNvPr>
          <p:cNvGrpSpPr/>
          <p:nvPr/>
        </p:nvGrpSpPr>
        <p:grpSpPr>
          <a:xfrm>
            <a:off x="106503" y="82296"/>
            <a:ext cx="7528737" cy="6063180"/>
            <a:chOff x="1432383" y="879584"/>
            <a:chExt cx="6631609" cy="5457916"/>
          </a:xfrm>
        </p:grpSpPr>
        <p:pic>
          <p:nvPicPr>
            <p:cNvPr id="4" name="Obraz 3">
              <a:extLst>
                <a:ext uri="{FF2B5EF4-FFF2-40B4-BE49-F238E27FC236}">
                  <a16:creationId xmlns:a16="http://schemas.microsoft.com/office/drawing/2014/main" id="{3F86EFBD-3C4E-4E3F-1E41-527E4292012A}"/>
                </a:ext>
              </a:extLst>
            </p:cNvPr>
            <p:cNvPicPr>
              <a:picLocks noChangeAspect="1"/>
            </p:cNvPicPr>
            <p:nvPr/>
          </p:nvPicPr>
          <p:blipFill>
            <a:blip r:embed="rId2"/>
            <a:srcRect b="65774"/>
            <a:stretch>
              <a:fillRect/>
            </a:stretch>
          </p:blipFill>
          <p:spPr>
            <a:xfrm>
              <a:off x="2132618" y="879584"/>
              <a:ext cx="5187106" cy="1448169"/>
            </a:xfrm>
            <a:prstGeom prst="rect">
              <a:avLst/>
            </a:prstGeom>
          </p:spPr>
        </p:pic>
        <p:pic>
          <p:nvPicPr>
            <p:cNvPr id="6" name="Obraz 5">
              <a:extLst>
                <a:ext uri="{FF2B5EF4-FFF2-40B4-BE49-F238E27FC236}">
                  <a16:creationId xmlns:a16="http://schemas.microsoft.com/office/drawing/2014/main" id="{47F3BEA0-19F8-2CF2-BDA6-B76052FF497D}"/>
                </a:ext>
              </a:extLst>
            </p:cNvPr>
            <p:cNvPicPr>
              <a:picLocks noChangeAspect="1"/>
            </p:cNvPicPr>
            <p:nvPr/>
          </p:nvPicPr>
          <p:blipFill>
            <a:blip r:embed="rId3"/>
            <a:stretch>
              <a:fillRect/>
            </a:stretch>
          </p:blipFill>
          <p:spPr>
            <a:xfrm>
              <a:off x="1432383" y="2305482"/>
              <a:ext cx="6631609" cy="4032018"/>
            </a:xfrm>
            <a:prstGeom prst="rect">
              <a:avLst/>
            </a:prstGeom>
          </p:spPr>
        </p:pic>
      </p:grpSp>
      <p:pic>
        <p:nvPicPr>
          <p:cNvPr id="9" name="Obraz 8">
            <a:extLst>
              <a:ext uri="{FF2B5EF4-FFF2-40B4-BE49-F238E27FC236}">
                <a16:creationId xmlns:a16="http://schemas.microsoft.com/office/drawing/2014/main" id="{4A0C7F57-E793-0A7C-1AF6-FBE25479F84F}"/>
              </a:ext>
            </a:extLst>
          </p:cNvPr>
          <p:cNvPicPr>
            <a:picLocks noChangeAspect="1"/>
          </p:cNvPicPr>
          <p:nvPr/>
        </p:nvPicPr>
        <p:blipFill>
          <a:blip r:embed="rId4"/>
          <a:stretch>
            <a:fillRect/>
          </a:stretch>
        </p:blipFill>
        <p:spPr>
          <a:xfrm>
            <a:off x="7806080" y="1929384"/>
            <a:ext cx="4506604" cy="3723838"/>
          </a:xfrm>
          <a:prstGeom prst="rect">
            <a:avLst/>
          </a:prstGeom>
        </p:spPr>
      </p:pic>
      <p:pic>
        <p:nvPicPr>
          <p:cNvPr id="11" name="Obraz 10">
            <a:extLst>
              <a:ext uri="{FF2B5EF4-FFF2-40B4-BE49-F238E27FC236}">
                <a16:creationId xmlns:a16="http://schemas.microsoft.com/office/drawing/2014/main" id="{8CC94D3B-10FE-D26A-90CE-13EB73E53474}"/>
              </a:ext>
            </a:extLst>
          </p:cNvPr>
          <p:cNvPicPr>
            <a:picLocks noChangeAspect="1"/>
          </p:cNvPicPr>
          <p:nvPr/>
        </p:nvPicPr>
        <p:blipFill>
          <a:blip r:embed="rId5"/>
          <a:stretch>
            <a:fillRect/>
          </a:stretch>
        </p:blipFill>
        <p:spPr>
          <a:xfrm>
            <a:off x="0" y="438204"/>
            <a:ext cx="12572956" cy="6337500"/>
          </a:xfrm>
          <a:prstGeom prst="rect">
            <a:avLst/>
          </a:prstGeom>
        </p:spPr>
      </p:pic>
    </p:spTree>
    <p:extLst>
      <p:ext uri="{BB962C8B-B14F-4D97-AF65-F5344CB8AC3E}">
        <p14:creationId xmlns:p14="http://schemas.microsoft.com/office/powerpoint/2010/main" val="38873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BA464-5ACE-4F29-0CED-6C325F1BFEA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8A6AD6-B323-BFA9-6C0F-6E0A07BE9E2F}"/>
              </a:ext>
            </a:extLst>
          </p:cNvPr>
          <p:cNvSpPr>
            <a:spLocks noGrp="1"/>
          </p:cNvSpPr>
          <p:nvPr>
            <p:ph type="body" sz="quarter" idx="14"/>
          </p:nvPr>
        </p:nvSpPr>
        <p:spPr>
          <a:xfrm>
            <a:off x="975563" y="1319322"/>
            <a:ext cx="5443525" cy="1455614"/>
          </a:xfrm>
        </p:spPr>
        <p:txBody>
          <a:bodyPr vert="horz" wrap="square" lIns="120000" tIns="62400" rIns="120000" bIns="62400" rtlCol="0" anchor="t">
            <a:spAutoFit/>
          </a:bodyPr>
          <a:lstStyle/>
          <a:p>
            <a:pPr algn="ctr"/>
            <a:r>
              <a:rPr lang="pl-PL" sz="3200" b="0" dirty="0" err="1"/>
              <a:t>Restriction</a:t>
            </a:r>
            <a:r>
              <a:rPr lang="pl-PL" sz="3200" b="0" dirty="0"/>
              <a:t> of </a:t>
            </a:r>
            <a:r>
              <a:rPr lang="pl-PL" sz="3200" b="0" dirty="0" err="1"/>
              <a:t>Hazardous</a:t>
            </a:r>
            <a:r>
              <a:rPr lang="pl-PL" sz="3200" b="0" dirty="0"/>
              <a:t> </a:t>
            </a:r>
            <a:r>
              <a:rPr lang="pl-PL" sz="3200" b="0" dirty="0" err="1"/>
              <a:t>Substances</a:t>
            </a:r>
            <a:r>
              <a:rPr lang="pl-PL" sz="3200" b="0" dirty="0"/>
              <a:t> in </a:t>
            </a:r>
            <a:r>
              <a:rPr lang="pl-PL" sz="3200" b="0" dirty="0" err="1"/>
              <a:t>Electrical</a:t>
            </a:r>
            <a:r>
              <a:rPr lang="pl-PL" sz="3200" b="0" dirty="0"/>
              <a:t> and </a:t>
            </a:r>
            <a:r>
              <a:rPr lang="pl-PL" sz="3200" b="0" dirty="0" err="1"/>
              <a:t>Electronic</a:t>
            </a:r>
            <a:r>
              <a:rPr lang="pl-PL" sz="3200" b="0" dirty="0"/>
              <a:t> </a:t>
            </a:r>
            <a:r>
              <a:rPr lang="pl-PL" sz="3200" b="0" dirty="0" err="1"/>
              <a:t>Equipment</a:t>
            </a:r>
            <a:r>
              <a:rPr lang="pl-PL" sz="3200" b="0" dirty="0"/>
              <a:t> (</a:t>
            </a:r>
            <a:r>
              <a:rPr lang="pl-PL" sz="3200" b="0" dirty="0" err="1"/>
              <a:t>RoHS</a:t>
            </a:r>
            <a:r>
              <a:rPr lang="pl-PL" sz="3200" b="0" dirty="0"/>
              <a:t>)</a:t>
            </a:r>
          </a:p>
        </p:txBody>
      </p:sp>
      <p:pic>
        <p:nvPicPr>
          <p:cNvPr id="3" name="Obraz 2">
            <a:extLst>
              <a:ext uri="{FF2B5EF4-FFF2-40B4-BE49-F238E27FC236}">
                <a16:creationId xmlns:a16="http://schemas.microsoft.com/office/drawing/2014/main" id="{1F33C96F-1EA7-BD72-EE6F-807276808CD4}"/>
              </a:ext>
            </a:extLst>
          </p:cNvPr>
          <p:cNvPicPr>
            <a:picLocks noChangeAspect="1"/>
          </p:cNvPicPr>
          <p:nvPr/>
        </p:nvPicPr>
        <p:blipFill>
          <a:blip r:embed="rId2"/>
          <a:stretch>
            <a:fillRect/>
          </a:stretch>
        </p:blipFill>
        <p:spPr>
          <a:xfrm>
            <a:off x="6724744" y="1319322"/>
            <a:ext cx="4997791" cy="1455614"/>
          </a:xfrm>
          <a:prstGeom prst="rect">
            <a:avLst/>
          </a:prstGeom>
        </p:spPr>
      </p:pic>
      <p:sp>
        <p:nvSpPr>
          <p:cNvPr id="6" name="Text Placeholder 4">
            <a:extLst>
              <a:ext uri="{FF2B5EF4-FFF2-40B4-BE49-F238E27FC236}">
                <a16:creationId xmlns:a16="http://schemas.microsoft.com/office/drawing/2014/main" id="{0E3D9710-3794-8044-AC9E-81C8549F06A4}"/>
              </a:ext>
            </a:extLst>
          </p:cNvPr>
          <p:cNvSpPr txBox="1">
            <a:spLocks/>
          </p:cNvSpPr>
          <p:nvPr/>
        </p:nvSpPr>
        <p:spPr>
          <a:xfrm>
            <a:off x="975562" y="3611880"/>
            <a:ext cx="5443525" cy="1455614"/>
          </a:xfrm>
          <a:prstGeom prst="rect">
            <a:avLst/>
          </a:prstGeom>
        </p:spPr>
        <p:txBody>
          <a:bodyPr vert="horz" wrap="square" lIns="120000" tIns="62400" rIns="120000" bIns="62400" rtlCol="0" anchor="t">
            <a:spAutoFit/>
          </a:bodyPr>
          <a:lstStyle>
            <a:lvl1pPr marL="0" indent="0" algn="l" defTabSz="914400" rtl="0" eaLnBrk="1" latinLnBrk="0" hangingPunct="1">
              <a:lnSpc>
                <a:spcPct val="90000"/>
              </a:lnSpc>
              <a:spcBef>
                <a:spcPts val="800"/>
              </a:spcBef>
              <a:buFont typeface="Arial" panose="020B0604020202020204" pitchFamily="34" charset="0"/>
              <a:buNone/>
              <a:defRPr sz="6400" b="1" i="0" kern="1200" baseline="0">
                <a:solidFill>
                  <a:schemeClr val="accent1"/>
                </a:solidFill>
                <a:latin typeface="+mn-lt"/>
                <a:ea typeface="+mn-ea"/>
                <a:cs typeface="+mn-cs"/>
              </a:defRPr>
            </a:lvl1pPr>
            <a:lvl2pPr marL="355591"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70906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07947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43506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sz="3200" b="0" dirty="0"/>
              <a:t>Waste from </a:t>
            </a:r>
            <a:r>
              <a:rPr lang="pl-PL" sz="3200" b="0" dirty="0" err="1"/>
              <a:t>Electrical</a:t>
            </a:r>
            <a:r>
              <a:rPr lang="pl-PL" sz="3200" b="0" dirty="0"/>
              <a:t> </a:t>
            </a:r>
            <a:br>
              <a:rPr lang="pl-PL" sz="3200" b="0" dirty="0"/>
            </a:br>
            <a:r>
              <a:rPr lang="pl-PL" sz="3200" b="0" dirty="0"/>
              <a:t>and </a:t>
            </a:r>
            <a:r>
              <a:rPr lang="pl-PL" sz="3200" b="0" dirty="0" err="1"/>
              <a:t>Electronic</a:t>
            </a:r>
            <a:r>
              <a:rPr lang="pl-PL" sz="3200" b="0" dirty="0"/>
              <a:t> </a:t>
            </a:r>
            <a:br>
              <a:rPr lang="pl-PL" sz="3200" b="0" dirty="0"/>
            </a:br>
            <a:r>
              <a:rPr lang="pl-PL" sz="3200" b="0" dirty="0" err="1"/>
              <a:t>Equipment</a:t>
            </a:r>
            <a:r>
              <a:rPr lang="pl-PL" sz="3200" b="0" dirty="0"/>
              <a:t> (WEEE)</a:t>
            </a:r>
            <a:endParaRPr lang="pl-PL" sz="1200" b="0" dirty="0"/>
          </a:p>
        </p:txBody>
      </p:sp>
      <p:pic>
        <p:nvPicPr>
          <p:cNvPr id="8" name="Obraz 7">
            <a:extLst>
              <a:ext uri="{FF2B5EF4-FFF2-40B4-BE49-F238E27FC236}">
                <a16:creationId xmlns:a16="http://schemas.microsoft.com/office/drawing/2014/main" id="{ACBB5C4A-267D-76AC-DC17-21F3FFEB5D62}"/>
              </a:ext>
            </a:extLst>
          </p:cNvPr>
          <p:cNvPicPr>
            <a:picLocks noChangeAspect="1"/>
          </p:cNvPicPr>
          <p:nvPr/>
        </p:nvPicPr>
        <p:blipFill>
          <a:blip r:embed="rId3"/>
          <a:stretch>
            <a:fillRect/>
          </a:stretch>
        </p:blipFill>
        <p:spPr>
          <a:xfrm>
            <a:off x="6620255" y="3701350"/>
            <a:ext cx="5626269" cy="1199944"/>
          </a:xfrm>
          <a:prstGeom prst="rect">
            <a:avLst/>
          </a:prstGeom>
        </p:spPr>
      </p:pic>
    </p:spTree>
    <p:extLst>
      <p:ext uri="{BB962C8B-B14F-4D97-AF65-F5344CB8AC3E}">
        <p14:creationId xmlns:p14="http://schemas.microsoft.com/office/powerpoint/2010/main" val="357025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A766-0033-C85F-CF4F-E230DDD009E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8F271A-A54B-594F-A06C-77F87663DD70}"/>
              </a:ext>
            </a:extLst>
          </p:cNvPr>
          <p:cNvSpPr>
            <a:spLocks noGrp="1"/>
          </p:cNvSpPr>
          <p:nvPr>
            <p:ph type="body" sz="quarter" idx="14"/>
          </p:nvPr>
        </p:nvSpPr>
        <p:spPr>
          <a:xfrm>
            <a:off x="914400" y="2718912"/>
            <a:ext cx="10122408" cy="3259184"/>
          </a:xfrm>
        </p:spPr>
        <p:txBody>
          <a:bodyPr vert="horz" wrap="square" lIns="120000" tIns="62400" rIns="120000" bIns="62400" rtlCol="0" anchor="t">
            <a:spAutoFit/>
          </a:bodyPr>
          <a:lstStyle/>
          <a:p>
            <a:pPr algn="ctr"/>
            <a:r>
              <a:rPr lang="pl-PL" sz="4000" b="0" dirty="0" err="1"/>
              <a:t>EU’s</a:t>
            </a:r>
            <a:r>
              <a:rPr lang="pl-PL" sz="4000" b="0" dirty="0"/>
              <a:t> chemicals </a:t>
            </a:r>
            <a:r>
              <a:rPr lang="pl-PL" sz="4000" b="0" dirty="0" err="1"/>
              <a:t>regulation</a:t>
            </a:r>
            <a:r>
              <a:rPr lang="pl-PL" sz="4000" b="0" dirty="0"/>
              <a:t>, REACH</a:t>
            </a:r>
          </a:p>
          <a:p>
            <a:pPr algn="ctr"/>
            <a:br>
              <a:rPr lang="pl-PL" sz="4000" b="0" dirty="0"/>
            </a:br>
            <a:r>
              <a:rPr lang="pl-PL" sz="2400" b="0" dirty="0"/>
              <a:t>(</a:t>
            </a:r>
            <a:r>
              <a:rPr lang="pl-PL" sz="2400" b="0" dirty="0" err="1"/>
              <a:t>Proposal</a:t>
            </a:r>
            <a:r>
              <a:rPr lang="pl-PL" sz="2400" b="0" dirty="0"/>
              <a:t> to </a:t>
            </a:r>
            <a:r>
              <a:rPr lang="pl-PL" sz="2400" b="0" dirty="0" err="1"/>
              <a:t>restrict</a:t>
            </a:r>
            <a:r>
              <a:rPr lang="pl-PL" sz="2400" b="0" dirty="0"/>
              <a:t> per- and </a:t>
            </a:r>
            <a:r>
              <a:rPr lang="pl-PL" sz="2400" b="0" dirty="0" err="1"/>
              <a:t>polyfluoroalkyl</a:t>
            </a:r>
            <a:r>
              <a:rPr lang="pl-PL" sz="2400" b="0" dirty="0"/>
              <a:t> </a:t>
            </a:r>
            <a:r>
              <a:rPr lang="pl-PL" sz="2400" b="0" dirty="0" err="1"/>
              <a:t>substances</a:t>
            </a:r>
            <a:r>
              <a:rPr lang="pl-PL" sz="2400" b="0" dirty="0"/>
              <a:t> - PFAS)</a:t>
            </a:r>
          </a:p>
          <a:p>
            <a:pPr algn="ctr"/>
            <a:endParaRPr lang="pl-PL" sz="4000" b="0" dirty="0"/>
          </a:p>
          <a:p>
            <a:pPr algn="ctr"/>
            <a:r>
              <a:rPr lang="pl-PL" sz="1200" b="0" dirty="0" err="1"/>
              <a:t>ECHA’s</a:t>
            </a:r>
            <a:r>
              <a:rPr lang="pl-PL" sz="1200" b="0" dirty="0"/>
              <a:t> </a:t>
            </a:r>
            <a:r>
              <a:rPr lang="pl-PL" sz="1200" b="0" dirty="0" err="1"/>
              <a:t>updated</a:t>
            </a:r>
            <a:r>
              <a:rPr lang="pl-PL" sz="1200" b="0" dirty="0"/>
              <a:t> PFAS </a:t>
            </a:r>
            <a:r>
              <a:rPr lang="pl-PL" sz="1200" b="0" dirty="0" err="1"/>
              <a:t>restriction</a:t>
            </a:r>
            <a:r>
              <a:rPr lang="pl-PL" sz="1200" b="0" dirty="0"/>
              <a:t> </a:t>
            </a:r>
            <a:r>
              <a:rPr lang="pl-PL" sz="1200" b="0" dirty="0" err="1"/>
              <a:t>proposal</a:t>
            </a:r>
            <a:r>
              <a:rPr lang="pl-PL" sz="1200" b="0" dirty="0"/>
              <a:t> </a:t>
            </a:r>
            <a:r>
              <a:rPr lang="pl-PL" sz="1200" b="0" dirty="0" err="1"/>
              <a:t>is</a:t>
            </a:r>
            <a:r>
              <a:rPr lang="pl-PL" sz="1200" b="0" dirty="0"/>
              <a:t> one </a:t>
            </a:r>
            <a:r>
              <a:rPr lang="pl-PL" sz="1200" b="0" dirty="0" err="1"/>
              <a:t>important</a:t>
            </a:r>
            <a:r>
              <a:rPr lang="pl-PL" sz="1200" b="0" dirty="0"/>
              <a:t> </a:t>
            </a:r>
            <a:r>
              <a:rPr lang="pl-PL" sz="1200" b="0" dirty="0" err="1"/>
              <a:t>example</a:t>
            </a:r>
            <a:r>
              <a:rPr lang="pl-PL" sz="1200" b="0" dirty="0"/>
              <a:t>, </a:t>
            </a:r>
            <a:br>
              <a:rPr lang="pl-PL" sz="1200" b="0" dirty="0"/>
            </a:br>
            <a:r>
              <a:rPr lang="pl-PL" sz="1200" b="0" dirty="0"/>
              <a:t>but REACH </a:t>
            </a:r>
            <a:r>
              <a:rPr lang="pl-PL" sz="1200" b="0" dirty="0" err="1"/>
              <a:t>also</a:t>
            </a:r>
            <a:r>
              <a:rPr lang="pl-PL" sz="1200" b="0" dirty="0"/>
              <a:t> </a:t>
            </a:r>
            <a:r>
              <a:rPr lang="pl-PL" sz="1200" b="0" dirty="0" err="1"/>
              <a:t>covers</a:t>
            </a:r>
            <a:r>
              <a:rPr lang="pl-PL" sz="1200" b="0" dirty="0"/>
              <a:t> </a:t>
            </a:r>
            <a:r>
              <a:rPr lang="pl-PL" sz="1200" b="0" dirty="0" err="1"/>
              <a:t>many</a:t>
            </a:r>
            <a:r>
              <a:rPr lang="pl-PL" sz="1200" b="0" dirty="0"/>
              <a:t> </a:t>
            </a:r>
            <a:r>
              <a:rPr lang="pl-PL" sz="1200" b="0" dirty="0" err="1"/>
              <a:t>other</a:t>
            </a:r>
            <a:r>
              <a:rPr lang="pl-PL" sz="1200" b="0" dirty="0"/>
              <a:t> </a:t>
            </a:r>
            <a:r>
              <a:rPr lang="pl-PL" sz="1200" b="0" dirty="0" err="1"/>
              <a:t>hazardous</a:t>
            </a:r>
            <a:r>
              <a:rPr lang="pl-PL" sz="1200" b="0" dirty="0"/>
              <a:t> chemicals </a:t>
            </a:r>
            <a:r>
              <a:rPr lang="pl-PL" sz="1200" b="0" dirty="0" err="1"/>
              <a:t>used</a:t>
            </a:r>
            <a:r>
              <a:rPr lang="pl-PL" sz="1200" b="0" dirty="0"/>
              <a:t> in </a:t>
            </a:r>
            <a:r>
              <a:rPr lang="pl-PL" sz="1200" b="0" dirty="0" err="1"/>
              <a:t>healthcare</a:t>
            </a:r>
            <a:r>
              <a:rPr lang="pl-PL" sz="1200" b="0" dirty="0"/>
              <a:t>: </a:t>
            </a:r>
            <a:br>
              <a:rPr lang="pl-PL" sz="1200" b="0" dirty="0"/>
            </a:br>
            <a:r>
              <a:rPr lang="pl-PL" sz="1200" b="0" dirty="0" err="1"/>
              <a:t>sterilants</a:t>
            </a:r>
            <a:r>
              <a:rPr lang="pl-PL" sz="1200" b="0" dirty="0"/>
              <a:t>, </a:t>
            </a:r>
            <a:r>
              <a:rPr lang="pl-PL" sz="1200" b="0" dirty="0" err="1"/>
              <a:t>disinfectants</a:t>
            </a:r>
            <a:r>
              <a:rPr lang="pl-PL" sz="1200" b="0" dirty="0"/>
              <a:t>, plastics </a:t>
            </a:r>
            <a:r>
              <a:rPr lang="pl-PL" sz="1200" b="0" dirty="0" err="1"/>
              <a:t>additives</a:t>
            </a:r>
            <a:r>
              <a:rPr lang="pl-PL" sz="1200" b="0" dirty="0"/>
              <a:t>, </a:t>
            </a:r>
            <a:r>
              <a:rPr lang="pl-PL" sz="1200" b="0" dirty="0" err="1"/>
              <a:t>phthalates</a:t>
            </a:r>
            <a:r>
              <a:rPr lang="pl-PL" sz="1200" b="0" dirty="0"/>
              <a:t>, </a:t>
            </a:r>
            <a:r>
              <a:rPr lang="pl-PL" sz="1200" b="0" dirty="0" err="1"/>
              <a:t>solvents</a:t>
            </a:r>
            <a:r>
              <a:rPr lang="pl-PL" sz="1200" b="0" dirty="0"/>
              <a:t>, </a:t>
            </a:r>
            <a:br>
              <a:rPr lang="pl-PL" sz="1200" b="0" dirty="0"/>
            </a:br>
            <a:r>
              <a:rPr lang="pl-PL" sz="1200" b="0" dirty="0" err="1"/>
              <a:t>laboratory</a:t>
            </a:r>
            <a:r>
              <a:rPr lang="pl-PL" sz="1200" b="0" dirty="0"/>
              <a:t> </a:t>
            </a:r>
            <a:r>
              <a:rPr lang="pl-PL" sz="1200" b="0" dirty="0" err="1"/>
              <a:t>reagents</a:t>
            </a:r>
            <a:r>
              <a:rPr lang="pl-PL" sz="1200" b="0" dirty="0"/>
              <a:t>, </a:t>
            </a:r>
            <a:r>
              <a:rPr lang="pl-PL" sz="1200" b="0" dirty="0" err="1"/>
              <a:t>device</a:t>
            </a:r>
            <a:r>
              <a:rPr lang="pl-PL" sz="1200" b="0" dirty="0"/>
              <a:t> materials, </a:t>
            </a:r>
            <a:br>
              <a:rPr lang="pl-PL" sz="1200" b="0" dirty="0"/>
            </a:br>
            <a:r>
              <a:rPr lang="pl-PL" sz="1200" b="0" dirty="0"/>
              <a:t>etc. </a:t>
            </a:r>
          </a:p>
        </p:txBody>
      </p:sp>
      <p:grpSp>
        <p:nvGrpSpPr>
          <p:cNvPr id="7" name="Grupa 6">
            <a:extLst>
              <a:ext uri="{FF2B5EF4-FFF2-40B4-BE49-F238E27FC236}">
                <a16:creationId xmlns:a16="http://schemas.microsoft.com/office/drawing/2014/main" id="{CADB85CC-2A10-0A62-B0DF-D7C1CDC99EB6}"/>
              </a:ext>
            </a:extLst>
          </p:cNvPr>
          <p:cNvGrpSpPr/>
          <p:nvPr/>
        </p:nvGrpSpPr>
        <p:grpSpPr>
          <a:xfrm>
            <a:off x="3758131" y="146304"/>
            <a:ext cx="4675738" cy="1688495"/>
            <a:chOff x="3876949" y="1"/>
            <a:chExt cx="4438101" cy="1603116"/>
          </a:xfrm>
        </p:grpSpPr>
        <p:pic>
          <p:nvPicPr>
            <p:cNvPr id="3" name="Obraz 2">
              <a:extLst>
                <a:ext uri="{FF2B5EF4-FFF2-40B4-BE49-F238E27FC236}">
                  <a16:creationId xmlns:a16="http://schemas.microsoft.com/office/drawing/2014/main" id="{759C036B-F1EB-2CF5-C740-FE494E3A99D8}"/>
                </a:ext>
              </a:extLst>
            </p:cNvPr>
            <p:cNvPicPr>
              <a:picLocks noChangeAspect="1"/>
            </p:cNvPicPr>
            <p:nvPr/>
          </p:nvPicPr>
          <p:blipFill>
            <a:blip r:embed="rId2"/>
            <a:srcRect b="88908"/>
            <a:stretch>
              <a:fillRect/>
            </a:stretch>
          </p:blipFill>
          <p:spPr>
            <a:xfrm>
              <a:off x="3876949" y="1"/>
              <a:ext cx="4438101" cy="271739"/>
            </a:xfrm>
            <a:prstGeom prst="rect">
              <a:avLst/>
            </a:prstGeom>
          </p:spPr>
        </p:pic>
        <p:pic>
          <p:nvPicPr>
            <p:cNvPr id="6" name="Obraz 5">
              <a:extLst>
                <a:ext uri="{FF2B5EF4-FFF2-40B4-BE49-F238E27FC236}">
                  <a16:creationId xmlns:a16="http://schemas.microsoft.com/office/drawing/2014/main" id="{793AB031-DB4E-FB4D-8972-E53FF0B5AC96}"/>
                </a:ext>
              </a:extLst>
            </p:cNvPr>
            <p:cNvPicPr>
              <a:picLocks noChangeAspect="1"/>
            </p:cNvPicPr>
            <p:nvPr/>
          </p:nvPicPr>
          <p:blipFill>
            <a:blip r:embed="rId2"/>
            <a:srcRect t="45658"/>
            <a:stretch>
              <a:fillRect/>
            </a:stretch>
          </p:blipFill>
          <p:spPr>
            <a:xfrm>
              <a:off x="3876949" y="271740"/>
              <a:ext cx="4438101" cy="1331377"/>
            </a:xfrm>
            <a:prstGeom prst="rect">
              <a:avLst/>
            </a:prstGeom>
          </p:spPr>
        </p:pic>
      </p:grpSp>
      <p:sp>
        <p:nvSpPr>
          <p:cNvPr id="4" name="Prostokąt: zaokrąglone rogi 7">
            <a:extLst>
              <a:ext uri="{FF2B5EF4-FFF2-40B4-BE49-F238E27FC236}">
                <a16:creationId xmlns:a16="http://schemas.microsoft.com/office/drawing/2014/main" id="{B26D43FB-E0F7-F841-546B-C33D6D1E47AC}"/>
              </a:ext>
            </a:extLst>
          </p:cNvPr>
          <p:cNvSpPr/>
          <p:nvPr/>
        </p:nvSpPr>
        <p:spPr>
          <a:xfrm>
            <a:off x="1627188" y="3875515"/>
            <a:ext cx="8696831" cy="491362"/>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474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75C9-41A3-D5EE-F014-EEEF42910F8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539F02-B098-867A-DC74-D726FB92D17E}"/>
              </a:ext>
            </a:extLst>
          </p:cNvPr>
          <p:cNvSpPr>
            <a:spLocks noGrp="1"/>
          </p:cNvSpPr>
          <p:nvPr>
            <p:ph type="body" sz="quarter" idx="14"/>
          </p:nvPr>
        </p:nvSpPr>
        <p:spPr>
          <a:xfrm>
            <a:off x="1076147" y="487218"/>
            <a:ext cx="10314026" cy="873916"/>
          </a:xfrm>
        </p:spPr>
        <p:txBody>
          <a:bodyPr vert="horz" wrap="square" lIns="120000" tIns="62400" rIns="120000" bIns="62400" rtlCol="0" anchor="t">
            <a:spAutoFit/>
          </a:bodyPr>
          <a:lstStyle/>
          <a:p>
            <a:r>
              <a:rPr lang="pl-PL" sz="5400" b="0" dirty="0"/>
              <a:t>PFAS – </a:t>
            </a:r>
            <a:r>
              <a:rPr lang="pl-PL" sz="5400" b="0" dirty="0" err="1"/>
              <a:t>what</a:t>
            </a:r>
            <a:r>
              <a:rPr lang="pl-PL" sz="5400" b="0" dirty="0"/>
              <a:t> </a:t>
            </a:r>
            <a:r>
              <a:rPr lang="pl-PL" sz="5400" b="0" dirty="0" err="1"/>
              <a:t>are</a:t>
            </a:r>
            <a:r>
              <a:rPr lang="pl-PL" sz="5400" b="0" dirty="0"/>
              <a:t> the </a:t>
            </a:r>
            <a:r>
              <a:rPr lang="pl-PL" sz="5400" b="0" dirty="0" err="1"/>
              <a:t>concerns</a:t>
            </a:r>
            <a:endParaRPr lang="en-US" sz="5000" b="0" dirty="0"/>
          </a:p>
        </p:txBody>
      </p:sp>
      <p:sp>
        <p:nvSpPr>
          <p:cNvPr id="3" name="pole tekstowe 2">
            <a:extLst>
              <a:ext uri="{FF2B5EF4-FFF2-40B4-BE49-F238E27FC236}">
                <a16:creationId xmlns:a16="http://schemas.microsoft.com/office/drawing/2014/main" id="{34BA20A2-721F-DB5E-E197-8615DE8D985E}"/>
              </a:ext>
            </a:extLst>
          </p:cNvPr>
          <p:cNvSpPr txBox="1"/>
          <p:nvPr/>
        </p:nvSpPr>
        <p:spPr>
          <a:xfrm>
            <a:off x="1159002" y="1674799"/>
            <a:ext cx="9045702" cy="4724370"/>
          </a:xfrm>
          <a:prstGeom prst="rect">
            <a:avLst/>
          </a:prstGeom>
          <a:noFill/>
        </p:spPr>
        <p:txBody>
          <a:bodyPr wrap="square">
            <a:spAutoFit/>
          </a:bodyPr>
          <a:lstStyle/>
          <a:p>
            <a:pPr marL="285750" indent="-285750">
              <a:spcBef>
                <a:spcPts val="600"/>
              </a:spcBef>
              <a:buFont typeface="Arial" panose="020B0604020202020204" pitchFamily="34" charset="0"/>
              <a:buChar char="•"/>
            </a:pPr>
            <a:r>
              <a:rPr lang="pl-PL" sz="2200" dirty="0"/>
              <a:t>Major </a:t>
            </a:r>
            <a:r>
              <a:rPr lang="pl-PL" sz="2200" dirty="0" err="1"/>
              <a:t>industry</a:t>
            </a:r>
            <a:r>
              <a:rPr lang="pl-PL" sz="2200" dirty="0"/>
              <a:t> </a:t>
            </a:r>
            <a:r>
              <a:rPr lang="pl-PL" sz="2200" dirty="0" err="1"/>
              <a:t>sectors</a:t>
            </a:r>
            <a:r>
              <a:rPr lang="pl-PL" sz="2200" dirty="0"/>
              <a:t> </a:t>
            </a:r>
            <a:r>
              <a:rPr lang="pl-PL" sz="2200" dirty="0" err="1"/>
              <a:t>using</a:t>
            </a:r>
            <a:r>
              <a:rPr lang="pl-PL" sz="2200" dirty="0"/>
              <a:t> PFAS </a:t>
            </a:r>
            <a:r>
              <a:rPr lang="pl-PL" sz="2200" dirty="0" err="1"/>
              <a:t>include</a:t>
            </a:r>
            <a:r>
              <a:rPr lang="pl-PL" sz="2200" dirty="0"/>
              <a:t> </a:t>
            </a:r>
            <a:r>
              <a:rPr lang="pl-PL" sz="2200" dirty="0" err="1"/>
              <a:t>automotive</a:t>
            </a:r>
            <a:r>
              <a:rPr lang="pl-PL" sz="2200" dirty="0"/>
              <a:t>, </a:t>
            </a:r>
            <a:r>
              <a:rPr lang="pl-PL" sz="2200" dirty="0" err="1"/>
              <a:t>aviation</a:t>
            </a:r>
            <a:r>
              <a:rPr lang="pl-PL" sz="2200" dirty="0"/>
              <a:t>, food </a:t>
            </a:r>
            <a:r>
              <a:rPr lang="pl-PL" sz="2200" dirty="0" err="1"/>
              <a:t>contact</a:t>
            </a:r>
            <a:r>
              <a:rPr lang="pl-PL" sz="2200" dirty="0"/>
              <a:t> materials, </a:t>
            </a:r>
            <a:r>
              <a:rPr lang="pl-PL" sz="2200" dirty="0" err="1"/>
              <a:t>textiles</a:t>
            </a:r>
            <a:r>
              <a:rPr lang="pl-PL" sz="2200" dirty="0"/>
              <a:t>, </a:t>
            </a:r>
            <a:r>
              <a:rPr lang="pl-PL" sz="2200" dirty="0" err="1"/>
              <a:t>construction</a:t>
            </a:r>
            <a:r>
              <a:rPr lang="pl-PL" sz="2200" dirty="0"/>
              <a:t> and </a:t>
            </a:r>
            <a:r>
              <a:rPr lang="pl-PL" sz="2200" dirty="0" err="1"/>
              <a:t>household</a:t>
            </a:r>
            <a:r>
              <a:rPr lang="pl-PL" sz="2200" dirty="0"/>
              <a:t> products, </a:t>
            </a:r>
            <a:r>
              <a:rPr lang="pl-PL" sz="2200" dirty="0" err="1"/>
              <a:t>electronics</a:t>
            </a:r>
            <a:r>
              <a:rPr lang="pl-PL" sz="2200" dirty="0"/>
              <a:t>, food </a:t>
            </a:r>
            <a:r>
              <a:rPr lang="pl-PL" sz="2200" dirty="0" err="1"/>
              <a:t>processing</a:t>
            </a:r>
            <a:r>
              <a:rPr lang="pl-PL" sz="2200" dirty="0"/>
              <a:t>, and </a:t>
            </a:r>
            <a:r>
              <a:rPr lang="pl-PL" sz="2200" b="1" dirty="0" err="1">
                <a:solidFill>
                  <a:srgbClr val="AE1022"/>
                </a:solidFill>
              </a:rPr>
              <a:t>medical</a:t>
            </a:r>
            <a:r>
              <a:rPr lang="pl-PL" sz="2200" b="1" dirty="0">
                <a:solidFill>
                  <a:srgbClr val="AE1022"/>
                </a:solidFill>
              </a:rPr>
              <a:t> </a:t>
            </a:r>
            <a:r>
              <a:rPr lang="pl-PL" sz="2200" b="1" dirty="0" err="1">
                <a:solidFill>
                  <a:srgbClr val="AE1022"/>
                </a:solidFill>
              </a:rPr>
              <a:t>articles</a:t>
            </a:r>
            <a:endParaRPr lang="pl-PL" sz="2200" b="1" dirty="0">
              <a:solidFill>
                <a:srgbClr val="AE1022"/>
              </a:solidFill>
            </a:endParaRPr>
          </a:p>
          <a:p>
            <a:pPr marL="285750" indent="-285750">
              <a:spcBef>
                <a:spcPts val="600"/>
              </a:spcBef>
              <a:buFont typeface="Arial" panose="020B0604020202020204" pitchFamily="34" charset="0"/>
              <a:buChar char="•"/>
            </a:pPr>
            <a:r>
              <a:rPr lang="pl-PL" sz="2200" dirty="0"/>
              <a:t>The </a:t>
            </a:r>
            <a:r>
              <a:rPr lang="pl-PL" sz="2200" dirty="0" err="1"/>
              <a:t>majority</a:t>
            </a:r>
            <a:r>
              <a:rPr lang="pl-PL" sz="2200" dirty="0"/>
              <a:t> of PFAS </a:t>
            </a:r>
            <a:r>
              <a:rPr lang="pl-PL" sz="2200" dirty="0" err="1"/>
              <a:t>are</a:t>
            </a:r>
            <a:r>
              <a:rPr lang="pl-PL" sz="2200" dirty="0"/>
              <a:t> </a:t>
            </a:r>
            <a:r>
              <a:rPr lang="pl-PL" sz="2200" dirty="0" err="1"/>
              <a:t>persistent</a:t>
            </a:r>
            <a:r>
              <a:rPr lang="pl-PL" sz="2200" dirty="0"/>
              <a:t> in the environment (</a:t>
            </a:r>
            <a:r>
              <a:rPr lang="pl-PL" sz="2200" dirty="0" err="1"/>
              <a:t>they</a:t>
            </a:r>
            <a:r>
              <a:rPr lang="pl-PL" sz="2200" dirty="0"/>
              <a:t> </a:t>
            </a:r>
            <a:r>
              <a:rPr lang="pl-PL" sz="2200" dirty="0" err="1"/>
              <a:t>are</a:t>
            </a:r>
            <a:r>
              <a:rPr lang="pl-PL" sz="2200" dirty="0"/>
              <a:t> </a:t>
            </a:r>
            <a:r>
              <a:rPr lang="pl-PL" sz="2200" dirty="0" err="1"/>
              <a:t>gases</a:t>
            </a:r>
            <a:r>
              <a:rPr lang="pl-PL" sz="2200" dirty="0"/>
              <a:t>, </a:t>
            </a:r>
            <a:r>
              <a:rPr lang="pl-PL" sz="2200" dirty="0" err="1"/>
              <a:t>liquids</a:t>
            </a:r>
            <a:r>
              <a:rPr lang="pl-PL" sz="2200" dirty="0"/>
              <a:t>, </a:t>
            </a:r>
            <a:r>
              <a:rPr lang="pl-PL" sz="2200" dirty="0" err="1"/>
              <a:t>or</a:t>
            </a:r>
            <a:r>
              <a:rPr lang="pl-PL" sz="2200" dirty="0"/>
              <a:t> solid high-</a:t>
            </a:r>
            <a:r>
              <a:rPr lang="pl-PL" sz="2200" dirty="0" err="1"/>
              <a:t>molecular</a:t>
            </a:r>
            <a:r>
              <a:rPr lang="pl-PL" sz="2200" dirty="0"/>
              <a:t> </a:t>
            </a:r>
            <a:r>
              <a:rPr lang="pl-PL" sz="2200" dirty="0" err="1"/>
              <a:t>weight</a:t>
            </a:r>
            <a:r>
              <a:rPr lang="pl-PL" sz="2200" dirty="0"/>
              <a:t> </a:t>
            </a:r>
            <a:r>
              <a:rPr lang="pl-PL" sz="2200" dirty="0" err="1"/>
              <a:t>polymers</a:t>
            </a:r>
            <a:r>
              <a:rPr lang="pl-PL" sz="2200" dirty="0"/>
              <a:t> ). </a:t>
            </a:r>
            <a:r>
              <a:rPr lang="pl-PL" sz="2200" dirty="0" err="1"/>
              <a:t>Some</a:t>
            </a:r>
            <a:r>
              <a:rPr lang="pl-PL" sz="2200" dirty="0"/>
              <a:t> PFAS </a:t>
            </a:r>
            <a:r>
              <a:rPr lang="pl-PL" sz="2200" dirty="0" err="1"/>
              <a:t>are</a:t>
            </a:r>
            <a:r>
              <a:rPr lang="pl-PL" sz="2200" dirty="0"/>
              <a:t> </a:t>
            </a:r>
            <a:r>
              <a:rPr lang="pl-PL" sz="2200" dirty="0" err="1"/>
              <a:t>known</a:t>
            </a:r>
            <a:r>
              <a:rPr lang="pl-PL" sz="2200" dirty="0"/>
              <a:t> to </a:t>
            </a:r>
            <a:r>
              <a:rPr lang="pl-PL" sz="2200" dirty="0" err="1"/>
              <a:t>persist</a:t>
            </a:r>
            <a:r>
              <a:rPr lang="pl-PL" sz="2200" dirty="0"/>
              <a:t> in the environment </a:t>
            </a:r>
            <a:r>
              <a:rPr lang="pl-PL" sz="2200" dirty="0" err="1"/>
              <a:t>longer</a:t>
            </a:r>
            <a:r>
              <a:rPr lang="pl-PL" sz="2200" dirty="0"/>
              <a:t> </a:t>
            </a:r>
            <a:r>
              <a:rPr lang="pl-PL" sz="2200" dirty="0" err="1"/>
              <a:t>than</a:t>
            </a:r>
            <a:r>
              <a:rPr lang="pl-PL" sz="2200" dirty="0"/>
              <a:t> </a:t>
            </a:r>
            <a:r>
              <a:rPr lang="pl-PL" sz="2200" dirty="0" err="1"/>
              <a:t>any</a:t>
            </a:r>
            <a:r>
              <a:rPr lang="pl-PL" sz="2200" dirty="0"/>
              <a:t> </a:t>
            </a:r>
            <a:r>
              <a:rPr lang="pl-PL" sz="2200" dirty="0" err="1"/>
              <a:t>other</a:t>
            </a:r>
            <a:r>
              <a:rPr lang="pl-PL" sz="2200" dirty="0"/>
              <a:t> </a:t>
            </a:r>
            <a:r>
              <a:rPr lang="pl-PL" sz="2200" dirty="0" err="1"/>
              <a:t>synthetic</a:t>
            </a:r>
            <a:r>
              <a:rPr lang="pl-PL" sz="2200" dirty="0"/>
              <a:t> </a:t>
            </a:r>
            <a:r>
              <a:rPr lang="pl-PL" sz="2200" dirty="0" err="1"/>
              <a:t>substance</a:t>
            </a:r>
            <a:r>
              <a:rPr lang="pl-PL" sz="2200" dirty="0"/>
              <a:t>.</a:t>
            </a:r>
          </a:p>
          <a:p>
            <a:pPr marL="285750" indent="-285750">
              <a:spcBef>
                <a:spcPts val="600"/>
              </a:spcBef>
              <a:buFont typeface="Arial" panose="020B0604020202020204" pitchFamily="34" charset="0"/>
              <a:buChar char="•"/>
            </a:pPr>
            <a:r>
              <a:rPr lang="pl-PL" sz="2200" dirty="0"/>
              <a:t>PFAS </a:t>
            </a:r>
            <a:r>
              <a:rPr lang="pl-PL" sz="2200" dirty="0" err="1"/>
              <a:t>are</a:t>
            </a:r>
            <a:r>
              <a:rPr lang="pl-PL" sz="2200" dirty="0"/>
              <a:t> </a:t>
            </a:r>
            <a:r>
              <a:rPr lang="pl-PL" sz="2200" dirty="0" err="1"/>
              <a:t>released</a:t>
            </a:r>
            <a:r>
              <a:rPr lang="pl-PL" sz="2200" dirty="0"/>
              <a:t> </a:t>
            </a:r>
            <a:r>
              <a:rPr lang="pl-PL" sz="2200" dirty="0" err="1"/>
              <a:t>into</a:t>
            </a:r>
            <a:r>
              <a:rPr lang="pl-PL" sz="2200" dirty="0"/>
              <a:t> the environment from </a:t>
            </a:r>
            <a:r>
              <a:rPr lang="pl-PL" sz="2200" dirty="0" err="1"/>
              <a:t>direct</a:t>
            </a:r>
            <a:r>
              <a:rPr lang="pl-PL" sz="2200" dirty="0"/>
              <a:t> and </a:t>
            </a:r>
            <a:r>
              <a:rPr lang="pl-PL" sz="2200" dirty="0" err="1"/>
              <a:t>indirect</a:t>
            </a:r>
            <a:r>
              <a:rPr lang="pl-PL" sz="2200" dirty="0"/>
              <a:t> </a:t>
            </a:r>
            <a:r>
              <a:rPr lang="pl-PL" sz="2200" dirty="0" err="1"/>
              <a:t>sources</a:t>
            </a:r>
            <a:r>
              <a:rPr lang="pl-PL" sz="2200" dirty="0"/>
              <a:t>, for </a:t>
            </a:r>
            <a:r>
              <a:rPr lang="pl-PL" sz="2200" dirty="0" err="1"/>
              <a:t>example</a:t>
            </a:r>
            <a:r>
              <a:rPr lang="pl-PL" sz="2200" dirty="0"/>
              <a:t>, from </a:t>
            </a:r>
            <a:r>
              <a:rPr lang="pl-PL" sz="2200" dirty="0" err="1"/>
              <a:t>professional</a:t>
            </a:r>
            <a:r>
              <a:rPr lang="pl-PL" sz="2200" dirty="0"/>
              <a:t> and </a:t>
            </a:r>
            <a:r>
              <a:rPr lang="pl-PL" sz="2200" dirty="0" err="1"/>
              <a:t>industrial</a:t>
            </a:r>
            <a:r>
              <a:rPr lang="pl-PL" sz="2200" dirty="0"/>
              <a:t> </a:t>
            </a:r>
            <a:r>
              <a:rPr lang="pl-PL" sz="2200" dirty="0" err="1"/>
              <a:t>facilities</a:t>
            </a:r>
            <a:r>
              <a:rPr lang="pl-PL" sz="2200" dirty="0"/>
              <a:t> </a:t>
            </a:r>
            <a:r>
              <a:rPr lang="pl-PL" sz="2200" dirty="0" err="1"/>
              <a:t>using</a:t>
            </a:r>
            <a:r>
              <a:rPr lang="pl-PL" sz="2200" dirty="0"/>
              <a:t> PFAS, </a:t>
            </a:r>
            <a:r>
              <a:rPr lang="pl-PL" sz="2200" dirty="0" err="1"/>
              <a:t>during</a:t>
            </a:r>
            <a:r>
              <a:rPr lang="pl-PL" sz="2200" dirty="0"/>
              <a:t> </a:t>
            </a:r>
            <a:r>
              <a:rPr lang="pl-PL" sz="2200" dirty="0" err="1"/>
              <a:t>use</a:t>
            </a:r>
            <a:r>
              <a:rPr lang="pl-PL" sz="2200" dirty="0"/>
              <a:t> of </a:t>
            </a:r>
            <a:r>
              <a:rPr lang="pl-PL" sz="2200" dirty="0" err="1"/>
              <a:t>consumer</a:t>
            </a:r>
            <a:r>
              <a:rPr lang="pl-PL" sz="2200" dirty="0"/>
              <a:t> products (</a:t>
            </a:r>
            <a:r>
              <a:rPr lang="pl-PL" sz="2200" dirty="0" err="1"/>
              <a:t>e.g</a:t>
            </a:r>
            <a:r>
              <a:rPr lang="pl-PL" sz="2200" dirty="0"/>
              <a:t>. cosmetics, </a:t>
            </a:r>
            <a:r>
              <a:rPr lang="pl-PL" sz="2200" dirty="0" err="1"/>
              <a:t>ski</a:t>
            </a:r>
            <a:r>
              <a:rPr lang="pl-PL" sz="2200" dirty="0"/>
              <a:t> </a:t>
            </a:r>
            <a:r>
              <a:rPr lang="pl-PL" sz="2200" dirty="0" err="1"/>
              <a:t>waxes</a:t>
            </a:r>
            <a:r>
              <a:rPr lang="pl-PL" sz="2200" dirty="0"/>
              <a:t>, </a:t>
            </a:r>
            <a:r>
              <a:rPr lang="pl-PL" sz="2200" dirty="0" err="1"/>
              <a:t>clothing</a:t>
            </a:r>
            <a:r>
              <a:rPr lang="pl-PL" sz="2200" dirty="0"/>
              <a:t>) and from food </a:t>
            </a:r>
            <a:r>
              <a:rPr lang="pl-PL" sz="2200" dirty="0" err="1"/>
              <a:t>contact</a:t>
            </a:r>
            <a:r>
              <a:rPr lang="pl-PL" sz="2200" dirty="0"/>
              <a:t> materials.</a:t>
            </a:r>
          </a:p>
          <a:p>
            <a:pPr marL="285750" indent="-285750">
              <a:spcBef>
                <a:spcPts val="600"/>
              </a:spcBef>
              <a:buFont typeface="Arial" panose="020B0604020202020204" pitchFamily="34" charset="0"/>
              <a:buChar char="•"/>
            </a:pPr>
            <a:r>
              <a:rPr lang="pl-PL" sz="2200" b="1" dirty="0" err="1">
                <a:solidFill>
                  <a:srgbClr val="AE1022"/>
                </a:solidFill>
              </a:rPr>
              <a:t>Certain</a:t>
            </a:r>
            <a:r>
              <a:rPr lang="pl-PL" sz="2200" b="1" dirty="0">
                <a:solidFill>
                  <a:srgbClr val="AE1022"/>
                </a:solidFill>
              </a:rPr>
              <a:t> PFAS </a:t>
            </a:r>
            <a:r>
              <a:rPr lang="pl-PL" sz="2200" b="1" dirty="0" err="1">
                <a:solidFill>
                  <a:srgbClr val="AE1022"/>
                </a:solidFill>
              </a:rPr>
              <a:t>are</a:t>
            </a:r>
            <a:r>
              <a:rPr lang="pl-PL" sz="2200" b="1" dirty="0">
                <a:solidFill>
                  <a:srgbClr val="AE1022"/>
                </a:solidFill>
              </a:rPr>
              <a:t> </a:t>
            </a:r>
            <a:r>
              <a:rPr lang="pl-PL" sz="2200" b="1" dirty="0" err="1">
                <a:solidFill>
                  <a:srgbClr val="AE1022"/>
                </a:solidFill>
              </a:rPr>
              <a:t>toxic</a:t>
            </a:r>
            <a:r>
              <a:rPr lang="pl-PL" sz="2200" b="1" dirty="0">
                <a:solidFill>
                  <a:srgbClr val="AE1022"/>
                </a:solidFill>
              </a:rPr>
              <a:t> for </a:t>
            </a:r>
            <a:r>
              <a:rPr lang="pl-PL" sz="2200" b="1" dirty="0" err="1">
                <a:solidFill>
                  <a:srgbClr val="AE1022"/>
                </a:solidFill>
              </a:rPr>
              <a:t>reproduction</a:t>
            </a:r>
            <a:r>
              <a:rPr lang="pl-PL" sz="2200" b="1" dirty="0">
                <a:solidFill>
                  <a:srgbClr val="AE1022"/>
                </a:solidFill>
              </a:rPr>
              <a:t> and </a:t>
            </a:r>
            <a:r>
              <a:rPr lang="pl-PL" sz="2200" b="1" dirty="0" err="1">
                <a:solidFill>
                  <a:srgbClr val="AE1022"/>
                </a:solidFill>
              </a:rPr>
              <a:t>can</a:t>
            </a:r>
            <a:r>
              <a:rPr lang="pl-PL" sz="2200" b="1" dirty="0">
                <a:solidFill>
                  <a:srgbClr val="AE1022"/>
                </a:solidFill>
              </a:rPr>
              <a:t> </a:t>
            </a:r>
            <a:r>
              <a:rPr lang="pl-PL" sz="2200" b="1" dirty="0" err="1">
                <a:solidFill>
                  <a:srgbClr val="AE1022"/>
                </a:solidFill>
              </a:rPr>
              <a:t>harm</a:t>
            </a:r>
            <a:r>
              <a:rPr lang="pl-PL" sz="2200" b="1" dirty="0">
                <a:solidFill>
                  <a:srgbClr val="AE1022"/>
                </a:solidFill>
              </a:rPr>
              <a:t> the development of </a:t>
            </a:r>
            <a:r>
              <a:rPr lang="pl-PL" sz="2200" b="1" dirty="0" err="1">
                <a:solidFill>
                  <a:srgbClr val="AE1022"/>
                </a:solidFill>
              </a:rPr>
              <a:t>foetuses</a:t>
            </a:r>
            <a:r>
              <a:rPr lang="pl-PL" sz="2200" b="1" dirty="0">
                <a:solidFill>
                  <a:srgbClr val="AE1022"/>
                </a:solidFill>
              </a:rPr>
              <a:t>. </a:t>
            </a:r>
            <a:r>
              <a:rPr lang="pl-PL" sz="2200" b="1" dirty="0" err="1">
                <a:solidFill>
                  <a:srgbClr val="AE1022"/>
                </a:solidFill>
              </a:rPr>
              <a:t>Several</a:t>
            </a:r>
            <a:r>
              <a:rPr lang="pl-PL" sz="2200" b="1" dirty="0">
                <a:solidFill>
                  <a:srgbClr val="AE1022"/>
                </a:solidFill>
              </a:rPr>
              <a:t> PFAS </a:t>
            </a:r>
            <a:r>
              <a:rPr lang="pl-PL" sz="2200" b="1" dirty="0" err="1">
                <a:solidFill>
                  <a:srgbClr val="AE1022"/>
                </a:solidFill>
              </a:rPr>
              <a:t>may</a:t>
            </a:r>
            <a:r>
              <a:rPr lang="pl-PL" sz="2200" b="1" dirty="0">
                <a:solidFill>
                  <a:srgbClr val="AE1022"/>
                </a:solidFill>
              </a:rPr>
              <a:t> </a:t>
            </a:r>
            <a:r>
              <a:rPr lang="pl-PL" sz="2200" b="1" dirty="0" err="1">
                <a:solidFill>
                  <a:srgbClr val="AE1022"/>
                </a:solidFill>
              </a:rPr>
              <a:t>cause</a:t>
            </a:r>
            <a:r>
              <a:rPr lang="pl-PL" sz="2200" b="1" dirty="0">
                <a:solidFill>
                  <a:srgbClr val="AE1022"/>
                </a:solidFill>
              </a:rPr>
              <a:t> </a:t>
            </a:r>
            <a:r>
              <a:rPr lang="pl-PL" sz="2200" b="1" dirty="0" err="1">
                <a:solidFill>
                  <a:srgbClr val="AE1022"/>
                </a:solidFill>
              </a:rPr>
              <a:t>cancer</a:t>
            </a:r>
            <a:r>
              <a:rPr lang="pl-PL" sz="2200" b="1" dirty="0">
                <a:solidFill>
                  <a:srgbClr val="AE1022"/>
                </a:solidFill>
              </a:rPr>
              <a:t> in </a:t>
            </a:r>
            <a:r>
              <a:rPr lang="pl-PL" sz="2200" b="1" dirty="0" err="1">
                <a:solidFill>
                  <a:srgbClr val="AE1022"/>
                </a:solidFill>
              </a:rPr>
              <a:t>humans</a:t>
            </a:r>
            <a:r>
              <a:rPr lang="pl-PL" sz="2200" b="1" dirty="0">
                <a:solidFill>
                  <a:srgbClr val="AE1022"/>
                </a:solidFill>
              </a:rPr>
              <a:t>. </a:t>
            </a:r>
            <a:r>
              <a:rPr lang="pl-PL" sz="2200" b="1" dirty="0" err="1">
                <a:solidFill>
                  <a:srgbClr val="AE1022"/>
                </a:solidFill>
              </a:rPr>
              <a:t>Some</a:t>
            </a:r>
            <a:r>
              <a:rPr lang="pl-PL" sz="2200" b="1" dirty="0">
                <a:solidFill>
                  <a:srgbClr val="AE1022"/>
                </a:solidFill>
              </a:rPr>
              <a:t> PFAS </a:t>
            </a:r>
            <a:r>
              <a:rPr lang="pl-PL" sz="2200" b="1" dirty="0" err="1">
                <a:solidFill>
                  <a:srgbClr val="AE1022"/>
                </a:solidFill>
              </a:rPr>
              <a:t>are</a:t>
            </a:r>
            <a:r>
              <a:rPr lang="pl-PL" sz="2200" b="1" dirty="0">
                <a:solidFill>
                  <a:srgbClr val="AE1022"/>
                </a:solidFill>
              </a:rPr>
              <a:t> </a:t>
            </a:r>
            <a:r>
              <a:rPr lang="pl-PL" sz="2200" b="1" dirty="0" err="1">
                <a:solidFill>
                  <a:srgbClr val="AE1022"/>
                </a:solidFill>
              </a:rPr>
              <a:t>also</a:t>
            </a:r>
            <a:r>
              <a:rPr lang="pl-PL" sz="2200" b="1" dirty="0">
                <a:solidFill>
                  <a:srgbClr val="AE1022"/>
                </a:solidFill>
              </a:rPr>
              <a:t> </a:t>
            </a:r>
            <a:r>
              <a:rPr lang="pl-PL" sz="2200" b="1" dirty="0" err="1">
                <a:solidFill>
                  <a:srgbClr val="AE1022"/>
                </a:solidFill>
              </a:rPr>
              <a:t>suspected</a:t>
            </a:r>
            <a:r>
              <a:rPr lang="pl-PL" sz="2200" b="1" dirty="0">
                <a:solidFill>
                  <a:srgbClr val="AE1022"/>
                </a:solidFill>
              </a:rPr>
              <a:t> of </a:t>
            </a:r>
            <a:r>
              <a:rPr lang="pl-PL" sz="2200" b="1" dirty="0" err="1">
                <a:solidFill>
                  <a:srgbClr val="AE1022"/>
                </a:solidFill>
              </a:rPr>
              <a:t>interfering</a:t>
            </a:r>
            <a:r>
              <a:rPr lang="pl-PL" sz="2200" b="1" dirty="0">
                <a:solidFill>
                  <a:srgbClr val="AE1022"/>
                </a:solidFill>
              </a:rPr>
              <a:t> with the </a:t>
            </a:r>
            <a:r>
              <a:rPr lang="pl-PL" sz="2200" b="1" dirty="0" err="1">
                <a:solidFill>
                  <a:srgbClr val="AE1022"/>
                </a:solidFill>
              </a:rPr>
              <a:t>human</a:t>
            </a:r>
            <a:r>
              <a:rPr lang="pl-PL" sz="2200" b="1" dirty="0">
                <a:solidFill>
                  <a:srgbClr val="AE1022"/>
                </a:solidFill>
              </a:rPr>
              <a:t> </a:t>
            </a:r>
            <a:r>
              <a:rPr lang="pl-PL" sz="2200" b="1" dirty="0" err="1">
                <a:solidFill>
                  <a:srgbClr val="AE1022"/>
                </a:solidFill>
              </a:rPr>
              <a:t>endocrine</a:t>
            </a:r>
            <a:r>
              <a:rPr lang="pl-PL" sz="2200" b="1" dirty="0">
                <a:solidFill>
                  <a:srgbClr val="AE1022"/>
                </a:solidFill>
              </a:rPr>
              <a:t> (</a:t>
            </a:r>
            <a:r>
              <a:rPr lang="pl-PL" sz="2200" b="1" dirty="0" err="1">
                <a:solidFill>
                  <a:srgbClr val="AE1022"/>
                </a:solidFill>
              </a:rPr>
              <a:t>hormonal</a:t>
            </a:r>
            <a:r>
              <a:rPr lang="pl-PL" sz="2200" b="1" dirty="0">
                <a:solidFill>
                  <a:srgbClr val="AE1022"/>
                </a:solidFill>
              </a:rPr>
              <a:t>) system.</a:t>
            </a:r>
          </a:p>
        </p:txBody>
      </p:sp>
    </p:spTree>
    <p:extLst>
      <p:ext uri="{BB962C8B-B14F-4D97-AF65-F5344CB8AC3E}">
        <p14:creationId xmlns:p14="http://schemas.microsoft.com/office/powerpoint/2010/main" val="100647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F386-9271-BB34-60A5-3FAEB3177EF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6E46E75-92E9-2D4A-E0C9-90D93DEBC812}"/>
              </a:ext>
            </a:extLst>
          </p:cNvPr>
          <p:cNvSpPr>
            <a:spLocks noGrp="1"/>
          </p:cNvSpPr>
          <p:nvPr>
            <p:ph type="body" sz="quarter" idx="14"/>
          </p:nvPr>
        </p:nvSpPr>
        <p:spPr>
          <a:xfrm>
            <a:off x="1076147" y="487218"/>
            <a:ext cx="10314026" cy="873916"/>
          </a:xfrm>
        </p:spPr>
        <p:txBody>
          <a:bodyPr vert="horz" wrap="square" lIns="120000" tIns="62400" rIns="120000" bIns="62400" rtlCol="0" anchor="t">
            <a:spAutoFit/>
          </a:bodyPr>
          <a:lstStyle/>
          <a:p>
            <a:r>
              <a:rPr lang="pl-PL" sz="5400" dirty="0"/>
              <a:t>PFAS in </a:t>
            </a:r>
            <a:r>
              <a:rPr lang="pl-PL" sz="5400" dirty="0" err="1"/>
              <a:t>cardiology</a:t>
            </a:r>
            <a:endParaRPr lang="en-US" sz="5000" dirty="0"/>
          </a:p>
        </p:txBody>
      </p:sp>
      <p:pic>
        <p:nvPicPr>
          <p:cNvPr id="4" name="Obraz 3">
            <a:extLst>
              <a:ext uri="{FF2B5EF4-FFF2-40B4-BE49-F238E27FC236}">
                <a16:creationId xmlns:a16="http://schemas.microsoft.com/office/drawing/2014/main" id="{4F1CD006-0AE2-DE28-84EB-415D7F55EAE1}"/>
              </a:ext>
            </a:extLst>
          </p:cNvPr>
          <p:cNvPicPr>
            <a:picLocks noChangeAspect="1"/>
          </p:cNvPicPr>
          <p:nvPr/>
        </p:nvPicPr>
        <p:blipFill>
          <a:blip r:embed="rId2"/>
          <a:stretch>
            <a:fillRect/>
          </a:stretch>
        </p:blipFill>
        <p:spPr>
          <a:xfrm>
            <a:off x="1171827" y="1361134"/>
            <a:ext cx="8081901" cy="5395609"/>
          </a:xfrm>
          <a:prstGeom prst="rect">
            <a:avLst/>
          </a:prstGeom>
        </p:spPr>
      </p:pic>
      <p:pic>
        <p:nvPicPr>
          <p:cNvPr id="7" name="Obraz 6">
            <a:extLst>
              <a:ext uri="{FF2B5EF4-FFF2-40B4-BE49-F238E27FC236}">
                <a16:creationId xmlns:a16="http://schemas.microsoft.com/office/drawing/2014/main" id="{A1290F1C-F5E6-66D8-7ECE-BC1EA5FD541C}"/>
              </a:ext>
            </a:extLst>
          </p:cNvPr>
          <p:cNvPicPr>
            <a:picLocks noChangeAspect="1"/>
          </p:cNvPicPr>
          <p:nvPr/>
        </p:nvPicPr>
        <p:blipFill>
          <a:blip r:embed="rId3"/>
          <a:stretch>
            <a:fillRect/>
          </a:stretch>
        </p:blipFill>
        <p:spPr>
          <a:xfrm>
            <a:off x="9158048" y="585216"/>
            <a:ext cx="2455151" cy="1041094"/>
          </a:xfrm>
          <a:prstGeom prst="rect">
            <a:avLst/>
          </a:prstGeom>
        </p:spPr>
      </p:pic>
    </p:spTree>
    <p:extLst>
      <p:ext uri="{BB962C8B-B14F-4D97-AF65-F5344CB8AC3E}">
        <p14:creationId xmlns:p14="http://schemas.microsoft.com/office/powerpoint/2010/main" val="315735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B2AEF59-B207-EEE0-1A79-3C8F3639AA35}"/>
              </a:ext>
            </a:extLst>
          </p:cNvPr>
          <p:cNvPicPr>
            <a:picLocks noChangeAspect="1"/>
          </p:cNvPicPr>
          <p:nvPr/>
        </p:nvPicPr>
        <p:blipFill>
          <a:blip r:embed="rId2"/>
          <a:stretch>
            <a:fillRect/>
          </a:stretch>
        </p:blipFill>
        <p:spPr>
          <a:xfrm>
            <a:off x="667512" y="832559"/>
            <a:ext cx="9198864" cy="1125338"/>
          </a:xfrm>
          <a:prstGeom prst="rect">
            <a:avLst/>
          </a:prstGeom>
        </p:spPr>
      </p:pic>
      <p:sp>
        <p:nvSpPr>
          <p:cNvPr id="5" name="pole tekstowe 4">
            <a:extLst>
              <a:ext uri="{FF2B5EF4-FFF2-40B4-BE49-F238E27FC236}">
                <a16:creationId xmlns:a16="http://schemas.microsoft.com/office/drawing/2014/main" id="{515D28D3-C502-C698-A847-8C4525B7AC40}"/>
              </a:ext>
            </a:extLst>
          </p:cNvPr>
          <p:cNvSpPr txBox="1"/>
          <p:nvPr/>
        </p:nvSpPr>
        <p:spPr>
          <a:xfrm>
            <a:off x="786384" y="2246299"/>
            <a:ext cx="11146536" cy="461665"/>
          </a:xfrm>
          <a:prstGeom prst="rect">
            <a:avLst/>
          </a:prstGeom>
          <a:noFill/>
        </p:spPr>
        <p:txBody>
          <a:bodyPr wrap="square">
            <a:spAutoFit/>
          </a:bodyPr>
          <a:lstStyle/>
          <a:p>
            <a:r>
              <a:rPr lang="pl-PL" sz="2400" dirty="0">
                <a:solidFill>
                  <a:srgbClr val="AE1022"/>
                </a:solidFill>
              </a:rPr>
              <a:t>PFAS </a:t>
            </a:r>
            <a:r>
              <a:rPr lang="pl-PL" sz="2400" dirty="0" err="1">
                <a:solidFill>
                  <a:srgbClr val="AE1022"/>
                </a:solidFill>
              </a:rPr>
              <a:t>uses</a:t>
            </a:r>
            <a:r>
              <a:rPr lang="pl-PL" sz="2400" dirty="0">
                <a:solidFill>
                  <a:srgbClr val="AE1022"/>
                </a:solidFill>
              </a:rPr>
              <a:t> </a:t>
            </a:r>
            <a:r>
              <a:rPr lang="pl-PL" sz="2400" dirty="0" err="1">
                <a:solidFill>
                  <a:srgbClr val="AE1022"/>
                </a:solidFill>
              </a:rPr>
              <a:t>related</a:t>
            </a:r>
            <a:r>
              <a:rPr lang="pl-PL" sz="2400" dirty="0">
                <a:solidFill>
                  <a:srgbClr val="AE1022"/>
                </a:solidFill>
              </a:rPr>
              <a:t> to </a:t>
            </a:r>
            <a:r>
              <a:rPr lang="pl-PL" sz="2400" dirty="0" err="1">
                <a:solidFill>
                  <a:srgbClr val="AE1022"/>
                </a:solidFill>
              </a:rPr>
              <a:t>Medical</a:t>
            </a:r>
            <a:r>
              <a:rPr lang="pl-PL" sz="2400" dirty="0">
                <a:solidFill>
                  <a:srgbClr val="AE1022"/>
                </a:solidFill>
              </a:rPr>
              <a:t> Devices but NOT </a:t>
            </a:r>
            <a:r>
              <a:rPr lang="pl-PL" sz="2400" dirty="0" err="1">
                <a:solidFill>
                  <a:srgbClr val="AE1022"/>
                </a:solidFill>
              </a:rPr>
              <a:t>considered</a:t>
            </a:r>
            <a:r>
              <a:rPr lang="pl-PL" sz="2400" dirty="0">
                <a:solidFill>
                  <a:srgbClr val="AE1022"/>
                </a:solidFill>
              </a:rPr>
              <a:t> as part of </a:t>
            </a:r>
            <a:r>
              <a:rPr lang="pl-PL" sz="2400" dirty="0" err="1">
                <a:solidFill>
                  <a:srgbClr val="AE1022"/>
                </a:solidFill>
              </a:rPr>
              <a:t>this</a:t>
            </a:r>
            <a:r>
              <a:rPr lang="pl-PL" sz="2400" dirty="0">
                <a:solidFill>
                  <a:srgbClr val="AE1022"/>
                </a:solidFill>
              </a:rPr>
              <a:t> </a:t>
            </a:r>
            <a:r>
              <a:rPr lang="pl-PL" sz="2400" dirty="0" err="1">
                <a:solidFill>
                  <a:srgbClr val="AE1022"/>
                </a:solidFill>
              </a:rPr>
              <a:t>sector</a:t>
            </a:r>
            <a:endParaRPr lang="pl-PL" sz="2400" dirty="0">
              <a:solidFill>
                <a:srgbClr val="AE1022"/>
              </a:solidFill>
            </a:endParaRPr>
          </a:p>
        </p:txBody>
      </p:sp>
      <p:sp>
        <p:nvSpPr>
          <p:cNvPr id="6" name="pole tekstowe 5">
            <a:extLst>
              <a:ext uri="{FF2B5EF4-FFF2-40B4-BE49-F238E27FC236}">
                <a16:creationId xmlns:a16="http://schemas.microsoft.com/office/drawing/2014/main" id="{2923987B-6DAD-26E2-3298-7059E2474043}"/>
              </a:ext>
            </a:extLst>
          </p:cNvPr>
          <p:cNvSpPr txBox="1"/>
          <p:nvPr/>
        </p:nvSpPr>
        <p:spPr>
          <a:xfrm>
            <a:off x="786384" y="2996366"/>
            <a:ext cx="11146536" cy="3600986"/>
          </a:xfrm>
          <a:prstGeom prst="rect">
            <a:avLst/>
          </a:prstGeom>
          <a:noFill/>
        </p:spPr>
        <p:txBody>
          <a:bodyPr wrap="square">
            <a:spAutoFit/>
          </a:bodyPr>
          <a:lstStyle/>
          <a:p>
            <a:pPr>
              <a:spcBef>
                <a:spcPts val="600"/>
              </a:spcBef>
            </a:pPr>
            <a:r>
              <a:rPr lang="pl-PL" b="1" dirty="0"/>
              <a:t>Electronics &amp; </a:t>
            </a:r>
            <a:r>
              <a:rPr lang="pl-PL" b="1" dirty="0" err="1"/>
              <a:t>semiconductors</a:t>
            </a:r>
            <a:r>
              <a:rPr lang="pl-PL" b="1" dirty="0"/>
              <a:t>:</a:t>
            </a:r>
            <a:r>
              <a:rPr lang="pl-PL" dirty="0"/>
              <a:t> </a:t>
            </a:r>
            <a:r>
              <a:rPr lang="pl-PL" dirty="0" err="1"/>
              <a:t>medical</a:t>
            </a:r>
            <a:r>
              <a:rPr lang="pl-PL" dirty="0"/>
              <a:t> </a:t>
            </a:r>
            <a:r>
              <a:rPr lang="pl-PL" dirty="0" err="1"/>
              <a:t>imaging</a:t>
            </a:r>
            <a:r>
              <a:rPr lang="pl-PL" dirty="0"/>
              <a:t> </a:t>
            </a:r>
            <a:r>
              <a:rPr lang="pl-PL" dirty="0" err="1"/>
              <a:t>equipment</a:t>
            </a:r>
            <a:r>
              <a:rPr lang="pl-PL" dirty="0"/>
              <a:t> </a:t>
            </a:r>
            <a:r>
              <a:rPr lang="pl-PL" dirty="0" err="1"/>
              <a:t>such</a:t>
            </a:r>
            <a:r>
              <a:rPr lang="pl-PL" dirty="0"/>
              <a:t> as MRI and X-</a:t>
            </a:r>
            <a:r>
              <a:rPr lang="pl-PL" dirty="0" err="1"/>
              <a:t>ray</a:t>
            </a:r>
            <a:r>
              <a:rPr lang="pl-PL" dirty="0"/>
              <a:t> </a:t>
            </a:r>
            <a:r>
              <a:rPr lang="pl-PL" dirty="0" err="1"/>
              <a:t>systems</a:t>
            </a:r>
            <a:r>
              <a:rPr lang="pl-PL" dirty="0"/>
              <a:t>; </a:t>
            </a:r>
            <a:r>
              <a:rPr lang="pl-PL" dirty="0" err="1"/>
              <a:t>medical</a:t>
            </a:r>
            <a:r>
              <a:rPr lang="pl-PL" dirty="0"/>
              <a:t> </a:t>
            </a:r>
            <a:r>
              <a:rPr lang="pl-PL" dirty="0" err="1"/>
              <a:t>electronics</a:t>
            </a:r>
            <a:r>
              <a:rPr lang="pl-PL" dirty="0"/>
              <a:t>, </a:t>
            </a:r>
            <a:r>
              <a:rPr lang="pl-PL" dirty="0" err="1"/>
              <a:t>except</a:t>
            </a:r>
            <a:r>
              <a:rPr lang="pl-PL" dirty="0"/>
              <a:t> </a:t>
            </a:r>
            <a:r>
              <a:rPr lang="pl-PL" dirty="0" err="1"/>
              <a:t>electronics</a:t>
            </a:r>
            <a:r>
              <a:rPr lang="pl-PL" dirty="0"/>
              <a:t> in </a:t>
            </a:r>
            <a:r>
              <a:rPr lang="pl-PL" dirty="0" err="1"/>
              <a:t>implantable</a:t>
            </a:r>
            <a:r>
              <a:rPr lang="pl-PL" dirty="0"/>
              <a:t> </a:t>
            </a:r>
            <a:r>
              <a:rPr lang="pl-PL" dirty="0" err="1"/>
              <a:t>or</a:t>
            </a:r>
            <a:r>
              <a:rPr lang="pl-PL" dirty="0"/>
              <a:t> </a:t>
            </a:r>
            <a:r>
              <a:rPr lang="pl-PL" dirty="0" err="1"/>
              <a:t>invasive</a:t>
            </a:r>
            <a:r>
              <a:rPr lang="pl-PL" dirty="0"/>
              <a:t> </a:t>
            </a:r>
            <a:r>
              <a:rPr lang="pl-PL" dirty="0" err="1"/>
              <a:t>medical</a:t>
            </a:r>
            <a:r>
              <a:rPr lang="pl-PL" dirty="0"/>
              <a:t> devices.</a:t>
            </a:r>
          </a:p>
          <a:p>
            <a:pPr>
              <a:spcBef>
                <a:spcPts val="600"/>
              </a:spcBef>
            </a:pPr>
            <a:r>
              <a:rPr lang="pl-PL" b="1" dirty="0" err="1"/>
              <a:t>Other</a:t>
            </a:r>
            <a:r>
              <a:rPr lang="pl-PL" b="1" dirty="0"/>
              <a:t> </a:t>
            </a:r>
            <a:r>
              <a:rPr lang="pl-PL" b="1" dirty="0" err="1"/>
              <a:t>medical</a:t>
            </a:r>
            <a:r>
              <a:rPr lang="pl-PL" b="1" dirty="0"/>
              <a:t> </a:t>
            </a:r>
            <a:r>
              <a:rPr lang="pl-PL" b="1" dirty="0" err="1"/>
              <a:t>applications</a:t>
            </a:r>
            <a:r>
              <a:rPr lang="pl-PL" b="1" dirty="0"/>
              <a:t>:</a:t>
            </a:r>
            <a:r>
              <a:rPr lang="pl-PL" dirty="0"/>
              <a:t> pharmaceutical </a:t>
            </a:r>
            <a:r>
              <a:rPr lang="pl-PL" dirty="0" err="1"/>
              <a:t>excipients</a:t>
            </a:r>
            <a:r>
              <a:rPr lang="pl-PL" dirty="0"/>
              <a:t>; </a:t>
            </a:r>
            <a:r>
              <a:rPr lang="pl-PL" dirty="0" err="1"/>
              <a:t>drug-device</a:t>
            </a:r>
            <a:r>
              <a:rPr lang="pl-PL" dirty="0"/>
              <a:t> </a:t>
            </a:r>
            <a:r>
              <a:rPr lang="pl-PL" dirty="0" err="1"/>
              <a:t>combination</a:t>
            </a:r>
            <a:r>
              <a:rPr lang="pl-PL" dirty="0"/>
              <a:t> products </a:t>
            </a:r>
            <a:r>
              <a:rPr lang="pl-PL" dirty="0" err="1"/>
              <a:t>such</a:t>
            </a:r>
            <a:r>
              <a:rPr lang="pl-PL" dirty="0"/>
              <a:t> as </a:t>
            </a:r>
            <a:r>
              <a:rPr lang="pl-PL" dirty="0" err="1"/>
              <a:t>pMDIs</a:t>
            </a:r>
            <a:r>
              <a:rPr lang="pl-PL" dirty="0"/>
              <a:t>, </a:t>
            </a:r>
            <a:r>
              <a:rPr lang="pl-PL" dirty="0" err="1"/>
              <a:t>pre-filled</a:t>
            </a:r>
            <a:r>
              <a:rPr lang="pl-PL" dirty="0"/>
              <a:t> </a:t>
            </a:r>
            <a:r>
              <a:rPr lang="pl-PL" dirty="0" err="1"/>
              <a:t>syringes</a:t>
            </a:r>
            <a:r>
              <a:rPr lang="pl-PL" dirty="0"/>
              <a:t>, </a:t>
            </a:r>
            <a:r>
              <a:rPr lang="pl-PL" dirty="0" err="1"/>
              <a:t>injection</a:t>
            </a:r>
            <a:r>
              <a:rPr lang="pl-PL" dirty="0"/>
              <a:t> pens, </a:t>
            </a:r>
            <a:r>
              <a:rPr lang="pl-PL" dirty="0" err="1"/>
              <a:t>autoinjectors</a:t>
            </a:r>
            <a:r>
              <a:rPr lang="pl-PL" dirty="0"/>
              <a:t>, on-body </a:t>
            </a:r>
            <a:r>
              <a:rPr lang="pl-PL" dirty="0" err="1"/>
              <a:t>delivery</a:t>
            </a:r>
            <a:r>
              <a:rPr lang="pl-PL" dirty="0"/>
              <a:t> </a:t>
            </a:r>
            <a:r>
              <a:rPr lang="pl-PL" dirty="0" err="1"/>
              <a:t>systems</a:t>
            </a:r>
            <a:r>
              <a:rPr lang="pl-PL" dirty="0"/>
              <a:t> and </a:t>
            </a:r>
            <a:r>
              <a:rPr lang="pl-PL" dirty="0" err="1"/>
              <a:t>transdermal</a:t>
            </a:r>
            <a:r>
              <a:rPr lang="pl-PL" dirty="0"/>
              <a:t> </a:t>
            </a:r>
            <a:r>
              <a:rPr lang="pl-PL" dirty="0" err="1"/>
              <a:t>patches</a:t>
            </a:r>
            <a:r>
              <a:rPr lang="pl-PL" dirty="0"/>
              <a:t>; immediate </a:t>
            </a:r>
            <a:r>
              <a:rPr lang="pl-PL" dirty="0" err="1"/>
              <a:t>packaging</a:t>
            </a:r>
            <a:r>
              <a:rPr lang="pl-PL" dirty="0"/>
              <a:t> for </a:t>
            </a:r>
            <a:r>
              <a:rPr lang="pl-PL" dirty="0" err="1"/>
              <a:t>medicines</a:t>
            </a:r>
            <a:r>
              <a:rPr lang="pl-PL" dirty="0"/>
              <a:t>.</a:t>
            </a:r>
          </a:p>
          <a:p>
            <a:pPr>
              <a:spcBef>
                <a:spcPts val="600"/>
              </a:spcBef>
            </a:pPr>
            <a:r>
              <a:rPr lang="pl-PL" b="1" dirty="0" err="1"/>
              <a:t>Broader</a:t>
            </a:r>
            <a:r>
              <a:rPr lang="pl-PL" b="1" dirty="0"/>
              <a:t> </a:t>
            </a:r>
            <a:r>
              <a:rPr lang="pl-PL" b="1" dirty="0" err="1"/>
              <a:t>industrial</a:t>
            </a:r>
            <a:r>
              <a:rPr lang="pl-PL" b="1" dirty="0"/>
              <a:t> </a:t>
            </a:r>
            <a:r>
              <a:rPr lang="pl-PL" b="1" dirty="0" err="1"/>
              <a:t>uses</a:t>
            </a:r>
            <a:r>
              <a:rPr lang="pl-PL" b="1" dirty="0"/>
              <a:t>:</a:t>
            </a:r>
            <a:r>
              <a:rPr lang="pl-PL" dirty="0"/>
              <a:t> </a:t>
            </a:r>
            <a:r>
              <a:rPr lang="pl-PL" dirty="0" err="1"/>
              <a:t>fluorinated</a:t>
            </a:r>
            <a:r>
              <a:rPr lang="pl-PL" dirty="0"/>
              <a:t> </a:t>
            </a:r>
            <a:r>
              <a:rPr lang="pl-PL" dirty="0" err="1"/>
              <a:t>gases</a:t>
            </a:r>
            <a:r>
              <a:rPr lang="pl-PL" dirty="0"/>
              <a:t> </a:t>
            </a:r>
            <a:r>
              <a:rPr lang="pl-PL" dirty="0" err="1"/>
              <a:t>used</a:t>
            </a:r>
            <a:r>
              <a:rPr lang="pl-PL" dirty="0"/>
              <a:t> in </a:t>
            </a:r>
            <a:r>
              <a:rPr lang="pl-PL" dirty="0" err="1"/>
              <a:t>medical-related</a:t>
            </a:r>
            <a:r>
              <a:rPr lang="pl-PL" dirty="0"/>
              <a:t> </a:t>
            </a:r>
            <a:r>
              <a:rPr lang="pl-PL" dirty="0" err="1"/>
              <a:t>industrial</a:t>
            </a:r>
            <a:r>
              <a:rPr lang="pl-PL" dirty="0"/>
              <a:t> </a:t>
            </a:r>
            <a:r>
              <a:rPr lang="pl-PL" dirty="0" err="1"/>
              <a:t>processes</a:t>
            </a:r>
            <a:r>
              <a:rPr lang="pl-PL" dirty="0"/>
              <a:t>, </a:t>
            </a:r>
            <a:r>
              <a:rPr lang="pl-PL" dirty="0" err="1"/>
              <a:t>including</a:t>
            </a:r>
            <a:r>
              <a:rPr lang="pl-PL" dirty="0"/>
              <a:t> </a:t>
            </a:r>
            <a:r>
              <a:rPr lang="pl-PL" dirty="0" err="1"/>
              <a:t>medical</a:t>
            </a:r>
            <a:r>
              <a:rPr lang="pl-PL" dirty="0"/>
              <a:t> </a:t>
            </a:r>
            <a:r>
              <a:rPr lang="pl-PL" dirty="0" err="1"/>
              <a:t>lasers</a:t>
            </a:r>
            <a:r>
              <a:rPr lang="pl-PL" dirty="0"/>
              <a:t>.</a:t>
            </a:r>
          </a:p>
          <a:p>
            <a:pPr>
              <a:spcBef>
                <a:spcPts val="600"/>
              </a:spcBef>
            </a:pPr>
            <a:r>
              <a:rPr lang="pl-PL" b="1" dirty="0"/>
              <a:t>Technical </a:t>
            </a:r>
            <a:r>
              <a:rPr lang="pl-PL" b="1" dirty="0" err="1"/>
              <a:t>textiles</a:t>
            </a:r>
            <a:r>
              <a:rPr lang="pl-PL" b="1" dirty="0"/>
              <a:t>:</a:t>
            </a:r>
            <a:r>
              <a:rPr lang="pl-PL" dirty="0"/>
              <a:t> </a:t>
            </a:r>
            <a:r>
              <a:rPr lang="pl-PL" dirty="0" err="1"/>
              <a:t>medical</a:t>
            </a:r>
            <a:r>
              <a:rPr lang="pl-PL" dirty="0"/>
              <a:t> </a:t>
            </a:r>
            <a:r>
              <a:rPr lang="pl-PL" dirty="0" err="1"/>
              <a:t>textiles</a:t>
            </a:r>
            <a:r>
              <a:rPr lang="pl-PL" dirty="0"/>
              <a:t> </a:t>
            </a:r>
            <a:r>
              <a:rPr lang="pl-PL" dirty="0" err="1"/>
              <a:t>such</a:t>
            </a:r>
            <a:r>
              <a:rPr lang="pl-PL" dirty="0"/>
              <a:t> as </a:t>
            </a:r>
            <a:r>
              <a:rPr lang="pl-PL" dirty="0" err="1"/>
              <a:t>blood</a:t>
            </a:r>
            <a:r>
              <a:rPr lang="pl-PL" dirty="0"/>
              <a:t> </a:t>
            </a:r>
            <a:r>
              <a:rPr lang="pl-PL" dirty="0" err="1"/>
              <a:t>filtration</a:t>
            </a:r>
            <a:r>
              <a:rPr lang="pl-PL" dirty="0"/>
              <a:t> </a:t>
            </a:r>
            <a:r>
              <a:rPr lang="pl-PL" dirty="0" err="1"/>
              <a:t>filters</a:t>
            </a:r>
            <a:r>
              <a:rPr lang="pl-PL" dirty="0"/>
              <a:t>, </a:t>
            </a:r>
            <a:r>
              <a:rPr lang="pl-PL" dirty="0" err="1"/>
              <a:t>transducer</a:t>
            </a:r>
            <a:r>
              <a:rPr lang="pl-PL" dirty="0"/>
              <a:t> </a:t>
            </a:r>
            <a:r>
              <a:rPr lang="pl-PL" dirty="0" err="1"/>
              <a:t>membranes</a:t>
            </a:r>
            <a:r>
              <a:rPr lang="pl-PL" dirty="0"/>
              <a:t>, </a:t>
            </a:r>
            <a:r>
              <a:rPr lang="pl-PL" dirty="0" err="1"/>
              <a:t>venting</a:t>
            </a:r>
            <a:r>
              <a:rPr lang="pl-PL" dirty="0"/>
              <a:t> </a:t>
            </a:r>
            <a:r>
              <a:rPr lang="pl-PL" dirty="0" err="1"/>
              <a:t>membranes</a:t>
            </a:r>
            <a:r>
              <a:rPr lang="pl-PL" dirty="0"/>
              <a:t>, and </a:t>
            </a:r>
            <a:r>
              <a:rPr lang="pl-PL" dirty="0" err="1"/>
              <a:t>virus</a:t>
            </a:r>
            <a:r>
              <a:rPr lang="pl-PL" dirty="0"/>
              <a:t> </a:t>
            </a:r>
            <a:r>
              <a:rPr lang="pl-PL" dirty="0" err="1"/>
              <a:t>or</a:t>
            </a:r>
            <a:r>
              <a:rPr lang="pl-PL" dirty="0"/>
              <a:t> </a:t>
            </a:r>
            <a:r>
              <a:rPr lang="pl-PL" dirty="0" err="1"/>
              <a:t>contaminant</a:t>
            </a:r>
            <a:r>
              <a:rPr lang="pl-PL" dirty="0"/>
              <a:t> </a:t>
            </a:r>
            <a:r>
              <a:rPr lang="pl-PL" dirty="0" err="1"/>
              <a:t>filtration</a:t>
            </a:r>
            <a:r>
              <a:rPr lang="pl-PL" dirty="0"/>
              <a:t> </a:t>
            </a:r>
            <a:r>
              <a:rPr lang="pl-PL" dirty="0" err="1"/>
              <a:t>membranes</a:t>
            </a:r>
            <a:r>
              <a:rPr lang="pl-PL" dirty="0"/>
              <a:t> for </a:t>
            </a:r>
            <a:r>
              <a:rPr lang="pl-PL" dirty="0" err="1"/>
              <a:t>water</a:t>
            </a:r>
            <a:r>
              <a:rPr lang="pl-PL" dirty="0"/>
              <a:t>, </a:t>
            </a:r>
            <a:r>
              <a:rPr lang="pl-PL" dirty="0" err="1"/>
              <a:t>air</a:t>
            </a:r>
            <a:r>
              <a:rPr lang="pl-PL" dirty="0"/>
              <a:t> and </a:t>
            </a:r>
            <a:r>
              <a:rPr lang="pl-PL" dirty="0" err="1"/>
              <a:t>other</a:t>
            </a:r>
            <a:r>
              <a:rPr lang="pl-PL" dirty="0"/>
              <a:t> media.</a:t>
            </a:r>
          </a:p>
          <a:p>
            <a:pPr>
              <a:spcBef>
                <a:spcPts val="600"/>
              </a:spcBef>
            </a:pPr>
            <a:r>
              <a:rPr lang="pl-PL" b="1" dirty="0"/>
              <a:t>TULAC </a:t>
            </a:r>
            <a:r>
              <a:rPr lang="pl-PL" b="1" dirty="0" err="1"/>
              <a:t>sector</a:t>
            </a:r>
            <a:r>
              <a:rPr lang="pl-PL" b="1" dirty="0"/>
              <a:t>:</a:t>
            </a:r>
            <a:r>
              <a:rPr lang="pl-PL" dirty="0"/>
              <a:t> </a:t>
            </a:r>
            <a:r>
              <a:rPr lang="pl-PL" dirty="0" err="1"/>
              <a:t>personal</a:t>
            </a:r>
            <a:r>
              <a:rPr lang="pl-PL" dirty="0"/>
              <a:t> </a:t>
            </a:r>
            <a:r>
              <a:rPr lang="pl-PL" dirty="0" err="1"/>
              <a:t>protective</a:t>
            </a:r>
            <a:r>
              <a:rPr lang="pl-PL" dirty="0"/>
              <a:t> </a:t>
            </a:r>
            <a:r>
              <a:rPr lang="pl-PL" dirty="0" err="1"/>
              <a:t>equipment</a:t>
            </a:r>
            <a:r>
              <a:rPr lang="pl-PL" dirty="0"/>
              <a:t>, </a:t>
            </a:r>
            <a:r>
              <a:rPr lang="pl-PL" dirty="0" err="1"/>
              <a:t>including</a:t>
            </a:r>
            <a:r>
              <a:rPr lang="pl-PL" dirty="0"/>
              <a:t> </a:t>
            </a:r>
            <a:r>
              <a:rPr lang="pl-PL" dirty="0" err="1"/>
              <a:t>protective</a:t>
            </a:r>
            <a:r>
              <a:rPr lang="pl-PL" dirty="0"/>
              <a:t> </a:t>
            </a:r>
            <a:r>
              <a:rPr lang="pl-PL" dirty="0" err="1"/>
              <a:t>clothing</a:t>
            </a:r>
            <a:r>
              <a:rPr lang="pl-PL" dirty="0"/>
              <a:t> and </a:t>
            </a:r>
            <a:r>
              <a:rPr lang="pl-PL" dirty="0" err="1"/>
              <a:t>medical</a:t>
            </a:r>
            <a:r>
              <a:rPr lang="pl-PL" dirty="0"/>
              <a:t> </a:t>
            </a:r>
            <a:r>
              <a:rPr lang="pl-PL" dirty="0" err="1"/>
              <a:t>drapes</a:t>
            </a:r>
            <a:r>
              <a:rPr lang="pl-PL" dirty="0"/>
              <a:t>.</a:t>
            </a:r>
          </a:p>
          <a:p>
            <a:pPr>
              <a:spcBef>
                <a:spcPts val="600"/>
              </a:spcBef>
            </a:pPr>
            <a:r>
              <a:rPr lang="pl-PL" b="1" dirty="0"/>
              <a:t>Construction products:</a:t>
            </a:r>
            <a:r>
              <a:rPr lang="pl-PL" dirty="0"/>
              <a:t> PFAS-</a:t>
            </a:r>
            <a:r>
              <a:rPr lang="pl-PL" dirty="0" err="1"/>
              <a:t>containing</a:t>
            </a:r>
            <a:r>
              <a:rPr lang="pl-PL" dirty="0"/>
              <a:t> </a:t>
            </a:r>
            <a:r>
              <a:rPr lang="pl-PL" dirty="0" err="1"/>
              <a:t>construction</a:t>
            </a:r>
            <a:r>
              <a:rPr lang="pl-PL" dirty="0"/>
              <a:t> </a:t>
            </a:r>
            <a:r>
              <a:rPr lang="pl-PL" dirty="0" err="1"/>
              <a:t>applications</a:t>
            </a:r>
            <a:r>
              <a:rPr lang="pl-PL" dirty="0"/>
              <a:t> </a:t>
            </a:r>
            <a:r>
              <a:rPr lang="pl-PL" dirty="0" err="1"/>
              <a:t>used</a:t>
            </a:r>
            <a:r>
              <a:rPr lang="pl-PL" dirty="0"/>
              <a:t> in </a:t>
            </a:r>
            <a:r>
              <a:rPr lang="pl-PL" dirty="0" err="1"/>
              <a:t>hospitals</a:t>
            </a:r>
            <a:r>
              <a:rPr lang="pl-PL" dirty="0"/>
              <a:t>.</a:t>
            </a:r>
          </a:p>
          <a:p>
            <a:pPr>
              <a:spcBef>
                <a:spcPts val="600"/>
              </a:spcBef>
            </a:pPr>
            <a:r>
              <a:rPr lang="pl-PL" b="1" dirty="0"/>
              <a:t>Food </a:t>
            </a:r>
            <a:r>
              <a:rPr lang="pl-PL" b="1" dirty="0" err="1"/>
              <a:t>contact</a:t>
            </a:r>
            <a:r>
              <a:rPr lang="pl-PL" b="1" dirty="0"/>
              <a:t> materials &amp; </a:t>
            </a:r>
            <a:r>
              <a:rPr lang="pl-PL" b="1" dirty="0" err="1"/>
              <a:t>packaging</a:t>
            </a:r>
            <a:r>
              <a:rPr lang="pl-PL" b="1" dirty="0"/>
              <a:t>:</a:t>
            </a:r>
            <a:r>
              <a:rPr lang="pl-PL" dirty="0"/>
              <a:t> </a:t>
            </a:r>
            <a:r>
              <a:rPr lang="pl-PL" dirty="0" err="1"/>
              <a:t>packaging</a:t>
            </a:r>
            <a:r>
              <a:rPr lang="pl-PL" dirty="0"/>
              <a:t> </a:t>
            </a:r>
            <a:r>
              <a:rPr lang="pl-PL" dirty="0" err="1"/>
              <a:t>other</a:t>
            </a:r>
            <a:r>
              <a:rPr lang="pl-PL" dirty="0"/>
              <a:t> </a:t>
            </a:r>
            <a:r>
              <a:rPr lang="pl-PL" dirty="0" err="1"/>
              <a:t>than</a:t>
            </a:r>
            <a:r>
              <a:rPr lang="pl-PL" dirty="0"/>
              <a:t> </a:t>
            </a:r>
            <a:r>
              <a:rPr lang="pl-PL" dirty="0" err="1"/>
              <a:t>packaging</a:t>
            </a:r>
            <a:r>
              <a:rPr lang="pl-PL" dirty="0"/>
              <a:t> for </a:t>
            </a:r>
            <a:r>
              <a:rPr lang="pl-PL" dirty="0" err="1"/>
              <a:t>medical</a:t>
            </a:r>
            <a:r>
              <a:rPr lang="pl-PL" dirty="0"/>
              <a:t> devices </a:t>
            </a:r>
            <a:r>
              <a:rPr lang="pl-PL" dirty="0" err="1"/>
              <a:t>or</a:t>
            </a:r>
            <a:r>
              <a:rPr lang="pl-PL" dirty="0"/>
              <a:t> </a:t>
            </a:r>
            <a:r>
              <a:rPr lang="pl-PL" dirty="0" err="1"/>
              <a:t>medicines</a:t>
            </a:r>
            <a:r>
              <a:rPr lang="pl-PL" dirty="0"/>
              <a:t>.</a:t>
            </a:r>
          </a:p>
        </p:txBody>
      </p:sp>
    </p:spTree>
    <p:extLst>
      <p:ext uri="{BB962C8B-B14F-4D97-AF65-F5344CB8AC3E}">
        <p14:creationId xmlns:p14="http://schemas.microsoft.com/office/powerpoint/2010/main" val="111793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63BE081-5E0F-A5D6-04E0-5068071B4A90}"/>
              </a:ext>
            </a:extLst>
          </p:cNvPr>
          <p:cNvSpPr>
            <a:spLocks noGrp="1"/>
          </p:cNvSpPr>
          <p:nvPr>
            <p:ph type="body" sz="quarter" idx="10"/>
          </p:nvPr>
        </p:nvSpPr>
        <p:spPr/>
        <p:txBody>
          <a:bodyPr/>
          <a:lstStyle/>
          <a:p>
            <a:endParaRPr lang="pl-PL"/>
          </a:p>
        </p:txBody>
      </p:sp>
      <p:sp>
        <p:nvSpPr>
          <p:cNvPr id="3" name="Symbol zastępczy tekstu 2">
            <a:extLst>
              <a:ext uri="{FF2B5EF4-FFF2-40B4-BE49-F238E27FC236}">
                <a16:creationId xmlns:a16="http://schemas.microsoft.com/office/drawing/2014/main" id="{7900D131-FC95-D484-AD70-7D3CD63E4179}"/>
              </a:ext>
            </a:extLst>
          </p:cNvPr>
          <p:cNvSpPr>
            <a:spLocks noGrp="1"/>
          </p:cNvSpPr>
          <p:nvPr>
            <p:ph type="body" sz="quarter" idx="12"/>
          </p:nvPr>
        </p:nvSpPr>
        <p:spPr/>
        <p:txBody>
          <a:bodyPr/>
          <a:lstStyle/>
          <a:p>
            <a:endParaRPr lang="pl-PL"/>
          </a:p>
        </p:txBody>
      </p:sp>
      <p:sp>
        <p:nvSpPr>
          <p:cNvPr id="4" name="Symbol zastępczy tekstu 3">
            <a:extLst>
              <a:ext uri="{FF2B5EF4-FFF2-40B4-BE49-F238E27FC236}">
                <a16:creationId xmlns:a16="http://schemas.microsoft.com/office/drawing/2014/main" id="{B2B1E4A2-B0BC-B907-D432-F282BEB3472A}"/>
              </a:ext>
            </a:extLst>
          </p:cNvPr>
          <p:cNvSpPr>
            <a:spLocks noGrp="1"/>
          </p:cNvSpPr>
          <p:nvPr>
            <p:ph type="body" sz="quarter" idx="13"/>
          </p:nvPr>
        </p:nvSpPr>
        <p:spPr/>
        <p:txBody>
          <a:bodyPr/>
          <a:lstStyle/>
          <a:p>
            <a:endParaRPr lang="pl-PL"/>
          </a:p>
        </p:txBody>
      </p:sp>
      <p:sp>
        <p:nvSpPr>
          <p:cNvPr id="5" name="Symbol zastępczy tekstu 4">
            <a:extLst>
              <a:ext uri="{FF2B5EF4-FFF2-40B4-BE49-F238E27FC236}">
                <a16:creationId xmlns:a16="http://schemas.microsoft.com/office/drawing/2014/main" id="{E06988B0-6C94-4D3A-7F53-0B4D0E2F647C}"/>
              </a:ext>
            </a:extLst>
          </p:cNvPr>
          <p:cNvSpPr>
            <a:spLocks noGrp="1"/>
          </p:cNvSpPr>
          <p:nvPr>
            <p:ph type="body" sz="quarter" idx="14"/>
          </p:nvPr>
        </p:nvSpPr>
        <p:spPr/>
        <p:txBody>
          <a:bodyPr/>
          <a:lstStyle/>
          <a:p>
            <a:endParaRPr lang="pl-PL"/>
          </a:p>
        </p:txBody>
      </p:sp>
      <p:pic>
        <p:nvPicPr>
          <p:cNvPr id="7" name="Obraz 6">
            <a:extLst>
              <a:ext uri="{FF2B5EF4-FFF2-40B4-BE49-F238E27FC236}">
                <a16:creationId xmlns:a16="http://schemas.microsoft.com/office/drawing/2014/main" id="{00DD6EF3-2911-C886-547B-62D91EB063A6}"/>
              </a:ext>
            </a:extLst>
          </p:cNvPr>
          <p:cNvPicPr>
            <a:picLocks noChangeAspect="1"/>
          </p:cNvPicPr>
          <p:nvPr/>
        </p:nvPicPr>
        <p:blipFill>
          <a:blip r:embed="rId2"/>
          <a:stretch>
            <a:fillRect/>
          </a:stretch>
        </p:blipFill>
        <p:spPr>
          <a:xfrm>
            <a:off x="1775525" y="349095"/>
            <a:ext cx="8039907" cy="6013952"/>
          </a:xfrm>
          <a:prstGeom prst="rect">
            <a:avLst/>
          </a:prstGeom>
        </p:spPr>
      </p:pic>
      <p:sp>
        <p:nvSpPr>
          <p:cNvPr id="8" name="Prostokąt: zaokrąglone rogi 7">
            <a:extLst>
              <a:ext uri="{FF2B5EF4-FFF2-40B4-BE49-F238E27FC236}">
                <a16:creationId xmlns:a16="http://schemas.microsoft.com/office/drawing/2014/main" id="{D4B559D9-ADDE-CD2A-395B-DABCE8658E3E}"/>
              </a:ext>
            </a:extLst>
          </p:cNvPr>
          <p:cNvSpPr/>
          <p:nvPr/>
        </p:nvSpPr>
        <p:spPr>
          <a:xfrm>
            <a:off x="1386360" y="3249832"/>
            <a:ext cx="8696831" cy="842419"/>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465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E8F21CF-7389-238C-8BFC-F0B777B5E6EA}"/>
              </a:ext>
            </a:extLst>
          </p:cNvPr>
          <p:cNvPicPr>
            <a:picLocks noChangeAspect="1"/>
          </p:cNvPicPr>
          <p:nvPr/>
        </p:nvPicPr>
        <p:blipFill>
          <a:blip r:embed="rId2"/>
          <a:stretch>
            <a:fillRect/>
          </a:stretch>
        </p:blipFill>
        <p:spPr>
          <a:xfrm>
            <a:off x="374849" y="960120"/>
            <a:ext cx="10016389" cy="5252894"/>
          </a:xfrm>
          <a:prstGeom prst="rect">
            <a:avLst/>
          </a:prstGeom>
        </p:spPr>
      </p:pic>
      <p:pic>
        <p:nvPicPr>
          <p:cNvPr id="9" name="Obraz 8">
            <a:extLst>
              <a:ext uri="{FF2B5EF4-FFF2-40B4-BE49-F238E27FC236}">
                <a16:creationId xmlns:a16="http://schemas.microsoft.com/office/drawing/2014/main" id="{D3DB4DE1-6B55-3B9E-3934-39258735088B}"/>
              </a:ext>
            </a:extLst>
          </p:cNvPr>
          <p:cNvPicPr>
            <a:picLocks noChangeAspect="1"/>
          </p:cNvPicPr>
          <p:nvPr/>
        </p:nvPicPr>
        <p:blipFill>
          <a:blip r:embed="rId3"/>
          <a:stretch>
            <a:fillRect/>
          </a:stretch>
        </p:blipFill>
        <p:spPr>
          <a:xfrm>
            <a:off x="6900150" y="6213014"/>
            <a:ext cx="3491088" cy="552436"/>
          </a:xfrm>
          <a:prstGeom prst="rect">
            <a:avLst/>
          </a:prstGeom>
        </p:spPr>
      </p:pic>
    </p:spTree>
    <p:extLst>
      <p:ext uri="{BB962C8B-B14F-4D97-AF65-F5344CB8AC3E}">
        <p14:creationId xmlns:p14="http://schemas.microsoft.com/office/powerpoint/2010/main" val="379964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86B11257-FAD1-AA7B-2DD7-80C517E1F77E}"/>
              </a:ext>
            </a:extLst>
          </p:cNvPr>
          <p:cNvPicPr>
            <a:picLocks noChangeAspect="1"/>
          </p:cNvPicPr>
          <p:nvPr/>
        </p:nvPicPr>
        <p:blipFill>
          <a:blip r:embed="rId2"/>
          <a:srcRect b="33759"/>
          <a:stretch>
            <a:fillRect/>
          </a:stretch>
        </p:blipFill>
        <p:spPr>
          <a:xfrm>
            <a:off x="575253" y="895419"/>
            <a:ext cx="9560098" cy="3356541"/>
          </a:xfrm>
          <a:prstGeom prst="rect">
            <a:avLst/>
          </a:prstGeom>
        </p:spPr>
      </p:pic>
      <p:pic>
        <p:nvPicPr>
          <p:cNvPr id="9" name="Obraz 8">
            <a:extLst>
              <a:ext uri="{FF2B5EF4-FFF2-40B4-BE49-F238E27FC236}">
                <a16:creationId xmlns:a16="http://schemas.microsoft.com/office/drawing/2014/main" id="{3EFB9DCE-577F-B4F4-5EEF-A863E796BE4C}"/>
              </a:ext>
            </a:extLst>
          </p:cNvPr>
          <p:cNvPicPr>
            <a:picLocks noChangeAspect="1"/>
          </p:cNvPicPr>
          <p:nvPr/>
        </p:nvPicPr>
        <p:blipFill>
          <a:blip r:embed="rId3"/>
          <a:stretch>
            <a:fillRect/>
          </a:stretch>
        </p:blipFill>
        <p:spPr>
          <a:xfrm>
            <a:off x="6436360" y="6059465"/>
            <a:ext cx="3491088" cy="552436"/>
          </a:xfrm>
          <a:prstGeom prst="rect">
            <a:avLst/>
          </a:prstGeom>
        </p:spPr>
      </p:pic>
      <p:sp>
        <p:nvSpPr>
          <p:cNvPr id="11" name="pole tekstowe 10">
            <a:extLst>
              <a:ext uri="{FF2B5EF4-FFF2-40B4-BE49-F238E27FC236}">
                <a16:creationId xmlns:a16="http://schemas.microsoft.com/office/drawing/2014/main" id="{17BD739D-2C89-1B24-7251-29BBDC7AFF31}"/>
              </a:ext>
            </a:extLst>
          </p:cNvPr>
          <p:cNvSpPr txBox="1"/>
          <p:nvPr/>
        </p:nvSpPr>
        <p:spPr>
          <a:xfrm>
            <a:off x="466343" y="4370882"/>
            <a:ext cx="9560097" cy="1569660"/>
          </a:xfrm>
          <a:prstGeom prst="rect">
            <a:avLst/>
          </a:prstGeom>
          <a:solidFill>
            <a:schemeClr val="bg1"/>
          </a:solidFill>
          <a:ln>
            <a:solidFill>
              <a:srgbClr val="072B5D"/>
            </a:solidFill>
          </a:ln>
        </p:spPr>
        <p:txBody>
          <a:bodyPr wrap="square">
            <a:spAutoFit/>
          </a:bodyPr>
          <a:lstStyle/>
          <a:p>
            <a:pPr marL="342900" indent="-342900">
              <a:buFont typeface="Arial" panose="020B0604020202020204" pitchFamily="34" charset="0"/>
              <a:buChar char="•"/>
            </a:pPr>
            <a:r>
              <a:rPr lang="pl-PL" sz="2400" dirty="0"/>
              <a:t>The </a:t>
            </a:r>
            <a:r>
              <a:rPr lang="pl-PL" sz="2400" dirty="0" err="1"/>
              <a:t>European</a:t>
            </a:r>
            <a:r>
              <a:rPr lang="pl-PL" sz="2400" dirty="0"/>
              <a:t> Chemicals </a:t>
            </a:r>
            <a:r>
              <a:rPr lang="pl-PL" sz="2400" dirty="0" err="1"/>
              <a:t>Agency</a:t>
            </a:r>
            <a:r>
              <a:rPr lang="pl-PL" sz="2400" dirty="0"/>
              <a:t> </a:t>
            </a:r>
            <a:r>
              <a:rPr lang="pl-PL" sz="2400" dirty="0" err="1"/>
              <a:t>launched</a:t>
            </a:r>
            <a:r>
              <a:rPr lang="pl-PL" sz="2400" dirty="0"/>
              <a:t> the 60-day </a:t>
            </a:r>
            <a:r>
              <a:rPr lang="pl-PL" sz="2400" dirty="0" err="1"/>
              <a:t>consultation</a:t>
            </a:r>
            <a:r>
              <a:rPr lang="pl-PL" sz="2400" dirty="0"/>
              <a:t> on </a:t>
            </a:r>
            <a:r>
              <a:rPr lang="pl-PL" sz="2400" dirty="0" err="1"/>
              <a:t>SEAC’s</a:t>
            </a:r>
            <a:r>
              <a:rPr lang="pl-PL" sz="2400" dirty="0"/>
              <a:t> draft PFAS </a:t>
            </a:r>
            <a:r>
              <a:rPr lang="pl-PL" sz="2400" dirty="0" err="1"/>
              <a:t>restriction</a:t>
            </a:r>
            <a:r>
              <a:rPr lang="pl-PL" sz="2400" dirty="0"/>
              <a:t> </a:t>
            </a:r>
            <a:r>
              <a:rPr lang="pl-PL" sz="2400" dirty="0" err="1"/>
              <a:t>opinion</a:t>
            </a:r>
            <a:r>
              <a:rPr lang="pl-PL" sz="2400" dirty="0"/>
              <a:t> on 26 March 2026. The </a:t>
            </a:r>
            <a:r>
              <a:rPr lang="pl-PL" sz="2400" dirty="0" err="1"/>
              <a:t>consultation</a:t>
            </a:r>
            <a:r>
              <a:rPr lang="pl-PL" sz="2400" dirty="0"/>
              <a:t> </a:t>
            </a:r>
            <a:r>
              <a:rPr lang="pl-PL" sz="2400" dirty="0" err="1"/>
              <a:t>closed</a:t>
            </a:r>
            <a:r>
              <a:rPr lang="pl-PL" sz="2400" dirty="0"/>
              <a:t> on 25 May 2026, with SEAC </a:t>
            </a:r>
            <a:r>
              <a:rPr lang="pl-PL" sz="2400" dirty="0" err="1"/>
              <a:t>expected</a:t>
            </a:r>
            <a:r>
              <a:rPr lang="pl-PL" sz="2400" dirty="0"/>
              <a:t> to </a:t>
            </a:r>
            <a:r>
              <a:rPr lang="pl-PL" sz="2400" dirty="0" err="1"/>
              <a:t>adopt</a:t>
            </a:r>
            <a:r>
              <a:rPr lang="pl-PL" sz="2400" dirty="0"/>
              <a:t> </a:t>
            </a:r>
            <a:r>
              <a:rPr lang="pl-PL" sz="2400" dirty="0" err="1"/>
              <a:t>its</a:t>
            </a:r>
            <a:r>
              <a:rPr lang="pl-PL" sz="2400" dirty="0"/>
              <a:t> </a:t>
            </a:r>
            <a:r>
              <a:rPr lang="pl-PL" sz="2400" dirty="0" err="1"/>
              <a:t>final</a:t>
            </a:r>
            <a:r>
              <a:rPr lang="pl-PL" sz="2400" dirty="0"/>
              <a:t> </a:t>
            </a:r>
            <a:r>
              <a:rPr lang="pl-PL" sz="2400" dirty="0" err="1"/>
              <a:t>opinion</a:t>
            </a:r>
            <a:r>
              <a:rPr lang="pl-PL" sz="2400" dirty="0"/>
              <a:t> by the end of 2026. </a:t>
            </a:r>
          </a:p>
        </p:txBody>
      </p:sp>
    </p:spTree>
    <p:extLst>
      <p:ext uri="{BB962C8B-B14F-4D97-AF65-F5344CB8AC3E}">
        <p14:creationId xmlns:p14="http://schemas.microsoft.com/office/powerpoint/2010/main" val="96296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3A50F7F-DD3C-9E14-49BD-5F0A635BCAED}"/>
              </a:ext>
            </a:extLst>
          </p:cNvPr>
          <p:cNvSpPr>
            <a:spLocks noGrp="1"/>
          </p:cNvSpPr>
          <p:nvPr>
            <p:ph sz="quarter" idx="10"/>
          </p:nvPr>
        </p:nvSpPr>
        <p:spPr>
          <a:xfrm>
            <a:off x="920084" y="3348061"/>
            <a:ext cx="8745123" cy="1251371"/>
          </a:xfrm>
        </p:spPr>
        <p:txBody>
          <a:bodyPr/>
          <a:lstStyle/>
          <a:p>
            <a:r>
              <a:rPr lang="en-US" sz="3600" b="0" dirty="0"/>
              <a:t>From Brussels to the Bedside: Why European</a:t>
            </a:r>
          </a:p>
          <a:p>
            <a:r>
              <a:rPr lang="en-US" sz="3600" b="0" dirty="0"/>
              <a:t>Environmental Policies Matter to the ESC</a:t>
            </a:r>
            <a:endParaRPr lang="pl-PL" sz="3600" b="0" dirty="0"/>
          </a:p>
        </p:txBody>
      </p:sp>
      <p:sp>
        <p:nvSpPr>
          <p:cNvPr id="4" name="Symbol zastępczy zawartości 3">
            <a:extLst>
              <a:ext uri="{FF2B5EF4-FFF2-40B4-BE49-F238E27FC236}">
                <a16:creationId xmlns:a16="http://schemas.microsoft.com/office/drawing/2014/main" id="{1A67808F-714B-04D0-B45E-93499FE5664C}"/>
              </a:ext>
            </a:extLst>
          </p:cNvPr>
          <p:cNvSpPr>
            <a:spLocks noGrp="1"/>
          </p:cNvSpPr>
          <p:nvPr>
            <p:ph sz="quarter" idx="12"/>
          </p:nvPr>
        </p:nvSpPr>
        <p:spPr/>
        <p:txBody>
          <a:bodyPr/>
          <a:lstStyle/>
          <a:p>
            <a:r>
              <a:rPr lang="pl-PL" dirty="0"/>
              <a:t>Piotr Szymanski, Chair Regulatory </a:t>
            </a:r>
            <a:r>
              <a:rPr lang="pl-PL" dirty="0" err="1"/>
              <a:t>Affairs</a:t>
            </a:r>
            <a:r>
              <a:rPr lang="pl-PL" dirty="0"/>
              <a:t> </a:t>
            </a:r>
            <a:r>
              <a:rPr lang="pl-PL" dirty="0" err="1"/>
              <a:t>Committee</a:t>
            </a:r>
            <a:endParaRPr lang="pl-PL" dirty="0"/>
          </a:p>
        </p:txBody>
      </p:sp>
      <p:sp>
        <p:nvSpPr>
          <p:cNvPr id="5" name="Symbol zastępczy zawartości 4">
            <a:extLst>
              <a:ext uri="{FF2B5EF4-FFF2-40B4-BE49-F238E27FC236}">
                <a16:creationId xmlns:a16="http://schemas.microsoft.com/office/drawing/2014/main" id="{F451D20B-EEE9-F644-0DDC-AA158C4295DE}"/>
              </a:ext>
            </a:extLst>
          </p:cNvPr>
          <p:cNvSpPr>
            <a:spLocks noGrp="1"/>
          </p:cNvSpPr>
          <p:nvPr>
            <p:ph sz="quarter" idx="13"/>
          </p:nvPr>
        </p:nvSpPr>
        <p:spPr/>
        <p:txBody>
          <a:bodyPr/>
          <a:lstStyle/>
          <a:p>
            <a:r>
              <a:rPr lang="pl-PL" b="1" dirty="0"/>
              <a:t>16th </a:t>
            </a:r>
            <a:r>
              <a:rPr lang="pl-PL" b="1" dirty="0" err="1"/>
              <a:t>June</a:t>
            </a:r>
            <a:r>
              <a:rPr lang="pl-PL" b="1" dirty="0"/>
              <a:t> 2026</a:t>
            </a:r>
          </a:p>
        </p:txBody>
      </p:sp>
    </p:spTree>
    <p:extLst>
      <p:ext uri="{BB962C8B-B14F-4D97-AF65-F5344CB8AC3E}">
        <p14:creationId xmlns:p14="http://schemas.microsoft.com/office/powerpoint/2010/main" val="184318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65EF1-4114-AFDA-6714-1270EA2209C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57A5DFF-5070-0DB6-594F-B66C12AF5BF1}"/>
              </a:ext>
            </a:extLst>
          </p:cNvPr>
          <p:cNvSpPr>
            <a:spLocks noGrp="1"/>
          </p:cNvSpPr>
          <p:nvPr>
            <p:ph type="body" sz="quarter" idx="14"/>
          </p:nvPr>
        </p:nvSpPr>
        <p:spPr>
          <a:xfrm>
            <a:off x="820115" y="1904538"/>
            <a:ext cx="10314026" cy="1455614"/>
          </a:xfrm>
        </p:spPr>
        <p:txBody>
          <a:bodyPr vert="horz" wrap="square" lIns="120000" tIns="62400" rIns="120000" bIns="62400" rtlCol="0" anchor="t">
            <a:spAutoFit/>
          </a:bodyPr>
          <a:lstStyle/>
          <a:p>
            <a:pPr algn="ctr"/>
            <a:r>
              <a:rPr lang="pl-PL" sz="4800" b="0" dirty="0" err="1"/>
              <a:t>Packaging</a:t>
            </a:r>
            <a:r>
              <a:rPr lang="pl-PL" sz="4800" b="0" dirty="0"/>
              <a:t> and </a:t>
            </a:r>
            <a:r>
              <a:rPr lang="pl-PL" sz="4800" b="0" dirty="0" err="1"/>
              <a:t>Packaging</a:t>
            </a:r>
            <a:r>
              <a:rPr lang="pl-PL" sz="4800" b="0" dirty="0"/>
              <a:t> </a:t>
            </a:r>
            <a:br>
              <a:rPr lang="pl-PL" sz="4800" b="0" dirty="0"/>
            </a:br>
            <a:r>
              <a:rPr lang="pl-PL" sz="4800" b="0" dirty="0"/>
              <a:t>Waste </a:t>
            </a:r>
            <a:r>
              <a:rPr lang="pl-PL" sz="4800" b="0" dirty="0" err="1"/>
              <a:t>Regulation</a:t>
            </a:r>
            <a:endParaRPr lang="en-US" sz="6000" b="0" dirty="0"/>
          </a:p>
        </p:txBody>
      </p:sp>
      <p:pic>
        <p:nvPicPr>
          <p:cNvPr id="3" name="Obraz 2">
            <a:extLst>
              <a:ext uri="{FF2B5EF4-FFF2-40B4-BE49-F238E27FC236}">
                <a16:creationId xmlns:a16="http://schemas.microsoft.com/office/drawing/2014/main" id="{C57AAEF7-66DF-C499-AFCE-38224B298BDD}"/>
              </a:ext>
            </a:extLst>
          </p:cNvPr>
          <p:cNvPicPr>
            <a:picLocks noChangeAspect="1"/>
          </p:cNvPicPr>
          <p:nvPr/>
        </p:nvPicPr>
        <p:blipFill>
          <a:blip r:embed="rId2"/>
          <a:stretch>
            <a:fillRect/>
          </a:stretch>
        </p:blipFill>
        <p:spPr>
          <a:xfrm>
            <a:off x="3552338" y="225232"/>
            <a:ext cx="4941702" cy="1365824"/>
          </a:xfrm>
          <a:prstGeom prst="rect">
            <a:avLst/>
          </a:prstGeom>
        </p:spPr>
      </p:pic>
      <p:sp>
        <p:nvSpPr>
          <p:cNvPr id="6" name="pole tekstowe 5">
            <a:extLst>
              <a:ext uri="{FF2B5EF4-FFF2-40B4-BE49-F238E27FC236}">
                <a16:creationId xmlns:a16="http://schemas.microsoft.com/office/drawing/2014/main" id="{222F1EDC-3895-1B26-AFD2-584784BF1AFB}"/>
              </a:ext>
            </a:extLst>
          </p:cNvPr>
          <p:cNvSpPr txBox="1"/>
          <p:nvPr/>
        </p:nvSpPr>
        <p:spPr>
          <a:xfrm>
            <a:off x="1520952" y="3810794"/>
            <a:ext cx="9314688" cy="2462213"/>
          </a:xfrm>
          <a:prstGeom prst="rect">
            <a:avLst/>
          </a:prstGeom>
          <a:noFill/>
        </p:spPr>
        <p:txBody>
          <a:bodyPr wrap="square">
            <a:spAutoFit/>
          </a:bodyPr>
          <a:lstStyle/>
          <a:p>
            <a:pPr algn="ctr"/>
            <a:r>
              <a:rPr lang="pl-PL" sz="3200" dirty="0"/>
              <a:t>No „</a:t>
            </a:r>
            <a:r>
              <a:rPr lang="pl-PL" sz="3200" dirty="0" err="1"/>
              <a:t>blanket</a:t>
            </a:r>
            <a:r>
              <a:rPr lang="pl-PL" sz="3200" dirty="0"/>
              <a:t> </a:t>
            </a:r>
            <a:r>
              <a:rPr lang="pl-PL" sz="3200" dirty="0" err="1"/>
              <a:t>exemption</a:t>
            </a:r>
            <a:r>
              <a:rPr lang="pl-PL" sz="3200" dirty="0"/>
              <a:t>” for </a:t>
            </a:r>
            <a:r>
              <a:rPr lang="pl-PL" sz="3200" dirty="0" err="1"/>
              <a:t>healthcare</a:t>
            </a:r>
            <a:endParaRPr lang="pl-PL" sz="3200" dirty="0"/>
          </a:p>
          <a:p>
            <a:pPr algn="ctr"/>
            <a:endParaRPr lang="pl-PL" sz="3200" dirty="0"/>
          </a:p>
          <a:p>
            <a:pPr algn="ctr"/>
            <a:r>
              <a:rPr lang="pl-PL" dirty="0" err="1"/>
              <a:t>Applies</a:t>
            </a:r>
            <a:r>
              <a:rPr lang="pl-PL" dirty="0"/>
              <a:t> </a:t>
            </a:r>
            <a:r>
              <a:rPr lang="pl-PL" dirty="0" err="1"/>
              <a:t>broadly</a:t>
            </a:r>
            <a:r>
              <a:rPr lang="pl-PL" dirty="0"/>
              <a:t> to </a:t>
            </a:r>
            <a:r>
              <a:rPr lang="pl-PL" b="1" dirty="0" err="1"/>
              <a:t>all</a:t>
            </a:r>
            <a:r>
              <a:rPr lang="pl-PL" b="1" dirty="0"/>
              <a:t> </a:t>
            </a:r>
            <a:r>
              <a:rPr lang="pl-PL" b="1" dirty="0" err="1"/>
              <a:t>packaging</a:t>
            </a:r>
            <a:r>
              <a:rPr lang="pl-PL" b="1" dirty="0"/>
              <a:t> and </a:t>
            </a:r>
            <a:r>
              <a:rPr lang="pl-PL" b="1" dirty="0" err="1"/>
              <a:t>packaging</a:t>
            </a:r>
            <a:r>
              <a:rPr lang="pl-PL" b="1" dirty="0"/>
              <a:t> waste</a:t>
            </a:r>
            <a:r>
              <a:rPr lang="pl-PL" dirty="0"/>
              <a:t>, </a:t>
            </a:r>
            <a:r>
              <a:rPr lang="pl-PL" dirty="0" err="1"/>
              <a:t>regardless</a:t>
            </a:r>
            <a:r>
              <a:rPr lang="pl-PL" dirty="0"/>
              <a:t> of </a:t>
            </a:r>
            <a:r>
              <a:rPr lang="pl-PL" dirty="0" err="1"/>
              <a:t>material</a:t>
            </a:r>
            <a:r>
              <a:rPr lang="pl-PL" dirty="0"/>
              <a:t> </a:t>
            </a:r>
            <a:r>
              <a:rPr lang="pl-PL" dirty="0" err="1"/>
              <a:t>or</a:t>
            </a:r>
            <a:r>
              <a:rPr lang="pl-PL" dirty="0"/>
              <a:t> </a:t>
            </a:r>
            <a:r>
              <a:rPr lang="pl-PL" dirty="0" err="1"/>
              <a:t>sector</a:t>
            </a:r>
            <a:r>
              <a:rPr lang="pl-PL" dirty="0"/>
              <a:t>. </a:t>
            </a:r>
            <a:r>
              <a:rPr lang="pl-PL" dirty="0" err="1"/>
              <a:t>That</a:t>
            </a:r>
            <a:r>
              <a:rPr lang="pl-PL" dirty="0"/>
              <a:t> </a:t>
            </a:r>
            <a:r>
              <a:rPr lang="pl-PL" dirty="0" err="1"/>
              <a:t>includes</a:t>
            </a:r>
            <a:r>
              <a:rPr lang="pl-PL" dirty="0"/>
              <a:t> </a:t>
            </a:r>
            <a:r>
              <a:rPr lang="pl-PL" dirty="0" err="1"/>
              <a:t>packaging</a:t>
            </a:r>
            <a:r>
              <a:rPr lang="pl-PL" dirty="0"/>
              <a:t> </a:t>
            </a:r>
            <a:r>
              <a:rPr lang="pl-PL" dirty="0" err="1"/>
              <a:t>used</a:t>
            </a:r>
            <a:r>
              <a:rPr lang="pl-PL" dirty="0"/>
              <a:t> for </a:t>
            </a:r>
            <a:r>
              <a:rPr lang="pl-PL" b="1" dirty="0" err="1"/>
              <a:t>medicinal</a:t>
            </a:r>
            <a:r>
              <a:rPr lang="pl-PL" b="1" dirty="0"/>
              <a:t> products, </a:t>
            </a:r>
            <a:r>
              <a:rPr lang="pl-PL" b="1" dirty="0" err="1"/>
              <a:t>medical</a:t>
            </a:r>
            <a:r>
              <a:rPr lang="pl-PL" b="1" dirty="0"/>
              <a:t> devices, </a:t>
            </a:r>
            <a:r>
              <a:rPr lang="pl-PL" b="1" dirty="0" err="1"/>
              <a:t>IVDs</a:t>
            </a:r>
            <a:r>
              <a:rPr lang="pl-PL" b="1" dirty="0"/>
              <a:t>, </a:t>
            </a:r>
            <a:r>
              <a:rPr lang="pl-PL" b="1" dirty="0" err="1"/>
              <a:t>hospital</a:t>
            </a:r>
            <a:r>
              <a:rPr lang="pl-PL" b="1" dirty="0"/>
              <a:t> </a:t>
            </a:r>
            <a:r>
              <a:rPr lang="pl-PL" b="1" dirty="0" err="1"/>
              <a:t>supplies</a:t>
            </a:r>
            <a:r>
              <a:rPr lang="pl-PL" b="1" dirty="0"/>
              <a:t>, </a:t>
            </a:r>
            <a:r>
              <a:rPr lang="pl-PL" b="1" dirty="0" err="1"/>
              <a:t>sterile</a:t>
            </a:r>
            <a:r>
              <a:rPr lang="pl-PL" b="1" dirty="0"/>
              <a:t> </a:t>
            </a:r>
            <a:r>
              <a:rPr lang="pl-PL" b="1" dirty="0" err="1"/>
              <a:t>packs</a:t>
            </a:r>
            <a:r>
              <a:rPr lang="pl-PL" b="1" dirty="0"/>
              <a:t>, transport </a:t>
            </a:r>
            <a:r>
              <a:rPr lang="pl-PL" b="1" dirty="0" err="1"/>
              <a:t>packaging</a:t>
            </a:r>
            <a:r>
              <a:rPr lang="pl-PL" b="1" dirty="0"/>
              <a:t>, </a:t>
            </a:r>
            <a:r>
              <a:rPr lang="pl-PL" b="1" dirty="0" err="1"/>
              <a:t>pharmacy</a:t>
            </a:r>
            <a:r>
              <a:rPr lang="pl-PL" b="1" dirty="0"/>
              <a:t> </a:t>
            </a:r>
            <a:r>
              <a:rPr lang="pl-PL" b="1" dirty="0" err="1"/>
              <a:t>packs</a:t>
            </a:r>
            <a:r>
              <a:rPr lang="pl-PL" b="1" dirty="0"/>
              <a:t>, e-commerce </a:t>
            </a:r>
            <a:r>
              <a:rPr lang="pl-PL" b="1" dirty="0" err="1"/>
              <a:t>packs</a:t>
            </a:r>
            <a:r>
              <a:rPr lang="pl-PL" b="1" dirty="0"/>
              <a:t>, lab </a:t>
            </a:r>
            <a:r>
              <a:rPr lang="pl-PL" b="1" dirty="0" err="1"/>
              <a:t>consumables</a:t>
            </a:r>
            <a:r>
              <a:rPr lang="pl-PL" b="1" dirty="0"/>
              <a:t> and </a:t>
            </a:r>
            <a:r>
              <a:rPr lang="pl-PL" b="1" dirty="0" err="1"/>
              <a:t>logistics</a:t>
            </a:r>
            <a:r>
              <a:rPr lang="pl-PL" b="1" dirty="0"/>
              <a:t> </a:t>
            </a:r>
            <a:r>
              <a:rPr lang="pl-PL" b="1" dirty="0" err="1"/>
              <a:t>packaging</a:t>
            </a:r>
            <a:r>
              <a:rPr lang="pl-PL" dirty="0"/>
              <a:t>. The </a:t>
            </a:r>
            <a:r>
              <a:rPr lang="pl-PL" dirty="0" err="1"/>
              <a:t>regulation</a:t>
            </a:r>
            <a:r>
              <a:rPr lang="pl-PL" dirty="0"/>
              <a:t> </a:t>
            </a:r>
            <a:r>
              <a:rPr lang="pl-PL" dirty="0" err="1"/>
              <a:t>entered</a:t>
            </a:r>
            <a:r>
              <a:rPr lang="pl-PL" dirty="0"/>
              <a:t> </a:t>
            </a:r>
            <a:r>
              <a:rPr lang="pl-PL" dirty="0" err="1"/>
              <a:t>into</a:t>
            </a:r>
            <a:r>
              <a:rPr lang="pl-PL" dirty="0"/>
              <a:t> </a:t>
            </a:r>
            <a:r>
              <a:rPr lang="pl-PL" dirty="0" err="1"/>
              <a:t>force</a:t>
            </a:r>
            <a:r>
              <a:rPr lang="pl-PL" dirty="0"/>
              <a:t> on </a:t>
            </a:r>
            <a:r>
              <a:rPr lang="pl-PL" b="1" dirty="0"/>
              <a:t>11 </a:t>
            </a:r>
            <a:r>
              <a:rPr lang="pl-PL" b="1" dirty="0" err="1"/>
              <a:t>February</a:t>
            </a:r>
            <a:r>
              <a:rPr lang="pl-PL" b="1" dirty="0"/>
              <a:t> 2025</a:t>
            </a:r>
            <a:r>
              <a:rPr lang="pl-PL" dirty="0"/>
              <a:t> </a:t>
            </a:r>
            <a:br>
              <a:rPr lang="pl-PL" dirty="0"/>
            </a:br>
            <a:r>
              <a:rPr lang="pl-PL" dirty="0"/>
              <a:t>and </a:t>
            </a:r>
            <a:r>
              <a:rPr lang="pl-PL" dirty="0" err="1"/>
              <a:t>its</a:t>
            </a:r>
            <a:r>
              <a:rPr lang="pl-PL" dirty="0"/>
              <a:t> </a:t>
            </a:r>
            <a:r>
              <a:rPr lang="pl-PL" dirty="0" err="1"/>
              <a:t>general</a:t>
            </a:r>
            <a:r>
              <a:rPr lang="pl-PL" dirty="0"/>
              <a:t> </a:t>
            </a:r>
            <a:r>
              <a:rPr lang="pl-PL" dirty="0" err="1"/>
              <a:t>application</a:t>
            </a:r>
            <a:r>
              <a:rPr lang="pl-PL" dirty="0"/>
              <a:t> </a:t>
            </a:r>
            <a:r>
              <a:rPr lang="pl-PL" dirty="0" err="1"/>
              <a:t>date</a:t>
            </a:r>
            <a:r>
              <a:rPr lang="pl-PL" dirty="0"/>
              <a:t> </a:t>
            </a:r>
            <a:r>
              <a:rPr lang="pl-PL" dirty="0" err="1"/>
              <a:t>is</a:t>
            </a:r>
            <a:r>
              <a:rPr lang="pl-PL" dirty="0"/>
              <a:t> </a:t>
            </a:r>
            <a:r>
              <a:rPr lang="pl-PL" b="1" dirty="0"/>
              <a:t>12 August 2026</a:t>
            </a:r>
            <a:endParaRPr lang="pl-PL" dirty="0"/>
          </a:p>
        </p:txBody>
      </p:sp>
    </p:spTree>
    <p:extLst>
      <p:ext uri="{BB962C8B-B14F-4D97-AF65-F5344CB8AC3E}">
        <p14:creationId xmlns:p14="http://schemas.microsoft.com/office/powerpoint/2010/main" val="121590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F955C46-F112-7D5C-CC67-9ADC8B77FB11}"/>
              </a:ext>
            </a:extLst>
          </p:cNvPr>
          <p:cNvPicPr>
            <a:picLocks noChangeAspect="1"/>
          </p:cNvPicPr>
          <p:nvPr/>
        </p:nvPicPr>
        <p:blipFill>
          <a:blip r:embed="rId2"/>
          <a:stretch>
            <a:fillRect/>
          </a:stretch>
        </p:blipFill>
        <p:spPr>
          <a:xfrm>
            <a:off x="1124712" y="374351"/>
            <a:ext cx="7772400" cy="2969616"/>
          </a:xfrm>
          <a:prstGeom prst="rect">
            <a:avLst/>
          </a:prstGeom>
        </p:spPr>
      </p:pic>
      <p:sp>
        <p:nvSpPr>
          <p:cNvPr id="6" name="pole tekstowe 5">
            <a:extLst>
              <a:ext uri="{FF2B5EF4-FFF2-40B4-BE49-F238E27FC236}">
                <a16:creationId xmlns:a16="http://schemas.microsoft.com/office/drawing/2014/main" id="{5174A0D8-D7B6-E99F-9B7B-2814F74358CF}"/>
              </a:ext>
            </a:extLst>
          </p:cNvPr>
          <p:cNvSpPr txBox="1"/>
          <p:nvPr/>
        </p:nvSpPr>
        <p:spPr>
          <a:xfrm>
            <a:off x="1330452" y="3658261"/>
            <a:ext cx="5655564" cy="2585323"/>
          </a:xfrm>
          <a:prstGeom prst="rect">
            <a:avLst/>
          </a:prstGeom>
          <a:noFill/>
        </p:spPr>
        <p:txBody>
          <a:bodyPr wrap="square">
            <a:spAutoFit/>
          </a:bodyPr>
          <a:lstStyle/>
          <a:p>
            <a:r>
              <a:rPr lang="pl-PL" dirty="0"/>
              <a:t>350 </a:t>
            </a:r>
            <a:r>
              <a:rPr lang="pl-PL" dirty="0" err="1"/>
              <a:t>cardiac</a:t>
            </a:r>
            <a:r>
              <a:rPr lang="pl-PL" dirty="0"/>
              <a:t> </a:t>
            </a:r>
            <a:r>
              <a:rPr lang="pl-PL" dirty="0" err="1"/>
              <a:t>surgeries</a:t>
            </a:r>
            <a:r>
              <a:rPr lang="pl-PL" dirty="0"/>
              <a:t> and 2900 </a:t>
            </a:r>
            <a:r>
              <a:rPr lang="pl-PL" dirty="0" err="1"/>
              <a:t>interventional</a:t>
            </a:r>
            <a:r>
              <a:rPr lang="pl-PL" dirty="0"/>
              <a:t> </a:t>
            </a:r>
            <a:r>
              <a:rPr lang="pl-PL" dirty="0" err="1"/>
              <a:t>cases</a:t>
            </a:r>
            <a:r>
              <a:rPr lang="pl-PL" dirty="0"/>
              <a:t>:</a:t>
            </a:r>
          </a:p>
          <a:p>
            <a:pPr marL="285750" indent="-285750">
              <a:buFont typeface="Arial" panose="020B0604020202020204" pitchFamily="34" charset="0"/>
              <a:buChar char="•"/>
            </a:pPr>
            <a:r>
              <a:rPr lang="pl-PL" dirty="0"/>
              <a:t>11,000 kg of </a:t>
            </a:r>
            <a:r>
              <a:rPr lang="pl-PL" dirty="0" err="1"/>
              <a:t>recyclable</a:t>
            </a:r>
            <a:r>
              <a:rPr lang="pl-PL" dirty="0"/>
              <a:t> waste</a:t>
            </a:r>
          </a:p>
          <a:p>
            <a:pPr marL="285750" indent="-285750">
              <a:buFont typeface="Arial" panose="020B0604020202020204" pitchFamily="34" charset="0"/>
              <a:buChar char="•"/>
            </a:pPr>
            <a:r>
              <a:rPr lang="pl-PL" dirty="0"/>
              <a:t>30,000 kg of </a:t>
            </a:r>
            <a:r>
              <a:rPr lang="pl-PL" dirty="0" err="1"/>
              <a:t>contaminated</a:t>
            </a:r>
            <a:r>
              <a:rPr lang="pl-PL" dirty="0"/>
              <a:t> waste </a:t>
            </a:r>
            <a:r>
              <a:rPr lang="pl-PL" dirty="0" err="1"/>
              <a:t>are</a:t>
            </a:r>
            <a:r>
              <a:rPr lang="pl-PL" dirty="0"/>
              <a:t> </a:t>
            </a:r>
            <a:r>
              <a:rPr lang="pl-PL" dirty="0" err="1"/>
              <a:t>generated</a:t>
            </a:r>
            <a:r>
              <a:rPr lang="pl-PL" dirty="0"/>
              <a:t> </a:t>
            </a:r>
            <a:r>
              <a:rPr lang="pl-PL" dirty="0" err="1"/>
              <a:t>annually</a:t>
            </a:r>
            <a:r>
              <a:rPr lang="pl-PL" dirty="0"/>
              <a:t> . </a:t>
            </a:r>
          </a:p>
          <a:p>
            <a:endParaRPr lang="pl-PL" dirty="0"/>
          </a:p>
          <a:p>
            <a:r>
              <a:rPr lang="pl-PL" dirty="0" err="1">
                <a:solidFill>
                  <a:srgbClr val="AE1022"/>
                </a:solidFill>
              </a:rPr>
              <a:t>Extrapolated</a:t>
            </a:r>
            <a:r>
              <a:rPr lang="pl-PL" dirty="0">
                <a:solidFill>
                  <a:srgbClr val="AE1022"/>
                </a:solidFill>
              </a:rPr>
              <a:t> to </a:t>
            </a:r>
            <a:r>
              <a:rPr lang="pl-PL" dirty="0" err="1">
                <a:solidFill>
                  <a:srgbClr val="AE1022"/>
                </a:solidFill>
              </a:rPr>
              <a:t>all</a:t>
            </a:r>
            <a:r>
              <a:rPr lang="pl-PL" dirty="0">
                <a:solidFill>
                  <a:srgbClr val="AE1022"/>
                </a:solidFill>
              </a:rPr>
              <a:t> the </a:t>
            </a:r>
            <a:r>
              <a:rPr lang="pl-PL" dirty="0" err="1">
                <a:solidFill>
                  <a:srgbClr val="AE1022"/>
                </a:solidFill>
              </a:rPr>
              <a:t>cardiac</a:t>
            </a:r>
            <a:r>
              <a:rPr lang="pl-PL" dirty="0">
                <a:solidFill>
                  <a:srgbClr val="AE1022"/>
                </a:solidFill>
              </a:rPr>
              <a:t> </a:t>
            </a:r>
            <a:r>
              <a:rPr lang="pl-PL" dirty="0" err="1">
                <a:solidFill>
                  <a:srgbClr val="AE1022"/>
                </a:solidFill>
              </a:rPr>
              <a:t>cath</a:t>
            </a:r>
            <a:r>
              <a:rPr lang="pl-PL" dirty="0">
                <a:solidFill>
                  <a:srgbClr val="AE1022"/>
                </a:solidFill>
              </a:rPr>
              <a:t> </a:t>
            </a:r>
            <a:r>
              <a:rPr lang="pl-PL" dirty="0" err="1">
                <a:solidFill>
                  <a:srgbClr val="AE1022"/>
                </a:solidFill>
              </a:rPr>
              <a:t>labs</a:t>
            </a:r>
            <a:r>
              <a:rPr lang="pl-PL" dirty="0">
                <a:solidFill>
                  <a:srgbClr val="AE1022"/>
                </a:solidFill>
              </a:rPr>
              <a:t> and </a:t>
            </a:r>
            <a:r>
              <a:rPr lang="pl-PL" dirty="0" err="1">
                <a:solidFill>
                  <a:srgbClr val="AE1022"/>
                </a:solidFill>
              </a:rPr>
              <a:t>cardiac</a:t>
            </a:r>
            <a:r>
              <a:rPr lang="pl-PL" dirty="0">
                <a:solidFill>
                  <a:srgbClr val="AE1022"/>
                </a:solidFill>
              </a:rPr>
              <a:t> op. </a:t>
            </a:r>
            <a:r>
              <a:rPr lang="pl-PL" dirty="0" err="1">
                <a:solidFill>
                  <a:srgbClr val="AE1022"/>
                </a:solidFill>
              </a:rPr>
              <a:t>theaters</a:t>
            </a:r>
            <a:r>
              <a:rPr lang="pl-PL" dirty="0">
                <a:solidFill>
                  <a:srgbClr val="AE1022"/>
                </a:solidFill>
              </a:rPr>
              <a:t> </a:t>
            </a:r>
            <a:r>
              <a:rPr lang="pl-PL" dirty="0" err="1">
                <a:solidFill>
                  <a:srgbClr val="AE1022"/>
                </a:solidFill>
              </a:rPr>
              <a:t>globally</a:t>
            </a:r>
            <a:r>
              <a:rPr lang="pl-PL" dirty="0">
                <a:solidFill>
                  <a:srgbClr val="AE1022"/>
                </a:solidFill>
              </a:rPr>
              <a:t>, the </a:t>
            </a:r>
            <a:r>
              <a:rPr lang="pl-PL" dirty="0" err="1">
                <a:solidFill>
                  <a:srgbClr val="AE1022"/>
                </a:solidFill>
              </a:rPr>
              <a:t>anticipated</a:t>
            </a:r>
            <a:r>
              <a:rPr lang="pl-PL" dirty="0">
                <a:solidFill>
                  <a:srgbClr val="AE1022"/>
                </a:solidFill>
              </a:rPr>
              <a:t> </a:t>
            </a:r>
            <a:r>
              <a:rPr lang="pl-PL" dirty="0" err="1">
                <a:solidFill>
                  <a:srgbClr val="AE1022"/>
                </a:solidFill>
              </a:rPr>
              <a:t>annual</a:t>
            </a:r>
            <a:r>
              <a:rPr lang="pl-PL" dirty="0">
                <a:solidFill>
                  <a:srgbClr val="AE1022"/>
                </a:solidFill>
              </a:rPr>
              <a:t> waste </a:t>
            </a:r>
            <a:r>
              <a:rPr lang="pl-PL" dirty="0" err="1">
                <a:solidFill>
                  <a:srgbClr val="AE1022"/>
                </a:solidFill>
              </a:rPr>
              <a:t>production</a:t>
            </a:r>
            <a:r>
              <a:rPr lang="pl-PL" dirty="0">
                <a:solidFill>
                  <a:srgbClr val="AE1022"/>
                </a:solidFill>
              </a:rPr>
              <a:t> from </a:t>
            </a:r>
            <a:r>
              <a:rPr lang="pl-PL" dirty="0" err="1">
                <a:solidFill>
                  <a:srgbClr val="AE1022"/>
                </a:solidFill>
              </a:rPr>
              <a:t>invasive</a:t>
            </a:r>
            <a:r>
              <a:rPr lang="pl-PL" dirty="0">
                <a:solidFill>
                  <a:srgbClr val="AE1022"/>
                </a:solidFill>
              </a:rPr>
              <a:t> </a:t>
            </a:r>
            <a:r>
              <a:rPr lang="pl-PL" dirty="0" err="1">
                <a:solidFill>
                  <a:srgbClr val="AE1022"/>
                </a:solidFill>
              </a:rPr>
              <a:t>cardiac</a:t>
            </a:r>
            <a:r>
              <a:rPr lang="pl-PL" dirty="0">
                <a:solidFill>
                  <a:srgbClr val="AE1022"/>
                </a:solidFill>
              </a:rPr>
              <a:t> </a:t>
            </a:r>
            <a:r>
              <a:rPr lang="pl-PL" dirty="0" err="1">
                <a:solidFill>
                  <a:srgbClr val="AE1022"/>
                </a:solidFill>
              </a:rPr>
              <a:t>procedures</a:t>
            </a:r>
            <a:r>
              <a:rPr lang="pl-PL" dirty="0">
                <a:solidFill>
                  <a:srgbClr val="AE1022"/>
                </a:solidFill>
              </a:rPr>
              <a:t> </a:t>
            </a:r>
            <a:r>
              <a:rPr lang="pl-PL" dirty="0" err="1">
                <a:solidFill>
                  <a:srgbClr val="AE1022"/>
                </a:solidFill>
              </a:rPr>
              <a:t>is</a:t>
            </a:r>
            <a:r>
              <a:rPr lang="pl-PL" dirty="0">
                <a:solidFill>
                  <a:srgbClr val="AE1022"/>
                </a:solidFill>
              </a:rPr>
              <a:t> 150 </a:t>
            </a:r>
            <a:r>
              <a:rPr lang="pl-PL" dirty="0" err="1">
                <a:solidFill>
                  <a:srgbClr val="AE1022"/>
                </a:solidFill>
              </a:rPr>
              <a:t>million</a:t>
            </a:r>
            <a:r>
              <a:rPr lang="pl-PL" dirty="0">
                <a:solidFill>
                  <a:srgbClr val="AE1022"/>
                </a:solidFill>
              </a:rPr>
              <a:t> kg (150,000 </a:t>
            </a:r>
            <a:r>
              <a:rPr lang="pl-PL" dirty="0" err="1">
                <a:solidFill>
                  <a:srgbClr val="AE1022"/>
                </a:solidFill>
              </a:rPr>
              <a:t>metric</a:t>
            </a:r>
            <a:r>
              <a:rPr lang="pl-PL" dirty="0">
                <a:solidFill>
                  <a:srgbClr val="AE1022"/>
                </a:solidFill>
              </a:rPr>
              <a:t> </a:t>
            </a:r>
            <a:r>
              <a:rPr lang="pl-PL" dirty="0" err="1">
                <a:solidFill>
                  <a:srgbClr val="AE1022"/>
                </a:solidFill>
              </a:rPr>
              <a:t>tons</a:t>
            </a:r>
            <a:r>
              <a:rPr lang="pl-PL" dirty="0">
                <a:solidFill>
                  <a:srgbClr val="AE1022"/>
                </a:solidFill>
              </a:rPr>
              <a:t>)</a:t>
            </a:r>
          </a:p>
        </p:txBody>
      </p:sp>
      <p:pic>
        <p:nvPicPr>
          <p:cNvPr id="8" name="Obraz 7">
            <a:extLst>
              <a:ext uri="{FF2B5EF4-FFF2-40B4-BE49-F238E27FC236}">
                <a16:creationId xmlns:a16="http://schemas.microsoft.com/office/drawing/2014/main" id="{2CACB47C-87C3-E643-D4AD-FCD7C638E8EB}"/>
              </a:ext>
            </a:extLst>
          </p:cNvPr>
          <p:cNvPicPr>
            <a:picLocks noChangeAspect="1"/>
          </p:cNvPicPr>
          <p:nvPr/>
        </p:nvPicPr>
        <p:blipFill>
          <a:blip r:embed="rId3"/>
          <a:stretch>
            <a:fillRect/>
          </a:stretch>
        </p:blipFill>
        <p:spPr>
          <a:xfrm>
            <a:off x="7342632" y="3658261"/>
            <a:ext cx="2561617" cy="2305021"/>
          </a:xfrm>
          <a:prstGeom prst="rect">
            <a:avLst/>
          </a:prstGeom>
        </p:spPr>
      </p:pic>
    </p:spTree>
    <p:extLst>
      <p:ext uri="{BB962C8B-B14F-4D97-AF65-F5344CB8AC3E}">
        <p14:creationId xmlns:p14="http://schemas.microsoft.com/office/powerpoint/2010/main" val="315063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7A4F-8775-AEEA-8438-E2A1424CB99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DE5743A-2DCE-4C00-5796-A2CC6922DB32}"/>
              </a:ext>
            </a:extLst>
          </p:cNvPr>
          <p:cNvSpPr>
            <a:spLocks noGrp="1"/>
          </p:cNvSpPr>
          <p:nvPr>
            <p:ph type="body" sz="quarter" idx="14"/>
          </p:nvPr>
        </p:nvSpPr>
        <p:spPr>
          <a:xfrm>
            <a:off x="177264" y="3248706"/>
            <a:ext cx="11895315" cy="2286610"/>
          </a:xfrm>
        </p:spPr>
        <p:txBody>
          <a:bodyPr vert="horz" wrap="square" lIns="120000" tIns="62400" rIns="120000" bIns="62400" rtlCol="0" anchor="t">
            <a:spAutoFit/>
          </a:bodyPr>
          <a:lstStyle/>
          <a:p>
            <a:pPr algn="ctr"/>
            <a:r>
              <a:rPr lang="pl-PL" sz="4800" b="0" dirty="0"/>
              <a:t>New Pharmaceutical </a:t>
            </a:r>
            <a:br>
              <a:rPr lang="pl-PL" sz="4800" b="0" dirty="0"/>
            </a:br>
            <a:r>
              <a:rPr lang="pl-PL" sz="4800" b="0" dirty="0" err="1"/>
              <a:t>Regulation</a:t>
            </a:r>
            <a:r>
              <a:rPr lang="pl-PL" sz="4800" b="0" dirty="0"/>
              <a:t> and Directive </a:t>
            </a:r>
            <a:br>
              <a:rPr lang="pl-PL" sz="4800" b="0" dirty="0"/>
            </a:br>
            <a:endParaRPr lang="en-US" sz="6000" b="0" dirty="0"/>
          </a:p>
        </p:txBody>
      </p:sp>
      <p:pic>
        <p:nvPicPr>
          <p:cNvPr id="3" name="Obraz 2">
            <a:extLst>
              <a:ext uri="{FF2B5EF4-FFF2-40B4-BE49-F238E27FC236}">
                <a16:creationId xmlns:a16="http://schemas.microsoft.com/office/drawing/2014/main" id="{C61251D0-C38C-E00D-1270-049CC5A6C10B}"/>
              </a:ext>
            </a:extLst>
          </p:cNvPr>
          <p:cNvPicPr>
            <a:picLocks noChangeAspect="1"/>
          </p:cNvPicPr>
          <p:nvPr/>
        </p:nvPicPr>
        <p:blipFill>
          <a:blip r:embed="rId2"/>
          <a:stretch>
            <a:fillRect/>
          </a:stretch>
        </p:blipFill>
        <p:spPr>
          <a:xfrm>
            <a:off x="3397096" y="25491"/>
            <a:ext cx="5028646" cy="2389202"/>
          </a:xfrm>
          <a:prstGeom prst="rect">
            <a:avLst/>
          </a:prstGeom>
        </p:spPr>
      </p:pic>
      <p:sp>
        <p:nvSpPr>
          <p:cNvPr id="6" name="pole tekstowe 5">
            <a:extLst>
              <a:ext uri="{FF2B5EF4-FFF2-40B4-BE49-F238E27FC236}">
                <a16:creationId xmlns:a16="http://schemas.microsoft.com/office/drawing/2014/main" id="{041CE8AA-D603-71C6-DF2E-3ADF6757FC24}"/>
              </a:ext>
            </a:extLst>
          </p:cNvPr>
          <p:cNvSpPr txBox="1"/>
          <p:nvPr/>
        </p:nvSpPr>
        <p:spPr>
          <a:xfrm>
            <a:off x="2926080" y="5081492"/>
            <a:ext cx="6684264" cy="646331"/>
          </a:xfrm>
          <a:prstGeom prst="rect">
            <a:avLst/>
          </a:prstGeom>
          <a:noFill/>
        </p:spPr>
        <p:txBody>
          <a:bodyPr wrap="square">
            <a:spAutoFit/>
          </a:bodyPr>
          <a:lstStyle/>
          <a:p>
            <a:pPr algn="ctr"/>
            <a:r>
              <a:rPr lang="pl-PL" dirty="0">
                <a:solidFill>
                  <a:srgbClr val="AE1022"/>
                </a:solidFill>
              </a:rPr>
              <a:t>The </a:t>
            </a:r>
            <a:r>
              <a:rPr lang="pl-PL" dirty="0" err="1">
                <a:solidFill>
                  <a:srgbClr val="AE1022"/>
                </a:solidFill>
              </a:rPr>
              <a:t>new</a:t>
            </a:r>
            <a:r>
              <a:rPr lang="pl-PL" dirty="0">
                <a:solidFill>
                  <a:srgbClr val="AE1022"/>
                </a:solidFill>
              </a:rPr>
              <a:t> </a:t>
            </a:r>
            <a:r>
              <a:rPr lang="pl-PL" dirty="0" err="1">
                <a:solidFill>
                  <a:srgbClr val="AE1022"/>
                </a:solidFill>
              </a:rPr>
              <a:t>pharma</a:t>
            </a:r>
            <a:r>
              <a:rPr lang="pl-PL" dirty="0">
                <a:solidFill>
                  <a:srgbClr val="AE1022"/>
                </a:solidFill>
              </a:rPr>
              <a:t> </a:t>
            </a:r>
            <a:r>
              <a:rPr lang="pl-PL" dirty="0" err="1">
                <a:solidFill>
                  <a:srgbClr val="AE1022"/>
                </a:solidFill>
              </a:rPr>
              <a:t>package</a:t>
            </a:r>
            <a:r>
              <a:rPr lang="pl-PL" dirty="0">
                <a:solidFill>
                  <a:srgbClr val="AE1022"/>
                </a:solidFill>
              </a:rPr>
              <a:t> </a:t>
            </a:r>
            <a:r>
              <a:rPr lang="pl-PL" dirty="0" err="1">
                <a:solidFill>
                  <a:srgbClr val="AE1022"/>
                </a:solidFill>
              </a:rPr>
              <a:t>strengthens</a:t>
            </a:r>
            <a:r>
              <a:rPr lang="pl-PL" dirty="0">
                <a:solidFill>
                  <a:srgbClr val="AE1022"/>
                </a:solidFill>
              </a:rPr>
              <a:t> </a:t>
            </a:r>
            <a:br>
              <a:rPr lang="pl-PL" dirty="0">
                <a:solidFill>
                  <a:srgbClr val="AE1022"/>
                </a:solidFill>
              </a:rPr>
            </a:br>
            <a:r>
              <a:rPr lang="pl-PL" dirty="0">
                <a:solidFill>
                  <a:srgbClr val="AE1022"/>
                </a:solidFill>
              </a:rPr>
              <a:t>(</a:t>
            </a:r>
            <a:r>
              <a:rPr lang="pl-PL" dirty="0" err="1">
                <a:solidFill>
                  <a:srgbClr val="AE1022"/>
                </a:solidFill>
              </a:rPr>
              <a:t>Enviromental</a:t>
            </a:r>
            <a:r>
              <a:rPr lang="pl-PL" dirty="0">
                <a:solidFill>
                  <a:srgbClr val="AE1022"/>
                </a:solidFill>
              </a:rPr>
              <a:t> </a:t>
            </a:r>
            <a:r>
              <a:rPr lang="pl-PL" dirty="0" err="1">
                <a:solidFill>
                  <a:srgbClr val="AE1022"/>
                </a:solidFill>
              </a:rPr>
              <a:t>Risk</a:t>
            </a:r>
            <a:r>
              <a:rPr lang="pl-PL" dirty="0">
                <a:solidFill>
                  <a:srgbClr val="AE1022"/>
                </a:solidFill>
              </a:rPr>
              <a:t> </a:t>
            </a:r>
            <a:r>
              <a:rPr lang="pl-PL" dirty="0" err="1">
                <a:solidFill>
                  <a:srgbClr val="AE1022"/>
                </a:solidFill>
              </a:rPr>
              <a:t>Assessment</a:t>
            </a:r>
            <a:r>
              <a:rPr lang="pl-PL" dirty="0">
                <a:solidFill>
                  <a:srgbClr val="AE1022"/>
                </a:solidFill>
              </a:rPr>
              <a:t>) ERA </a:t>
            </a:r>
            <a:r>
              <a:rPr lang="pl-PL" dirty="0" err="1">
                <a:solidFill>
                  <a:srgbClr val="AE1022"/>
                </a:solidFill>
              </a:rPr>
              <a:t>requirements</a:t>
            </a:r>
            <a:r>
              <a:rPr lang="pl-PL" dirty="0">
                <a:solidFill>
                  <a:srgbClr val="AE1022"/>
                </a:solidFill>
              </a:rPr>
              <a:t>. </a:t>
            </a:r>
          </a:p>
        </p:txBody>
      </p:sp>
    </p:spTree>
    <p:extLst>
      <p:ext uri="{BB962C8B-B14F-4D97-AF65-F5344CB8AC3E}">
        <p14:creationId xmlns:p14="http://schemas.microsoft.com/office/powerpoint/2010/main" val="362142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3374557-A758-1C1E-D466-BABD8D7A4142}"/>
              </a:ext>
            </a:extLst>
          </p:cNvPr>
          <p:cNvSpPr>
            <a:spLocks noGrp="1"/>
          </p:cNvSpPr>
          <p:nvPr>
            <p:ph sz="quarter" idx="10"/>
          </p:nvPr>
        </p:nvSpPr>
        <p:spPr/>
        <p:txBody>
          <a:bodyPr/>
          <a:lstStyle/>
          <a:p>
            <a:endParaRPr lang="pl-PL"/>
          </a:p>
        </p:txBody>
      </p:sp>
      <p:sp>
        <p:nvSpPr>
          <p:cNvPr id="3" name="Symbol zastępczy zawartości 2">
            <a:extLst>
              <a:ext uri="{FF2B5EF4-FFF2-40B4-BE49-F238E27FC236}">
                <a16:creationId xmlns:a16="http://schemas.microsoft.com/office/drawing/2014/main" id="{4963AAB2-37E5-9923-648F-BF7B75630BF5}"/>
              </a:ext>
            </a:extLst>
          </p:cNvPr>
          <p:cNvSpPr>
            <a:spLocks noGrp="1"/>
          </p:cNvSpPr>
          <p:nvPr>
            <p:ph sz="quarter" idx="11"/>
          </p:nvPr>
        </p:nvSpPr>
        <p:spPr/>
        <p:txBody>
          <a:bodyPr/>
          <a:lstStyle/>
          <a:p>
            <a:endParaRPr lang="pl-PL"/>
          </a:p>
        </p:txBody>
      </p:sp>
      <p:sp>
        <p:nvSpPr>
          <p:cNvPr id="4" name="Symbol zastępczy zawartości 3">
            <a:extLst>
              <a:ext uri="{FF2B5EF4-FFF2-40B4-BE49-F238E27FC236}">
                <a16:creationId xmlns:a16="http://schemas.microsoft.com/office/drawing/2014/main" id="{CAB70DDB-2BFC-FA0D-EE05-210D90297082}"/>
              </a:ext>
            </a:extLst>
          </p:cNvPr>
          <p:cNvSpPr>
            <a:spLocks noGrp="1"/>
          </p:cNvSpPr>
          <p:nvPr>
            <p:ph sz="quarter" idx="12"/>
          </p:nvPr>
        </p:nvSpPr>
        <p:spPr>
          <a:xfrm>
            <a:off x="1261872" y="3678076"/>
            <a:ext cx="10433304" cy="2055212"/>
          </a:xfrm>
        </p:spPr>
        <p:txBody>
          <a:bodyPr/>
          <a:lstStyle/>
          <a:p>
            <a:r>
              <a:rPr lang="pl-PL" sz="2400" dirty="0" err="1"/>
              <a:t>Key</a:t>
            </a:r>
            <a:r>
              <a:rPr lang="pl-PL" sz="2400" dirty="0"/>
              <a:t> </a:t>
            </a:r>
            <a:r>
              <a:rPr lang="pl-PL" sz="2400" dirty="0" err="1"/>
              <a:t>recommendations</a:t>
            </a:r>
            <a:r>
              <a:rPr lang="pl-PL" sz="2400" dirty="0"/>
              <a:t> by the </a:t>
            </a:r>
            <a:r>
              <a:rPr lang="pl-PL" sz="2400" dirty="0" err="1"/>
              <a:t>European</a:t>
            </a:r>
            <a:r>
              <a:rPr lang="pl-PL" sz="2400" dirty="0"/>
              <a:t> </a:t>
            </a:r>
            <a:r>
              <a:rPr lang="pl-PL" sz="2400" dirty="0" err="1"/>
              <a:t>Society</a:t>
            </a:r>
            <a:r>
              <a:rPr lang="pl-PL" sz="2400" dirty="0"/>
              <a:t> of </a:t>
            </a:r>
            <a:r>
              <a:rPr lang="pl-PL" sz="2400" dirty="0" err="1"/>
              <a:t>Cardiology</a:t>
            </a:r>
            <a:r>
              <a:rPr lang="pl-PL" sz="2400" dirty="0"/>
              <a:t>:</a:t>
            </a:r>
          </a:p>
          <a:p>
            <a:pPr marL="342900" indent="-342900">
              <a:buFont typeface="Arial" panose="020B0604020202020204" pitchFamily="34" charset="0"/>
              <a:buChar char="•"/>
            </a:pPr>
            <a:r>
              <a:rPr lang="pl-PL" sz="2400" dirty="0" err="1"/>
              <a:t>Unmet</a:t>
            </a:r>
            <a:r>
              <a:rPr lang="pl-PL" sz="2400" dirty="0"/>
              <a:t> </a:t>
            </a:r>
            <a:r>
              <a:rPr lang="pl-PL" sz="2400" dirty="0" err="1"/>
              <a:t>Medical</a:t>
            </a:r>
            <a:r>
              <a:rPr lang="pl-PL" sz="2400" dirty="0"/>
              <a:t> </a:t>
            </a:r>
            <a:r>
              <a:rPr lang="pl-PL" sz="2400" dirty="0" err="1"/>
              <a:t>Needs</a:t>
            </a:r>
            <a:r>
              <a:rPr lang="pl-PL" sz="2400" dirty="0"/>
              <a:t> (UMN) (</a:t>
            </a:r>
            <a:r>
              <a:rPr lang="pl-PL" sz="2400" dirty="0" err="1"/>
              <a:t>Article</a:t>
            </a:r>
            <a:r>
              <a:rPr lang="pl-PL" sz="2400" dirty="0"/>
              <a:t> 83, Directive)</a:t>
            </a:r>
          </a:p>
          <a:p>
            <a:pPr marL="342900" indent="-342900">
              <a:buFont typeface="Arial" panose="020B0604020202020204" pitchFamily="34" charset="0"/>
              <a:buChar char="•"/>
            </a:pPr>
            <a:r>
              <a:rPr lang="pl-PL" sz="2400" dirty="0" err="1"/>
              <a:t>Expanding</a:t>
            </a:r>
            <a:r>
              <a:rPr lang="pl-PL" sz="2400" dirty="0"/>
              <a:t> the PRIME </a:t>
            </a:r>
            <a:r>
              <a:rPr lang="pl-PL" sz="2400" dirty="0" err="1"/>
              <a:t>scheme</a:t>
            </a:r>
            <a:r>
              <a:rPr lang="pl-PL" sz="2400" dirty="0"/>
              <a:t> (</a:t>
            </a:r>
            <a:r>
              <a:rPr lang="pl-PL" sz="2400" dirty="0" err="1"/>
              <a:t>Article</a:t>
            </a:r>
            <a:r>
              <a:rPr lang="pl-PL" sz="2400" dirty="0"/>
              <a:t> 60, </a:t>
            </a:r>
            <a:r>
              <a:rPr lang="pl-PL" sz="2400" dirty="0" err="1"/>
              <a:t>Regulation</a:t>
            </a:r>
            <a:r>
              <a:rPr lang="pl-PL" sz="2400" dirty="0"/>
              <a:t>)</a:t>
            </a:r>
          </a:p>
          <a:p>
            <a:pPr marL="342900" indent="-342900">
              <a:buFont typeface="Arial" panose="020B0604020202020204" pitchFamily="34" charset="0"/>
              <a:buChar char="•"/>
            </a:pPr>
            <a:r>
              <a:rPr lang="en-US" sz="2400" dirty="0"/>
              <a:t>Restored clinical influence in decision-making (CHMP)</a:t>
            </a:r>
            <a:r>
              <a:rPr lang="pl-PL" sz="2400" dirty="0"/>
              <a:t> – </a:t>
            </a:r>
            <a:r>
              <a:rPr lang="pl-PL" sz="2400" dirty="0" err="1"/>
              <a:t>inclusion</a:t>
            </a:r>
            <a:r>
              <a:rPr lang="pl-PL" sz="2400" dirty="0"/>
              <a:t> of </a:t>
            </a:r>
            <a:r>
              <a:rPr lang="pl-PL" sz="2400" dirty="0" err="1"/>
              <a:t>HCPs</a:t>
            </a:r>
            <a:r>
              <a:rPr lang="pl-PL" sz="2400" dirty="0"/>
              <a:t> (</a:t>
            </a:r>
            <a:r>
              <a:rPr lang="pl-PL" sz="2400" dirty="0" err="1"/>
              <a:t>Article</a:t>
            </a:r>
            <a:r>
              <a:rPr lang="pl-PL" sz="2400" dirty="0"/>
              <a:t> 148)</a:t>
            </a:r>
            <a:endParaRPr lang="en-BE" sz="2400" dirty="0"/>
          </a:p>
        </p:txBody>
      </p:sp>
      <p:grpSp>
        <p:nvGrpSpPr>
          <p:cNvPr id="9" name="Grupa 8">
            <a:extLst>
              <a:ext uri="{FF2B5EF4-FFF2-40B4-BE49-F238E27FC236}">
                <a16:creationId xmlns:a16="http://schemas.microsoft.com/office/drawing/2014/main" id="{AEAE7299-C2FB-16CA-168F-E2AD983E57B6}"/>
              </a:ext>
            </a:extLst>
          </p:cNvPr>
          <p:cNvGrpSpPr/>
          <p:nvPr/>
        </p:nvGrpSpPr>
        <p:grpSpPr>
          <a:xfrm>
            <a:off x="1261872" y="162586"/>
            <a:ext cx="8906256" cy="2640283"/>
            <a:chOff x="0" y="221789"/>
            <a:chExt cx="12192000" cy="4358569"/>
          </a:xfrm>
        </p:grpSpPr>
        <p:pic>
          <p:nvPicPr>
            <p:cNvPr id="8" name="Obraz 7">
              <a:extLst>
                <a:ext uri="{FF2B5EF4-FFF2-40B4-BE49-F238E27FC236}">
                  <a16:creationId xmlns:a16="http://schemas.microsoft.com/office/drawing/2014/main" id="{B4743B82-85E4-DBD5-706B-24D7A352765E}"/>
                </a:ext>
              </a:extLst>
            </p:cNvPr>
            <p:cNvPicPr>
              <a:picLocks noChangeAspect="1"/>
            </p:cNvPicPr>
            <p:nvPr/>
          </p:nvPicPr>
          <p:blipFill>
            <a:blip r:embed="rId2"/>
            <a:stretch>
              <a:fillRect/>
            </a:stretch>
          </p:blipFill>
          <p:spPr>
            <a:xfrm>
              <a:off x="0" y="2277642"/>
              <a:ext cx="12192000" cy="2302716"/>
            </a:xfrm>
            <a:prstGeom prst="rect">
              <a:avLst/>
            </a:prstGeom>
          </p:spPr>
        </p:pic>
        <p:pic>
          <p:nvPicPr>
            <p:cNvPr id="6" name="Obraz 5">
              <a:extLst>
                <a:ext uri="{FF2B5EF4-FFF2-40B4-BE49-F238E27FC236}">
                  <a16:creationId xmlns:a16="http://schemas.microsoft.com/office/drawing/2014/main" id="{76078D91-FE57-7EA5-D5DB-A40C5C05C395}"/>
                </a:ext>
              </a:extLst>
            </p:cNvPr>
            <p:cNvPicPr>
              <a:picLocks noChangeAspect="1"/>
            </p:cNvPicPr>
            <p:nvPr/>
          </p:nvPicPr>
          <p:blipFill>
            <a:blip r:embed="rId3"/>
            <a:stretch>
              <a:fillRect/>
            </a:stretch>
          </p:blipFill>
          <p:spPr>
            <a:xfrm>
              <a:off x="2504574" y="221789"/>
              <a:ext cx="7182852" cy="2476846"/>
            </a:xfrm>
            <a:prstGeom prst="rect">
              <a:avLst/>
            </a:prstGeom>
          </p:spPr>
        </p:pic>
      </p:grpSp>
    </p:spTree>
    <p:extLst>
      <p:ext uri="{BB962C8B-B14F-4D97-AF65-F5344CB8AC3E}">
        <p14:creationId xmlns:p14="http://schemas.microsoft.com/office/powerpoint/2010/main" val="41504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4FA79-1FE9-8F1B-B4CC-7D9EAF4980A6}"/>
            </a:ext>
          </a:extLst>
        </p:cNvPr>
        <p:cNvGrpSpPr/>
        <p:nvPr/>
      </p:nvGrpSpPr>
      <p:grpSpPr>
        <a:xfrm>
          <a:off x="0" y="0"/>
          <a:ext cx="0" cy="0"/>
          <a:chOff x="0" y="0"/>
          <a:chExt cx="0" cy="0"/>
        </a:xfrm>
      </p:grpSpPr>
      <p:sp>
        <p:nvSpPr>
          <p:cNvPr id="9" name="pole tekstowe 8">
            <a:extLst>
              <a:ext uri="{FF2B5EF4-FFF2-40B4-BE49-F238E27FC236}">
                <a16:creationId xmlns:a16="http://schemas.microsoft.com/office/drawing/2014/main" id="{D73E95EC-5C73-0573-2267-DCC1E0939C86}"/>
              </a:ext>
            </a:extLst>
          </p:cNvPr>
          <p:cNvSpPr txBox="1"/>
          <p:nvPr/>
        </p:nvSpPr>
        <p:spPr>
          <a:xfrm>
            <a:off x="920086" y="405384"/>
            <a:ext cx="8699402" cy="1323439"/>
          </a:xfrm>
          <a:prstGeom prst="rect">
            <a:avLst/>
          </a:prstGeom>
          <a:noFill/>
        </p:spPr>
        <p:txBody>
          <a:bodyPr wrap="square">
            <a:spAutoFit/>
          </a:bodyPr>
          <a:lstStyle/>
          <a:p>
            <a:r>
              <a:rPr lang="pl-PL" sz="4000" dirty="0" err="1">
                <a:solidFill>
                  <a:srgbClr val="AE1022"/>
                </a:solidFill>
              </a:rPr>
              <a:t>Environmental</a:t>
            </a:r>
            <a:r>
              <a:rPr lang="pl-PL" sz="4000" dirty="0">
                <a:solidFill>
                  <a:srgbClr val="AE1022"/>
                </a:solidFill>
              </a:rPr>
              <a:t> </a:t>
            </a:r>
            <a:r>
              <a:rPr lang="pl-PL" sz="4000" dirty="0" err="1">
                <a:solidFill>
                  <a:srgbClr val="AE1022"/>
                </a:solidFill>
              </a:rPr>
              <a:t>Risk</a:t>
            </a:r>
            <a:r>
              <a:rPr lang="pl-PL" sz="4000" dirty="0">
                <a:solidFill>
                  <a:srgbClr val="AE1022"/>
                </a:solidFill>
              </a:rPr>
              <a:t> </a:t>
            </a:r>
            <a:r>
              <a:rPr lang="pl-PL" sz="4000" dirty="0" err="1">
                <a:solidFill>
                  <a:srgbClr val="AE1022"/>
                </a:solidFill>
              </a:rPr>
              <a:t>Assessment</a:t>
            </a:r>
            <a:r>
              <a:rPr lang="pl-PL" sz="4000" dirty="0">
                <a:solidFill>
                  <a:srgbClr val="AE1022"/>
                </a:solidFill>
              </a:rPr>
              <a:t> </a:t>
            </a:r>
            <a:br>
              <a:rPr lang="pl-PL" sz="4000" dirty="0">
                <a:solidFill>
                  <a:srgbClr val="AE1022"/>
                </a:solidFill>
              </a:rPr>
            </a:br>
            <a:r>
              <a:rPr lang="pl-PL" sz="4000" dirty="0" err="1">
                <a:solidFill>
                  <a:srgbClr val="AE1022"/>
                </a:solidFill>
              </a:rPr>
              <a:t>under</a:t>
            </a:r>
            <a:r>
              <a:rPr lang="pl-PL" sz="4000" dirty="0">
                <a:solidFill>
                  <a:srgbClr val="AE1022"/>
                </a:solidFill>
              </a:rPr>
              <a:t> the </a:t>
            </a:r>
            <a:r>
              <a:rPr lang="pl-PL" sz="4000" dirty="0" err="1">
                <a:solidFill>
                  <a:srgbClr val="AE1022"/>
                </a:solidFill>
              </a:rPr>
              <a:t>new</a:t>
            </a:r>
            <a:r>
              <a:rPr lang="pl-PL" sz="4000" dirty="0">
                <a:solidFill>
                  <a:srgbClr val="AE1022"/>
                </a:solidFill>
              </a:rPr>
              <a:t> EU </a:t>
            </a:r>
            <a:r>
              <a:rPr lang="pl-PL" sz="4000" dirty="0" err="1">
                <a:solidFill>
                  <a:srgbClr val="AE1022"/>
                </a:solidFill>
              </a:rPr>
              <a:t>pharma</a:t>
            </a:r>
            <a:r>
              <a:rPr lang="pl-PL" sz="4000" dirty="0">
                <a:solidFill>
                  <a:srgbClr val="AE1022"/>
                </a:solidFill>
              </a:rPr>
              <a:t> </a:t>
            </a:r>
            <a:r>
              <a:rPr lang="pl-PL" sz="4000" dirty="0" err="1">
                <a:solidFill>
                  <a:srgbClr val="AE1022"/>
                </a:solidFill>
              </a:rPr>
              <a:t>regulation</a:t>
            </a:r>
            <a:endParaRPr lang="pl-PL" sz="4000" dirty="0">
              <a:solidFill>
                <a:srgbClr val="AE1022"/>
              </a:solidFill>
            </a:endParaRPr>
          </a:p>
        </p:txBody>
      </p:sp>
      <p:sp>
        <p:nvSpPr>
          <p:cNvPr id="10" name="Rectangle 1">
            <a:extLst>
              <a:ext uri="{FF2B5EF4-FFF2-40B4-BE49-F238E27FC236}">
                <a16:creationId xmlns:a16="http://schemas.microsoft.com/office/drawing/2014/main" id="{A869C61E-0905-9C8A-28E9-B891C16A6005}"/>
              </a:ext>
            </a:extLst>
          </p:cNvPr>
          <p:cNvSpPr>
            <a:spLocks noChangeArrowheads="1"/>
          </p:cNvSpPr>
          <p:nvPr/>
        </p:nvSpPr>
        <p:spPr bwMode="auto">
          <a:xfrm>
            <a:off x="382516" y="2098155"/>
            <a:ext cx="114848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pl-PL" altLang="pl-PL" sz="2400" b="0" i="0" u="none" strike="noStrike" cap="none" normalizeH="0" baseline="0" dirty="0">
                <a:ln>
                  <a:noFill/>
                </a:ln>
                <a:effectLst/>
                <a:latin typeface="Arial" panose="020B0604020202020204" pitchFamily="34" charset="0"/>
              </a:rPr>
              <a:t>ERA </a:t>
            </a:r>
            <a:r>
              <a:rPr kumimoji="0" lang="pl-PL" altLang="pl-PL" sz="2400" b="0" i="0" u="none" strike="noStrike" cap="none" normalizeH="0" baseline="0" dirty="0" err="1">
                <a:ln>
                  <a:noFill/>
                </a:ln>
                <a:effectLst/>
                <a:latin typeface="Arial" panose="020B0604020202020204" pitchFamily="34" charset="0"/>
              </a:rPr>
              <a:t>becomes</a:t>
            </a:r>
            <a:r>
              <a:rPr kumimoji="0" lang="pl-PL" altLang="pl-PL" sz="2400" b="0" i="0" u="none" strike="noStrike" cap="none" normalizeH="0" baseline="0" dirty="0">
                <a:ln>
                  <a:noFill/>
                </a:ln>
                <a:effectLst/>
                <a:latin typeface="Arial" panose="020B0604020202020204" pitchFamily="34" charset="0"/>
              </a:rPr>
              <a:t> a </a:t>
            </a:r>
            <a:r>
              <a:rPr kumimoji="0" lang="pl-PL" altLang="pl-PL" sz="2400" b="0" i="0" u="none" strike="noStrike" cap="none" normalizeH="0" baseline="0" dirty="0" err="1">
                <a:ln>
                  <a:noFill/>
                </a:ln>
                <a:effectLst/>
                <a:latin typeface="Arial" panose="020B0604020202020204" pitchFamily="34" charset="0"/>
              </a:rPr>
              <a:t>stronger</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requirement</a:t>
            </a:r>
            <a:r>
              <a:rPr kumimoji="0" lang="pl-PL" altLang="pl-PL" sz="2400" b="0" i="0" u="none" strike="noStrike" cap="none" normalizeH="0" baseline="0" dirty="0">
                <a:ln>
                  <a:noFill/>
                </a:ln>
                <a:effectLst/>
                <a:latin typeface="Arial" panose="020B0604020202020204" pitchFamily="34" charset="0"/>
              </a:rPr>
              <a:t> in marketing </a:t>
            </a:r>
            <a:r>
              <a:rPr kumimoji="0" lang="pl-PL" altLang="pl-PL" sz="2400" b="0" i="0" u="none" strike="noStrike" cap="none" normalizeH="0" baseline="0" dirty="0" err="1">
                <a:ln>
                  <a:noFill/>
                </a:ln>
                <a:effectLst/>
                <a:latin typeface="Arial" panose="020B0604020202020204" pitchFamily="34" charset="0"/>
              </a:rPr>
              <a:t>authorisation</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applications</a:t>
            </a:r>
            <a:r>
              <a:rPr kumimoji="0" lang="pl-PL" altLang="pl-PL" sz="24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pl-PL" altLang="pl-PL" sz="2400" b="0" i="0" u="none" strike="noStrike" cap="none" normalizeH="0" baseline="0" dirty="0" err="1">
                <a:ln>
                  <a:noFill/>
                </a:ln>
                <a:effectLst/>
                <a:latin typeface="Arial" panose="020B0604020202020204" pitchFamily="34" charset="0"/>
              </a:rPr>
              <a:t>Applicants</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must</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identify</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environmental</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risks</a:t>
            </a:r>
            <a:r>
              <a:rPr kumimoji="0" lang="pl-PL" altLang="pl-PL" sz="2400" b="0" i="0" u="none" strike="noStrike" cap="none" normalizeH="0" baseline="0" dirty="0">
                <a:ln>
                  <a:noFill/>
                </a:ln>
                <a:effectLst/>
                <a:latin typeface="Arial" panose="020B0604020202020204" pitchFamily="34" charset="0"/>
              </a:rPr>
              <a:t> and </a:t>
            </a:r>
            <a:r>
              <a:rPr kumimoji="0" lang="pl-PL" altLang="pl-PL" sz="2400" b="0" i="0" u="none" strike="noStrike" cap="none" normalizeH="0" baseline="0" dirty="0" err="1">
                <a:ln>
                  <a:noFill/>
                </a:ln>
                <a:effectLst/>
                <a:latin typeface="Arial" panose="020B0604020202020204" pitchFamily="34" charset="0"/>
              </a:rPr>
              <a:t>propose</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risk-mitigation</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measures</a:t>
            </a:r>
            <a:r>
              <a:rPr kumimoji="0" lang="pl-PL" altLang="pl-PL" sz="24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pl-PL" altLang="pl-PL" sz="2400" b="0" i="0" u="none" strike="noStrike" cap="none" normalizeH="0" baseline="0" dirty="0" err="1">
                <a:ln>
                  <a:noFill/>
                </a:ln>
                <a:effectLst/>
                <a:latin typeface="Arial" panose="020B0604020202020204" pitchFamily="34" charset="0"/>
              </a:rPr>
              <a:t>Inadequate</a:t>
            </a:r>
            <a:r>
              <a:rPr kumimoji="0" lang="pl-PL" altLang="pl-PL" sz="2400" b="0" i="0" u="none" strike="noStrike" cap="none" normalizeH="0" baseline="0" dirty="0">
                <a:ln>
                  <a:noFill/>
                </a:ln>
                <a:effectLst/>
                <a:latin typeface="Arial" panose="020B0604020202020204" pitchFamily="34" charset="0"/>
              </a:rPr>
              <a:t> ERA </a:t>
            </a:r>
            <a:r>
              <a:rPr kumimoji="0" lang="pl-PL" altLang="pl-PL" sz="2400" b="0" i="0" u="none" strike="noStrike" cap="none" normalizeH="0" baseline="0" dirty="0" err="1">
                <a:ln>
                  <a:noFill/>
                </a:ln>
                <a:effectLst/>
                <a:latin typeface="Arial" panose="020B0604020202020204" pitchFamily="34" charset="0"/>
              </a:rPr>
              <a:t>or</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insufficient</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mitigation</a:t>
            </a:r>
            <a:r>
              <a:rPr kumimoji="0" lang="pl-PL" altLang="pl-PL" sz="2400" b="0" i="0" u="none" strike="noStrike" cap="none" normalizeH="0" baseline="0" dirty="0">
                <a:ln>
                  <a:noFill/>
                </a:ln>
                <a:effectLst/>
                <a:latin typeface="Arial" panose="020B0604020202020204" pitchFamily="34" charset="0"/>
              </a:rPr>
              <a:t> my </a:t>
            </a:r>
            <a:r>
              <a:rPr kumimoji="0" lang="pl-PL" altLang="pl-PL" sz="2400" b="0" i="0" u="none" strike="noStrike" cap="none" normalizeH="0" baseline="0" dirty="0" err="1">
                <a:ln>
                  <a:noFill/>
                </a:ln>
                <a:effectLst/>
                <a:latin typeface="Arial" panose="020B0604020202020204" pitchFamily="34" charset="0"/>
              </a:rPr>
              <a:t>affect</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authorisation</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decisions</a:t>
            </a:r>
            <a:r>
              <a:rPr kumimoji="0" lang="pl-PL" altLang="pl-PL" sz="24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pl-PL" altLang="pl-PL" sz="2400" b="0" i="0" u="none" strike="noStrike" cap="none" normalizeH="0" baseline="0" dirty="0">
                <a:ln>
                  <a:noFill/>
                </a:ln>
                <a:effectLst/>
                <a:latin typeface="Arial" panose="020B0604020202020204" pitchFamily="34" charset="0"/>
              </a:rPr>
              <a:t>The </a:t>
            </a:r>
            <a:r>
              <a:rPr kumimoji="0" lang="pl-PL" altLang="pl-PL" sz="2400" b="0" i="0" u="none" strike="noStrike" cap="none" normalizeH="0" baseline="0" dirty="0" err="1">
                <a:ln>
                  <a:noFill/>
                </a:ln>
                <a:effectLst/>
                <a:latin typeface="Arial" panose="020B0604020202020204" pitchFamily="34" charset="0"/>
              </a:rPr>
              <a:t>scope</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expands</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beyond</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product</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use</a:t>
            </a:r>
            <a:r>
              <a:rPr kumimoji="0" lang="pl-PL" altLang="pl-PL" sz="2400" b="0" i="0" u="none" strike="noStrike" cap="none" normalizeH="0" baseline="0" dirty="0">
                <a:ln>
                  <a:noFill/>
                </a:ln>
                <a:effectLst/>
                <a:latin typeface="Arial" panose="020B0604020202020204" pitchFamily="34" charset="0"/>
              </a:rPr>
              <a:t> to a </a:t>
            </a:r>
            <a:r>
              <a:rPr kumimoji="0" lang="pl-PL" altLang="pl-PL" sz="2400" b="0" i="0" u="none" strike="noStrike" cap="none" normalizeH="0" baseline="0" dirty="0" err="1">
                <a:ln>
                  <a:noFill/>
                </a:ln>
                <a:effectLst/>
                <a:latin typeface="Arial" panose="020B0604020202020204" pitchFamily="34" charset="0"/>
              </a:rPr>
              <a:t>broader</a:t>
            </a:r>
            <a:r>
              <a:rPr kumimoji="0" lang="pl-PL" altLang="pl-PL" sz="2400" b="0" i="0" u="none" strike="noStrike" cap="none" normalizeH="0" baseline="0" dirty="0">
                <a:ln>
                  <a:noFill/>
                </a:ln>
                <a:effectLst/>
                <a:latin typeface="Arial" panose="020B0604020202020204" pitchFamily="34" charset="0"/>
              </a:rPr>
              <a:t> life-</a:t>
            </a:r>
            <a:r>
              <a:rPr kumimoji="0" lang="pl-PL" altLang="pl-PL" sz="2400" b="0" i="0" u="none" strike="noStrike" cap="none" normalizeH="0" baseline="0" dirty="0" err="1">
                <a:ln>
                  <a:noFill/>
                </a:ln>
                <a:effectLst/>
                <a:latin typeface="Arial" panose="020B0604020202020204" pitchFamily="34" charset="0"/>
              </a:rPr>
              <a:t>cycle</a:t>
            </a:r>
            <a:r>
              <a:rPr kumimoji="0" lang="pl-PL" altLang="pl-PL" sz="2400" b="0" i="0" u="none" strike="noStrike" cap="none" normalizeH="0" baseline="0" dirty="0">
                <a:ln>
                  <a:noFill/>
                </a:ln>
                <a:effectLst/>
                <a:latin typeface="Arial" panose="020B0604020202020204" pitchFamily="34" charset="0"/>
              </a:rPr>
              <a:t> </a:t>
            </a:r>
            <a:r>
              <a:rPr kumimoji="0" lang="pl-PL" altLang="pl-PL" sz="2400" b="0" i="0" u="none" strike="noStrike" cap="none" normalizeH="0" baseline="0" dirty="0" err="1">
                <a:ln>
                  <a:noFill/>
                </a:ln>
                <a:effectLst/>
                <a:latin typeface="Arial" panose="020B0604020202020204" pitchFamily="34" charset="0"/>
              </a:rPr>
              <a:t>perspective</a:t>
            </a:r>
            <a:r>
              <a:rPr kumimoji="0" lang="pl-PL" altLang="pl-PL" sz="24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pl-PL" altLang="pl-PL" sz="2400" i="0" u="none" strike="noStrike" cap="none" normalizeH="0" baseline="0" dirty="0">
                <a:ln>
                  <a:noFill/>
                </a:ln>
                <a:effectLst/>
                <a:latin typeface="Arial" panose="020B0604020202020204" pitchFamily="34" charset="0"/>
              </a:rPr>
              <a:t>The </a:t>
            </a:r>
            <a:r>
              <a:rPr kumimoji="0" lang="pl-PL" altLang="pl-PL" sz="2400" i="0" u="none" strike="noStrike" cap="none" normalizeH="0" baseline="0" dirty="0" err="1">
                <a:ln>
                  <a:noFill/>
                </a:ln>
                <a:effectLst/>
                <a:latin typeface="Arial" panose="020B0604020202020204" pitchFamily="34" charset="0"/>
              </a:rPr>
              <a:t>aim</a:t>
            </a:r>
            <a:r>
              <a:rPr kumimoji="0" lang="pl-PL" altLang="pl-PL" sz="2400" i="0" u="none" strike="noStrike" cap="none" normalizeH="0" baseline="0" dirty="0">
                <a:ln>
                  <a:noFill/>
                </a:ln>
                <a:effectLst/>
                <a:latin typeface="Arial" panose="020B0604020202020204" pitchFamily="34" charset="0"/>
              </a:rPr>
              <a:t> </a:t>
            </a:r>
            <a:r>
              <a:rPr kumimoji="0" lang="pl-PL" altLang="pl-PL" sz="2400" i="0" u="none" strike="noStrike" cap="none" normalizeH="0" baseline="0" dirty="0" err="1">
                <a:ln>
                  <a:noFill/>
                </a:ln>
                <a:effectLst/>
                <a:latin typeface="Arial" panose="020B0604020202020204" pitchFamily="34" charset="0"/>
              </a:rPr>
              <a:t>is</a:t>
            </a:r>
            <a:r>
              <a:rPr kumimoji="0" lang="pl-PL" altLang="pl-PL" sz="2400" i="0" u="none" strike="noStrike" cap="none" normalizeH="0" baseline="0" dirty="0">
                <a:ln>
                  <a:noFill/>
                </a:ln>
                <a:effectLst/>
                <a:latin typeface="Arial" panose="020B0604020202020204" pitchFamily="34" charset="0"/>
              </a:rPr>
              <a:t> to </a:t>
            </a:r>
            <a:r>
              <a:rPr kumimoji="0" lang="pl-PL" altLang="pl-PL" sz="2400" i="0" u="none" strike="noStrike" cap="none" normalizeH="0" baseline="0" dirty="0" err="1">
                <a:ln>
                  <a:noFill/>
                </a:ln>
                <a:effectLst/>
                <a:latin typeface="Arial" panose="020B0604020202020204" pitchFamily="34" charset="0"/>
              </a:rPr>
              <a:t>reduce</a:t>
            </a:r>
            <a:r>
              <a:rPr kumimoji="0" lang="pl-PL" altLang="pl-PL" sz="2400" i="0" u="none" strike="noStrike" cap="none" normalizeH="0" baseline="0" dirty="0">
                <a:ln>
                  <a:noFill/>
                </a:ln>
                <a:effectLst/>
                <a:latin typeface="Arial" panose="020B0604020202020204" pitchFamily="34" charset="0"/>
              </a:rPr>
              <a:t> pharmaceutical </a:t>
            </a:r>
            <a:r>
              <a:rPr kumimoji="0" lang="pl-PL" altLang="pl-PL" sz="2400" i="0" u="none" strike="noStrike" cap="none" normalizeH="0" baseline="0" dirty="0" err="1">
                <a:ln>
                  <a:noFill/>
                </a:ln>
                <a:effectLst/>
                <a:latin typeface="Arial" panose="020B0604020202020204" pitchFamily="34" charset="0"/>
              </a:rPr>
              <a:t>residues</a:t>
            </a:r>
            <a:r>
              <a:rPr kumimoji="0" lang="pl-PL" altLang="pl-PL" sz="2400" i="0" u="none" strike="noStrike" cap="none" normalizeH="0" baseline="0" dirty="0">
                <a:ln>
                  <a:noFill/>
                </a:ln>
                <a:effectLst/>
                <a:latin typeface="Arial" panose="020B0604020202020204" pitchFamily="34" charset="0"/>
              </a:rPr>
              <a:t> in </a:t>
            </a:r>
            <a:r>
              <a:rPr kumimoji="0" lang="pl-PL" altLang="pl-PL" sz="2400" i="0" u="none" strike="noStrike" cap="none" normalizeH="0" baseline="0" dirty="0" err="1">
                <a:ln>
                  <a:noFill/>
                </a:ln>
                <a:effectLst/>
                <a:latin typeface="Arial" panose="020B0604020202020204" pitchFamily="34" charset="0"/>
              </a:rPr>
              <a:t>water</a:t>
            </a:r>
            <a:r>
              <a:rPr kumimoji="0" lang="pl-PL" altLang="pl-PL" sz="2400" i="0" u="none" strike="noStrike" cap="none" normalizeH="0" baseline="0" dirty="0">
                <a:ln>
                  <a:noFill/>
                </a:ln>
                <a:effectLst/>
                <a:latin typeface="Arial" panose="020B0604020202020204" pitchFamily="34" charset="0"/>
              </a:rPr>
              <a:t> and </a:t>
            </a:r>
            <a:r>
              <a:rPr kumimoji="0" lang="pl-PL" altLang="pl-PL" sz="2400" i="0" u="none" strike="noStrike" cap="none" normalizeH="0" baseline="0" dirty="0" err="1">
                <a:ln>
                  <a:noFill/>
                </a:ln>
                <a:effectLst/>
                <a:latin typeface="Arial" panose="020B0604020202020204" pitchFamily="34" charset="0"/>
              </a:rPr>
              <a:t>soil</a:t>
            </a:r>
            <a:r>
              <a:rPr kumimoji="0" lang="pl-PL" altLang="pl-PL" sz="2400" i="0" u="none" strike="noStrike" cap="none" normalizeH="0" baseline="0" dirty="0">
                <a:ln>
                  <a:noFill/>
                </a:ln>
                <a:effectLst/>
                <a:latin typeface="Arial" panose="020B0604020202020204" pitchFamily="34" charset="0"/>
              </a:rPr>
              <a:t>. </a:t>
            </a:r>
          </a:p>
        </p:txBody>
      </p:sp>
      <p:pic>
        <p:nvPicPr>
          <p:cNvPr id="6" name="Obraz 5">
            <a:extLst>
              <a:ext uri="{FF2B5EF4-FFF2-40B4-BE49-F238E27FC236}">
                <a16:creationId xmlns:a16="http://schemas.microsoft.com/office/drawing/2014/main" id="{E1F7F05A-9A28-726F-B55C-E5D765672307}"/>
              </a:ext>
            </a:extLst>
          </p:cNvPr>
          <p:cNvPicPr>
            <a:picLocks noChangeAspect="1"/>
          </p:cNvPicPr>
          <p:nvPr/>
        </p:nvPicPr>
        <p:blipFill>
          <a:blip r:embed="rId3"/>
          <a:stretch>
            <a:fillRect/>
          </a:stretch>
        </p:blipFill>
        <p:spPr>
          <a:xfrm>
            <a:off x="4314827" y="4667580"/>
            <a:ext cx="3562345" cy="1785036"/>
          </a:xfrm>
          <a:prstGeom prst="rect">
            <a:avLst/>
          </a:prstGeom>
        </p:spPr>
      </p:pic>
    </p:spTree>
    <p:extLst>
      <p:ext uri="{BB962C8B-B14F-4D97-AF65-F5344CB8AC3E}">
        <p14:creationId xmlns:p14="http://schemas.microsoft.com/office/powerpoint/2010/main" val="314190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05B27D0-EFD3-6554-9D36-6A0C5CA510EC}"/>
              </a:ext>
            </a:extLst>
          </p:cNvPr>
          <p:cNvPicPr>
            <a:picLocks noChangeAspect="1"/>
          </p:cNvPicPr>
          <p:nvPr/>
        </p:nvPicPr>
        <p:blipFill>
          <a:blip r:embed="rId2"/>
          <a:stretch>
            <a:fillRect/>
          </a:stretch>
        </p:blipFill>
        <p:spPr>
          <a:xfrm>
            <a:off x="634417" y="2293557"/>
            <a:ext cx="3415189" cy="1495634"/>
          </a:xfrm>
          <a:prstGeom prst="rect">
            <a:avLst/>
          </a:prstGeom>
        </p:spPr>
      </p:pic>
      <p:pic>
        <p:nvPicPr>
          <p:cNvPr id="8" name="Obraz 7">
            <a:extLst>
              <a:ext uri="{FF2B5EF4-FFF2-40B4-BE49-F238E27FC236}">
                <a16:creationId xmlns:a16="http://schemas.microsoft.com/office/drawing/2014/main" id="{CAD79934-537A-CEDE-8C2F-E5B5859D0442}"/>
              </a:ext>
            </a:extLst>
          </p:cNvPr>
          <p:cNvPicPr>
            <a:picLocks noChangeAspect="1"/>
          </p:cNvPicPr>
          <p:nvPr/>
        </p:nvPicPr>
        <p:blipFill>
          <a:blip r:embed="rId3"/>
          <a:srcRect t="3003" r="11925" b="11477"/>
          <a:stretch>
            <a:fillRect/>
          </a:stretch>
        </p:blipFill>
        <p:spPr>
          <a:xfrm>
            <a:off x="3415189" y="1545336"/>
            <a:ext cx="6963250" cy="4937760"/>
          </a:xfrm>
          <a:prstGeom prst="rect">
            <a:avLst/>
          </a:prstGeom>
        </p:spPr>
      </p:pic>
      <p:sp>
        <p:nvSpPr>
          <p:cNvPr id="9" name="pole tekstowe 8">
            <a:extLst>
              <a:ext uri="{FF2B5EF4-FFF2-40B4-BE49-F238E27FC236}">
                <a16:creationId xmlns:a16="http://schemas.microsoft.com/office/drawing/2014/main" id="{9246993D-2308-FB09-545C-7DA82EB8BA34}"/>
              </a:ext>
            </a:extLst>
          </p:cNvPr>
          <p:cNvSpPr txBox="1"/>
          <p:nvPr/>
        </p:nvSpPr>
        <p:spPr>
          <a:xfrm>
            <a:off x="920086" y="405384"/>
            <a:ext cx="8699402" cy="707886"/>
          </a:xfrm>
          <a:prstGeom prst="rect">
            <a:avLst/>
          </a:prstGeom>
          <a:noFill/>
        </p:spPr>
        <p:txBody>
          <a:bodyPr wrap="square">
            <a:spAutoFit/>
          </a:bodyPr>
          <a:lstStyle/>
          <a:p>
            <a:r>
              <a:rPr lang="pl-PL" sz="4000" dirty="0" err="1">
                <a:solidFill>
                  <a:srgbClr val="AE1022"/>
                </a:solidFill>
              </a:rPr>
              <a:t>Drug</a:t>
            </a:r>
            <a:r>
              <a:rPr lang="pl-PL" sz="4000" dirty="0">
                <a:solidFill>
                  <a:srgbClr val="AE1022"/>
                </a:solidFill>
              </a:rPr>
              <a:t> </a:t>
            </a:r>
            <a:r>
              <a:rPr lang="pl-PL" sz="4000" dirty="0" err="1">
                <a:solidFill>
                  <a:srgbClr val="AE1022"/>
                </a:solidFill>
              </a:rPr>
              <a:t>consumption</a:t>
            </a:r>
            <a:r>
              <a:rPr lang="pl-PL" sz="4000" dirty="0">
                <a:solidFill>
                  <a:srgbClr val="AE1022"/>
                </a:solidFill>
              </a:rPr>
              <a:t> - OECD</a:t>
            </a:r>
          </a:p>
        </p:txBody>
      </p:sp>
      <p:sp>
        <p:nvSpPr>
          <p:cNvPr id="10" name="Prostokąt: zaokrąglone rogi 9">
            <a:extLst>
              <a:ext uri="{FF2B5EF4-FFF2-40B4-BE49-F238E27FC236}">
                <a16:creationId xmlns:a16="http://schemas.microsoft.com/office/drawing/2014/main" id="{35902403-739C-BFE9-59A2-9915EEA6DF83}"/>
              </a:ext>
            </a:extLst>
          </p:cNvPr>
          <p:cNvSpPr/>
          <p:nvPr/>
        </p:nvSpPr>
        <p:spPr>
          <a:xfrm>
            <a:off x="4489705" y="1540826"/>
            <a:ext cx="960120" cy="2528255"/>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942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41C2-6351-BD8A-F99E-E5CE8F223DFC}"/>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182B978C-931E-FFFC-B4BC-CB5E3A512596}"/>
              </a:ext>
            </a:extLst>
          </p:cNvPr>
          <p:cNvPicPr>
            <a:picLocks noChangeAspect="1"/>
          </p:cNvPicPr>
          <p:nvPr/>
        </p:nvPicPr>
        <p:blipFill>
          <a:blip r:embed="rId2"/>
          <a:stretch>
            <a:fillRect/>
          </a:stretch>
        </p:blipFill>
        <p:spPr>
          <a:xfrm>
            <a:off x="643749" y="2573447"/>
            <a:ext cx="3415189" cy="1495634"/>
          </a:xfrm>
          <a:prstGeom prst="rect">
            <a:avLst/>
          </a:prstGeom>
        </p:spPr>
      </p:pic>
      <p:sp>
        <p:nvSpPr>
          <p:cNvPr id="9" name="pole tekstowe 8">
            <a:extLst>
              <a:ext uri="{FF2B5EF4-FFF2-40B4-BE49-F238E27FC236}">
                <a16:creationId xmlns:a16="http://schemas.microsoft.com/office/drawing/2014/main" id="{3DD22B7D-CE45-58D7-CAE2-F82D1BFD27C6}"/>
              </a:ext>
            </a:extLst>
          </p:cNvPr>
          <p:cNvSpPr txBox="1"/>
          <p:nvPr/>
        </p:nvSpPr>
        <p:spPr>
          <a:xfrm>
            <a:off x="920086" y="405384"/>
            <a:ext cx="9266330" cy="1200329"/>
          </a:xfrm>
          <a:prstGeom prst="rect">
            <a:avLst/>
          </a:prstGeom>
          <a:noFill/>
        </p:spPr>
        <p:txBody>
          <a:bodyPr wrap="square">
            <a:spAutoFit/>
          </a:bodyPr>
          <a:lstStyle/>
          <a:p>
            <a:r>
              <a:rPr lang="pl-PL" sz="3600" dirty="0" err="1">
                <a:solidFill>
                  <a:srgbClr val="C00000"/>
                </a:solidFill>
              </a:rPr>
              <a:t>Concentrations</a:t>
            </a:r>
            <a:r>
              <a:rPr lang="pl-PL" sz="3600" dirty="0">
                <a:solidFill>
                  <a:srgbClr val="C00000"/>
                </a:solidFill>
              </a:rPr>
              <a:t> of </a:t>
            </a:r>
            <a:r>
              <a:rPr lang="pl-PL" sz="3600" dirty="0" err="1">
                <a:solidFill>
                  <a:srgbClr val="C00000"/>
                </a:solidFill>
              </a:rPr>
              <a:t>cardiovascular</a:t>
            </a:r>
            <a:r>
              <a:rPr lang="pl-PL" sz="3600" dirty="0">
                <a:solidFill>
                  <a:srgbClr val="C00000"/>
                </a:solidFill>
              </a:rPr>
              <a:t> </a:t>
            </a:r>
            <a:r>
              <a:rPr lang="pl-PL" sz="3600" dirty="0" err="1">
                <a:solidFill>
                  <a:srgbClr val="C00000"/>
                </a:solidFill>
              </a:rPr>
              <a:t>drugs</a:t>
            </a:r>
            <a:r>
              <a:rPr lang="pl-PL" sz="3600" dirty="0">
                <a:solidFill>
                  <a:srgbClr val="C00000"/>
                </a:solidFill>
              </a:rPr>
              <a:t> and lipid </a:t>
            </a:r>
            <a:r>
              <a:rPr lang="pl-PL" sz="3600" dirty="0" err="1">
                <a:solidFill>
                  <a:srgbClr val="C00000"/>
                </a:solidFill>
              </a:rPr>
              <a:t>regulating</a:t>
            </a:r>
            <a:r>
              <a:rPr lang="pl-PL" sz="3600" dirty="0">
                <a:solidFill>
                  <a:srgbClr val="C00000"/>
                </a:solidFill>
              </a:rPr>
              <a:t> </a:t>
            </a:r>
            <a:r>
              <a:rPr lang="pl-PL" sz="3600" dirty="0" err="1">
                <a:solidFill>
                  <a:srgbClr val="C00000"/>
                </a:solidFill>
              </a:rPr>
              <a:t>agents</a:t>
            </a:r>
            <a:r>
              <a:rPr lang="pl-PL" sz="3600" dirty="0">
                <a:solidFill>
                  <a:srgbClr val="C00000"/>
                </a:solidFill>
              </a:rPr>
              <a:t> in </a:t>
            </a:r>
            <a:r>
              <a:rPr lang="pl-PL" sz="3600" b="1" dirty="0" err="1">
                <a:solidFill>
                  <a:srgbClr val="C00000"/>
                </a:solidFill>
              </a:rPr>
              <a:t>municipal</a:t>
            </a:r>
            <a:r>
              <a:rPr lang="pl-PL" sz="3600" b="1" dirty="0">
                <a:solidFill>
                  <a:srgbClr val="C00000"/>
                </a:solidFill>
              </a:rPr>
              <a:t> </a:t>
            </a:r>
            <a:r>
              <a:rPr lang="pl-PL" sz="3600" b="1" dirty="0" err="1">
                <a:solidFill>
                  <a:srgbClr val="C00000"/>
                </a:solidFill>
              </a:rPr>
              <a:t>wastewaters</a:t>
            </a:r>
            <a:endParaRPr lang="pl-PL" sz="3600" b="1" dirty="0">
              <a:solidFill>
                <a:srgbClr val="C00000"/>
              </a:solidFill>
            </a:endParaRPr>
          </a:p>
        </p:txBody>
      </p:sp>
      <p:pic>
        <p:nvPicPr>
          <p:cNvPr id="3" name="Obraz 2">
            <a:extLst>
              <a:ext uri="{FF2B5EF4-FFF2-40B4-BE49-F238E27FC236}">
                <a16:creationId xmlns:a16="http://schemas.microsoft.com/office/drawing/2014/main" id="{0E5FA1E9-2235-9343-F287-967CAE850683}"/>
              </a:ext>
            </a:extLst>
          </p:cNvPr>
          <p:cNvPicPr>
            <a:picLocks noChangeAspect="1"/>
          </p:cNvPicPr>
          <p:nvPr/>
        </p:nvPicPr>
        <p:blipFill>
          <a:blip r:embed="rId3"/>
          <a:stretch>
            <a:fillRect/>
          </a:stretch>
        </p:blipFill>
        <p:spPr>
          <a:xfrm>
            <a:off x="3922404" y="2061414"/>
            <a:ext cx="7383750" cy="3507282"/>
          </a:xfrm>
          <a:prstGeom prst="rect">
            <a:avLst/>
          </a:prstGeom>
        </p:spPr>
      </p:pic>
      <p:pic>
        <p:nvPicPr>
          <p:cNvPr id="5" name="Obraz 4">
            <a:extLst>
              <a:ext uri="{FF2B5EF4-FFF2-40B4-BE49-F238E27FC236}">
                <a16:creationId xmlns:a16="http://schemas.microsoft.com/office/drawing/2014/main" id="{92FF1728-FF08-EB06-827C-82241502DB60}"/>
              </a:ext>
            </a:extLst>
          </p:cNvPr>
          <p:cNvPicPr>
            <a:picLocks noChangeAspect="1"/>
          </p:cNvPicPr>
          <p:nvPr/>
        </p:nvPicPr>
        <p:blipFill>
          <a:blip r:embed="rId4"/>
          <a:stretch>
            <a:fillRect/>
          </a:stretch>
        </p:blipFill>
        <p:spPr>
          <a:xfrm>
            <a:off x="5553251" y="1843105"/>
            <a:ext cx="2229161" cy="1971950"/>
          </a:xfrm>
          <a:prstGeom prst="rect">
            <a:avLst/>
          </a:prstGeom>
          <a:ln>
            <a:solidFill>
              <a:srgbClr val="AE1022"/>
            </a:solidFill>
          </a:ln>
        </p:spPr>
      </p:pic>
    </p:spTree>
    <p:extLst>
      <p:ext uri="{BB962C8B-B14F-4D97-AF65-F5344CB8AC3E}">
        <p14:creationId xmlns:p14="http://schemas.microsoft.com/office/powerpoint/2010/main" val="37116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CF8A-DA1B-9508-478D-6FB2C64B5CD3}"/>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93175976-423F-D7EF-88CE-9A1A13560C25}"/>
              </a:ext>
            </a:extLst>
          </p:cNvPr>
          <p:cNvPicPr>
            <a:picLocks noChangeAspect="1"/>
          </p:cNvPicPr>
          <p:nvPr/>
        </p:nvPicPr>
        <p:blipFill>
          <a:blip r:embed="rId2"/>
          <a:stretch>
            <a:fillRect/>
          </a:stretch>
        </p:blipFill>
        <p:spPr>
          <a:xfrm>
            <a:off x="662408" y="2573447"/>
            <a:ext cx="3415189" cy="1495634"/>
          </a:xfrm>
          <a:prstGeom prst="rect">
            <a:avLst/>
          </a:prstGeom>
        </p:spPr>
      </p:pic>
      <p:sp>
        <p:nvSpPr>
          <p:cNvPr id="9" name="pole tekstowe 8">
            <a:extLst>
              <a:ext uri="{FF2B5EF4-FFF2-40B4-BE49-F238E27FC236}">
                <a16:creationId xmlns:a16="http://schemas.microsoft.com/office/drawing/2014/main" id="{E5E59EE7-E96B-7170-51CB-BE9EB0E4A86A}"/>
              </a:ext>
            </a:extLst>
          </p:cNvPr>
          <p:cNvSpPr txBox="1"/>
          <p:nvPr/>
        </p:nvSpPr>
        <p:spPr>
          <a:xfrm>
            <a:off x="920086" y="405384"/>
            <a:ext cx="9266330" cy="1200329"/>
          </a:xfrm>
          <a:prstGeom prst="rect">
            <a:avLst/>
          </a:prstGeom>
          <a:noFill/>
        </p:spPr>
        <p:txBody>
          <a:bodyPr wrap="square">
            <a:spAutoFit/>
          </a:bodyPr>
          <a:lstStyle/>
          <a:p>
            <a:r>
              <a:rPr lang="pl-PL" sz="3600" dirty="0" err="1">
                <a:solidFill>
                  <a:srgbClr val="C00000"/>
                </a:solidFill>
              </a:rPr>
              <a:t>Concentrations</a:t>
            </a:r>
            <a:r>
              <a:rPr lang="pl-PL" sz="3600" dirty="0">
                <a:solidFill>
                  <a:srgbClr val="C00000"/>
                </a:solidFill>
              </a:rPr>
              <a:t> of </a:t>
            </a:r>
            <a:r>
              <a:rPr lang="pl-PL" sz="3600" dirty="0" err="1">
                <a:solidFill>
                  <a:srgbClr val="C00000"/>
                </a:solidFill>
              </a:rPr>
              <a:t>cardiovascular</a:t>
            </a:r>
            <a:r>
              <a:rPr lang="pl-PL" sz="3600" dirty="0">
                <a:solidFill>
                  <a:srgbClr val="C00000"/>
                </a:solidFill>
              </a:rPr>
              <a:t> </a:t>
            </a:r>
            <a:r>
              <a:rPr lang="pl-PL" sz="3600" dirty="0" err="1">
                <a:solidFill>
                  <a:srgbClr val="C00000"/>
                </a:solidFill>
              </a:rPr>
              <a:t>drugs</a:t>
            </a:r>
            <a:r>
              <a:rPr lang="pl-PL" sz="3600" dirty="0">
                <a:solidFill>
                  <a:srgbClr val="C00000"/>
                </a:solidFill>
              </a:rPr>
              <a:t> and lipid </a:t>
            </a:r>
            <a:r>
              <a:rPr lang="pl-PL" sz="3600" dirty="0" err="1">
                <a:solidFill>
                  <a:srgbClr val="C00000"/>
                </a:solidFill>
              </a:rPr>
              <a:t>regulating</a:t>
            </a:r>
            <a:r>
              <a:rPr lang="pl-PL" sz="3600" dirty="0">
                <a:solidFill>
                  <a:srgbClr val="C00000"/>
                </a:solidFill>
              </a:rPr>
              <a:t> </a:t>
            </a:r>
            <a:r>
              <a:rPr lang="pl-PL" sz="3600" dirty="0" err="1">
                <a:solidFill>
                  <a:srgbClr val="C00000"/>
                </a:solidFill>
              </a:rPr>
              <a:t>agents</a:t>
            </a:r>
            <a:r>
              <a:rPr lang="pl-PL" sz="3600" dirty="0">
                <a:solidFill>
                  <a:srgbClr val="C00000"/>
                </a:solidFill>
              </a:rPr>
              <a:t> in </a:t>
            </a:r>
            <a:r>
              <a:rPr lang="pl-PL" sz="3600" b="1" dirty="0" err="1">
                <a:solidFill>
                  <a:srgbClr val="C00000"/>
                </a:solidFill>
              </a:rPr>
              <a:t>surface</a:t>
            </a:r>
            <a:r>
              <a:rPr lang="pl-PL" sz="3600" b="1" dirty="0">
                <a:solidFill>
                  <a:srgbClr val="C00000"/>
                </a:solidFill>
              </a:rPr>
              <a:t> </a:t>
            </a:r>
            <a:r>
              <a:rPr lang="pl-PL" sz="3600" b="1" dirty="0" err="1">
                <a:solidFill>
                  <a:srgbClr val="C00000"/>
                </a:solidFill>
              </a:rPr>
              <a:t>waters</a:t>
            </a:r>
            <a:endParaRPr lang="pl-PL" sz="3600" b="1" dirty="0">
              <a:solidFill>
                <a:srgbClr val="C00000"/>
              </a:solidFill>
            </a:endParaRPr>
          </a:p>
        </p:txBody>
      </p:sp>
      <p:pic>
        <p:nvPicPr>
          <p:cNvPr id="4" name="Obraz 3">
            <a:extLst>
              <a:ext uri="{FF2B5EF4-FFF2-40B4-BE49-F238E27FC236}">
                <a16:creationId xmlns:a16="http://schemas.microsoft.com/office/drawing/2014/main" id="{689F5813-834F-3659-9DA6-6456BBBA4BE1}"/>
              </a:ext>
            </a:extLst>
          </p:cNvPr>
          <p:cNvPicPr>
            <a:picLocks noChangeAspect="1"/>
          </p:cNvPicPr>
          <p:nvPr/>
        </p:nvPicPr>
        <p:blipFill>
          <a:blip r:embed="rId3"/>
          <a:stretch>
            <a:fillRect/>
          </a:stretch>
        </p:blipFill>
        <p:spPr>
          <a:xfrm>
            <a:off x="3511296" y="2043130"/>
            <a:ext cx="7692346" cy="3604007"/>
          </a:xfrm>
          <a:prstGeom prst="rect">
            <a:avLst/>
          </a:prstGeom>
        </p:spPr>
      </p:pic>
    </p:spTree>
    <p:extLst>
      <p:ext uri="{BB962C8B-B14F-4D97-AF65-F5344CB8AC3E}">
        <p14:creationId xmlns:p14="http://schemas.microsoft.com/office/powerpoint/2010/main" val="860360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DBE9-363A-5A30-F88C-DB5B6AEC203F}"/>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4BF667BA-1DE6-F61A-1DC6-5A92250E01F0}"/>
              </a:ext>
            </a:extLst>
          </p:cNvPr>
          <p:cNvPicPr>
            <a:picLocks noChangeAspect="1"/>
          </p:cNvPicPr>
          <p:nvPr/>
        </p:nvPicPr>
        <p:blipFill>
          <a:blip r:embed="rId2"/>
          <a:stretch>
            <a:fillRect/>
          </a:stretch>
        </p:blipFill>
        <p:spPr>
          <a:xfrm>
            <a:off x="643748" y="2573447"/>
            <a:ext cx="3415189" cy="1495634"/>
          </a:xfrm>
          <a:prstGeom prst="rect">
            <a:avLst/>
          </a:prstGeom>
        </p:spPr>
      </p:pic>
      <p:sp>
        <p:nvSpPr>
          <p:cNvPr id="9" name="pole tekstowe 8">
            <a:extLst>
              <a:ext uri="{FF2B5EF4-FFF2-40B4-BE49-F238E27FC236}">
                <a16:creationId xmlns:a16="http://schemas.microsoft.com/office/drawing/2014/main" id="{0357ABD1-2B4D-426B-FDCA-DD6ADA1ADF51}"/>
              </a:ext>
            </a:extLst>
          </p:cNvPr>
          <p:cNvSpPr txBox="1"/>
          <p:nvPr/>
        </p:nvSpPr>
        <p:spPr>
          <a:xfrm>
            <a:off x="920086" y="405384"/>
            <a:ext cx="9549794" cy="1138773"/>
          </a:xfrm>
          <a:prstGeom prst="rect">
            <a:avLst/>
          </a:prstGeom>
          <a:noFill/>
        </p:spPr>
        <p:txBody>
          <a:bodyPr wrap="square">
            <a:spAutoFit/>
          </a:bodyPr>
          <a:lstStyle/>
          <a:p>
            <a:r>
              <a:rPr lang="pl-PL" sz="2800" dirty="0" err="1">
                <a:solidFill>
                  <a:srgbClr val="C00000"/>
                </a:solidFill>
              </a:rPr>
              <a:t>Environmental</a:t>
            </a:r>
            <a:r>
              <a:rPr lang="pl-PL" sz="2800" dirty="0">
                <a:solidFill>
                  <a:srgbClr val="C00000"/>
                </a:solidFill>
              </a:rPr>
              <a:t> </a:t>
            </a:r>
            <a:r>
              <a:rPr lang="pl-PL" sz="2800" dirty="0" err="1">
                <a:solidFill>
                  <a:srgbClr val="C00000"/>
                </a:solidFill>
              </a:rPr>
              <a:t>risks</a:t>
            </a:r>
            <a:r>
              <a:rPr lang="pl-PL" sz="2800" dirty="0">
                <a:solidFill>
                  <a:srgbClr val="C00000"/>
                </a:solidFill>
              </a:rPr>
              <a:t> </a:t>
            </a:r>
            <a:r>
              <a:rPr lang="pl-PL" sz="2800" dirty="0" err="1">
                <a:solidFill>
                  <a:srgbClr val="C00000"/>
                </a:solidFill>
              </a:rPr>
              <a:t>at</a:t>
            </a:r>
            <a:r>
              <a:rPr lang="pl-PL" sz="2800" dirty="0">
                <a:solidFill>
                  <a:srgbClr val="C00000"/>
                </a:solidFill>
              </a:rPr>
              <a:t> </a:t>
            </a:r>
            <a:r>
              <a:rPr lang="pl-PL" sz="2800" dirty="0" err="1">
                <a:solidFill>
                  <a:srgbClr val="C00000"/>
                </a:solidFill>
              </a:rPr>
              <a:t>global</a:t>
            </a:r>
            <a:r>
              <a:rPr lang="pl-PL" sz="2800" dirty="0">
                <a:solidFill>
                  <a:srgbClr val="C00000"/>
                </a:solidFill>
              </a:rPr>
              <a:t> </a:t>
            </a:r>
            <a:r>
              <a:rPr lang="pl-PL" sz="2800" dirty="0" err="1">
                <a:solidFill>
                  <a:srgbClr val="C00000"/>
                </a:solidFill>
              </a:rPr>
              <a:t>scale</a:t>
            </a:r>
            <a:r>
              <a:rPr lang="pl-PL" sz="2800" dirty="0">
                <a:solidFill>
                  <a:srgbClr val="C00000"/>
                </a:solidFill>
              </a:rPr>
              <a:t>. </a:t>
            </a:r>
            <a:br>
              <a:rPr lang="pl-PL" sz="2800" dirty="0">
                <a:solidFill>
                  <a:srgbClr val="C00000"/>
                </a:solidFill>
              </a:rPr>
            </a:br>
            <a:r>
              <a:rPr lang="pl-PL" sz="2000" dirty="0">
                <a:solidFill>
                  <a:srgbClr val="C00000"/>
                </a:solidFill>
              </a:rPr>
              <a:t>The </a:t>
            </a:r>
            <a:r>
              <a:rPr lang="pl-PL" sz="2000" dirty="0" err="1">
                <a:solidFill>
                  <a:srgbClr val="C00000"/>
                </a:solidFill>
              </a:rPr>
              <a:t>risk</a:t>
            </a:r>
            <a:r>
              <a:rPr lang="pl-PL" sz="2000" dirty="0">
                <a:solidFill>
                  <a:srgbClr val="C00000"/>
                </a:solidFill>
              </a:rPr>
              <a:t> index = ratio </a:t>
            </a:r>
            <a:r>
              <a:rPr lang="pl-PL" sz="2000" dirty="0" err="1">
                <a:solidFill>
                  <a:srgbClr val="C00000"/>
                </a:solidFill>
              </a:rPr>
              <a:t>levels</a:t>
            </a:r>
            <a:r>
              <a:rPr lang="pl-PL" sz="2000" dirty="0">
                <a:solidFill>
                  <a:srgbClr val="C00000"/>
                </a:solidFill>
              </a:rPr>
              <a:t> of </a:t>
            </a:r>
            <a:r>
              <a:rPr lang="pl-PL" sz="2000" dirty="0" err="1">
                <a:solidFill>
                  <a:srgbClr val="C00000"/>
                </a:solidFill>
              </a:rPr>
              <a:t>drugs</a:t>
            </a:r>
            <a:r>
              <a:rPr lang="pl-PL" sz="2000" dirty="0">
                <a:solidFill>
                  <a:srgbClr val="C00000"/>
                </a:solidFill>
              </a:rPr>
              <a:t> in </a:t>
            </a:r>
            <a:r>
              <a:rPr lang="pl-PL" sz="2000" dirty="0" err="1">
                <a:solidFill>
                  <a:srgbClr val="C00000"/>
                </a:solidFill>
              </a:rPr>
              <a:t>water</a:t>
            </a:r>
            <a:r>
              <a:rPr lang="pl-PL" sz="2000" dirty="0">
                <a:solidFill>
                  <a:srgbClr val="C00000"/>
                </a:solidFill>
              </a:rPr>
              <a:t> (C) and </a:t>
            </a:r>
            <a:br>
              <a:rPr lang="pl-PL" sz="2000" dirty="0">
                <a:solidFill>
                  <a:srgbClr val="C00000"/>
                </a:solidFill>
              </a:rPr>
            </a:br>
            <a:r>
              <a:rPr lang="pl-PL" sz="2000" dirty="0" err="1">
                <a:solidFill>
                  <a:srgbClr val="C00000"/>
                </a:solidFill>
              </a:rPr>
              <a:t>lowest</a:t>
            </a:r>
            <a:r>
              <a:rPr lang="pl-PL" sz="2000" dirty="0">
                <a:solidFill>
                  <a:srgbClr val="C00000"/>
                </a:solidFill>
              </a:rPr>
              <a:t> </a:t>
            </a:r>
            <a:r>
              <a:rPr lang="pl-PL" sz="2000" dirty="0" err="1">
                <a:solidFill>
                  <a:srgbClr val="C00000"/>
                </a:solidFill>
              </a:rPr>
              <a:t>observed</a:t>
            </a:r>
            <a:r>
              <a:rPr lang="pl-PL" sz="2000" dirty="0">
                <a:solidFill>
                  <a:srgbClr val="C00000"/>
                </a:solidFill>
              </a:rPr>
              <a:t> </a:t>
            </a:r>
            <a:r>
              <a:rPr lang="pl-PL" sz="2000" dirty="0" err="1">
                <a:solidFill>
                  <a:srgbClr val="C00000"/>
                </a:solidFill>
              </a:rPr>
              <a:t>effect</a:t>
            </a:r>
            <a:r>
              <a:rPr lang="pl-PL" sz="2000" dirty="0">
                <a:solidFill>
                  <a:srgbClr val="C00000"/>
                </a:solidFill>
              </a:rPr>
              <a:t> </a:t>
            </a:r>
            <a:r>
              <a:rPr lang="pl-PL" sz="2000" dirty="0" err="1">
                <a:solidFill>
                  <a:srgbClr val="C00000"/>
                </a:solidFill>
              </a:rPr>
              <a:t>concentrations</a:t>
            </a:r>
            <a:r>
              <a:rPr lang="pl-PL" sz="2000" dirty="0">
                <a:solidFill>
                  <a:srgbClr val="C00000"/>
                </a:solidFill>
              </a:rPr>
              <a:t> in </a:t>
            </a:r>
            <a:r>
              <a:rPr lang="pl-PL" sz="2000" dirty="0" err="1">
                <a:solidFill>
                  <a:srgbClr val="C00000"/>
                </a:solidFill>
              </a:rPr>
              <a:t>aquatic</a:t>
            </a:r>
            <a:r>
              <a:rPr lang="pl-PL" sz="2000" dirty="0">
                <a:solidFill>
                  <a:srgbClr val="C00000"/>
                </a:solidFill>
              </a:rPr>
              <a:t> </a:t>
            </a:r>
            <a:r>
              <a:rPr lang="pl-PL" sz="2000" dirty="0" err="1">
                <a:solidFill>
                  <a:srgbClr val="C00000"/>
                </a:solidFill>
              </a:rPr>
              <a:t>organisms</a:t>
            </a:r>
            <a:r>
              <a:rPr lang="pl-PL" sz="2000" dirty="0">
                <a:solidFill>
                  <a:srgbClr val="C00000"/>
                </a:solidFill>
              </a:rPr>
              <a:t> (T)</a:t>
            </a:r>
            <a:endParaRPr lang="pl-PL" sz="2000" b="1" dirty="0">
              <a:solidFill>
                <a:srgbClr val="C00000"/>
              </a:solidFill>
            </a:endParaRPr>
          </a:p>
        </p:txBody>
      </p:sp>
      <p:pic>
        <p:nvPicPr>
          <p:cNvPr id="3" name="Obraz 2">
            <a:extLst>
              <a:ext uri="{FF2B5EF4-FFF2-40B4-BE49-F238E27FC236}">
                <a16:creationId xmlns:a16="http://schemas.microsoft.com/office/drawing/2014/main" id="{F4BAF6F9-1C50-8914-2F20-8ED891FB5DE0}"/>
              </a:ext>
            </a:extLst>
          </p:cNvPr>
          <p:cNvPicPr>
            <a:picLocks noChangeAspect="1"/>
          </p:cNvPicPr>
          <p:nvPr/>
        </p:nvPicPr>
        <p:blipFill>
          <a:blip r:embed="rId3"/>
          <a:stretch>
            <a:fillRect/>
          </a:stretch>
        </p:blipFill>
        <p:spPr>
          <a:xfrm>
            <a:off x="4065138" y="1790379"/>
            <a:ext cx="5355422" cy="4938971"/>
          </a:xfrm>
          <a:prstGeom prst="rect">
            <a:avLst/>
          </a:prstGeom>
        </p:spPr>
      </p:pic>
      <p:pic>
        <p:nvPicPr>
          <p:cNvPr id="7" name="Obraz 6">
            <a:extLst>
              <a:ext uri="{FF2B5EF4-FFF2-40B4-BE49-F238E27FC236}">
                <a16:creationId xmlns:a16="http://schemas.microsoft.com/office/drawing/2014/main" id="{4DBEB1B2-9097-44D4-D8F0-03AFB4031BE6}"/>
              </a:ext>
            </a:extLst>
          </p:cNvPr>
          <p:cNvPicPr>
            <a:picLocks noChangeAspect="1"/>
          </p:cNvPicPr>
          <p:nvPr/>
        </p:nvPicPr>
        <p:blipFill>
          <a:blip r:embed="rId4"/>
          <a:srcRect r="7741"/>
          <a:stretch>
            <a:fillRect/>
          </a:stretch>
        </p:blipFill>
        <p:spPr>
          <a:xfrm>
            <a:off x="6970021" y="4560616"/>
            <a:ext cx="3376575" cy="2132158"/>
          </a:xfrm>
          <a:prstGeom prst="rect">
            <a:avLst/>
          </a:prstGeom>
        </p:spPr>
      </p:pic>
      <p:sp>
        <p:nvSpPr>
          <p:cNvPr id="4" name="Prostokąt: zaokrąglone rogi 7">
            <a:extLst>
              <a:ext uri="{FF2B5EF4-FFF2-40B4-BE49-F238E27FC236}">
                <a16:creationId xmlns:a16="http://schemas.microsoft.com/office/drawing/2014/main" id="{9926CE36-7E3A-08B5-8A7B-DE8CA801DE46}"/>
              </a:ext>
            </a:extLst>
          </p:cNvPr>
          <p:cNvSpPr/>
          <p:nvPr/>
        </p:nvSpPr>
        <p:spPr>
          <a:xfrm>
            <a:off x="7093305" y="5293028"/>
            <a:ext cx="3376575" cy="724604"/>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450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EF54-6367-CAF6-ABE9-69917F886B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476E939-3F40-F4F6-027A-A286F9355E46}"/>
              </a:ext>
            </a:extLst>
          </p:cNvPr>
          <p:cNvSpPr>
            <a:spLocks noGrp="1"/>
          </p:cNvSpPr>
          <p:nvPr>
            <p:ph type="body" sz="quarter" idx="14"/>
          </p:nvPr>
        </p:nvSpPr>
        <p:spPr>
          <a:xfrm>
            <a:off x="938987" y="2169714"/>
            <a:ext cx="10314026" cy="1511013"/>
          </a:xfrm>
        </p:spPr>
        <p:txBody>
          <a:bodyPr vert="horz" wrap="square" lIns="120000" tIns="62400" rIns="120000" bIns="62400" rtlCol="0" anchor="t">
            <a:spAutoFit/>
          </a:bodyPr>
          <a:lstStyle/>
          <a:p>
            <a:pPr algn="ctr"/>
            <a:r>
              <a:rPr lang="pl-PL" sz="5000" b="0" dirty="0" err="1"/>
              <a:t>Stakeholders</a:t>
            </a:r>
            <a:r>
              <a:rPr lang="pl-PL" sz="5000" b="0" dirty="0"/>
              <a:t> </a:t>
            </a:r>
            <a:r>
              <a:rPr lang="pl-PL" sz="5000" b="0" dirty="0" err="1"/>
              <a:t>perspectives</a:t>
            </a:r>
            <a:br>
              <a:rPr lang="pl-PL" sz="5000" b="0" dirty="0"/>
            </a:br>
            <a:r>
              <a:rPr lang="pl-PL" sz="5000" b="0" dirty="0"/>
              <a:t>on the </a:t>
            </a:r>
            <a:r>
              <a:rPr lang="pl-PL" sz="5000" b="0" dirty="0" err="1"/>
              <a:t>environmental</a:t>
            </a:r>
            <a:r>
              <a:rPr lang="pl-PL" sz="5000" b="0" dirty="0"/>
              <a:t> </a:t>
            </a:r>
            <a:r>
              <a:rPr lang="pl-PL" sz="5000" b="0" dirty="0" err="1"/>
              <a:t>regulations</a:t>
            </a:r>
            <a:endParaRPr lang="en-US" sz="3200" b="0" dirty="0"/>
          </a:p>
        </p:txBody>
      </p:sp>
      <p:sp>
        <p:nvSpPr>
          <p:cNvPr id="4" name="Symbol zastępczy tekstu 3">
            <a:extLst>
              <a:ext uri="{FF2B5EF4-FFF2-40B4-BE49-F238E27FC236}">
                <a16:creationId xmlns:a16="http://schemas.microsoft.com/office/drawing/2014/main" id="{C08C0220-77CF-BD57-B5DB-FB1DAFB559B6}"/>
              </a:ext>
            </a:extLst>
          </p:cNvPr>
          <p:cNvSpPr>
            <a:spLocks noGrp="1"/>
          </p:cNvSpPr>
          <p:nvPr>
            <p:ph type="body" sz="quarter" idx="12"/>
          </p:nvPr>
        </p:nvSpPr>
        <p:spPr/>
        <p:txBody>
          <a:bodyPr/>
          <a:lstStyle/>
          <a:p>
            <a:endParaRPr lang="pl-PL"/>
          </a:p>
        </p:txBody>
      </p:sp>
    </p:spTree>
    <p:extLst>
      <p:ext uri="{BB962C8B-B14F-4D97-AF65-F5344CB8AC3E}">
        <p14:creationId xmlns:p14="http://schemas.microsoft.com/office/powerpoint/2010/main" val="60346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EF54-6367-CAF6-ABE9-69917F886B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476E939-3F40-F4F6-027A-A286F9355E46}"/>
              </a:ext>
            </a:extLst>
          </p:cNvPr>
          <p:cNvSpPr>
            <a:spLocks noGrp="1"/>
          </p:cNvSpPr>
          <p:nvPr>
            <p:ph type="body" sz="quarter" idx="14"/>
          </p:nvPr>
        </p:nvSpPr>
        <p:spPr>
          <a:xfrm>
            <a:off x="938987" y="2169714"/>
            <a:ext cx="10314026" cy="2851893"/>
          </a:xfrm>
        </p:spPr>
        <p:txBody>
          <a:bodyPr vert="horz" wrap="square" lIns="120000" tIns="62400" rIns="120000" bIns="62400" rtlCol="0" anchor="t">
            <a:spAutoFit/>
          </a:bodyPr>
          <a:lstStyle/>
          <a:p>
            <a:pPr algn="ctr"/>
            <a:r>
              <a:rPr lang="en-US" sz="5000" b="0" dirty="0"/>
              <a:t>Revision of the Medical Device Regulation</a:t>
            </a:r>
            <a:endParaRPr lang="pl-PL" sz="5000" b="0" dirty="0"/>
          </a:p>
          <a:p>
            <a:pPr algn="ctr"/>
            <a:endParaRPr lang="pl-PL" sz="5000" b="0" dirty="0"/>
          </a:p>
          <a:p>
            <a:pPr algn="ctr"/>
            <a:r>
              <a:rPr lang="pl-PL" sz="3200" b="0" dirty="0"/>
              <a:t>(</a:t>
            </a:r>
            <a:r>
              <a:rPr lang="pl-PL" sz="3200" b="0" dirty="0" err="1"/>
              <a:t>reprocessing</a:t>
            </a:r>
            <a:r>
              <a:rPr lang="pl-PL" sz="3200" b="0" dirty="0"/>
              <a:t> of </a:t>
            </a:r>
            <a:r>
              <a:rPr lang="pl-PL" sz="3200" b="0" dirty="0" err="1"/>
              <a:t>medical</a:t>
            </a:r>
            <a:r>
              <a:rPr lang="pl-PL" sz="3200" b="0" dirty="0"/>
              <a:t> devices)</a:t>
            </a:r>
            <a:endParaRPr lang="en-US" sz="3200" b="0" dirty="0"/>
          </a:p>
        </p:txBody>
      </p:sp>
      <p:sp>
        <p:nvSpPr>
          <p:cNvPr id="4" name="Symbol zastępczy tekstu 3">
            <a:extLst>
              <a:ext uri="{FF2B5EF4-FFF2-40B4-BE49-F238E27FC236}">
                <a16:creationId xmlns:a16="http://schemas.microsoft.com/office/drawing/2014/main" id="{C08C0220-77CF-BD57-B5DB-FB1DAFB559B6}"/>
              </a:ext>
            </a:extLst>
          </p:cNvPr>
          <p:cNvSpPr>
            <a:spLocks noGrp="1"/>
          </p:cNvSpPr>
          <p:nvPr>
            <p:ph type="body" sz="quarter" idx="12"/>
          </p:nvPr>
        </p:nvSpPr>
        <p:spPr/>
        <p:txBody>
          <a:bodyPr/>
          <a:lstStyle/>
          <a:p>
            <a:endParaRPr lang="pl-PL"/>
          </a:p>
        </p:txBody>
      </p:sp>
    </p:spTree>
    <p:extLst>
      <p:ext uri="{BB962C8B-B14F-4D97-AF65-F5344CB8AC3E}">
        <p14:creationId xmlns:p14="http://schemas.microsoft.com/office/powerpoint/2010/main" val="691436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42301C1-B6AD-1718-D3DE-2719169EBDBD}"/>
              </a:ext>
            </a:extLst>
          </p:cNvPr>
          <p:cNvPicPr>
            <a:picLocks noChangeAspect="1"/>
          </p:cNvPicPr>
          <p:nvPr/>
        </p:nvPicPr>
        <p:blipFill>
          <a:blip r:embed="rId2"/>
          <a:stretch>
            <a:fillRect/>
          </a:stretch>
        </p:blipFill>
        <p:spPr>
          <a:xfrm>
            <a:off x="2959070" y="2190238"/>
            <a:ext cx="7483378" cy="3857945"/>
          </a:xfrm>
          <a:prstGeom prst="rect">
            <a:avLst/>
          </a:prstGeom>
        </p:spPr>
      </p:pic>
      <p:sp>
        <p:nvSpPr>
          <p:cNvPr id="8" name="Prostokąt: zaokrąglone rogi 7">
            <a:extLst>
              <a:ext uri="{FF2B5EF4-FFF2-40B4-BE49-F238E27FC236}">
                <a16:creationId xmlns:a16="http://schemas.microsoft.com/office/drawing/2014/main" id="{2D49509A-C022-38B3-41CE-05F237A45952}"/>
              </a:ext>
            </a:extLst>
          </p:cNvPr>
          <p:cNvSpPr/>
          <p:nvPr/>
        </p:nvSpPr>
        <p:spPr>
          <a:xfrm>
            <a:off x="3629238" y="2761487"/>
            <a:ext cx="6821082" cy="452815"/>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F44C7633-C022-3DC5-C928-837E7DB9B891}"/>
              </a:ext>
            </a:extLst>
          </p:cNvPr>
          <p:cNvPicPr>
            <a:picLocks noChangeAspect="1"/>
          </p:cNvPicPr>
          <p:nvPr/>
        </p:nvPicPr>
        <p:blipFill>
          <a:blip r:embed="rId3"/>
          <a:stretch>
            <a:fillRect/>
          </a:stretch>
        </p:blipFill>
        <p:spPr>
          <a:xfrm>
            <a:off x="664797" y="278066"/>
            <a:ext cx="4318683" cy="1697785"/>
          </a:xfrm>
          <a:prstGeom prst="rect">
            <a:avLst/>
          </a:prstGeom>
        </p:spPr>
      </p:pic>
      <p:pic>
        <p:nvPicPr>
          <p:cNvPr id="5" name="Obraz 4">
            <a:extLst>
              <a:ext uri="{FF2B5EF4-FFF2-40B4-BE49-F238E27FC236}">
                <a16:creationId xmlns:a16="http://schemas.microsoft.com/office/drawing/2014/main" id="{D4DAB72C-AB7A-D362-1869-299E234AD00D}"/>
              </a:ext>
            </a:extLst>
          </p:cNvPr>
          <p:cNvPicPr>
            <a:picLocks noChangeAspect="1"/>
          </p:cNvPicPr>
          <p:nvPr/>
        </p:nvPicPr>
        <p:blipFill>
          <a:blip r:embed="rId4"/>
          <a:stretch>
            <a:fillRect/>
          </a:stretch>
        </p:blipFill>
        <p:spPr>
          <a:xfrm>
            <a:off x="664797" y="2063712"/>
            <a:ext cx="2375072" cy="1150591"/>
          </a:xfrm>
          <a:prstGeom prst="rect">
            <a:avLst/>
          </a:prstGeom>
        </p:spPr>
      </p:pic>
    </p:spTree>
    <p:extLst>
      <p:ext uri="{BB962C8B-B14F-4D97-AF65-F5344CB8AC3E}">
        <p14:creationId xmlns:p14="http://schemas.microsoft.com/office/powerpoint/2010/main" val="5569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0A48-C100-CA18-ECDE-EF452C1A8C3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CFAE32BA-3B4B-9DC0-4065-EFF94CBB32CD}"/>
              </a:ext>
            </a:extLst>
          </p:cNvPr>
          <p:cNvPicPr>
            <a:picLocks noChangeAspect="1"/>
          </p:cNvPicPr>
          <p:nvPr/>
        </p:nvPicPr>
        <p:blipFill>
          <a:blip r:embed="rId2"/>
          <a:stretch>
            <a:fillRect/>
          </a:stretch>
        </p:blipFill>
        <p:spPr>
          <a:xfrm>
            <a:off x="664797" y="278066"/>
            <a:ext cx="4318683" cy="1697785"/>
          </a:xfrm>
          <a:prstGeom prst="rect">
            <a:avLst/>
          </a:prstGeom>
        </p:spPr>
      </p:pic>
      <p:pic>
        <p:nvPicPr>
          <p:cNvPr id="5" name="Obraz 4">
            <a:extLst>
              <a:ext uri="{FF2B5EF4-FFF2-40B4-BE49-F238E27FC236}">
                <a16:creationId xmlns:a16="http://schemas.microsoft.com/office/drawing/2014/main" id="{014A6E8C-F704-3B59-1E87-AB0F85178298}"/>
              </a:ext>
            </a:extLst>
          </p:cNvPr>
          <p:cNvPicPr>
            <a:picLocks noChangeAspect="1"/>
          </p:cNvPicPr>
          <p:nvPr/>
        </p:nvPicPr>
        <p:blipFill>
          <a:blip r:embed="rId3"/>
          <a:stretch>
            <a:fillRect/>
          </a:stretch>
        </p:blipFill>
        <p:spPr>
          <a:xfrm>
            <a:off x="664797" y="2063712"/>
            <a:ext cx="2375072" cy="1150591"/>
          </a:xfrm>
          <a:prstGeom prst="rect">
            <a:avLst/>
          </a:prstGeom>
        </p:spPr>
      </p:pic>
      <p:sp>
        <p:nvSpPr>
          <p:cNvPr id="4" name="pole tekstowe 3">
            <a:extLst>
              <a:ext uri="{FF2B5EF4-FFF2-40B4-BE49-F238E27FC236}">
                <a16:creationId xmlns:a16="http://schemas.microsoft.com/office/drawing/2014/main" id="{94C5DF5D-0EA5-2D5F-2698-965A0AA890B6}"/>
              </a:ext>
            </a:extLst>
          </p:cNvPr>
          <p:cNvSpPr txBox="1"/>
          <p:nvPr/>
        </p:nvSpPr>
        <p:spPr>
          <a:xfrm>
            <a:off x="3113021" y="2060141"/>
            <a:ext cx="9152131" cy="1154162"/>
          </a:xfrm>
          <a:prstGeom prst="rect">
            <a:avLst/>
          </a:prstGeom>
          <a:solidFill>
            <a:schemeClr val="bg1"/>
          </a:solidFill>
        </p:spPr>
        <p:txBody>
          <a:bodyPr wrap="square">
            <a:spAutoFit/>
          </a:bodyPr>
          <a:lstStyle/>
          <a:p>
            <a:r>
              <a:rPr lang="pl-PL" sz="2300" dirty="0" err="1">
                <a:solidFill>
                  <a:srgbClr val="C00000"/>
                </a:solidFill>
              </a:rPr>
              <a:t>Stakeholders</a:t>
            </a:r>
            <a:r>
              <a:rPr lang="pl-PL" sz="2300" dirty="0">
                <a:solidFill>
                  <a:srgbClr val="C00000"/>
                </a:solidFill>
              </a:rPr>
              <a:t>’ </a:t>
            </a:r>
            <a:r>
              <a:rPr lang="pl-PL" sz="2300" dirty="0" err="1">
                <a:solidFill>
                  <a:srgbClr val="C00000"/>
                </a:solidFill>
              </a:rPr>
              <a:t>responses</a:t>
            </a:r>
            <a:r>
              <a:rPr lang="pl-PL" sz="2300" dirty="0">
                <a:solidFill>
                  <a:srgbClr val="C00000"/>
                </a:solidFill>
              </a:rPr>
              <a:t> to the </a:t>
            </a:r>
            <a:r>
              <a:rPr lang="pl-PL" sz="2300" dirty="0" err="1">
                <a:solidFill>
                  <a:srgbClr val="C00000"/>
                </a:solidFill>
              </a:rPr>
              <a:t>question</a:t>
            </a:r>
            <a:r>
              <a:rPr lang="pl-PL" sz="2300" dirty="0">
                <a:solidFill>
                  <a:srgbClr val="C00000"/>
                </a:solidFill>
              </a:rPr>
              <a:t>: How </a:t>
            </a:r>
            <a:r>
              <a:rPr lang="pl-PL" sz="2300" dirty="0" err="1">
                <a:solidFill>
                  <a:srgbClr val="C00000"/>
                </a:solidFill>
              </a:rPr>
              <a:t>would</a:t>
            </a:r>
            <a:r>
              <a:rPr lang="pl-PL" sz="2300" dirty="0">
                <a:solidFill>
                  <a:srgbClr val="C00000"/>
                </a:solidFill>
              </a:rPr>
              <a:t> </a:t>
            </a:r>
            <a:r>
              <a:rPr lang="pl-PL" sz="2300" dirty="0" err="1">
                <a:solidFill>
                  <a:srgbClr val="C00000"/>
                </a:solidFill>
              </a:rPr>
              <a:t>you</a:t>
            </a:r>
            <a:r>
              <a:rPr lang="pl-PL" sz="2300" dirty="0">
                <a:solidFill>
                  <a:srgbClr val="C00000"/>
                </a:solidFill>
              </a:rPr>
              <a:t> </a:t>
            </a:r>
            <a:r>
              <a:rPr lang="pl-PL" sz="2300" dirty="0" err="1">
                <a:solidFill>
                  <a:srgbClr val="C00000"/>
                </a:solidFill>
              </a:rPr>
              <a:t>assess</a:t>
            </a:r>
            <a:r>
              <a:rPr lang="pl-PL" sz="2300" dirty="0">
                <a:solidFill>
                  <a:srgbClr val="C00000"/>
                </a:solidFill>
              </a:rPr>
              <a:t> the </a:t>
            </a:r>
            <a:r>
              <a:rPr lang="pl-PL" sz="2300" dirty="0" err="1">
                <a:solidFill>
                  <a:srgbClr val="C00000"/>
                </a:solidFill>
              </a:rPr>
              <a:t>measure</a:t>
            </a:r>
            <a:r>
              <a:rPr lang="pl-PL" sz="2300" dirty="0">
                <a:solidFill>
                  <a:srgbClr val="C00000"/>
                </a:solidFill>
              </a:rPr>
              <a:t> ‘</a:t>
            </a:r>
            <a:r>
              <a:rPr lang="pl-PL" sz="2300" dirty="0" err="1">
                <a:solidFill>
                  <a:srgbClr val="C00000"/>
                </a:solidFill>
              </a:rPr>
              <a:t>Increase</a:t>
            </a:r>
            <a:r>
              <a:rPr lang="pl-PL" sz="2300" dirty="0">
                <a:solidFill>
                  <a:srgbClr val="C00000"/>
                </a:solidFill>
              </a:rPr>
              <a:t> </a:t>
            </a:r>
            <a:r>
              <a:rPr lang="pl-PL" sz="2300" dirty="0" err="1">
                <a:solidFill>
                  <a:srgbClr val="C00000"/>
                </a:solidFill>
              </a:rPr>
              <a:t>information</a:t>
            </a:r>
            <a:r>
              <a:rPr lang="pl-PL" sz="2300" dirty="0">
                <a:solidFill>
                  <a:srgbClr val="C00000"/>
                </a:solidFill>
              </a:rPr>
              <a:t> to the </a:t>
            </a:r>
            <a:r>
              <a:rPr lang="pl-PL" sz="2300" dirty="0" err="1">
                <a:solidFill>
                  <a:srgbClr val="C00000"/>
                </a:solidFill>
              </a:rPr>
              <a:t>health</a:t>
            </a:r>
            <a:r>
              <a:rPr lang="pl-PL" sz="2300" dirty="0">
                <a:solidFill>
                  <a:srgbClr val="C00000"/>
                </a:solidFill>
              </a:rPr>
              <a:t> </a:t>
            </a:r>
            <a:r>
              <a:rPr lang="pl-PL" sz="2300" dirty="0" err="1">
                <a:solidFill>
                  <a:srgbClr val="C00000"/>
                </a:solidFill>
              </a:rPr>
              <a:t>care</a:t>
            </a:r>
            <a:r>
              <a:rPr lang="pl-PL" sz="2300" dirty="0">
                <a:solidFill>
                  <a:srgbClr val="C00000"/>
                </a:solidFill>
              </a:rPr>
              <a:t> </a:t>
            </a:r>
            <a:r>
              <a:rPr lang="pl-PL" sz="2300" dirty="0" err="1">
                <a:solidFill>
                  <a:srgbClr val="C00000"/>
                </a:solidFill>
              </a:rPr>
              <a:t>professionals</a:t>
            </a:r>
            <a:r>
              <a:rPr lang="pl-PL" sz="2300" dirty="0">
                <a:solidFill>
                  <a:srgbClr val="C00000"/>
                </a:solidFill>
              </a:rPr>
              <a:t> and the </a:t>
            </a:r>
            <a:r>
              <a:rPr lang="pl-PL" sz="2300" dirty="0" err="1">
                <a:solidFill>
                  <a:srgbClr val="C00000"/>
                </a:solidFill>
              </a:rPr>
              <a:t>general</a:t>
            </a:r>
            <a:r>
              <a:rPr lang="pl-PL" sz="2300" dirty="0">
                <a:solidFill>
                  <a:srgbClr val="C00000"/>
                </a:solidFill>
              </a:rPr>
              <a:t> public </a:t>
            </a:r>
            <a:r>
              <a:rPr lang="pl-PL" sz="2300" dirty="0" err="1">
                <a:solidFill>
                  <a:srgbClr val="C00000"/>
                </a:solidFill>
              </a:rPr>
              <a:t>about</a:t>
            </a:r>
            <a:r>
              <a:rPr lang="pl-PL" sz="2300" dirty="0">
                <a:solidFill>
                  <a:srgbClr val="C00000"/>
                </a:solidFill>
              </a:rPr>
              <a:t> the </a:t>
            </a:r>
            <a:r>
              <a:rPr lang="pl-PL" sz="2300" dirty="0" err="1">
                <a:solidFill>
                  <a:srgbClr val="C00000"/>
                </a:solidFill>
              </a:rPr>
              <a:t>assessment</a:t>
            </a:r>
            <a:r>
              <a:rPr lang="pl-PL" sz="2300" dirty="0">
                <a:solidFill>
                  <a:srgbClr val="C00000"/>
                </a:solidFill>
              </a:rPr>
              <a:t> of </a:t>
            </a:r>
            <a:r>
              <a:rPr lang="pl-PL" sz="2300" dirty="0" err="1">
                <a:solidFill>
                  <a:srgbClr val="C00000"/>
                </a:solidFill>
              </a:rPr>
              <a:t>environmental</a:t>
            </a:r>
            <a:r>
              <a:rPr lang="pl-PL" sz="2300" dirty="0">
                <a:solidFill>
                  <a:srgbClr val="C00000"/>
                </a:solidFill>
              </a:rPr>
              <a:t> </a:t>
            </a:r>
            <a:r>
              <a:rPr lang="pl-PL" sz="2300" dirty="0" err="1">
                <a:solidFill>
                  <a:srgbClr val="C00000"/>
                </a:solidFill>
              </a:rPr>
              <a:t>risks</a:t>
            </a:r>
            <a:r>
              <a:rPr lang="pl-PL" sz="2300" dirty="0">
                <a:solidFill>
                  <a:srgbClr val="C00000"/>
                </a:solidFill>
              </a:rPr>
              <a:t> of </a:t>
            </a:r>
            <a:r>
              <a:rPr lang="pl-PL" sz="2300" dirty="0" err="1">
                <a:solidFill>
                  <a:srgbClr val="C00000"/>
                </a:solidFill>
              </a:rPr>
              <a:t>medicines</a:t>
            </a:r>
            <a:r>
              <a:rPr lang="pl-PL" sz="2300" dirty="0">
                <a:solidFill>
                  <a:srgbClr val="C00000"/>
                </a:solidFill>
              </a:rPr>
              <a:t>’</a:t>
            </a:r>
          </a:p>
        </p:txBody>
      </p:sp>
      <p:pic>
        <p:nvPicPr>
          <p:cNvPr id="9" name="Obraz 8">
            <a:extLst>
              <a:ext uri="{FF2B5EF4-FFF2-40B4-BE49-F238E27FC236}">
                <a16:creationId xmlns:a16="http://schemas.microsoft.com/office/drawing/2014/main" id="{8214537E-31C0-7C15-A805-1E32D527AA86}"/>
              </a:ext>
            </a:extLst>
          </p:cNvPr>
          <p:cNvPicPr>
            <a:picLocks noChangeAspect="1"/>
          </p:cNvPicPr>
          <p:nvPr/>
        </p:nvPicPr>
        <p:blipFill>
          <a:blip r:embed="rId4"/>
          <a:stretch>
            <a:fillRect/>
          </a:stretch>
        </p:blipFill>
        <p:spPr>
          <a:xfrm>
            <a:off x="3113021" y="3298592"/>
            <a:ext cx="6688700" cy="3559407"/>
          </a:xfrm>
          <a:prstGeom prst="rect">
            <a:avLst/>
          </a:prstGeom>
        </p:spPr>
      </p:pic>
      <p:sp>
        <p:nvSpPr>
          <p:cNvPr id="10" name="Prostokąt: zaokrąglone rogi 9">
            <a:extLst>
              <a:ext uri="{FF2B5EF4-FFF2-40B4-BE49-F238E27FC236}">
                <a16:creationId xmlns:a16="http://schemas.microsoft.com/office/drawing/2014/main" id="{FBA1D2F0-1C6A-F021-D994-0D7E2FCECFDF}"/>
              </a:ext>
            </a:extLst>
          </p:cNvPr>
          <p:cNvSpPr/>
          <p:nvPr/>
        </p:nvSpPr>
        <p:spPr>
          <a:xfrm>
            <a:off x="4462272" y="3867913"/>
            <a:ext cx="1633728" cy="1188720"/>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B62968D4-287B-EC47-B90B-BED88E609657}"/>
              </a:ext>
            </a:extLst>
          </p:cNvPr>
          <p:cNvSpPr/>
          <p:nvPr/>
        </p:nvSpPr>
        <p:spPr>
          <a:xfrm>
            <a:off x="7242048" y="3593592"/>
            <a:ext cx="1633728" cy="1463041"/>
          </a:xfrm>
          <a:prstGeom prst="round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5784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79F0-5FBA-9EA5-022E-79C2B03F50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BCCF1-195E-BC7B-6D81-7A5434F0C005}"/>
              </a:ext>
            </a:extLst>
          </p:cNvPr>
          <p:cNvSpPr>
            <a:spLocks noGrp="1"/>
          </p:cNvSpPr>
          <p:nvPr>
            <p:ph sz="quarter" idx="10"/>
          </p:nvPr>
        </p:nvSpPr>
        <p:spPr>
          <a:xfrm>
            <a:off x="1010590" y="2764402"/>
            <a:ext cx="10170820" cy="2394991"/>
          </a:xfrm>
        </p:spPr>
        <p:txBody>
          <a:bodyPr/>
          <a:lstStyle/>
          <a:p>
            <a:pPr algn="ctr"/>
            <a:r>
              <a:rPr lang="en-US" sz="4400" dirty="0"/>
              <a:t>Sustainable Cardiology: From Environmental Risk to Cardiovascular</a:t>
            </a:r>
            <a:r>
              <a:rPr lang="pl-PL" sz="4400" dirty="0"/>
              <a:t> </a:t>
            </a:r>
            <a:r>
              <a:rPr lang="en-US" sz="4400" dirty="0"/>
              <a:t>Responsibility</a:t>
            </a:r>
            <a:endParaRPr lang="pl-PL" sz="4400" dirty="0"/>
          </a:p>
          <a:p>
            <a:pPr algn="ctr"/>
            <a:endParaRPr lang="en-US" sz="4400" dirty="0"/>
          </a:p>
          <a:p>
            <a:pPr algn="ctr"/>
            <a:r>
              <a:rPr lang="en-US" sz="2400" dirty="0"/>
              <a:t>16 &amp;17 June 2026</a:t>
            </a:r>
            <a:r>
              <a:rPr lang="pl-PL" sz="2400" dirty="0"/>
              <a:t> </a:t>
            </a:r>
            <a:br>
              <a:rPr lang="pl-PL" sz="2400" dirty="0"/>
            </a:br>
            <a:r>
              <a:rPr lang="en-US" sz="2400" dirty="0"/>
              <a:t>London, UK</a:t>
            </a:r>
            <a:endParaRPr lang="fr-FR" sz="2400" dirty="0"/>
          </a:p>
        </p:txBody>
      </p:sp>
    </p:spTree>
    <p:extLst>
      <p:ext uri="{BB962C8B-B14F-4D97-AF65-F5344CB8AC3E}">
        <p14:creationId xmlns:p14="http://schemas.microsoft.com/office/powerpoint/2010/main" val="126942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1A5161-9EF9-21E2-D350-E3F71A5DDC07}"/>
              </a:ext>
            </a:extLst>
          </p:cNvPr>
          <p:cNvSpPr>
            <a:spLocks noGrp="1"/>
          </p:cNvSpPr>
          <p:nvPr>
            <p:ph sz="quarter" idx="10"/>
          </p:nvPr>
        </p:nvSpPr>
        <p:spPr>
          <a:xfrm>
            <a:off x="600409" y="1436769"/>
            <a:ext cx="10991182" cy="4627512"/>
          </a:xfrm>
        </p:spPr>
        <p:txBody>
          <a:bodyPr/>
          <a:lstStyle/>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Urban Wastewater Treatm</a:t>
            </a:r>
            <a:r>
              <a:rPr lang="en-US" sz="1800" b="0" dirty="0">
                <a:effectLst/>
                <a:latin typeface="Aptos" panose="020B0004020202020204" pitchFamily="34" charset="0"/>
                <a:ea typeface="Aptos" panose="020B0004020202020204" pitchFamily="34" charset="0"/>
                <a:cs typeface="Times New Roman" panose="02020603050405020304" pitchFamily="18" charset="0"/>
              </a:rPr>
              <a:t>ent </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Directive, especially </a:t>
            </a:r>
            <a:r>
              <a:rPr lang="en-US" sz="1800" b="0" dirty="0" err="1">
                <a:solidFill>
                  <a:srgbClr val="AE1022"/>
                </a:solidFill>
                <a:effectLst/>
                <a:latin typeface="Aptos" panose="020B0004020202020204" pitchFamily="34" charset="0"/>
                <a:ea typeface="Aptos" panose="020B0004020202020204" pitchFamily="34" charset="0"/>
                <a:cs typeface="Times New Roman" panose="02020603050405020304" pitchFamily="18" charset="0"/>
              </a:rPr>
              <a:t>micropollutants</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 a</a:t>
            </a:r>
            <a:r>
              <a:rPr lang="en-US" sz="1800" b="0" dirty="0">
                <a:effectLst/>
                <a:latin typeface="Aptos" panose="020B0004020202020204" pitchFamily="34" charset="0"/>
                <a:ea typeface="Aptos" panose="020B0004020202020204" pitchFamily="34" charset="0"/>
                <a:cs typeface="Times New Roman" panose="02020603050405020304" pitchFamily="18" charset="0"/>
              </a:rPr>
              <a:t>nd extended pro</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ducer responsibility for pharmaceuticals and cosmetics.</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Water Framework Directive and related water-quality rules for pharma</a:t>
            </a:r>
            <a:r>
              <a:rPr lang="en-US" sz="1800" b="0" dirty="0">
                <a:effectLst/>
                <a:latin typeface="Aptos" panose="020B0004020202020204" pitchFamily="34" charset="0"/>
                <a:ea typeface="Aptos" panose="020B0004020202020204" pitchFamily="34" charset="0"/>
                <a:cs typeface="Times New Roman" panose="02020603050405020304" pitchFamily="18" charset="0"/>
              </a:rPr>
              <a:t>ceutical</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 residues, antimicrobial residues and hospital discharges.</a:t>
            </a:r>
            <a:endParaRPr lang="pl-PL" sz="1800" b="0" dirty="0">
              <a:solidFill>
                <a:srgbClr val="AE1022"/>
              </a:solidFill>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Industrial Emissions Directive for pharmaceutical manufacturing, </a:t>
            </a:r>
            <a:r>
              <a:rPr lang="en-US" sz="1800" b="0" dirty="0" err="1">
                <a:solidFill>
                  <a:srgbClr val="AE1022"/>
                </a:solidFill>
                <a:effectLst/>
                <a:latin typeface="Aptos" panose="020B0004020202020204" pitchFamily="34" charset="0"/>
                <a:ea typeface="Aptos" panose="020B0004020202020204" pitchFamily="34" charset="0"/>
                <a:cs typeface="Times New Roman" panose="02020603050405020304" pitchFamily="18" charset="0"/>
              </a:rPr>
              <a:t>sterilisation</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 chemicals, waste incineration and larger healthcare infrastructure.</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Waste Framework Directive and the waste hierarchy.</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err="1">
                <a:solidFill>
                  <a:srgbClr val="AE1022"/>
                </a:solidFill>
                <a:effectLst/>
                <a:latin typeface="Aptos" panose="020B0004020202020204" pitchFamily="34" charset="0"/>
                <a:ea typeface="Aptos" panose="020B0004020202020204" pitchFamily="34" charset="0"/>
                <a:cs typeface="Times New Roman" panose="02020603050405020304" pitchFamily="18" charset="0"/>
              </a:rPr>
              <a:t>Ecodesign</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 for Sustainable Products Regulation.</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Batteries Regulation for portable medical devices, </a:t>
            </a:r>
            <a:r>
              <a:rPr lang="en-US" sz="1800" b="0" dirty="0" err="1">
                <a:solidFill>
                  <a:srgbClr val="AE1022"/>
                </a:solidFill>
                <a:effectLst/>
                <a:latin typeface="Aptos" panose="020B0004020202020204" pitchFamily="34" charset="0"/>
                <a:ea typeface="Aptos" panose="020B0004020202020204" pitchFamily="34" charset="0"/>
                <a:cs typeface="Times New Roman" panose="02020603050405020304" pitchFamily="18" charset="0"/>
              </a:rPr>
              <a:t>implantables</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 emergency devices and digital health hardware.</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Biocidal Products Regulation for disinfectants, </a:t>
            </a:r>
            <a:r>
              <a:rPr lang="en-US" sz="1800" b="0" dirty="0" err="1">
                <a:solidFill>
                  <a:srgbClr val="AE1022"/>
                </a:solidFill>
                <a:effectLst/>
                <a:latin typeface="Aptos" panose="020B0004020202020204" pitchFamily="34" charset="0"/>
                <a:ea typeface="Aptos" panose="020B0004020202020204" pitchFamily="34" charset="0"/>
                <a:cs typeface="Times New Roman" panose="02020603050405020304" pitchFamily="18" charset="0"/>
              </a:rPr>
              <a:t>sterilisation</a:t>
            </a: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-related products and infection-control chemicals.</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Energy Performance of Buildings Directive and Energy Efficiency Directive for hospitals and healthcare estates.</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EU ETS, Effort Sharing Regulation, CSRD/ESRS, EU Taxonomy, </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rPr>
              <a:t>Corporate Sustainability Due Diligence Directive and Green Public Procurement.</a:t>
            </a:r>
            <a:endParaRPr lang="pl-PL" sz="1800" b="0" dirty="0">
              <a:solidFill>
                <a:srgbClr val="AE1022"/>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01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7DB5808D-7C68-4CB9-63A7-FCECF332484C}"/>
              </a:ext>
            </a:extLst>
          </p:cNvPr>
          <p:cNvSpPr>
            <a:spLocks noGrp="1"/>
          </p:cNvSpPr>
          <p:nvPr>
            <p:ph sz="quarter" idx="10"/>
          </p:nvPr>
        </p:nvSpPr>
        <p:spPr/>
        <p:txBody>
          <a:bodyPr/>
          <a:lstStyle/>
          <a:p>
            <a:endParaRPr lang="pl-PL"/>
          </a:p>
        </p:txBody>
      </p:sp>
      <p:pic>
        <p:nvPicPr>
          <p:cNvPr id="8" name="Obraz 7">
            <a:extLst>
              <a:ext uri="{FF2B5EF4-FFF2-40B4-BE49-F238E27FC236}">
                <a16:creationId xmlns:a16="http://schemas.microsoft.com/office/drawing/2014/main" id="{EFA20641-8ABD-DF78-12FD-1C9DCCF8C804}"/>
              </a:ext>
            </a:extLst>
          </p:cNvPr>
          <p:cNvPicPr>
            <a:picLocks noChangeAspect="1"/>
          </p:cNvPicPr>
          <p:nvPr/>
        </p:nvPicPr>
        <p:blipFill>
          <a:blip r:embed="rId2"/>
          <a:stretch>
            <a:fillRect/>
          </a:stretch>
        </p:blipFill>
        <p:spPr>
          <a:xfrm>
            <a:off x="719653" y="589443"/>
            <a:ext cx="9657337" cy="5326725"/>
          </a:xfrm>
          <a:prstGeom prst="rect">
            <a:avLst/>
          </a:prstGeom>
        </p:spPr>
      </p:pic>
      <p:grpSp>
        <p:nvGrpSpPr>
          <p:cNvPr id="15" name="Grupa 14">
            <a:extLst>
              <a:ext uri="{FF2B5EF4-FFF2-40B4-BE49-F238E27FC236}">
                <a16:creationId xmlns:a16="http://schemas.microsoft.com/office/drawing/2014/main" id="{18B54D11-139E-8071-1692-C395392BD422}"/>
              </a:ext>
            </a:extLst>
          </p:cNvPr>
          <p:cNvGrpSpPr/>
          <p:nvPr/>
        </p:nvGrpSpPr>
        <p:grpSpPr>
          <a:xfrm>
            <a:off x="10112281" y="-413263"/>
            <a:ext cx="2415059" cy="2415059"/>
            <a:chOff x="10112281" y="-413263"/>
            <a:chExt cx="2415059" cy="2415059"/>
          </a:xfrm>
        </p:grpSpPr>
        <p:sp>
          <p:nvSpPr>
            <p:cNvPr id="12" name="Oval 1">
              <a:extLst>
                <a:ext uri="{FF2B5EF4-FFF2-40B4-BE49-F238E27FC236}">
                  <a16:creationId xmlns:a16="http://schemas.microsoft.com/office/drawing/2014/main" id="{2DADC73B-D43E-E909-38DD-A897E939007A}"/>
                </a:ext>
              </a:extLst>
            </p:cNvPr>
            <p:cNvSpPr/>
            <p:nvPr/>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14" name="TextBox 6">
              <a:extLst>
                <a:ext uri="{FF2B5EF4-FFF2-40B4-BE49-F238E27FC236}">
                  <a16:creationId xmlns:a16="http://schemas.microsoft.com/office/drawing/2014/main" id="{5A3D9F98-CA0D-9E2B-37DB-B70918416BA1}"/>
                </a:ext>
              </a:extLst>
            </p:cNvPr>
            <p:cNvSpPr txBox="1"/>
            <p:nvPr/>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grpSp>
      <p:sp>
        <p:nvSpPr>
          <p:cNvPr id="2" name="Rectangle 1">
            <a:extLst>
              <a:ext uri="{FF2B5EF4-FFF2-40B4-BE49-F238E27FC236}">
                <a16:creationId xmlns:a16="http://schemas.microsoft.com/office/drawing/2014/main" id="{C972FE1D-84D0-991D-06D9-0DC031BFF40F}"/>
              </a:ext>
            </a:extLst>
          </p:cNvPr>
          <p:cNvSpPr/>
          <p:nvPr/>
        </p:nvSpPr>
        <p:spPr>
          <a:xfrm>
            <a:off x="5588067" y="4316919"/>
            <a:ext cx="5262327" cy="1599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3081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38D8F-064B-7F79-BFF3-A9CF2154A8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BD8DA0-F63A-3D64-777C-FEF599E0C08E}"/>
              </a:ext>
            </a:extLst>
          </p:cNvPr>
          <p:cNvSpPr>
            <a:spLocks noGrp="1"/>
          </p:cNvSpPr>
          <p:nvPr>
            <p:ph type="body" sz="quarter" idx="10"/>
          </p:nvPr>
        </p:nvSpPr>
        <p:spPr>
          <a:xfrm>
            <a:off x="762000" y="371341"/>
            <a:ext cx="10175676" cy="576064"/>
          </a:xfrm>
        </p:spPr>
        <p:txBody>
          <a:bodyPr vert="horz" lIns="91440" tIns="45720" rIns="91440" bIns="45720" rtlCol="0" anchor="t">
            <a:noAutofit/>
          </a:bodyPr>
          <a:lstStyle/>
          <a:p>
            <a:pPr>
              <a:lnSpc>
                <a:spcPct val="115000"/>
              </a:lnSpc>
              <a:spcAft>
                <a:spcPts val="1067"/>
              </a:spcAft>
            </a:pPr>
            <a:r>
              <a:rPr lang="en-US" sz="2400" kern="100">
                <a:ea typeface="Calibri Light" panose="020F0302020204030204" pitchFamily="34" charset="0"/>
                <a:cs typeface="Calibri Light" panose="020F0302020204030204" pitchFamily="34" charset="0"/>
              </a:rPr>
              <a:t>Where we stand </a:t>
            </a:r>
          </a:p>
        </p:txBody>
      </p:sp>
      <p:sp>
        <p:nvSpPr>
          <p:cNvPr id="9" name="TextBox 8">
            <a:extLst>
              <a:ext uri="{FF2B5EF4-FFF2-40B4-BE49-F238E27FC236}">
                <a16:creationId xmlns:a16="http://schemas.microsoft.com/office/drawing/2014/main" id="{34B0FE1D-8F28-ABBC-84F5-8E31EC4A0868}"/>
              </a:ext>
            </a:extLst>
          </p:cNvPr>
          <p:cNvSpPr txBox="1"/>
          <p:nvPr/>
        </p:nvSpPr>
        <p:spPr>
          <a:xfrm>
            <a:off x="542049" y="4120309"/>
            <a:ext cx="2893764"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December 2025</a:t>
            </a:r>
          </a:p>
        </p:txBody>
      </p:sp>
      <p:pic>
        <p:nvPicPr>
          <p:cNvPr id="1026" name="Picture 2" descr="The European Commission: What is it for? - Eurac Research">
            <a:extLst>
              <a:ext uri="{FF2B5EF4-FFF2-40B4-BE49-F238E27FC236}">
                <a16:creationId xmlns:a16="http://schemas.microsoft.com/office/drawing/2014/main" id="{6251A1D2-9AC7-0F0B-034B-226643C9D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49" y="1949986"/>
            <a:ext cx="2893764" cy="2170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7E2EA76-52A9-30FF-AF2E-0994AA8CE028}"/>
              </a:ext>
            </a:extLst>
          </p:cNvPr>
          <p:cNvSpPr txBox="1"/>
          <p:nvPr/>
        </p:nvSpPr>
        <p:spPr>
          <a:xfrm>
            <a:off x="762000" y="4640663"/>
            <a:ext cx="2426888" cy="1384995"/>
          </a:xfrm>
          <a:prstGeom prst="rect">
            <a:avLst/>
          </a:prstGeom>
          <a:noFill/>
        </p:spPr>
        <p:txBody>
          <a:bodyPr wrap="square" lIns="91440" tIns="45720" rIns="91440" bIns="45720" anchor="t">
            <a:spAutoFit/>
          </a:bodyPr>
          <a:lstStyle/>
          <a:p>
            <a:pPr algn="ctr" defTabSz="1219170">
              <a:spcBef>
                <a:spcPct val="20000"/>
              </a:spcBef>
            </a:pPr>
            <a:r>
              <a:rPr lang="en-US" sz="2800">
                <a:solidFill>
                  <a:srgbClr val="AE1022"/>
                </a:solidFill>
                <a:latin typeface="Calibri" panose="020F0502020204030204"/>
                <a:ea typeface="Calibri" panose="020F0502020204030204"/>
                <a:cs typeface="Calibri" panose="020F0502020204030204"/>
              </a:rPr>
              <a:t>Adoption of the proposal for revision </a:t>
            </a:r>
            <a:endParaRPr lang="en-US" sz="2800">
              <a:solidFill>
                <a:srgbClr val="000000"/>
              </a:solidFill>
              <a:latin typeface="Calibri" panose="020F0502020204030204"/>
              <a:ea typeface="Calibri" panose="020F0502020204030204"/>
              <a:cs typeface="Calibri" panose="020F0502020204030204"/>
            </a:endParaRPr>
          </a:p>
        </p:txBody>
      </p:sp>
      <p:pic>
        <p:nvPicPr>
          <p:cNvPr id="1028" name="Picture 4" descr="Opening - February plenary session, 27 new seats | News | European  Parliament">
            <a:extLst>
              <a:ext uri="{FF2B5EF4-FFF2-40B4-BE49-F238E27FC236}">
                <a16:creationId xmlns:a16="http://schemas.microsoft.com/office/drawing/2014/main" id="{27620FB1-FF3A-71EC-6E34-6046573B8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860" y="743323"/>
            <a:ext cx="2529931" cy="168714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88A4D75-D485-AFDF-3C2D-BB3BB1965D96}"/>
              </a:ext>
            </a:extLst>
          </p:cNvPr>
          <p:cNvSpPr txBox="1"/>
          <p:nvPr/>
        </p:nvSpPr>
        <p:spPr>
          <a:xfrm>
            <a:off x="542048" y="1508263"/>
            <a:ext cx="2866965" cy="400110"/>
          </a:xfrm>
          <a:prstGeom prst="rect">
            <a:avLst/>
          </a:prstGeom>
          <a:solidFill>
            <a:schemeClr val="tx1">
              <a:lumMod val="65000"/>
              <a:lumOff val="35000"/>
            </a:schemeClr>
          </a:solidFill>
          <a:ln w="57150">
            <a:solidFill>
              <a:schemeClr val="accent4"/>
            </a:solidFill>
          </a:ln>
          <a:effectLst/>
        </p:spPr>
        <p:txBody>
          <a:bodyPr wrap="square" lIns="91440" tIns="45720" rIns="91440" bIns="45720" rtlCol="0" anchor="t">
            <a:spAutoFit/>
          </a:bodyPr>
          <a:lstStyle/>
          <a:p>
            <a:pPr algn="ctr" defTabSz="1219170"/>
            <a:r>
              <a:rPr lang="en-US" sz="2000" b="1" dirty="0">
                <a:solidFill>
                  <a:schemeClr val="bg1"/>
                </a:solidFill>
                <a:latin typeface="Calibri" panose="020F0502020204030204"/>
                <a:ea typeface="Calibri"/>
                <a:cs typeface="Calibri"/>
              </a:rPr>
              <a:t>Commission </a:t>
            </a:r>
          </a:p>
        </p:txBody>
      </p:sp>
      <p:sp>
        <p:nvSpPr>
          <p:cNvPr id="26" name="TextBox 25">
            <a:extLst>
              <a:ext uri="{FF2B5EF4-FFF2-40B4-BE49-F238E27FC236}">
                <a16:creationId xmlns:a16="http://schemas.microsoft.com/office/drawing/2014/main" id="{0EC78CFF-9384-8175-2D74-31027ACEE7AB}"/>
              </a:ext>
            </a:extLst>
          </p:cNvPr>
          <p:cNvSpPr txBox="1"/>
          <p:nvPr/>
        </p:nvSpPr>
        <p:spPr>
          <a:xfrm>
            <a:off x="4272860" y="518936"/>
            <a:ext cx="2529931" cy="400110"/>
          </a:xfrm>
          <a:prstGeom prst="rect">
            <a:avLst/>
          </a:prstGeom>
          <a:solidFill>
            <a:schemeClr val="tx1">
              <a:lumMod val="65000"/>
              <a:lumOff val="35000"/>
            </a:schemeClr>
          </a:solidFill>
          <a:ln w="57150">
            <a:solidFill>
              <a:schemeClr val="accent4"/>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Parliament </a:t>
            </a:r>
          </a:p>
        </p:txBody>
      </p:sp>
      <p:sp>
        <p:nvSpPr>
          <p:cNvPr id="27" name="TextBox 26">
            <a:extLst>
              <a:ext uri="{FF2B5EF4-FFF2-40B4-BE49-F238E27FC236}">
                <a16:creationId xmlns:a16="http://schemas.microsoft.com/office/drawing/2014/main" id="{679AC5C9-3332-009C-16B9-72DD606E1ED4}"/>
              </a:ext>
            </a:extLst>
          </p:cNvPr>
          <p:cNvSpPr txBox="1"/>
          <p:nvPr/>
        </p:nvSpPr>
        <p:spPr>
          <a:xfrm>
            <a:off x="4272860" y="3938406"/>
            <a:ext cx="2529931" cy="400110"/>
          </a:xfrm>
          <a:prstGeom prst="rect">
            <a:avLst/>
          </a:prstGeom>
          <a:solidFill>
            <a:schemeClr val="tx1">
              <a:lumMod val="65000"/>
              <a:lumOff val="35000"/>
            </a:schemeClr>
          </a:solidFill>
          <a:ln w="57150">
            <a:solidFill>
              <a:schemeClr val="accent4"/>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Council</a:t>
            </a:r>
          </a:p>
        </p:txBody>
      </p:sp>
      <p:pic>
        <p:nvPicPr>
          <p:cNvPr id="1030" name="Picture 6" descr="Contact - Consilium">
            <a:extLst>
              <a:ext uri="{FF2B5EF4-FFF2-40B4-BE49-F238E27FC236}">
                <a16:creationId xmlns:a16="http://schemas.microsoft.com/office/drawing/2014/main" id="{6A043106-AC2C-A5FD-341F-249631BE4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279" y="4338516"/>
            <a:ext cx="2553512" cy="16871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E142579-FEA5-C12B-8B02-07F65C5B9730}"/>
              </a:ext>
            </a:extLst>
          </p:cNvPr>
          <p:cNvSpPr txBox="1"/>
          <p:nvPr/>
        </p:nvSpPr>
        <p:spPr>
          <a:xfrm>
            <a:off x="4249279" y="5874585"/>
            <a:ext cx="2553512"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February 2026</a:t>
            </a:r>
          </a:p>
        </p:txBody>
      </p:sp>
      <p:sp>
        <p:nvSpPr>
          <p:cNvPr id="30" name="TextBox 29">
            <a:extLst>
              <a:ext uri="{FF2B5EF4-FFF2-40B4-BE49-F238E27FC236}">
                <a16:creationId xmlns:a16="http://schemas.microsoft.com/office/drawing/2014/main" id="{33DA4EBF-FBF9-00E4-0937-1F4E7A75EAE3}"/>
              </a:ext>
            </a:extLst>
          </p:cNvPr>
          <p:cNvSpPr txBox="1"/>
          <p:nvPr/>
        </p:nvSpPr>
        <p:spPr>
          <a:xfrm>
            <a:off x="4299660" y="2402337"/>
            <a:ext cx="2503131"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September 2026</a:t>
            </a:r>
          </a:p>
        </p:txBody>
      </p:sp>
      <p:sp>
        <p:nvSpPr>
          <p:cNvPr id="31" name="Arrow: Right 30">
            <a:extLst>
              <a:ext uri="{FF2B5EF4-FFF2-40B4-BE49-F238E27FC236}">
                <a16:creationId xmlns:a16="http://schemas.microsoft.com/office/drawing/2014/main" id="{12058225-2475-3FCF-8BC6-B5076F10CAB5}"/>
              </a:ext>
            </a:extLst>
          </p:cNvPr>
          <p:cNvSpPr/>
          <p:nvPr/>
        </p:nvSpPr>
        <p:spPr>
          <a:xfrm>
            <a:off x="3515499" y="2969825"/>
            <a:ext cx="3855903" cy="46546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032" name="Picture 8" descr="Overseeing Trilogues: What Is the Impact of Administrative and Judicial  Watchdogs?, by Maarten Hillebrandt – REALaw.blog">
            <a:extLst>
              <a:ext uri="{FF2B5EF4-FFF2-40B4-BE49-F238E27FC236}">
                <a16:creationId xmlns:a16="http://schemas.microsoft.com/office/drawing/2014/main" id="{949832EA-85CF-1C1A-2BE7-AF9C4CDF4D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088" y="1949986"/>
            <a:ext cx="3875577" cy="217032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2C09F20-5E09-3861-5A13-18EC342D4DCE}"/>
              </a:ext>
            </a:extLst>
          </p:cNvPr>
          <p:cNvSpPr txBox="1"/>
          <p:nvPr/>
        </p:nvSpPr>
        <p:spPr>
          <a:xfrm>
            <a:off x="7451087" y="4120309"/>
            <a:ext cx="3855903"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ea typeface="Calibri"/>
                <a:cs typeface="Calibri"/>
              </a:rPr>
              <a:t>February 2027</a:t>
            </a:r>
          </a:p>
        </p:txBody>
      </p:sp>
      <p:sp>
        <p:nvSpPr>
          <p:cNvPr id="33" name="TextBox 32">
            <a:extLst>
              <a:ext uri="{FF2B5EF4-FFF2-40B4-BE49-F238E27FC236}">
                <a16:creationId xmlns:a16="http://schemas.microsoft.com/office/drawing/2014/main" id="{01C53F2C-6667-F2CD-35FB-806ECA0EBE00}"/>
              </a:ext>
            </a:extLst>
          </p:cNvPr>
          <p:cNvSpPr txBox="1"/>
          <p:nvPr/>
        </p:nvSpPr>
        <p:spPr>
          <a:xfrm>
            <a:off x="7461537" y="1508264"/>
            <a:ext cx="3865127" cy="400110"/>
          </a:xfrm>
          <a:prstGeom prst="rect">
            <a:avLst/>
          </a:prstGeom>
          <a:solidFill>
            <a:schemeClr val="tx1">
              <a:lumMod val="65000"/>
              <a:lumOff val="35000"/>
            </a:schemeClr>
          </a:solidFill>
          <a:ln w="57150">
            <a:solidFill>
              <a:schemeClr val="accent4"/>
            </a:solidFill>
          </a:ln>
          <a:effectLst/>
        </p:spPr>
        <p:txBody>
          <a:bodyPr wrap="square" lIns="91440" tIns="45720" rIns="91440" bIns="45720" rtlCol="0" anchor="t">
            <a:spAutoFit/>
          </a:bodyPr>
          <a:lstStyle/>
          <a:p>
            <a:pPr algn="ctr" defTabSz="1219170"/>
            <a:r>
              <a:rPr lang="en-US" sz="2000" b="1" dirty="0">
                <a:solidFill>
                  <a:schemeClr val="bg1"/>
                </a:solidFill>
                <a:latin typeface="Calibri" panose="020F0502020204030204"/>
                <a:ea typeface="Calibri"/>
                <a:cs typeface="Calibri"/>
              </a:rPr>
              <a:t>Joint “trilogue” discussion</a:t>
            </a:r>
          </a:p>
        </p:txBody>
      </p:sp>
    </p:spTree>
    <p:extLst>
      <p:ext uri="{BB962C8B-B14F-4D97-AF65-F5344CB8AC3E}">
        <p14:creationId xmlns:p14="http://schemas.microsoft.com/office/powerpoint/2010/main" val="386916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8597-B1ED-1E97-1807-9DFF4827789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9DFEF91-0A5A-1434-CD0B-E91147025A68}"/>
              </a:ext>
            </a:extLst>
          </p:cNvPr>
          <p:cNvSpPr txBox="1"/>
          <p:nvPr/>
        </p:nvSpPr>
        <p:spPr>
          <a:xfrm>
            <a:off x="386068" y="2213693"/>
            <a:ext cx="4880198"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dirty="0">
                <a:solidFill>
                  <a:schemeClr val="bg1"/>
                </a:solidFill>
                <a:latin typeface="Calibri" panose="020F0502020204030204"/>
              </a:rPr>
              <a:t>6 Associations</a:t>
            </a:r>
            <a:endParaRPr lang="en-US" sz="2000" b="1" dirty="0">
              <a:solidFill>
                <a:schemeClr val="bg1"/>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12967864-F12C-420E-73E2-A753CB3C828B}"/>
              </a:ext>
            </a:extLst>
          </p:cNvPr>
          <p:cNvSpPr txBox="1"/>
          <p:nvPr/>
        </p:nvSpPr>
        <p:spPr>
          <a:xfrm>
            <a:off x="386068" y="2949101"/>
            <a:ext cx="4880198"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rPr>
              <a:t>3 Working groups</a:t>
            </a:r>
            <a:endParaRPr lang="en-US" sz="2000" b="1">
              <a:solidFill>
                <a:schemeClr val="bg1"/>
              </a:solidFill>
              <a:latin typeface="Calibri" panose="020F0502020204030204"/>
              <a:ea typeface="Calibri"/>
              <a:cs typeface="Calibri"/>
            </a:endParaRPr>
          </a:p>
        </p:txBody>
      </p:sp>
      <p:sp>
        <p:nvSpPr>
          <p:cNvPr id="6" name="TextBox 5">
            <a:extLst>
              <a:ext uri="{FF2B5EF4-FFF2-40B4-BE49-F238E27FC236}">
                <a16:creationId xmlns:a16="http://schemas.microsoft.com/office/drawing/2014/main" id="{B955F31A-71C3-D18C-ACB4-25BF2BEFE8DE}"/>
              </a:ext>
            </a:extLst>
          </p:cNvPr>
          <p:cNvSpPr txBox="1"/>
          <p:nvPr/>
        </p:nvSpPr>
        <p:spPr>
          <a:xfrm>
            <a:off x="386069" y="3684509"/>
            <a:ext cx="4880197" cy="400110"/>
          </a:xfrm>
          <a:prstGeom prst="rect">
            <a:avLst/>
          </a:prstGeom>
          <a:solidFill>
            <a:schemeClr val="accent1"/>
          </a:solidFill>
          <a:ln w="57150">
            <a:solidFill>
              <a:schemeClr val="accent1"/>
            </a:solidFill>
          </a:ln>
          <a:effectLst/>
        </p:spPr>
        <p:txBody>
          <a:bodyPr wrap="square" lIns="91440" tIns="45720" rIns="91440" bIns="45720" rtlCol="0" anchor="t">
            <a:spAutoFit/>
          </a:bodyPr>
          <a:lstStyle/>
          <a:p>
            <a:pPr algn="ctr" defTabSz="1219170"/>
            <a:r>
              <a:rPr lang="en-US" sz="2000" b="1">
                <a:solidFill>
                  <a:schemeClr val="bg1"/>
                </a:solidFill>
                <a:latin typeface="Calibri" panose="020F0502020204030204"/>
              </a:rPr>
              <a:t>2  Councils</a:t>
            </a:r>
            <a:endParaRPr lang="en-US" sz="2000" b="1">
              <a:solidFill>
                <a:schemeClr val="bg1"/>
              </a:solidFill>
              <a:latin typeface="Calibri" panose="020F0502020204030204"/>
              <a:ea typeface="Calibri"/>
              <a:cs typeface="Calibri"/>
            </a:endParaRPr>
          </a:p>
        </p:txBody>
      </p:sp>
      <p:pic>
        <p:nvPicPr>
          <p:cNvPr id="2050" name="Picture 2" descr="ESC 365 - ePosters">
            <a:extLst>
              <a:ext uri="{FF2B5EF4-FFF2-40B4-BE49-F238E27FC236}">
                <a16:creationId xmlns:a16="http://schemas.microsoft.com/office/drawing/2014/main" id="{5BFF7514-4C7E-F03A-123A-1116776AE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83" t="13970" r="13375" b="45260"/>
          <a:stretch>
            <a:fillRect/>
          </a:stretch>
        </p:blipFill>
        <p:spPr bwMode="auto">
          <a:xfrm>
            <a:off x="9539553" y="2159089"/>
            <a:ext cx="1587466" cy="46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C 365 - Professor Patrizio Lancellotti">
            <a:extLst>
              <a:ext uri="{FF2B5EF4-FFF2-40B4-BE49-F238E27FC236}">
                <a16:creationId xmlns:a16="http://schemas.microsoft.com/office/drawing/2014/main" id="{B9F19911-7442-4EDD-5D31-95BDE868F8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83" t="18482" r="2127" b="45260"/>
          <a:stretch>
            <a:fillRect/>
          </a:stretch>
        </p:blipFill>
        <p:spPr bwMode="auto">
          <a:xfrm>
            <a:off x="7569758" y="2159089"/>
            <a:ext cx="1719982" cy="3911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SC/ EHRA - engaged to reduce the burden of cardiovascular diseases -  PROFID PROJECT">
            <a:extLst>
              <a:ext uri="{FF2B5EF4-FFF2-40B4-BE49-F238E27FC236}">
                <a16:creationId xmlns:a16="http://schemas.microsoft.com/office/drawing/2014/main" id="{0F0FCEEA-797B-CCA6-462D-36F0D67071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173" b="32354"/>
          <a:stretch>
            <a:fillRect/>
          </a:stretch>
        </p:blipFill>
        <p:spPr bwMode="auto">
          <a:xfrm>
            <a:off x="5964518" y="2213693"/>
            <a:ext cx="1719981" cy="4684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art Failure 2026">
            <a:extLst>
              <a:ext uri="{FF2B5EF4-FFF2-40B4-BE49-F238E27FC236}">
                <a16:creationId xmlns:a16="http://schemas.microsoft.com/office/drawing/2014/main" id="{78CF4735-0E6D-C180-5500-D974ED5794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4518" y="2845660"/>
            <a:ext cx="1223672" cy="4119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ssociation of Cardiovascular Nursing and Allied Professions (ACNAP) | HUKMS">
            <a:extLst>
              <a:ext uri="{FF2B5EF4-FFF2-40B4-BE49-F238E27FC236}">
                <a16:creationId xmlns:a16="http://schemas.microsoft.com/office/drawing/2014/main" id="{466207EC-3A12-ABCD-6DF3-593AE2DB16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8176"/>
          <a:stretch>
            <a:fillRect/>
          </a:stretch>
        </p:blipFill>
        <p:spPr bwMode="auto">
          <a:xfrm>
            <a:off x="7636604" y="2829296"/>
            <a:ext cx="1904410" cy="390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SC 365 - ESC Acute CardioVascular Care 2026">
            <a:extLst>
              <a:ext uri="{FF2B5EF4-FFF2-40B4-BE49-F238E27FC236}">
                <a16:creationId xmlns:a16="http://schemas.microsoft.com/office/drawing/2014/main" id="{2101A7B6-449A-DBB4-3ECC-558F3B571AD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921" t="19852" r="13691" b="48600"/>
          <a:stretch>
            <a:fillRect/>
          </a:stretch>
        </p:blipFill>
        <p:spPr bwMode="auto">
          <a:xfrm>
            <a:off x="9539553" y="2840111"/>
            <a:ext cx="1724907" cy="3904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Quiz on 2022 ESC Guidelines for the management of patients with ventricular  arrhythmias">
            <a:extLst>
              <a:ext uri="{FF2B5EF4-FFF2-40B4-BE49-F238E27FC236}">
                <a16:creationId xmlns:a16="http://schemas.microsoft.com/office/drawing/2014/main" id="{317B23E5-2080-D8B2-7201-0D62F1C01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6604" y="3401854"/>
            <a:ext cx="1211323" cy="5948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SC Working Groups on Cellular Biology of the Heart and Myocardial Function  2023 - IonOptix">
            <a:extLst>
              <a:ext uri="{FF2B5EF4-FFF2-40B4-BE49-F238E27FC236}">
                <a16:creationId xmlns:a16="http://schemas.microsoft.com/office/drawing/2014/main" id="{863EC349-B605-5143-0691-49933E14C0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1720" y="3330379"/>
            <a:ext cx="1173307" cy="784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65FB15C-811D-0B28-D95B-802DC080878A}"/>
              </a:ext>
            </a:extLst>
          </p:cNvPr>
          <p:cNvPicPr>
            <a:picLocks noChangeAspect="1"/>
          </p:cNvPicPr>
          <p:nvPr/>
        </p:nvPicPr>
        <p:blipFill>
          <a:blip r:embed="rId11"/>
          <a:stretch>
            <a:fillRect/>
          </a:stretch>
        </p:blipFill>
        <p:spPr>
          <a:xfrm>
            <a:off x="386069" y="4562297"/>
            <a:ext cx="11122272" cy="1621871"/>
          </a:xfrm>
          <a:prstGeom prst="rect">
            <a:avLst/>
          </a:prstGeom>
        </p:spPr>
      </p:pic>
      <p:sp>
        <p:nvSpPr>
          <p:cNvPr id="7" name="Text Placeholder 1">
            <a:extLst>
              <a:ext uri="{FF2B5EF4-FFF2-40B4-BE49-F238E27FC236}">
                <a16:creationId xmlns:a16="http://schemas.microsoft.com/office/drawing/2014/main" id="{9F68F812-5F84-2E95-77C2-B013F1F98359}"/>
              </a:ext>
            </a:extLst>
          </p:cNvPr>
          <p:cNvSpPr txBox="1">
            <a:spLocks/>
          </p:cNvSpPr>
          <p:nvPr/>
        </p:nvSpPr>
        <p:spPr>
          <a:xfrm>
            <a:off x="0" y="328742"/>
            <a:ext cx="5658040" cy="880464"/>
          </a:xfrm>
          <a:prstGeom prst="rect">
            <a:avLst/>
          </a:prstGeom>
          <a:noFill/>
        </p:spPr>
        <p:txBody>
          <a:bodyPr vert="horz" lIns="91440" tIns="45720" rIns="91440" bIns="45720" rtlCol="0">
            <a:noAutofit/>
          </a:bodyPr>
          <a:lstStyle>
            <a:lvl1pPr marL="0" indent="0" algn="l" defTabSz="479988" rtl="0" eaLnBrk="1" latinLnBrk="0" hangingPunct="1">
              <a:lnSpc>
                <a:spcPts val="3333"/>
              </a:lnSpc>
              <a:spcBef>
                <a:spcPts val="0"/>
              </a:spcBef>
              <a:buClr>
                <a:srgbClr val="C00000"/>
              </a:buClr>
              <a:buFont typeface="Arial" panose="020B0604020202020204" pitchFamily="34" charset="0"/>
              <a:buNone/>
              <a:defRPr lang="en-US" sz="3733" b="1" i="0" kern="1200">
                <a:solidFill>
                  <a:schemeClr val="accent1"/>
                </a:solidFill>
                <a:latin typeface="+mj-lt"/>
                <a:ea typeface="+mn-ea"/>
                <a:cs typeface="Verdana"/>
              </a:defRPr>
            </a:lvl1pPr>
            <a:lvl2pPr marL="355591" indent="0" algn="l" defTabSz="479988" rtl="0" eaLnBrk="1" latinLnBrk="0" hangingPunct="1">
              <a:spcBef>
                <a:spcPct val="20000"/>
              </a:spcBef>
              <a:buClr>
                <a:srgbClr val="C00000"/>
              </a:buClr>
              <a:buFont typeface="Arial" panose="020B0604020202020204" pitchFamily="34" charset="0"/>
              <a:buNone/>
              <a:defRPr lang="en-US" sz="2667" b="0" i="0" kern="1200">
                <a:solidFill>
                  <a:schemeClr val="tx1"/>
                </a:solidFill>
                <a:latin typeface="+mn-lt"/>
                <a:ea typeface="+mn-ea"/>
                <a:cs typeface="Verdana"/>
              </a:defRPr>
            </a:lvl2pPr>
            <a:lvl3pPr marL="709065" indent="0" algn="l" defTabSz="479988" rtl="0" eaLnBrk="1" latinLnBrk="0" hangingPunct="1">
              <a:spcBef>
                <a:spcPct val="20000"/>
              </a:spcBef>
              <a:buClr>
                <a:srgbClr val="C00000"/>
              </a:buClr>
              <a:buFont typeface="Arial" panose="020B0604020202020204" pitchFamily="34" charset="0"/>
              <a:buNone/>
              <a:defRPr lang="en-US" sz="2400" b="0" i="0" kern="1200">
                <a:solidFill>
                  <a:schemeClr val="tx1"/>
                </a:solidFill>
                <a:latin typeface="+mn-lt"/>
                <a:ea typeface="+mn-ea"/>
                <a:cs typeface="Verdana"/>
              </a:defRPr>
            </a:lvl3pPr>
            <a:lvl4pPr marL="1079473" indent="0" algn="l" defTabSz="479988" rtl="0" eaLnBrk="1" latinLnBrk="0" hangingPunct="1">
              <a:spcBef>
                <a:spcPct val="20000"/>
              </a:spcBef>
              <a:buClr>
                <a:srgbClr val="C00000"/>
              </a:buClr>
              <a:buFont typeface="Arial" panose="020B0604020202020204" pitchFamily="34" charset="0"/>
              <a:buNone/>
              <a:defRPr lang="en-US" sz="2400" b="0" i="0" kern="1200">
                <a:solidFill>
                  <a:schemeClr val="tx1"/>
                </a:solidFill>
                <a:latin typeface="+mn-lt"/>
                <a:ea typeface="+mn-ea"/>
                <a:cs typeface="Verdana"/>
              </a:defRPr>
            </a:lvl4pPr>
            <a:lvl5pPr marL="1435064" indent="0" algn="l" defTabSz="479988" rtl="0" eaLnBrk="1" latinLnBrk="0" hangingPunct="1">
              <a:spcBef>
                <a:spcPct val="20000"/>
              </a:spcBef>
              <a:buClr>
                <a:srgbClr val="C00000"/>
              </a:buClr>
              <a:buFont typeface="Arial" panose="020B0604020202020204" pitchFamily="34" charset="0"/>
              <a:buNone/>
              <a:defRPr lang="en-US" sz="2400" b="0" i="0" kern="1200">
                <a:solidFill>
                  <a:schemeClr val="tx1"/>
                </a:solidFill>
                <a:latin typeface="+mn-lt"/>
                <a:ea typeface="+mn-ea"/>
                <a:cs typeface="Verdana"/>
              </a:defRPr>
            </a:lvl5pPr>
            <a:lvl6pPr marL="2641534" indent="0" algn="l" defTabSz="1219170" rtl="0" eaLnBrk="1" latinLnBrk="0" hangingPunct="1">
              <a:spcBef>
                <a:spcPct val="20000"/>
              </a:spcBef>
              <a:buClr>
                <a:srgbClr val="C00000"/>
              </a:buClr>
              <a:buFont typeface="Arial" panose="020B0604020202020204" pitchFamily="34" charset="0"/>
              <a:buNone/>
              <a:defRPr lang="en-US" sz="1867" kern="1200" dirty="0" smtClean="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lang="en-US" sz="1867" kern="1200" dirty="0" smtClean="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5000"/>
              </a:lnSpc>
              <a:spcAft>
                <a:spcPts val="1067"/>
              </a:spcAft>
            </a:pPr>
            <a:r>
              <a:rPr lang="en-US" sz="4000" kern="100" dirty="0">
                <a:ea typeface="Calibri Light" panose="020F0302020204030204" pitchFamily="34" charset="0"/>
                <a:cs typeface="Calibri Light" panose="020F0302020204030204" pitchFamily="34" charset="0"/>
              </a:rPr>
              <a:t>ESC-wide consultation</a:t>
            </a:r>
          </a:p>
          <a:p>
            <a:pPr algn="ctr">
              <a:lnSpc>
                <a:spcPct val="115000"/>
              </a:lnSpc>
              <a:spcAft>
                <a:spcPts val="1067"/>
              </a:spcAft>
            </a:pPr>
            <a:endParaRPr lang="fr-FR" sz="2400" kern="100" dirty="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8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3C8FEA47-BCE4-72CA-6A68-65AE20558E1F}"/>
              </a:ext>
            </a:extLst>
          </p:cNvPr>
          <p:cNvSpPr>
            <a:spLocks noGrp="1"/>
          </p:cNvSpPr>
          <p:nvPr>
            <p:ph sz="quarter" idx="10"/>
          </p:nvPr>
        </p:nvSpPr>
        <p:spPr/>
        <p:txBody>
          <a:bodyPr/>
          <a:lstStyle/>
          <a:p>
            <a:r>
              <a:rPr lang="pl-PL" dirty="0" err="1"/>
              <a:t>Reprocessing</a:t>
            </a:r>
            <a:r>
              <a:rPr lang="pl-PL" dirty="0"/>
              <a:t> of </a:t>
            </a:r>
            <a:r>
              <a:rPr lang="pl-PL" dirty="0" err="1"/>
              <a:t>medical</a:t>
            </a:r>
            <a:r>
              <a:rPr lang="pl-PL" dirty="0"/>
              <a:t> devices?</a:t>
            </a:r>
          </a:p>
        </p:txBody>
      </p:sp>
      <p:pic>
        <p:nvPicPr>
          <p:cNvPr id="4" name="Obraz 3">
            <a:extLst>
              <a:ext uri="{FF2B5EF4-FFF2-40B4-BE49-F238E27FC236}">
                <a16:creationId xmlns:a16="http://schemas.microsoft.com/office/drawing/2014/main" id="{4C873B39-3150-1683-8B0B-CE9769E35E55}"/>
              </a:ext>
            </a:extLst>
          </p:cNvPr>
          <p:cNvPicPr>
            <a:picLocks noChangeAspect="1"/>
          </p:cNvPicPr>
          <p:nvPr/>
        </p:nvPicPr>
        <p:blipFill>
          <a:blip r:embed="rId2"/>
          <a:srcRect b="6649"/>
          <a:stretch>
            <a:fillRect/>
          </a:stretch>
        </p:blipFill>
        <p:spPr>
          <a:xfrm>
            <a:off x="740664" y="1252333"/>
            <a:ext cx="9251402" cy="4444380"/>
          </a:xfrm>
          <a:prstGeom prst="rect">
            <a:avLst/>
          </a:prstGeom>
        </p:spPr>
      </p:pic>
      <p:grpSp>
        <p:nvGrpSpPr>
          <p:cNvPr id="5" name="Grupa 4">
            <a:extLst>
              <a:ext uri="{FF2B5EF4-FFF2-40B4-BE49-F238E27FC236}">
                <a16:creationId xmlns:a16="http://schemas.microsoft.com/office/drawing/2014/main" id="{DA108FAD-ABFF-8834-1B87-4DEFC66F4622}"/>
              </a:ext>
            </a:extLst>
          </p:cNvPr>
          <p:cNvGrpSpPr/>
          <p:nvPr/>
        </p:nvGrpSpPr>
        <p:grpSpPr>
          <a:xfrm>
            <a:off x="10112281" y="-413263"/>
            <a:ext cx="2415059" cy="2415059"/>
            <a:chOff x="10112281" y="-413263"/>
            <a:chExt cx="2415059" cy="2415059"/>
          </a:xfrm>
        </p:grpSpPr>
        <p:sp>
          <p:nvSpPr>
            <p:cNvPr id="6" name="Oval 1">
              <a:extLst>
                <a:ext uri="{FF2B5EF4-FFF2-40B4-BE49-F238E27FC236}">
                  <a16:creationId xmlns:a16="http://schemas.microsoft.com/office/drawing/2014/main" id="{2A31E820-C388-5EBD-8A29-750AA1324012}"/>
                </a:ext>
              </a:extLst>
            </p:cNvPr>
            <p:cNvSpPr/>
            <p:nvPr/>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7" name="TextBox 6">
              <a:extLst>
                <a:ext uri="{FF2B5EF4-FFF2-40B4-BE49-F238E27FC236}">
                  <a16:creationId xmlns:a16="http://schemas.microsoft.com/office/drawing/2014/main" id="{8185EC42-FD29-1162-BFE6-98A8EBF6EF04}"/>
                </a:ext>
              </a:extLst>
            </p:cNvPr>
            <p:cNvSpPr txBox="1"/>
            <p:nvPr/>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grpSp>
    </p:spTree>
    <p:extLst>
      <p:ext uri="{BB962C8B-B14F-4D97-AF65-F5344CB8AC3E}">
        <p14:creationId xmlns:p14="http://schemas.microsoft.com/office/powerpoint/2010/main" val="188656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46362192-A3F0-D6C4-7C13-E3F70C7E049A}"/>
              </a:ext>
            </a:extLst>
          </p:cNvPr>
          <p:cNvSpPr>
            <a:spLocks noGrp="1"/>
          </p:cNvSpPr>
          <p:nvPr>
            <p:ph sz="quarter" idx="10"/>
          </p:nvPr>
        </p:nvSpPr>
        <p:spPr/>
        <p:txBody>
          <a:bodyPr/>
          <a:lstStyle/>
          <a:p>
            <a:endParaRPr lang="pl-PL"/>
          </a:p>
        </p:txBody>
      </p:sp>
      <p:grpSp>
        <p:nvGrpSpPr>
          <p:cNvPr id="7" name="Grupa 6">
            <a:extLst>
              <a:ext uri="{FF2B5EF4-FFF2-40B4-BE49-F238E27FC236}">
                <a16:creationId xmlns:a16="http://schemas.microsoft.com/office/drawing/2014/main" id="{0C3081C1-A702-7E6D-C86C-BEAADBD7D5E9}"/>
              </a:ext>
            </a:extLst>
          </p:cNvPr>
          <p:cNvGrpSpPr/>
          <p:nvPr/>
        </p:nvGrpSpPr>
        <p:grpSpPr>
          <a:xfrm>
            <a:off x="1757842" y="72444"/>
            <a:ext cx="7477598" cy="2743908"/>
            <a:chOff x="806866" y="813108"/>
            <a:chExt cx="8241976" cy="3046810"/>
          </a:xfrm>
        </p:grpSpPr>
        <p:pic>
          <p:nvPicPr>
            <p:cNvPr id="4" name="Obraz 3">
              <a:extLst>
                <a:ext uri="{FF2B5EF4-FFF2-40B4-BE49-F238E27FC236}">
                  <a16:creationId xmlns:a16="http://schemas.microsoft.com/office/drawing/2014/main" id="{6DFFD5F1-12F7-F0AF-F9D4-4B53033EEB19}"/>
                </a:ext>
              </a:extLst>
            </p:cNvPr>
            <p:cNvPicPr>
              <a:picLocks noChangeAspect="1"/>
            </p:cNvPicPr>
            <p:nvPr/>
          </p:nvPicPr>
          <p:blipFill>
            <a:blip r:embed="rId2"/>
            <a:stretch>
              <a:fillRect/>
            </a:stretch>
          </p:blipFill>
          <p:spPr>
            <a:xfrm>
              <a:off x="806866" y="2380589"/>
              <a:ext cx="8241976" cy="1479329"/>
            </a:xfrm>
            <a:prstGeom prst="rect">
              <a:avLst/>
            </a:prstGeom>
          </p:spPr>
        </p:pic>
        <p:pic>
          <p:nvPicPr>
            <p:cNvPr id="6" name="Obraz 5">
              <a:extLst>
                <a:ext uri="{FF2B5EF4-FFF2-40B4-BE49-F238E27FC236}">
                  <a16:creationId xmlns:a16="http://schemas.microsoft.com/office/drawing/2014/main" id="{3B8852A5-62CD-1E77-5B0A-374B3BEE7910}"/>
                </a:ext>
              </a:extLst>
            </p:cNvPr>
            <p:cNvPicPr>
              <a:picLocks noChangeAspect="1"/>
            </p:cNvPicPr>
            <p:nvPr/>
          </p:nvPicPr>
          <p:blipFill>
            <a:blip r:embed="rId3"/>
            <a:stretch>
              <a:fillRect/>
            </a:stretch>
          </p:blipFill>
          <p:spPr>
            <a:xfrm>
              <a:off x="2610883" y="813108"/>
              <a:ext cx="4633942" cy="1826318"/>
            </a:xfrm>
            <a:prstGeom prst="rect">
              <a:avLst/>
            </a:prstGeom>
          </p:spPr>
        </p:pic>
      </p:grpSp>
      <p:sp>
        <p:nvSpPr>
          <p:cNvPr id="9" name="pole tekstowe 8">
            <a:extLst>
              <a:ext uri="{FF2B5EF4-FFF2-40B4-BE49-F238E27FC236}">
                <a16:creationId xmlns:a16="http://schemas.microsoft.com/office/drawing/2014/main" id="{485C93C9-ECDE-DCB8-125A-AED0AFCEFFB0}"/>
              </a:ext>
            </a:extLst>
          </p:cNvPr>
          <p:cNvSpPr txBox="1"/>
          <p:nvPr/>
        </p:nvSpPr>
        <p:spPr>
          <a:xfrm>
            <a:off x="813816" y="3208080"/>
            <a:ext cx="10543032" cy="3093154"/>
          </a:xfrm>
          <a:prstGeom prst="rect">
            <a:avLst/>
          </a:prstGeom>
          <a:noFill/>
        </p:spPr>
        <p:txBody>
          <a:bodyPr wrap="square">
            <a:spAutoFit/>
          </a:bodyPr>
          <a:lstStyle/>
          <a:p>
            <a:pPr marL="285750" indent="-285750">
              <a:spcBef>
                <a:spcPts val="600"/>
              </a:spcBef>
              <a:buClr>
                <a:srgbClr val="AE1022"/>
              </a:buClr>
              <a:buFont typeface="Arial" panose="020B0604020202020204" pitchFamily="34" charset="0"/>
              <a:buChar char="•"/>
            </a:pPr>
            <a:r>
              <a:rPr lang="pl-PL" sz="2000" dirty="0"/>
              <a:t>The ESC </a:t>
            </a:r>
            <a:r>
              <a:rPr lang="pl-PL" sz="2000" dirty="0" err="1"/>
              <a:t>welcomes</a:t>
            </a:r>
            <a:r>
              <a:rPr lang="pl-PL" sz="2000" dirty="0"/>
              <a:t> the </a:t>
            </a:r>
            <a:r>
              <a:rPr lang="pl-PL" sz="2000" dirty="0" err="1"/>
              <a:t>proposal</a:t>
            </a:r>
            <a:r>
              <a:rPr lang="pl-PL" sz="2000" dirty="0"/>
              <a:t> to </a:t>
            </a:r>
            <a:r>
              <a:rPr lang="pl-PL" sz="2000" dirty="0" err="1"/>
              <a:t>harmonize</a:t>
            </a:r>
            <a:r>
              <a:rPr lang="pl-PL" sz="2000" dirty="0"/>
              <a:t> the </a:t>
            </a:r>
            <a:r>
              <a:rPr lang="pl-PL" sz="2000" dirty="0" err="1"/>
              <a:t>currently</a:t>
            </a:r>
            <a:r>
              <a:rPr lang="pl-PL" sz="2000" dirty="0"/>
              <a:t> </a:t>
            </a:r>
            <a:r>
              <a:rPr lang="pl-PL" sz="2000" dirty="0" err="1"/>
              <a:t>fragmented</a:t>
            </a:r>
            <a:r>
              <a:rPr lang="pl-PL" sz="2000" dirty="0"/>
              <a:t> </a:t>
            </a:r>
            <a:r>
              <a:rPr lang="pl-PL" sz="2000" dirty="0" err="1"/>
              <a:t>reprocessing</a:t>
            </a:r>
            <a:r>
              <a:rPr lang="pl-PL" sz="2000" dirty="0"/>
              <a:t> </a:t>
            </a:r>
            <a:r>
              <a:rPr lang="pl-PL" sz="2000" dirty="0" err="1"/>
              <a:t>landscape</a:t>
            </a:r>
            <a:r>
              <a:rPr lang="pl-PL" sz="2000" dirty="0"/>
              <a:t> </a:t>
            </a:r>
            <a:r>
              <a:rPr lang="pl-PL" sz="2000" dirty="0" err="1"/>
              <a:t>across</a:t>
            </a:r>
            <a:r>
              <a:rPr lang="pl-PL" sz="2000" dirty="0"/>
              <a:t> the EU by </a:t>
            </a:r>
            <a:r>
              <a:rPr lang="pl-PL" sz="2000" dirty="0" err="1"/>
              <a:t>introducing</a:t>
            </a:r>
            <a:r>
              <a:rPr lang="pl-PL" sz="2000" dirty="0"/>
              <a:t> </a:t>
            </a:r>
            <a:r>
              <a:rPr lang="pl-PL" sz="2000" b="1" dirty="0">
                <a:solidFill>
                  <a:srgbClr val="AE1022"/>
                </a:solidFill>
              </a:rPr>
              <a:t>a </a:t>
            </a:r>
            <a:r>
              <a:rPr lang="pl-PL" sz="2000" b="1" dirty="0" err="1">
                <a:solidFill>
                  <a:srgbClr val="AE1022"/>
                </a:solidFill>
              </a:rPr>
              <a:t>unified</a:t>
            </a:r>
            <a:r>
              <a:rPr lang="pl-PL" sz="2000" b="1" dirty="0">
                <a:solidFill>
                  <a:srgbClr val="AE1022"/>
                </a:solidFill>
              </a:rPr>
              <a:t> </a:t>
            </a:r>
            <a:r>
              <a:rPr lang="pl-PL" sz="2000" b="1" dirty="0" err="1">
                <a:solidFill>
                  <a:srgbClr val="AE1022"/>
                </a:solidFill>
              </a:rPr>
              <a:t>framework</a:t>
            </a:r>
            <a:r>
              <a:rPr lang="pl-PL" sz="2000" b="1" dirty="0">
                <a:solidFill>
                  <a:srgbClr val="AE1022"/>
                </a:solidFill>
              </a:rPr>
              <a:t> </a:t>
            </a:r>
            <a:r>
              <a:rPr lang="pl-PL" sz="2000" b="1" dirty="0" err="1">
                <a:solidFill>
                  <a:srgbClr val="AE1022"/>
                </a:solidFill>
              </a:rPr>
              <a:t>applicable</a:t>
            </a:r>
            <a:r>
              <a:rPr lang="pl-PL" sz="2000" b="1" dirty="0">
                <a:solidFill>
                  <a:srgbClr val="AE1022"/>
                </a:solidFill>
              </a:rPr>
              <a:t> to </a:t>
            </a:r>
            <a:r>
              <a:rPr lang="pl-PL" sz="2000" b="1" dirty="0" err="1">
                <a:solidFill>
                  <a:srgbClr val="AE1022"/>
                </a:solidFill>
              </a:rPr>
              <a:t>all</a:t>
            </a:r>
            <a:r>
              <a:rPr lang="pl-PL" sz="2000" b="1" dirty="0">
                <a:solidFill>
                  <a:srgbClr val="AE1022"/>
                </a:solidFill>
              </a:rPr>
              <a:t> </a:t>
            </a:r>
            <a:r>
              <a:rPr lang="pl-PL" sz="2000" b="1" dirty="0" err="1">
                <a:solidFill>
                  <a:srgbClr val="AE1022"/>
                </a:solidFill>
              </a:rPr>
              <a:t>Member</a:t>
            </a:r>
            <a:r>
              <a:rPr lang="pl-PL" sz="2000" b="1" dirty="0">
                <a:solidFill>
                  <a:srgbClr val="AE1022"/>
                </a:solidFill>
              </a:rPr>
              <a:t> </a:t>
            </a:r>
            <a:r>
              <a:rPr lang="pl-PL" sz="2000" b="1" dirty="0" err="1">
                <a:solidFill>
                  <a:srgbClr val="AE1022"/>
                </a:solidFill>
              </a:rPr>
              <a:t>States</a:t>
            </a:r>
            <a:endParaRPr lang="pl-PL" sz="2000" b="1" dirty="0">
              <a:solidFill>
                <a:srgbClr val="AE1022"/>
              </a:solidFill>
            </a:endParaRPr>
          </a:p>
          <a:p>
            <a:pPr marL="285750" indent="-285750">
              <a:spcBef>
                <a:spcPts val="600"/>
              </a:spcBef>
              <a:buClr>
                <a:srgbClr val="AE1022"/>
              </a:buClr>
              <a:buFont typeface="Arial" panose="020B0604020202020204" pitchFamily="34" charset="0"/>
              <a:buChar char="•"/>
            </a:pPr>
            <a:r>
              <a:rPr lang="pl-PL" sz="2000" dirty="0"/>
              <a:t>The ESC </a:t>
            </a:r>
            <a:r>
              <a:rPr lang="pl-PL" sz="2000" dirty="0" err="1"/>
              <a:t>stresses</a:t>
            </a:r>
            <a:r>
              <a:rPr lang="pl-PL" sz="2000" dirty="0"/>
              <a:t> the </a:t>
            </a:r>
            <a:r>
              <a:rPr lang="pl-PL" sz="2000" dirty="0" err="1"/>
              <a:t>need</a:t>
            </a:r>
            <a:r>
              <a:rPr lang="pl-PL" sz="2000" dirty="0"/>
              <a:t> for </a:t>
            </a:r>
            <a:r>
              <a:rPr lang="pl-PL" sz="2000" dirty="0" err="1"/>
              <a:t>an</a:t>
            </a:r>
            <a:r>
              <a:rPr lang="pl-PL" sz="2000" dirty="0"/>
              <a:t> </a:t>
            </a:r>
            <a:r>
              <a:rPr lang="pl-PL" sz="2000" dirty="0" err="1"/>
              <a:t>objective</a:t>
            </a:r>
            <a:r>
              <a:rPr lang="pl-PL" sz="2000" dirty="0"/>
              <a:t>, </a:t>
            </a:r>
            <a:r>
              <a:rPr lang="pl-PL" sz="2000" b="1" dirty="0" err="1">
                <a:solidFill>
                  <a:srgbClr val="AE1022"/>
                </a:solidFill>
              </a:rPr>
              <a:t>expert‑driven</a:t>
            </a:r>
            <a:r>
              <a:rPr lang="pl-PL" sz="2000" b="1" dirty="0">
                <a:solidFill>
                  <a:srgbClr val="AE1022"/>
                </a:solidFill>
              </a:rPr>
              <a:t> </a:t>
            </a:r>
            <a:r>
              <a:rPr lang="pl-PL" sz="2000" b="1" dirty="0" err="1">
                <a:solidFill>
                  <a:srgbClr val="AE1022"/>
                </a:solidFill>
              </a:rPr>
              <a:t>mechanism</a:t>
            </a:r>
            <a:r>
              <a:rPr lang="pl-PL" sz="2000" b="1" dirty="0">
                <a:solidFill>
                  <a:srgbClr val="AE1022"/>
                </a:solidFill>
              </a:rPr>
              <a:t> to </a:t>
            </a:r>
            <a:r>
              <a:rPr lang="pl-PL" sz="2000" b="1" dirty="0" err="1">
                <a:solidFill>
                  <a:srgbClr val="AE1022"/>
                </a:solidFill>
              </a:rPr>
              <a:t>evaluate</a:t>
            </a:r>
            <a:r>
              <a:rPr lang="pl-PL" sz="2000" b="1" dirty="0">
                <a:solidFill>
                  <a:srgbClr val="AE1022"/>
                </a:solidFill>
              </a:rPr>
              <a:t> single‑</a:t>
            </a:r>
            <a:r>
              <a:rPr lang="pl-PL" sz="2000" b="1" dirty="0" err="1">
                <a:solidFill>
                  <a:srgbClr val="AE1022"/>
                </a:solidFill>
              </a:rPr>
              <a:t>use</a:t>
            </a:r>
            <a:r>
              <a:rPr lang="pl-PL" sz="2000" b="1" dirty="0">
                <a:solidFill>
                  <a:srgbClr val="AE1022"/>
                </a:solidFill>
              </a:rPr>
              <a:t> </a:t>
            </a:r>
            <a:r>
              <a:rPr lang="pl-PL" sz="2000" b="1" dirty="0" err="1">
                <a:solidFill>
                  <a:srgbClr val="AE1022"/>
                </a:solidFill>
              </a:rPr>
              <a:t>claims</a:t>
            </a:r>
            <a:r>
              <a:rPr lang="pl-PL" sz="2000" b="1" dirty="0"/>
              <a:t> </a:t>
            </a:r>
            <a:r>
              <a:rPr lang="pl-PL" sz="2000" dirty="0"/>
              <a:t>and to </a:t>
            </a:r>
            <a:r>
              <a:rPr lang="pl-PL" sz="2000" dirty="0" err="1"/>
              <a:t>ensure</a:t>
            </a:r>
            <a:r>
              <a:rPr lang="pl-PL" sz="2000" dirty="0"/>
              <a:t> </a:t>
            </a:r>
            <a:r>
              <a:rPr lang="pl-PL" sz="2000" dirty="0" err="1"/>
              <a:t>that</a:t>
            </a:r>
            <a:r>
              <a:rPr lang="pl-PL" sz="2000" dirty="0"/>
              <a:t> </a:t>
            </a:r>
            <a:r>
              <a:rPr lang="pl-PL" sz="2000" dirty="0" err="1"/>
              <a:t>reprocessing</a:t>
            </a:r>
            <a:r>
              <a:rPr lang="pl-PL" sz="2000" dirty="0"/>
              <a:t> </a:t>
            </a:r>
            <a:r>
              <a:rPr lang="pl-PL" sz="2000" dirty="0" err="1"/>
              <a:t>remains</a:t>
            </a:r>
            <a:r>
              <a:rPr lang="pl-PL" sz="2000" dirty="0"/>
              <a:t> a </a:t>
            </a:r>
            <a:r>
              <a:rPr lang="pl-PL" sz="2000" dirty="0" err="1"/>
              <a:t>viable</a:t>
            </a:r>
            <a:r>
              <a:rPr lang="pl-PL" sz="2000" dirty="0"/>
              <a:t> </a:t>
            </a:r>
            <a:r>
              <a:rPr lang="pl-PL" sz="2000" dirty="0" err="1"/>
              <a:t>option</a:t>
            </a:r>
            <a:r>
              <a:rPr lang="pl-PL" sz="2000" dirty="0"/>
              <a:t> </a:t>
            </a:r>
            <a:r>
              <a:rPr lang="pl-PL" sz="2000" dirty="0" err="1"/>
              <a:t>where</a:t>
            </a:r>
            <a:r>
              <a:rPr lang="pl-PL" sz="2000" dirty="0"/>
              <a:t> </a:t>
            </a:r>
            <a:r>
              <a:rPr lang="pl-PL" sz="2000" dirty="0" err="1"/>
              <a:t>safe</a:t>
            </a:r>
            <a:r>
              <a:rPr lang="pl-PL" sz="2000" dirty="0"/>
              <a:t> and </a:t>
            </a:r>
            <a:r>
              <a:rPr lang="pl-PL" sz="2000" dirty="0" err="1"/>
              <a:t>clinically</a:t>
            </a:r>
            <a:r>
              <a:rPr lang="pl-PL" sz="2000" dirty="0"/>
              <a:t> </a:t>
            </a:r>
            <a:r>
              <a:rPr lang="pl-PL" sz="2000" dirty="0" err="1"/>
              <a:t>justified</a:t>
            </a:r>
            <a:endParaRPr lang="pl-PL" sz="2000" dirty="0"/>
          </a:p>
          <a:p>
            <a:pPr marL="285750" indent="-285750">
              <a:spcBef>
                <a:spcPts val="600"/>
              </a:spcBef>
              <a:buClr>
                <a:srgbClr val="AE1022"/>
              </a:buClr>
              <a:buFont typeface="Arial" panose="020B0604020202020204" pitchFamily="34" charset="0"/>
              <a:buChar char="•"/>
            </a:pPr>
            <a:r>
              <a:rPr lang="pl-PL" sz="2000" dirty="0" err="1"/>
              <a:t>Manufacturers</a:t>
            </a:r>
            <a:r>
              <a:rPr lang="pl-PL" sz="2000" dirty="0"/>
              <a:t> </a:t>
            </a:r>
            <a:r>
              <a:rPr lang="pl-PL" sz="2000" dirty="0" err="1"/>
              <a:t>should</a:t>
            </a:r>
            <a:r>
              <a:rPr lang="pl-PL" sz="2000" dirty="0"/>
              <a:t> </a:t>
            </a:r>
            <a:r>
              <a:rPr lang="pl-PL" sz="2000" dirty="0" err="1"/>
              <a:t>make</a:t>
            </a:r>
            <a:r>
              <a:rPr lang="pl-PL" sz="2000" dirty="0"/>
              <a:t> </a:t>
            </a:r>
            <a:r>
              <a:rPr lang="pl-PL" sz="2000" dirty="0" err="1"/>
              <a:t>available</a:t>
            </a:r>
            <a:r>
              <a:rPr lang="pl-PL" sz="2000" dirty="0"/>
              <a:t> to </a:t>
            </a:r>
            <a:r>
              <a:rPr lang="pl-PL" sz="2000" dirty="0" err="1"/>
              <a:t>reprocessors</a:t>
            </a:r>
            <a:r>
              <a:rPr lang="pl-PL" sz="2000" dirty="0"/>
              <a:t> </a:t>
            </a:r>
            <a:r>
              <a:rPr lang="pl-PL" sz="2000" dirty="0" err="1"/>
              <a:t>or</a:t>
            </a:r>
            <a:r>
              <a:rPr lang="pl-PL" sz="2000" dirty="0"/>
              <a:t> </a:t>
            </a:r>
            <a:r>
              <a:rPr lang="pl-PL" sz="2000" b="1" dirty="0" err="1">
                <a:solidFill>
                  <a:srgbClr val="AE1022"/>
                </a:solidFill>
              </a:rPr>
              <a:t>healthcare</a:t>
            </a:r>
            <a:r>
              <a:rPr lang="pl-PL" sz="2000" b="1" dirty="0">
                <a:solidFill>
                  <a:srgbClr val="AE1022"/>
                </a:solidFill>
              </a:rPr>
              <a:t> </a:t>
            </a:r>
            <a:r>
              <a:rPr lang="pl-PL" sz="2000" b="1" dirty="0" err="1">
                <a:solidFill>
                  <a:srgbClr val="AE1022"/>
                </a:solidFill>
              </a:rPr>
              <a:t>institutions</a:t>
            </a:r>
            <a:r>
              <a:rPr lang="pl-PL" sz="2000" b="1" dirty="0">
                <a:solidFill>
                  <a:srgbClr val="AE1022"/>
                </a:solidFill>
              </a:rPr>
              <a:t> the </a:t>
            </a:r>
            <a:r>
              <a:rPr lang="pl-PL" sz="2000" b="1" dirty="0" err="1">
                <a:solidFill>
                  <a:srgbClr val="AE1022"/>
                </a:solidFill>
              </a:rPr>
              <a:t>information</a:t>
            </a:r>
            <a:r>
              <a:rPr lang="pl-PL" sz="2000" b="1" dirty="0">
                <a:solidFill>
                  <a:srgbClr val="AE1022"/>
                </a:solidFill>
              </a:rPr>
              <a:t> </a:t>
            </a:r>
            <a:r>
              <a:rPr lang="pl-PL" sz="2000" b="1" dirty="0" err="1">
                <a:solidFill>
                  <a:srgbClr val="AE1022"/>
                </a:solidFill>
              </a:rPr>
              <a:t>necessary</a:t>
            </a:r>
            <a:r>
              <a:rPr lang="pl-PL" sz="2000" b="1" dirty="0">
                <a:solidFill>
                  <a:srgbClr val="AE1022"/>
                </a:solidFill>
              </a:rPr>
              <a:t> to </a:t>
            </a:r>
            <a:r>
              <a:rPr lang="pl-PL" sz="2000" b="1" dirty="0" err="1">
                <a:solidFill>
                  <a:srgbClr val="AE1022"/>
                </a:solidFill>
              </a:rPr>
              <a:t>assess</a:t>
            </a:r>
            <a:r>
              <a:rPr lang="pl-PL" sz="2000" b="1" dirty="0">
                <a:solidFill>
                  <a:srgbClr val="AE1022"/>
                </a:solidFill>
              </a:rPr>
              <a:t> </a:t>
            </a:r>
            <a:r>
              <a:rPr lang="pl-PL" sz="2000" b="1" dirty="0" err="1">
                <a:solidFill>
                  <a:srgbClr val="AE1022"/>
                </a:solidFill>
              </a:rPr>
              <a:t>whether</a:t>
            </a:r>
            <a:r>
              <a:rPr lang="pl-PL" sz="2000" b="1" dirty="0">
                <a:solidFill>
                  <a:srgbClr val="AE1022"/>
                </a:solidFill>
              </a:rPr>
              <a:t> </a:t>
            </a:r>
            <a:r>
              <a:rPr lang="pl-PL" sz="2000" b="1" dirty="0" err="1">
                <a:solidFill>
                  <a:srgbClr val="AE1022"/>
                </a:solidFill>
              </a:rPr>
              <a:t>reprocessing</a:t>
            </a:r>
            <a:r>
              <a:rPr lang="pl-PL" sz="2000" b="1" dirty="0">
                <a:solidFill>
                  <a:srgbClr val="AE1022"/>
                </a:solidFill>
              </a:rPr>
              <a:t> </a:t>
            </a:r>
            <a:r>
              <a:rPr lang="pl-PL" sz="2000" b="1" dirty="0" err="1">
                <a:solidFill>
                  <a:srgbClr val="AE1022"/>
                </a:solidFill>
              </a:rPr>
              <a:t>is</a:t>
            </a:r>
            <a:r>
              <a:rPr lang="pl-PL" sz="2000" b="1" dirty="0">
                <a:solidFill>
                  <a:srgbClr val="AE1022"/>
                </a:solidFill>
              </a:rPr>
              <a:t> </a:t>
            </a:r>
            <a:r>
              <a:rPr lang="pl-PL" sz="2000" b="1" dirty="0" err="1">
                <a:solidFill>
                  <a:srgbClr val="AE1022"/>
                </a:solidFill>
              </a:rPr>
              <a:t>technically</a:t>
            </a:r>
            <a:r>
              <a:rPr lang="pl-PL" sz="2000" b="1" dirty="0">
                <a:solidFill>
                  <a:srgbClr val="AE1022"/>
                </a:solidFill>
              </a:rPr>
              <a:t> </a:t>
            </a:r>
            <a:r>
              <a:rPr lang="pl-PL" sz="2000" b="1" dirty="0" err="1">
                <a:solidFill>
                  <a:srgbClr val="AE1022"/>
                </a:solidFill>
              </a:rPr>
              <a:t>possible</a:t>
            </a:r>
            <a:r>
              <a:rPr lang="pl-PL" sz="2000" dirty="0"/>
              <a:t>, </a:t>
            </a:r>
            <a:r>
              <a:rPr lang="pl-PL" sz="2000" dirty="0" err="1"/>
              <a:t>safe</a:t>
            </a:r>
            <a:r>
              <a:rPr lang="pl-PL" sz="2000" dirty="0"/>
              <a:t>, and </a:t>
            </a:r>
            <a:r>
              <a:rPr lang="pl-PL" sz="2000" dirty="0" err="1"/>
              <a:t>practically</a:t>
            </a:r>
            <a:r>
              <a:rPr lang="pl-PL" sz="2000" dirty="0"/>
              <a:t> </a:t>
            </a:r>
            <a:r>
              <a:rPr lang="pl-PL" sz="2000" dirty="0" err="1"/>
              <a:t>feasible</a:t>
            </a:r>
            <a:r>
              <a:rPr lang="pl-PL" sz="2000" dirty="0"/>
              <a:t> in </a:t>
            </a:r>
            <a:r>
              <a:rPr lang="pl-PL" sz="2000" dirty="0" err="1"/>
              <a:t>light</a:t>
            </a:r>
            <a:r>
              <a:rPr lang="pl-PL" sz="2000" dirty="0"/>
              <a:t> of </a:t>
            </a:r>
            <a:r>
              <a:rPr lang="pl-PL" sz="2000" dirty="0" err="1"/>
              <a:t>available</a:t>
            </a:r>
            <a:r>
              <a:rPr lang="pl-PL" sz="2000" dirty="0"/>
              <a:t> </a:t>
            </a:r>
            <a:r>
              <a:rPr lang="pl-PL" sz="2000" dirty="0" err="1"/>
              <a:t>infrastructure</a:t>
            </a:r>
            <a:r>
              <a:rPr lang="pl-PL" sz="2000" dirty="0"/>
              <a:t>, </a:t>
            </a:r>
            <a:r>
              <a:rPr lang="pl-PL" sz="2000" dirty="0" err="1"/>
              <a:t>expertise</a:t>
            </a:r>
            <a:r>
              <a:rPr lang="pl-PL" sz="2000" dirty="0"/>
              <a:t> and </a:t>
            </a:r>
            <a:r>
              <a:rPr lang="pl-PL" sz="2000" dirty="0" err="1"/>
              <a:t>resources</a:t>
            </a:r>
            <a:endParaRPr lang="pl-PL" sz="2000" dirty="0"/>
          </a:p>
          <a:p>
            <a:pPr marL="285750" indent="-285750">
              <a:spcBef>
                <a:spcPts val="600"/>
              </a:spcBef>
              <a:buClr>
                <a:srgbClr val="AE1022"/>
              </a:buClr>
              <a:buFont typeface="Arial" panose="020B0604020202020204" pitchFamily="34" charset="0"/>
              <a:buChar char="•"/>
            </a:pPr>
            <a:r>
              <a:rPr lang="pl-PL" sz="2000" b="1" dirty="0">
                <a:solidFill>
                  <a:srgbClr val="AE1022"/>
                </a:solidFill>
              </a:rPr>
              <a:t>Take‑</a:t>
            </a:r>
            <a:r>
              <a:rPr lang="pl-PL" sz="2000" b="1" dirty="0" err="1">
                <a:solidFill>
                  <a:srgbClr val="AE1022"/>
                </a:solidFill>
              </a:rPr>
              <a:t>back</a:t>
            </a:r>
            <a:r>
              <a:rPr lang="pl-PL" sz="2000" b="1" dirty="0">
                <a:solidFill>
                  <a:srgbClr val="AE1022"/>
                </a:solidFill>
              </a:rPr>
              <a:t> and </a:t>
            </a:r>
            <a:r>
              <a:rPr lang="pl-PL" sz="2000" b="1" dirty="0" err="1">
                <a:solidFill>
                  <a:srgbClr val="AE1022"/>
                </a:solidFill>
              </a:rPr>
              <a:t>material‑reuse</a:t>
            </a:r>
            <a:r>
              <a:rPr lang="pl-PL" sz="2000" b="1" dirty="0">
                <a:solidFill>
                  <a:srgbClr val="AE1022"/>
                </a:solidFill>
              </a:rPr>
              <a:t> </a:t>
            </a:r>
            <a:r>
              <a:rPr lang="pl-PL" sz="2000" b="1" dirty="0" err="1">
                <a:solidFill>
                  <a:srgbClr val="AE1022"/>
                </a:solidFill>
              </a:rPr>
              <a:t>programmes</a:t>
            </a:r>
            <a:r>
              <a:rPr lang="pl-PL" sz="2000" b="1" dirty="0">
                <a:solidFill>
                  <a:srgbClr val="AE1022"/>
                </a:solidFill>
              </a:rPr>
              <a:t> for the </a:t>
            </a:r>
            <a:r>
              <a:rPr lang="pl-PL" sz="2000" b="1" dirty="0" err="1">
                <a:solidFill>
                  <a:srgbClr val="AE1022"/>
                </a:solidFill>
              </a:rPr>
              <a:t>reprocessing</a:t>
            </a:r>
            <a:r>
              <a:rPr lang="pl-PL" sz="2000" b="1" dirty="0">
                <a:solidFill>
                  <a:srgbClr val="AE1022"/>
                </a:solidFill>
              </a:rPr>
              <a:t> and </a:t>
            </a:r>
            <a:r>
              <a:rPr lang="pl-PL" sz="2000" b="1" dirty="0" err="1">
                <a:solidFill>
                  <a:srgbClr val="AE1022"/>
                </a:solidFill>
              </a:rPr>
              <a:t>refurbishing</a:t>
            </a:r>
            <a:r>
              <a:rPr lang="pl-PL" sz="2000" b="1" dirty="0">
                <a:solidFill>
                  <a:srgbClr val="AE1022"/>
                </a:solidFill>
              </a:rPr>
              <a:t> of </a:t>
            </a:r>
            <a:r>
              <a:rPr lang="pl-PL" sz="2000" b="1" dirty="0" err="1">
                <a:solidFill>
                  <a:srgbClr val="AE1022"/>
                </a:solidFill>
              </a:rPr>
              <a:t>medical</a:t>
            </a:r>
            <a:r>
              <a:rPr lang="pl-PL" sz="2000" b="1" dirty="0">
                <a:solidFill>
                  <a:srgbClr val="AE1022"/>
                </a:solidFill>
              </a:rPr>
              <a:t> devices </a:t>
            </a:r>
            <a:r>
              <a:rPr lang="pl-PL" sz="2000" b="1" dirty="0" err="1">
                <a:solidFill>
                  <a:srgbClr val="AE1022"/>
                </a:solidFill>
              </a:rPr>
              <a:t>should</a:t>
            </a:r>
            <a:r>
              <a:rPr lang="pl-PL" sz="2000" b="1" dirty="0">
                <a:solidFill>
                  <a:srgbClr val="AE1022"/>
                </a:solidFill>
              </a:rPr>
              <a:t> be </a:t>
            </a:r>
            <a:r>
              <a:rPr lang="pl-PL" sz="2000" b="1" dirty="0" err="1">
                <a:solidFill>
                  <a:srgbClr val="AE1022"/>
                </a:solidFill>
              </a:rPr>
              <a:t>encouraged</a:t>
            </a:r>
            <a:r>
              <a:rPr lang="pl-PL" sz="2000" b="1" dirty="0">
                <a:solidFill>
                  <a:srgbClr val="AE1022"/>
                </a:solidFill>
              </a:rPr>
              <a:t> to </a:t>
            </a:r>
            <a:r>
              <a:rPr lang="pl-PL" sz="2000" b="1" dirty="0" err="1">
                <a:solidFill>
                  <a:srgbClr val="AE1022"/>
                </a:solidFill>
              </a:rPr>
              <a:t>improve</a:t>
            </a:r>
            <a:r>
              <a:rPr lang="pl-PL" sz="2000" b="1" dirty="0">
                <a:solidFill>
                  <a:srgbClr val="AE1022"/>
                </a:solidFill>
              </a:rPr>
              <a:t> </a:t>
            </a:r>
            <a:r>
              <a:rPr lang="pl-PL" sz="2000" b="1" dirty="0" err="1">
                <a:solidFill>
                  <a:srgbClr val="AE1022"/>
                </a:solidFill>
              </a:rPr>
              <a:t>sustainability</a:t>
            </a:r>
            <a:r>
              <a:rPr lang="pl-PL" sz="2000" b="1" dirty="0">
                <a:solidFill>
                  <a:srgbClr val="AE1022"/>
                </a:solidFill>
              </a:rPr>
              <a:t> of </a:t>
            </a:r>
            <a:r>
              <a:rPr lang="pl-PL" sz="2000" b="1" dirty="0" err="1">
                <a:solidFill>
                  <a:srgbClr val="AE1022"/>
                </a:solidFill>
              </a:rPr>
              <a:t>health</a:t>
            </a:r>
            <a:r>
              <a:rPr lang="pl-PL" sz="2000" b="1" dirty="0">
                <a:solidFill>
                  <a:srgbClr val="AE1022"/>
                </a:solidFill>
              </a:rPr>
              <a:t> </a:t>
            </a:r>
            <a:r>
              <a:rPr lang="pl-PL" sz="2000" b="1" dirty="0" err="1">
                <a:solidFill>
                  <a:srgbClr val="AE1022"/>
                </a:solidFill>
              </a:rPr>
              <a:t>systems</a:t>
            </a:r>
            <a:endParaRPr lang="pl-PL" sz="2000" b="1" dirty="0">
              <a:solidFill>
                <a:srgbClr val="AE1022"/>
              </a:solidFill>
            </a:endParaRPr>
          </a:p>
        </p:txBody>
      </p:sp>
    </p:spTree>
    <p:extLst>
      <p:ext uri="{BB962C8B-B14F-4D97-AF65-F5344CB8AC3E}">
        <p14:creationId xmlns:p14="http://schemas.microsoft.com/office/powerpoint/2010/main" val="46343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9832F71-E703-DC11-8391-52DC4DFA5EDA}"/>
              </a:ext>
            </a:extLst>
          </p:cNvPr>
          <p:cNvPicPr>
            <a:picLocks noChangeAspect="1"/>
          </p:cNvPicPr>
          <p:nvPr/>
        </p:nvPicPr>
        <p:blipFill>
          <a:blip r:embed="rId2"/>
          <a:stretch>
            <a:fillRect/>
          </a:stretch>
        </p:blipFill>
        <p:spPr>
          <a:xfrm>
            <a:off x="67319" y="2743201"/>
            <a:ext cx="3315961" cy="1568842"/>
          </a:xfrm>
          <a:prstGeom prst="rect">
            <a:avLst/>
          </a:prstGeom>
        </p:spPr>
      </p:pic>
      <p:graphicFrame>
        <p:nvGraphicFramePr>
          <p:cNvPr id="5" name="Tabela 4">
            <a:extLst>
              <a:ext uri="{FF2B5EF4-FFF2-40B4-BE49-F238E27FC236}">
                <a16:creationId xmlns:a16="http://schemas.microsoft.com/office/drawing/2014/main" id="{6B04F7BE-495D-352F-3FA0-62CBF1DCDDD9}"/>
              </a:ext>
            </a:extLst>
          </p:cNvPr>
          <p:cNvGraphicFramePr>
            <a:graphicFrameLocks noGrp="1"/>
          </p:cNvGraphicFramePr>
          <p:nvPr>
            <p:extLst>
              <p:ext uri="{D42A27DB-BD31-4B8C-83A1-F6EECF244321}">
                <p14:modId xmlns:p14="http://schemas.microsoft.com/office/powerpoint/2010/main" val="1487361469"/>
              </p:ext>
            </p:extLst>
          </p:nvPr>
        </p:nvGraphicFramePr>
        <p:xfrm>
          <a:off x="3561855" y="909122"/>
          <a:ext cx="6550426" cy="5458967"/>
        </p:xfrm>
        <a:graphic>
          <a:graphicData uri="http://schemas.openxmlformats.org/drawingml/2006/table">
            <a:tbl>
              <a:tblPr firstRow="1" firstCol="1" bandRow="1">
                <a:tableStyleId>{5C22544A-7EE6-4342-B048-85BDC9FD1C3A}</a:tableStyleId>
              </a:tblPr>
              <a:tblGrid>
                <a:gridCol w="3275213">
                  <a:extLst>
                    <a:ext uri="{9D8B030D-6E8A-4147-A177-3AD203B41FA5}">
                      <a16:colId xmlns:a16="http://schemas.microsoft.com/office/drawing/2014/main" val="1785959020"/>
                    </a:ext>
                  </a:extLst>
                </a:gridCol>
                <a:gridCol w="3275213">
                  <a:extLst>
                    <a:ext uri="{9D8B030D-6E8A-4147-A177-3AD203B41FA5}">
                      <a16:colId xmlns:a16="http://schemas.microsoft.com/office/drawing/2014/main" val="1845509754"/>
                    </a:ext>
                  </a:extLst>
                </a:gridCol>
              </a:tblGrid>
              <a:tr h="207598">
                <a:tc gridSpan="2">
                  <a:txBody>
                    <a:bodyPr/>
                    <a:lstStyle/>
                    <a:p>
                      <a:pPr algn="ctr">
                        <a:lnSpc>
                          <a:spcPct val="115000"/>
                        </a:lnSpc>
                        <a:spcAft>
                          <a:spcPts val="800"/>
                        </a:spcAft>
                        <a:buNone/>
                      </a:pPr>
                      <a:r>
                        <a:rPr lang="fr-FR" sz="1100" kern="100" dirty="0">
                          <a:effectLst/>
                        </a:rPr>
                        <a:t>Amendement 15</a:t>
                      </a:r>
                      <a:endParaRPr lang="pl-PL" sz="11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hMerge="1">
                  <a:txBody>
                    <a:bodyPr/>
                    <a:lstStyle/>
                    <a:p>
                      <a:endParaRPr lang="pl-PL"/>
                    </a:p>
                  </a:txBody>
                  <a:tcPr/>
                </a:tc>
                <a:extLst>
                  <a:ext uri="{0D108BD9-81ED-4DB2-BD59-A6C34878D82A}">
                    <a16:rowId xmlns:a16="http://schemas.microsoft.com/office/drawing/2014/main" val="3203585021"/>
                  </a:ext>
                </a:extLst>
              </a:tr>
              <a:tr h="434440">
                <a:tc gridSpan="2">
                  <a:txBody>
                    <a:bodyPr/>
                    <a:lstStyle/>
                    <a:p>
                      <a:pPr algn="ctr">
                        <a:lnSpc>
                          <a:spcPct val="115000"/>
                        </a:lnSpc>
                        <a:spcAft>
                          <a:spcPts val="800"/>
                        </a:spcAft>
                        <a:buNone/>
                      </a:pPr>
                      <a:r>
                        <a:rPr lang="fr-FR" sz="1100" kern="100" dirty="0">
                          <a:effectLst/>
                        </a:rPr>
                        <a:t>Article 1 (15) Rev</a:t>
                      </a:r>
                      <a:br>
                        <a:rPr lang="fr-FR" sz="1100" kern="100" dirty="0">
                          <a:effectLst/>
                        </a:rPr>
                      </a:br>
                      <a:r>
                        <a:rPr lang="fr-FR" sz="1100" kern="100" dirty="0">
                          <a:effectLst/>
                        </a:rPr>
                        <a:t>Article 17 MDR </a:t>
                      </a:r>
                      <a:endParaRPr lang="pl-PL" sz="11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hMerge="1">
                  <a:txBody>
                    <a:bodyPr/>
                    <a:lstStyle/>
                    <a:p>
                      <a:endParaRPr lang="pl-PL"/>
                    </a:p>
                  </a:txBody>
                  <a:tcPr/>
                </a:tc>
                <a:extLst>
                  <a:ext uri="{0D108BD9-81ED-4DB2-BD59-A6C34878D82A}">
                    <a16:rowId xmlns:a16="http://schemas.microsoft.com/office/drawing/2014/main" val="1426190698"/>
                  </a:ext>
                </a:extLst>
              </a:tr>
              <a:tr h="204082">
                <a:tc>
                  <a:txBody>
                    <a:bodyPr/>
                    <a:lstStyle/>
                    <a:p>
                      <a:pPr algn="ctr">
                        <a:lnSpc>
                          <a:spcPct val="115000"/>
                        </a:lnSpc>
                        <a:spcAft>
                          <a:spcPts val="800"/>
                        </a:spcAft>
                        <a:buNone/>
                      </a:pPr>
                      <a:r>
                        <a:rPr lang="en-GB" sz="1100" kern="100">
                          <a:effectLst/>
                        </a:rPr>
                        <a:t>Text proposed by the Commission</a:t>
                      </a:r>
                      <a:endParaRPr lang="pl-PL" sz="1100" kern="10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a:txBody>
                    <a:bodyPr/>
                    <a:lstStyle/>
                    <a:p>
                      <a:pPr algn="ctr">
                        <a:lnSpc>
                          <a:spcPct val="115000"/>
                        </a:lnSpc>
                        <a:spcAft>
                          <a:spcPts val="800"/>
                        </a:spcAft>
                        <a:buNone/>
                      </a:pPr>
                      <a:r>
                        <a:rPr lang="en-GB" sz="1100" kern="100">
                          <a:effectLst/>
                        </a:rPr>
                        <a:t>Proposed Amendment</a:t>
                      </a:r>
                      <a:endParaRPr lang="pl-PL" sz="1100" kern="10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extLst>
                  <a:ext uri="{0D108BD9-81ED-4DB2-BD59-A6C34878D82A}">
                    <a16:rowId xmlns:a16="http://schemas.microsoft.com/office/drawing/2014/main" val="4173009530"/>
                  </a:ext>
                </a:extLst>
              </a:tr>
              <a:tr h="3197511">
                <a:tc>
                  <a:txBody>
                    <a:bodyPr/>
                    <a:lstStyle/>
                    <a:p>
                      <a:pPr>
                        <a:lnSpc>
                          <a:spcPct val="115000"/>
                        </a:lnSpc>
                        <a:spcAft>
                          <a:spcPts val="800"/>
                        </a:spcAft>
                        <a:buNone/>
                      </a:pPr>
                      <a:r>
                        <a:rPr lang="en-GB" sz="1100" b="0" kern="100" dirty="0">
                          <a:effectLst/>
                        </a:rPr>
                        <a:t>1. A device shall only be intended for single-use where the manufacturer, in light of the design, construction, material, chemical, physical and biological properties of the device, cannot ensure that the device continues to meet the relevant safety and performance requirements when reused in accordance with its intended purpose after appropriate reprocessing. The manufacturer’s justification of an indication of single use shall be part of the technical documentation referred to in Annex II.</a:t>
                      </a:r>
                      <a:endParaRPr lang="pl-PL" sz="1100" b="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a:txBody>
                    <a:bodyPr/>
                    <a:lstStyle/>
                    <a:p>
                      <a:pPr>
                        <a:lnSpc>
                          <a:spcPct val="115000"/>
                        </a:lnSpc>
                        <a:spcAft>
                          <a:spcPts val="800"/>
                        </a:spcAft>
                        <a:buNone/>
                      </a:pPr>
                      <a:r>
                        <a:rPr lang="en-GB" sz="1100" kern="100" dirty="0">
                          <a:effectLst/>
                        </a:rPr>
                        <a:t>1. A device shall only be intended for single-use where the manufacturer, in light of the design, construction, material, chemical, physical and biological properties of the device, cannot ensure that the device continues to meet the relevant safety and performance requirements when reused in accordance with its intended purpose after appropriate reprocessing. </a:t>
                      </a:r>
                      <a:r>
                        <a:rPr lang="en-GB" sz="1100" b="0" kern="100" dirty="0">
                          <a:effectLst/>
                        </a:rPr>
                        <a:t>The manufacturer’s justification of an indication of single use shall be part of the technical documentation referred to in Annex II. </a:t>
                      </a:r>
                      <a:r>
                        <a:rPr lang="en-GB" sz="1100" b="1" kern="100" dirty="0">
                          <a:effectLst/>
                        </a:rPr>
                        <a:t>The manufacturer’s justification for designating a device as single‑use shall be subject to assessment by the notified body as part of the conformity assessment, in accordance with the CS adopted by the Commission as provided by paragraph 4</a:t>
                      </a:r>
                      <a:r>
                        <a:rPr lang="en-GB" sz="1100" kern="100" dirty="0">
                          <a:effectLst/>
                        </a:rPr>
                        <a:t>.</a:t>
                      </a:r>
                      <a:endParaRPr lang="pl-PL" sz="11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extLst>
                  <a:ext uri="{0D108BD9-81ED-4DB2-BD59-A6C34878D82A}">
                    <a16:rowId xmlns:a16="http://schemas.microsoft.com/office/drawing/2014/main" val="65297024"/>
                  </a:ext>
                </a:extLst>
              </a:tr>
              <a:tr h="223966">
                <a:tc gridSpan="2">
                  <a:txBody>
                    <a:bodyPr/>
                    <a:lstStyle/>
                    <a:p>
                      <a:pPr algn="ctr">
                        <a:lnSpc>
                          <a:spcPct val="115000"/>
                        </a:lnSpc>
                        <a:spcAft>
                          <a:spcPts val="800"/>
                        </a:spcAft>
                        <a:buNone/>
                      </a:pPr>
                      <a:r>
                        <a:rPr lang="en-GB" sz="1100" b="1" kern="100" dirty="0">
                          <a:effectLst/>
                        </a:rPr>
                        <a:t>Justification</a:t>
                      </a:r>
                      <a:endParaRPr lang="pl-PL" sz="110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hMerge="1">
                  <a:txBody>
                    <a:bodyPr/>
                    <a:lstStyle/>
                    <a:p>
                      <a:endParaRPr lang="pl-PL"/>
                    </a:p>
                  </a:txBody>
                  <a:tcPr/>
                </a:tc>
                <a:extLst>
                  <a:ext uri="{0D108BD9-81ED-4DB2-BD59-A6C34878D82A}">
                    <a16:rowId xmlns:a16="http://schemas.microsoft.com/office/drawing/2014/main" val="783048699"/>
                  </a:ext>
                </a:extLst>
              </a:tr>
              <a:tr h="1191370">
                <a:tc gridSpan="2">
                  <a:txBody>
                    <a:bodyPr/>
                    <a:lstStyle/>
                    <a:p>
                      <a:pPr>
                        <a:lnSpc>
                          <a:spcPct val="116000"/>
                        </a:lnSpc>
                        <a:spcAft>
                          <a:spcPts val="800"/>
                        </a:spcAft>
                        <a:buNone/>
                      </a:pPr>
                      <a:r>
                        <a:rPr lang="en-GB" sz="1100" b="0" kern="100" dirty="0">
                          <a:effectLst/>
                        </a:rPr>
                        <a:t>Given that the indication of single use from manufacturers as provided by the proposal, incurs in a conflict of interest due to legitimate commercial reasons, single use classification must be independently evaluated by Notified bodies and supported in its consistency by the adoption of Common Specifications by the Commission, upon </a:t>
                      </a:r>
                      <a:r>
                        <a:rPr lang="en-GB" sz="1100" b="1" kern="100" dirty="0">
                          <a:effectLst/>
                        </a:rPr>
                        <a:t>due consultation with Healthcare professionals</a:t>
                      </a:r>
                      <a:r>
                        <a:rPr lang="en-GB" sz="1100" b="0" kern="100" dirty="0">
                          <a:effectLst/>
                        </a:rPr>
                        <a:t>’, who  can provide their expertise and insight on the reprocessing process.</a:t>
                      </a:r>
                      <a:br>
                        <a:rPr lang="en-GB" sz="1100" b="0" kern="100" dirty="0">
                          <a:effectLst/>
                        </a:rPr>
                      </a:br>
                      <a:endParaRPr lang="pl-PL" sz="1100" b="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9427" marR="59427" marT="0" marB="0"/>
                </a:tc>
                <a:tc hMerge="1">
                  <a:txBody>
                    <a:bodyPr/>
                    <a:lstStyle/>
                    <a:p>
                      <a:endParaRPr lang="pl-PL"/>
                    </a:p>
                  </a:txBody>
                  <a:tcPr/>
                </a:tc>
                <a:extLst>
                  <a:ext uri="{0D108BD9-81ED-4DB2-BD59-A6C34878D82A}">
                    <a16:rowId xmlns:a16="http://schemas.microsoft.com/office/drawing/2014/main" val="1216228579"/>
                  </a:ext>
                </a:extLst>
              </a:tr>
            </a:tbl>
          </a:graphicData>
        </a:graphic>
      </p:graphicFrame>
      <p:grpSp>
        <p:nvGrpSpPr>
          <p:cNvPr id="9" name="Grupa 8">
            <a:extLst>
              <a:ext uri="{FF2B5EF4-FFF2-40B4-BE49-F238E27FC236}">
                <a16:creationId xmlns:a16="http://schemas.microsoft.com/office/drawing/2014/main" id="{6D86DD88-59BC-6516-3BF9-EF1F39C92ED6}"/>
              </a:ext>
            </a:extLst>
          </p:cNvPr>
          <p:cNvGrpSpPr/>
          <p:nvPr/>
        </p:nvGrpSpPr>
        <p:grpSpPr>
          <a:xfrm>
            <a:off x="10112281" y="-413263"/>
            <a:ext cx="2415059" cy="2415059"/>
            <a:chOff x="10112281" y="-413263"/>
            <a:chExt cx="2415059" cy="2415059"/>
          </a:xfrm>
        </p:grpSpPr>
        <p:sp>
          <p:nvSpPr>
            <p:cNvPr id="10" name="Oval 1">
              <a:extLst>
                <a:ext uri="{FF2B5EF4-FFF2-40B4-BE49-F238E27FC236}">
                  <a16:creationId xmlns:a16="http://schemas.microsoft.com/office/drawing/2014/main" id="{3D724A94-46F6-45C8-F066-BD146C5E9C46}"/>
                </a:ext>
              </a:extLst>
            </p:cNvPr>
            <p:cNvSpPr/>
            <p:nvPr/>
          </p:nvSpPr>
          <p:spPr>
            <a:xfrm>
              <a:off x="10112281" y="-413263"/>
              <a:ext cx="2415059" cy="241505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11" name="TextBox 6">
              <a:extLst>
                <a:ext uri="{FF2B5EF4-FFF2-40B4-BE49-F238E27FC236}">
                  <a16:creationId xmlns:a16="http://schemas.microsoft.com/office/drawing/2014/main" id="{E321071F-4766-F97A-DB88-F6CC66D3C1BB}"/>
                </a:ext>
              </a:extLst>
            </p:cNvPr>
            <p:cNvSpPr txBox="1"/>
            <p:nvPr/>
          </p:nvSpPr>
          <p:spPr>
            <a:xfrm>
              <a:off x="10448674" y="447457"/>
              <a:ext cx="1689373" cy="923330"/>
            </a:xfrm>
            <a:prstGeom prst="rect">
              <a:avLst/>
            </a:prstGeom>
            <a:noFill/>
          </p:spPr>
          <p:txBody>
            <a:bodyPr wrap="none" rtlCol="0">
              <a:spAutoFit/>
            </a:bodyPr>
            <a:lstStyle/>
            <a:p>
              <a:pPr algn="ctr"/>
              <a:r>
                <a:rPr lang="en-US" b="1" dirty="0">
                  <a:solidFill>
                    <a:schemeClr val="bg1"/>
                  </a:solidFill>
                </a:rPr>
                <a:t>Cardiovascular  </a:t>
              </a:r>
            </a:p>
            <a:p>
              <a:pPr algn="ctr"/>
              <a:r>
                <a:rPr lang="en-US" b="1" dirty="0">
                  <a:solidFill>
                    <a:schemeClr val="bg1"/>
                  </a:solidFill>
                </a:rPr>
                <a:t>Round </a:t>
              </a:r>
            </a:p>
            <a:p>
              <a:pPr algn="ctr"/>
              <a:r>
                <a:rPr lang="en-US" b="1" dirty="0">
                  <a:solidFill>
                    <a:schemeClr val="bg1"/>
                  </a:solidFill>
                </a:rPr>
                <a:t>Table</a:t>
              </a:r>
              <a:endParaRPr lang="fr-FR" b="1" dirty="0">
                <a:solidFill>
                  <a:schemeClr val="bg1"/>
                </a:solidFill>
              </a:endParaRPr>
            </a:p>
          </p:txBody>
        </p:sp>
      </p:grpSp>
    </p:spTree>
    <p:extLst>
      <p:ext uri="{BB962C8B-B14F-4D97-AF65-F5344CB8AC3E}">
        <p14:creationId xmlns:p14="http://schemas.microsoft.com/office/powerpoint/2010/main" val="3106149736"/>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0E2841"/>
      </a:dk2>
      <a:lt2>
        <a:srgbClr val="E8E8E8"/>
      </a:lt2>
      <a:accent1>
        <a:srgbClr val="AE1022"/>
      </a:accent1>
      <a:accent2>
        <a:srgbClr val="878787"/>
      </a:accent2>
      <a:accent3>
        <a:srgbClr val="D0D0D0"/>
      </a:accent3>
      <a:accent4>
        <a:srgbClr val="ECEEF2"/>
      </a:accent4>
      <a:accent5>
        <a:srgbClr val="FEFFFF"/>
      </a:accent5>
      <a:accent6>
        <a:srgbClr val="FEFFFF"/>
      </a:accent6>
      <a:hlink>
        <a:srgbClr val="0070C0"/>
      </a:hlink>
      <a:folHlink>
        <a:srgbClr val="0070C0"/>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1679</TotalTime>
  <Words>1476</Words>
  <Application>Microsoft Office PowerPoint</Application>
  <PresentationFormat>Widescreen</PresentationFormat>
  <Paragraphs>97</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Gratton</dc:creator>
  <cp:lastModifiedBy>Piotr Szymański</cp:lastModifiedBy>
  <cp:revision>62</cp:revision>
  <dcterms:created xsi:type="dcterms:W3CDTF">2025-03-26T14:03:13Z</dcterms:created>
  <dcterms:modified xsi:type="dcterms:W3CDTF">2026-06-16T10:07:24Z</dcterms:modified>
</cp:coreProperties>
</file>