
<file path=[Content_Types].xml><?xml version="1.0" encoding="utf-8"?>
<Types xmlns="http://schemas.openxmlformats.org/package/2006/content-types">
  <Default Extension="bin" ContentType="image/svg+xml"/>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
  </p:notesMasterIdLst>
  <p:handoutMasterIdLst>
    <p:handoutMasterId r:id="rId11"/>
  </p:handoutMasterIdLst>
  <p:sldIdLst>
    <p:sldId id="256" r:id="rId2"/>
    <p:sldId id="257" r:id="rId3"/>
    <p:sldId id="2571" r:id="rId4"/>
    <p:sldId id="2147483294" r:id="rId5"/>
    <p:sldId id="258" r:id="rId6"/>
    <p:sldId id="2147483292" r:id="rId7"/>
    <p:sldId id="2570" r:id="rId8"/>
    <p:sldId id="2147483293" r:id="rId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COLLINGRIDGE" initials="SC" lastIdx="12" clrIdx="0">
    <p:extLst>
      <p:ext uri="{19B8F6BF-5375-455C-9EA6-DF929625EA0E}">
        <p15:presenceInfo xmlns:p15="http://schemas.microsoft.com/office/powerpoint/2012/main" userId="S::sally_collingridge@escardio.net::bbed4dc1-00b7-474a-8549-18dc7b873d66" providerId="AD"/>
      </p:ext>
    </p:extLst>
  </p:cmAuthor>
  <p:cmAuthor id="2" name="Laure-Emmanuelle PEYRET" initials="LP" lastIdx="7" clrIdx="1">
    <p:extLst>
      <p:ext uri="{19B8F6BF-5375-455C-9EA6-DF929625EA0E}">
        <p15:presenceInfo xmlns:p15="http://schemas.microsoft.com/office/powerpoint/2012/main" userId="S::laure-emmanuelle_peyret@escardio.net::96dd4d06-5b74-42e8-b054-0c0a8419b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8787"/>
    <a:srgbClr val="D0D0D0"/>
    <a:srgbClr val="AE1022"/>
    <a:srgbClr val="ECECEC"/>
    <a:srgbClr val="EC6602"/>
    <a:srgbClr val="D3D3D3"/>
    <a:srgbClr val="EC7902"/>
    <a:srgbClr val="E0E0E0"/>
    <a:srgbClr val="F28C26"/>
    <a:srgbClr val="FFBF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AF483-672D-42B8-AAFA-19A5B7DC0943}" v="177" dt="2026-06-16T05:59:37.710"/>
    <p1510:client id="{B6946C25-B3C6-4281-ABA4-B1A9FACBEC40}" v="6" dt="2026-06-16T11:04:31.72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81" autoAdjust="0"/>
    <p:restoredTop sz="82847" autoAdjust="0"/>
  </p:normalViewPr>
  <p:slideViewPr>
    <p:cSldViewPr showGuides="1">
      <p:cViewPr varScale="1">
        <p:scale>
          <a:sx n="81" d="100"/>
          <a:sy n="81" d="100"/>
        </p:scale>
        <p:origin x="1252" y="60"/>
      </p:cViewPr>
      <p:guideLst>
        <p:guide orient="horz" pos="1620"/>
        <p:guide pos="2880"/>
        <p:guide pos="5524"/>
        <p:guide pos="269"/>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23" d="100"/>
          <a:sy n="123" d="100"/>
        </p:scale>
        <p:origin x="41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llai, Shikha" userId="b32a5301-6cd5-41f9-8068-98e11514eb7e" providerId="ADAL" clId="{534A9B2D-6B38-41CE-B6B0-CB5BB93FE132}"/>
    <pc:docChg chg="custSel modSld">
      <pc:chgData name="Pillai, Shikha" userId="b32a5301-6cd5-41f9-8068-98e11514eb7e" providerId="ADAL" clId="{534A9B2D-6B38-41CE-B6B0-CB5BB93FE132}" dt="2026-06-16T11:04:33.685" v="7" actId="113"/>
      <pc:docMkLst>
        <pc:docMk/>
      </pc:docMkLst>
      <pc:sldChg chg="modNotes modNotesTx">
        <pc:chgData name="Pillai, Shikha" userId="b32a5301-6cd5-41f9-8068-98e11514eb7e" providerId="ADAL" clId="{534A9B2D-6B38-41CE-B6B0-CB5BB93FE132}" dt="2026-06-16T11:03:29.916" v="3" actId="27636"/>
        <pc:sldMkLst>
          <pc:docMk/>
          <pc:sldMk cId="83352566" sldId="257"/>
        </pc:sldMkLst>
      </pc:sldChg>
      <pc:sldChg chg="modNotes modNotesTx">
        <pc:chgData name="Pillai, Shikha" userId="b32a5301-6cd5-41f9-8068-98e11514eb7e" providerId="ADAL" clId="{534A9B2D-6B38-41CE-B6B0-CB5BB93FE132}" dt="2026-06-16T11:03:29.941" v="4" actId="27636"/>
        <pc:sldMkLst>
          <pc:docMk/>
          <pc:sldMk cId="1984848309" sldId="258"/>
        </pc:sldMkLst>
      </pc:sldChg>
      <pc:sldChg chg="modNotes modNotesTx">
        <pc:chgData name="Pillai, Shikha" userId="b32a5301-6cd5-41f9-8068-98e11514eb7e" providerId="ADAL" clId="{534A9B2D-6B38-41CE-B6B0-CB5BB93FE132}" dt="2026-06-16T11:04:33.685" v="7" actId="113"/>
        <pc:sldMkLst>
          <pc:docMk/>
          <pc:sldMk cId="2905032292" sldId="2570"/>
        </pc:sldMkLst>
      </pc:sldChg>
      <pc:sldChg chg="modNotes modNotesTx">
        <pc:chgData name="Pillai, Shikha" userId="b32a5301-6cd5-41f9-8068-98e11514eb7e" providerId="ADAL" clId="{534A9B2D-6B38-41CE-B6B0-CB5BB93FE132}" dt="2026-06-16T11:03:30.021" v="5" actId="27636"/>
        <pc:sldMkLst>
          <pc:docMk/>
          <pc:sldMk cId="311383827" sldId="21474832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16/06/2026</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6/16/2026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1</a:t>
            </a:fld>
            <a:endParaRPr lang="en-GB"/>
          </a:p>
        </p:txBody>
      </p:sp>
    </p:spTree>
    <p:extLst>
      <p:ext uri="{BB962C8B-B14F-4D97-AF65-F5344CB8AC3E}">
        <p14:creationId xmlns:p14="http://schemas.microsoft.com/office/powerpoint/2010/main" val="47833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1" kern="1200" dirty="0">
                <a:solidFill>
                  <a:schemeClr val="tx1"/>
                </a:solidFill>
                <a:effectLst/>
                <a:latin typeface="+mn-lt"/>
                <a:ea typeface="+mn-ea"/>
                <a:cs typeface="+mn-cs"/>
              </a:rPr>
              <a:t>As a global MedTech company</a:t>
            </a:r>
            <a:r>
              <a:rPr lang="en-US" sz="1200" b="0" i="1" kern="1200">
                <a:solidFill>
                  <a:schemeClr val="tx1"/>
                </a:solidFill>
                <a:effectLst/>
                <a:latin typeface="+mn-lt"/>
                <a:ea typeface="+mn-ea"/>
                <a:cs typeface="+mn-cs"/>
              </a:rPr>
              <a:t>, we </a:t>
            </a:r>
            <a:r>
              <a:rPr lang="en-US" sz="1200" b="0" i="1" kern="1200" dirty="0">
                <a:solidFill>
                  <a:schemeClr val="tx1"/>
                </a:solidFill>
                <a:effectLst/>
                <a:latin typeface="+mn-lt"/>
                <a:ea typeface="+mn-ea"/>
                <a:cs typeface="+mn-cs"/>
              </a:rPr>
              <a:t>work every day to address life-threatening diseases, by advance technologies to support early diagnosis and comprehensive treatment toward better patient outcomes. But our own contribution to healthcare’s environmental impact is not insignificant.</a:t>
            </a:r>
            <a:endParaRPr lang="de-DE" sz="1200" b="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Whether it is through energy-intensive equipment — especially in radiology — or through dependency on scarce planetary resources, or simply through not closing the loop well enough and therefore creating waste, we are part of the system that creates adverse planetary impact. And even as sustainability for us is very much “S” centered, we see ourselves accountable for the “E” - </a:t>
            </a:r>
            <a:r>
              <a:rPr lang="en-US" sz="1200" b="0" kern="1200" dirty="0">
                <a:solidFill>
                  <a:schemeClr val="tx1"/>
                </a:solidFill>
                <a:effectLst/>
                <a:latin typeface="+mn-lt"/>
                <a:ea typeface="+mn-ea"/>
                <a:cs typeface="+mn-cs"/>
              </a:rPr>
              <a:t>because human health depends on the health of the planet. In today’s world and looking ahead,</a:t>
            </a:r>
            <a:r>
              <a:rPr lang="en-US" sz="1200" b="0" i="1" kern="1200" dirty="0">
                <a:solidFill>
                  <a:schemeClr val="tx1"/>
                </a:solidFill>
                <a:effectLst/>
                <a:latin typeface="+mn-lt"/>
                <a:ea typeface="+mn-ea"/>
                <a:cs typeface="+mn-cs"/>
              </a:rPr>
              <a:t> it’s also clear that we will reach limits in scaling impact unless we decarbonize our value chains and work jointly toward a better, more resilient healthcare system.</a:t>
            </a:r>
            <a:endParaRPr lang="de-D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2</a:t>
            </a:fld>
            <a:endParaRPr lang="en-GB"/>
          </a:p>
        </p:txBody>
      </p:sp>
    </p:spTree>
    <p:extLst>
      <p:ext uri="{BB962C8B-B14F-4D97-AF65-F5344CB8AC3E}">
        <p14:creationId xmlns:p14="http://schemas.microsoft.com/office/powerpoint/2010/main" val="11956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is why for us at Siemens Healthineers, sustainability is not a parallel agenda. It’s very much a part of how we create societal impact so we embedded sustainability into our purpose. And I quote Bernd here - business and sustainability are one integrated set of goals, and we believe business decisions need to pay into sustainability as sustainability decisions also need to make business sense. When we look at environmental priorities – the lifecycle of our products, the lifetime, and our operations and value chain – are all areas we intend to shift – not only to reaching our own goals, but also to enable our customers to reach their goals and to support better care for patients.</a:t>
            </a:r>
            <a:endParaRPr lang="de-DE" sz="1200" kern="1200" dirty="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3</a:t>
            </a:fld>
            <a:endParaRPr lang="en-GB"/>
          </a:p>
        </p:txBody>
      </p:sp>
    </p:spTree>
    <p:extLst>
      <p:ext uri="{BB962C8B-B14F-4D97-AF65-F5344CB8AC3E}">
        <p14:creationId xmlns:p14="http://schemas.microsoft.com/office/powerpoint/2010/main" val="255070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However, the real challenge lies in Scope 3 emissions – because this is the majority of emissions – for us 97% - and contingent on factors beyond our control. Reducing absolute Scope 3 emissions is not a linear curve downwards – we have to compensate for growth so it is much harder to do as growth drives Scope 3 upwards. And with long product lifecycles, this reduction is also often flat in the first years with more steeper reductions when product level decisions start to have impact. </a:t>
            </a:r>
            <a:endParaRPr lang="de-DE" sz="1200" kern="1200" dirty="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4</a:t>
            </a:fld>
            <a:endParaRPr lang="en-GB"/>
          </a:p>
        </p:txBody>
      </p:sp>
    </p:spTree>
    <p:extLst>
      <p:ext uri="{BB962C8B-B14F-4D97-AF65-F5344CB8AC3E}">
        <p14:creationId xmlns:p14="http://schemas.microsoft.com/office/powerpoint/2010/main" val="1271355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3C03E-87B0-713E-1D72-9B5108ABB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0AE71-42FB-9200-0F6D-0D8D733BF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74BA2-0BE5-379B-306A-97E2A7D76371}"/>
              </a:ext>
            </a:extLst>
          </p:cNvPr>
          <p:cNvSpPr>
            <a:spLocks noGrp="1"/>
          </p:cNvSpPr>
          <p:nvPr>
            <p:ph type="body" idx="1"/>
          </p:nvPr>
        </p:nvSpPr>
        <p:spPr/>
        <p:txBody>
          <a:bodyPr>
            <a:normAutofit/>
          </a:bodyPr>
          <a:lstStyle/>
          <a:p>
            <a:r>
              <a:rPr lang="en-US" sz="1200" i="1" kern="1200" dirty="0">
                <a:solidFill>
                  <a:schemeClr val="tx1"/>
                </a:solidFill>
                <a:effectLst/>
                <a:latin typeface="+mn-lt"/>
                <a:ea typeface="+mn-ea"/>
                <a:cs typeface="+mn-cs"/>
              </a:rPr>
              <a:t>How we addressed this: having set science based targets towards net zero in  our own operations and value chain, that are also validated by SBTi, because such targets drive action across the company and help significantly in aligned priorities that are backed by the leadership at all levels. Like most others, we are able to drive significant progress in Scope 1 &amp; 2 </a:t>
            </a:r>
            <a:r>
              <a:rPr lang="en-US" sz="1200" i="1" kern="1200" dirty="0" err="1">
                <a:solidFill>
                  <a:schemeClr val="tx1"/>
                </a:solidFill>
                <a:effectLst/>
                <a:latin typeface="+mn-lt"/>
                <a:ea typeface="+mn-ea"/>
                <a:cs typeface="+mn-cs"/>
              </a:rPr>
              <a:t>decarbonziation</a:t>
            </a:r>
            <a:r>
              <a:rPr lang="en-US" sz="1200" i="1" kern="1200" dirty="0">
                <a:solidFill>
                  <a:schemeClr val="tx1"/>
                </a:solidFill>
                <a:effectLst/>
                <a:latin typeface="+mn-lt"/>
                <a:ea typeface="+mn-ea"/>
                <a:cs typeface="+mn-cs"/>
              </a:rPr>
              <a:t>, but Scope 3 is where we have engaged most of our calories today. And while there are many levers where we do not have full control, what we can influence is our products and how we steer the design, manufacture and use of them. So we adopted the approach we call Sustainable by Design — this embeds </a:t>
            </a:r>
            <a:r>
              <a:rPr lang="en-US" sz="1200" i="1" kern="1200" dirty="0" err="1">
                <a:solidFill>
                  <a:schemeClr val="tx1"/>
                </a:solidFill>
                <a:effectLst/>
                <a:latin typeface="+mn-lt"/>
                <a:ea typeface="+mn-ea"/>
                <a:cs typeface="+mn-cs"/>
              </a:rPr>
              <a:t>EcoDesign</a:t>
            </a:r>
            <a:r>
              <a:rPr lang="en-US" sz="1200" i="1" kern="1200" dirty="0">
                <a:solidFill>
                  <a:schemeClr val="tx1"/>
                </a:solidFill>
                <a:effectLst/>
                <a:latin typeface="+mn-lt"/>
                <a:ea typeface="+mn-ea"/>
                <a:cs typeface="+mn-cs"/>
              </a:rPr>
              <a:t> and Circularity priorities in products at the outset, to advance along the 4 areas of</a:t>
            </a:r>
            <a:endParaRPr lang="de-DE"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Responsible material use, choosing low-carbon and secondary material, as well as designing for reuse</a:t>
            </a:r>
            <a:endParaRPr lang="de-DE"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Energy efficiency to reduce energy consumption in the use phase </a:t>
            </a:r>
            <a:endParaRPr lang="de-DE"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Lifetime optimization through upgrades, refurbishment business models and repair processes</a:t>
            </a:r>
            <a:endParaRPr lang="de-DE"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And waste reduction measures in products and packaging</a:t>
            </a:r>
            <a:endParaRPr lang="de-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These are key to reduce lifecycle and lifetime footprint — but they also directly translate into lower total cost of ownership, better utilization and the ability to serve more patients with the same resources.”</a:t>
            </a:r>
            <a:endParaRPr lang="de-DE"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4598B16-D8B9-DAD9-6642-7A05FB189C88}"/>
              </a:ext>
            </a:extLst>
          </p:cNvPr>
          <p:cNvSpPr>
            <a:spLocks noGrp="1"/>
          </p:cNvSpPr>
          <p:nvPr>
            <p:ph type="sldNum" sz="quarter" idx="5"/>
          </p:nvPr>
        </p:nvSpPr>
        <p:spPr/>
        <p:txBody>
          <a:bodyPr/>
          <a:lstStyle/>
          <a:p>
            <a:fld id="{BA8DCFB2-2FC4-4A48-85D8-914292BD17B8}" type="slidenum">
              <a:rPr lang="en-GB" smtClean="0"/>
              <a:pPr/>
              <a:t>5</a:t>
            </a:fld>
            <a:endParaRPr lang="en-GB"/>
          </a:p>
        </p:txBody>
      </p:sp>
    </p:spTree>
    <p:extLst>
      <p:ext uri="{BB962C8B-B14F-4D97-AF65-F5344CB8AC3E}">
        <p14:creationId xmlns:p14="http://schemas.microsoft.com/office/powerpoint/2010/main" val="178920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effectLst/>
                <a:latin typeface="+mn-lt"/>
                <a:ea typeface="+mn-ea"/>
                <a:cs typeface="+mn-cs"/>
              </a:rPr>
              <a:t>Let me make this tangible through a few examples</a:t>
            </a:r>
            <a:endParaRPr lang="de-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With the </a:t>
            </a:r>
            <a:r>
              <a:rPr lang="en-US" sz="1200" i="1" kern="1200" dirty="0" err="1">
                <a:solidFill>
                  <a:schemeClr val="tx1"/>
                </a:solidFill>
                <a:effectLst/>
                <a:latin typeface="+mn-lt"/>
                <a:ea typeface="+mn-ea"/>
                <a:cs typeface="+mn-cs"/>
              </a:rPr>
              <a:t>DryCool</a:t>
            </a:r>
            <a:r>
              <a:rPr lang="en-US" sz="1200" i="1" kern="1200" dirty="0">
                <a:solidFill>
                  <a:schemeClr val="tx1"/>
                </a:solidFill>
                <a:effectLst/>
                <a:latin typeface="+mn-lt"/>
                <a:ea typeface="+mn-ea"/>
                <a:cs typeface="+mn-cs"/>
              </a:rPr>
              <a:t> technology, we’ve been able to reduces helium usage to as little as 0.7 </a:t>
            </a:r>
            <a:r>
              <a:rPr lang="en-US" sz="1200" i="1" kern="1200" dirty="0" err="1">
                <a:solidFill>
                  <a:schemeClr val="tx1"/>
                </a:solidFill>
                <a:effectLst/>
                <a:latin typeface="+mn-lt"/>
                <a:ea typeface="+mn-ea"/>
                <a:cs typeface="+mn-cs"/>
              </a:rPr>
              <a:t>litres</a:t>
            </a:r>
            <a:r>
              <a:rPr lang="en-US" sz="1200" i="1" kern="1200" dirty="0">
                <a:solidFill>
                  <a:schemeClr val="tx1"/>
                </a:solidFill>
                <a:effectLst/>
                <a:latin typeface="+mn-lt"/>
                <a:ea typeface="+mn-ea"/>
                <a:cs typeface="+mn-cs"/>
              </a:rPr>
              <a:t> — effectively removing dependency on a scarce resource.”</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AI is a major lever today for efficiency – and our Deep Resolve AI-based reconstruction is able to enable faster MRI scanning that helps reduce energy consumption and improves patient throughput.</a:t>
            </a:r>
            <a:endParaRPr lang="de-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provide upgrades and refurbished systems. Our CT </a:t>
            </a:r>
            <a:r>
              <a:rPr lang="en-US" sz="1200" i="1" kern="1200" dirty="0" err="1">
                <a:solidFill>
                  <a:schemeClr val="tx1"/>
                </a:solidFill>
                <a:effectLst/>
                <a:latin typeface="+mn-lt"/>
                <a:ea typeface="+mn-ea"/>
                <a:cs typeface="+mn-cs"/>
              </a:rPr>
              <a:t>FitUpgrade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programme</a:t>
            </a:r>
            <a:r>
              <a:rPr lang="en-US" sz="1200" i="1" kern="1200" dirty="0">
                <a:solidFill>
                  <a:schemeClr val="tx1"/>
                </a:solidFill>
                <a:effectLst/>
                <a:latin typeface="+mn-lt"/>
                <a:ea typeface="+mn-ea"/>
                <a:cs typeface="+mn-cs"/>
              </a:rPr>
              <a:t> helps upgrade to the next generation of innovation, while preserving resource-intensive components and saving more than 80% of material-related CO₂ emissions compared to a full system replacement.</a:t>
            </a:r>
            <a:endParaRPr lang="de-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And we design radiation therapy and interventional imaging systems for lower energy consumption, higher recyclability, optimizations in packaging and transportation, and supporting more treatments. We are also the first in-vitro manufacturer to earn the </a:t>
            </a:r>
            <a:r>
              <a:rPr lang="en-US" sz="1200" i="1" kern="1200" dirty="0" err="1">
                <a:solidFill>
                  <a:schemeClr val="tx1"/>
                </a:solidFill>
                <a:effectLst/>
                <a:latin typeface="+mn-lt"/>
                <a:ea typeface="+mn-ea"/>
                <a:cs typeface="+mn-cs"/>
              </a:rPr>
              <a:t>MyGreenLab</a:t>
            </a:r>
            <a:r>
              <a:rPr lang="en-US" sz="1200" i="1" kern="1200" dirty="0">
                <a:solidFill>
                  <a:schemeClr val="tx1"/>
                </a:solidFill>
                <a:effectLst/>
                <a:latin typeface="+mn-lt"/>
                <a:ea typeface="+mn-ea"/>
                <a:cs typeface="+mn-cs"/>
              </a:rPr>
              <a:t> ACT </a:t>
            </a:r>
            <a:r>
              <a:rPr lang="en-US" sz="1200" i="1" kern="1200" dirty="0" err="1">
                <a:solidFill>
                  <a:schemeClr val="tx1"/>
                </a:solidFill>
                <a:effectLst/>
                <a:latin typeface="+mn-lt"/>
                <a:ea typeface="+mn-ea"/>
                <a:cs typeface="+mn-cs"/>
              </a:rPr>
              <a:t>EcoLabel</a:t>
            </a:r>
            <a:r>
              <a:rPr lang="en-US" sz="1200" i="1" kern="1200" dirty="0">
                <a:solidFill>
                  <a:schemeClr val="tx1"/>
                </a:solidFill>
                <a:effectLst/>
                <a:latin typeface="+mn-lt"/>
                <a:ea typeface="+mn-ea"/>
                <a:cs typeface="+mn-cs"/>
              </a:rPr>
              <a:t> for our </a:t>
            </a:r>
            <a:r>
              <a:rPr lang="en-US" sz="1200" i="1" kern="1200" dirty="0" err="1">
                <a:solidFill>
                  <a:schemeClr val="tx1"/>
                </a:solidFill>
                <a:effectLst/>
                <a:latin typeface="+mn-lt"/>
                <a:ea typeface="+mn-ea"/>
                <a:cs typeface="+mn-cs"/>
              </a:rPr>
              <a:t>Atellica</a:t>
            </a:r>
            <a:r>
              <a:rPr lang="en-US" sz="1200" i="1" kern="1200" dirty="0">
                <a:solidFill>
                  <a:schemeClr val="tx1"/>
                </a:solidFill>
                <a:effectLst/>
                <a:latin typeface="+mn-lt"/>
                <a:ea typeface="+mn-ea"/>
                <a:cs typeface="+mn-cs"/>
              </a:rPr>
              <a:t> solution that delivers measurable energy, water reduction and optimizes plastic waste and CO2 for labs. While increasing testing capacity. All of these are strong examples for how through product innovations, we preserve resources and reduce our footprint while helping to deliver more and better care.</a:t>
            </a:r>
            <a:endParaRPr lang="de-DE" sz="1200" kern="1200" dirty="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6</a:t>
            </a:fld>
            <a:endParaRPr lang="en-GB"/>
          </a:p>
        </p:txBody>
      </p:sp>
    </p:spTree>
    <p:extLst>
      <p:ext uri="{BB962C8B-B14F-4D97-AF65-F5344CB8AC3E}">
        <p14:creationId xmlns:p14="http://schemas.microsoft.com/office/powerpoint/2010/main" val="84529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1" kern="1200" dirty="0">
                <a:solidFill>
                  <a:schemeClr val="tx1"/>
                </a:solidFill>
                <a:effectLst/>
                <a:latin typeface="+mn-lt"/>
                <a:ea typeface="+mn-ea"/>
                <a:cs typeface="+mn-cs"/>
              </a:rPr>
              <a:t>But it’s important to position that product innovation alone is not enough. We see  key shifts in addition that I would like to outline as imperatives for us and across healthcare:</a:t>
            </a:r>
            <a:endParaRPr lang="de-DE"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First — driving transparency. </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If we want better decisions, we need better data.</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For us, that means doing lifecycle assessments and having environmental product declarations for our products, and credible data from our supply chain — but also adopting standards and getting external validation.</a:t>
            </a:r>
            <a:endParaRPr lang="de-DE"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Second — building scalable models.</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The examples show what is possible but we know that we have to embed environmental priorities in day-to-day decisions across operations, supply chain and product lifecycle to make this the default way of operating. Through collaborations with hospitals, we also have seen that combining technology with improvements in workflow and </a:t>
            </a:r>
            <a:r>
              <a:rPr lang="en-US" sz="1200" b="0" kern="1200" dirty="0" err="1">
                <a:solidFill>
                  <a:schemeClr val="tx1"/>
                </a:solidFill>
                <a:effectLst/>
                <a:latin typeface="+mn-lt"/>
                <a:ea typeface="+mn-ea"/>
                <a:cs typeface="+mn-cs"/>
              </a:rPr>
              <a:t>clincal</a:t>
            </a:r>
            <a:r>
              <a:rPr lang="en-US" sz="1200" b="0" kern="1200" dirty="0">
                <a:solidFill>
                  <a:schemeClr val="tx1"/>
                </a:solidFill>
                <a:effectLst/>
                <a:latin typeface="+mn-lt"/>
                <a:ea typeface="+mn-ea"/>
                <a:cs typeface="+mn-cs"/>
              </a:rPr>
              <a:t> practice can reduce footprint, create operational efficiencies and increase patient throughput. </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And third — driving aligned action</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because we cannot drive broader impact in healthcare if industry, providers and policymakers move in different directions. We are part of the Medical Equipment Proactive Alliance for Sustainable Healthcare that is driving the development of green procurement criteria. Tis is a good example of aligned action that sets standards and drives systemic long-term change.</a:t>
            </a:r>
            <a:endParaRPr lang="de-DE" sz="1200" b="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In closing, I would emphasize that we need to work towards care that is sustainable by default. </a:t>
            </a:r>
            <a:r>
              <a:rPr lang="en-US" sz="1200" b="0" kern="1200" dirty="0">
                <a:solidFill>
                  <a:schemeClr val="tx1"/>
                </a:solidFill>
                <a:effectLst/>
                <a:latin typeface="+mn-lt"/>
                <a:ea typeface="+mn-ea"/>
                <a:cs typeface="+mn-cs"/>
              </a:rPr>
              <a:t>The challenge is no longer proving what works — it’s making it scale so that we all can elevate healthcare for every patient, everywhere.</a:t>
            </a:r>
            <a:endParaRPr lang="de-DE" sz="1200" b="0" kern="1200" dirty="0">
              <a:solidFill>
                <a:schemeClr val="tx1"/>
              </a:solidFill>
              <a:effectLst/>
              <a:latin typeface="+mn-lt"/>
              <a:ea typeface="+mn-ea"/>
              <a:cs typeface="+mn-cs"/>
            </a:endParaRPr>
          </a:p>
          <a:p>
            <a:endParaRPr lang="de-DE" b="0"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7</a:t>
            </a:fld>
            <a:endParaRPr lang="en-GB"/>
          </a:p>
        </p:txBody>
      </p:sp>
    </p:spTree>
    <p:extLst>
      <p:ext uri="{BB962C8B-B14F-4D97-AF65-F5344CB8AC3E}">
        <p14:creationId xmlns:p14="http://schemas.microsoft.com/office/powerpoint/2010/main" val="126026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4515966"/>
            <a:ext cx="738031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611560" y="0"/>
            <a:ext cx="0" cy="51435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539552" y="555526"/>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F7C9BB3-3FAB-4AF6-A672-13B009C327B3}"/>
              </a:ext>
            </a:extLst>
          </p:cNvPr>
          <p:cNvSpPr/>
          <p:nvPr userDrawn="1"/>
        </p:nvSpPr>
        <p:spPr>
          <a:xfrm>
            <a:off x="563197" y="3963547"/>
            <a:ext cx="96725" cy="96725"/>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4953AD7C-105B-44C2-B8FA-6295064382B1}"/>
              </a:ext>
            </a:extLst>
          </p:cNvPr>
          <p:cNvSpPr/>
          <p:nvPr userDrawn="1"/>
        </p:nvSpPr>
        <p:spPr>
          <a:xfrm>
            <a:off x="539552" y="4443958"/>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6336" y="4299942"/>
            <a:ext cx="1122573" cy="501878"/>
          </a:xfrm>
          <a:prstGeom prst="rect">
            <a:avLst/>
          </a:prstGeom>
        </p:spPr>
      </p:pic>
      <p:sp>
        <p:nvSpPr>
          <p:cNvPr id="33" name="Espace réservé du texte 32">
            <a:extLst>
              <a:ext uri="{FF2B5EF4-FFF2-40B4-BE49-F238E27FC236}">
                <a16:creationId xmlns:a16="http://schemas.microsoft.com/office/drawing/2014/main" id="{E87A3DCC-5F52-46C1-83E5-0DCD52BF0AF8}"/>
              </a:ext>
            </a:extLst>
          </p:cNvPr>
          <p:cNvSpPr>
            <a:spLocks noGrp="1" noChangeAspect="1"/>
          </p:cNvSpPr>
          <p:nvPr>
            <p:ph type="body" sz="quarter" idx="10" hasCustomPrompt="1"/>
          </p:nvPr>
        </p:nvSpPr>
        <p:spPr>
          <a:xfrm>
            <a:off x="1039771" y="2517053"/>
            <a:ext cx="6844590" cy="584775"/>
          </a:xfrm>
          <a:prstGeom prst="rect">
            <a:avLst/>
          </a:prstGeom>
        </p:spPr>
        <p:txBody>
          <a:bodyPr wrap="square">
            <a:spAutoFit/>
          </a:bodyPr>
          <a:lstStyle>
            <a:lvl1pPr marL="0" indent="0">
              <a:buNone/>
              <a:defRPr sz="16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A short description about the subject of the presentation. Can be used as a subtitle. </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043597" y="3961569"/>
            <a:ext cx="5688626" cy="288032"/>
          </a:xfrm>
          <a:prstGeom prst="rect">
            <a:avLst/>
          </a:prstGeom>
        </p:spPr>
        <p:txBody>
          <a:bodyPr>
            <a:noAutofit/>
          </a:bodyPr>
          <a:lstStyle>
            <a:lvl1pPr marL="0" indent="0">
              <a:buNone/>
              <a:defRPr sz="1600" b="0">
                <a:solidFill>
                  <a:srgbClr val="AE1022"/>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date</a:t>
            </a:r>
          </a:p>
        </p:txBody>
      </p:sp>
      <p:sp>
        <p:nvSpPr>
          <p:cNvPr id="15" name="Espace réservé du texte 32">
            <a:extLst>
              <a:ext uri="{FF2B5EF4-FFF2-40B4-BE49-F238E27FC236}">
                <a16:creationId xmlns:a16="http://schemas.microsoft.com/office/drawing/2014/main" id="{DFFB4CC0-14B2-483B-83A6-DA9CE43781CA}"/>
              </a:ext>
            </a:extLst>
          </p:cNvPr>
          <p:cNvSpPr>
            <a:spLocks noGrp="1"/>
          </p:cNvSpPr>
          <p:nvPr>
            <p:ph type="body" sz="quarter" idx="13" hasCustomPrompt="1"/>
          </p:nvPr>
        </p:nvSpPr>
        <p:spPr>
          <a:xfrm>
            <a:off x="1043610" y="3577877"/>
            <a:ext cx="5688619" cy="290018"/>
          </a:xfrm>
          <a:prstGeom prst="rect">
            <a:avLst/>
          </a:prstGeom>
        </p:spPr>
        <p:txBody>
          <a:bodyPr>
            <a:noAutofit/>
          </a:bodyPr>
          <a:lstStyle>
            <a:lvl1pPr marL="0" indent="0">
              <a:buNone/>
              <a:defRPr sz="16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Presenter Name</a:t>
            </a:r>
          </a:p>
        </p:txBody>
      </p:sp>
      <p:sp>
        <p:nvSpPr>
          <p:cNvPr id="17" name="Espace réservé du texte 32">
            <a:extLst>
              <a:ext uri="{FF2B5EF4-FFF2-40B4-BE49-F238E27FC236}">
                <a16:creationId xmlns:a16="http://schemas.microsoft.com/office/drawing/2014/main" id="{495DAAF3-5ADD-3B4B-9B4A-F80003C2F6E4}"/>
              </a:ext>
            </a:extLst>
          </p:cNvPr>
          <p:cNvSpPr>
            <a:spLocks noGrp="1" noChangeAspect="1"/>
          </p:cNvSpPr>
          <p:nvPr>
            <p:ph type="body" sz="quarter" idx="14" hasCustomPrompt="1"/>
          </p:nvPr>
        </p:nvSpPr>
        <p:spPr>
          <a:xfrm>
            <a:off x="1043610" y="927760"/>
            <a:ext cx="6768746" cy="833178"/>
          </a:xfrm>
          <a:prstGeom prst="rect">
            <a:avLst/>
          </a:prstGeom>
        </p:spPr>
        <p:txBody>
          <a:bodyPr wrap="square" lIns="90000" tIns="46800" rIns="90000" bIns="46800">
            <a:spAutoFit/>
          </a:bodyPr>
          <a:lstStyle>
            <a:lvl1pPr marL="0" indent="0">
              <a:spcBef>
                <a:spcPts val="600"/>
              </a:spcBef>
              <a:buNone/>
              <a:defRPr sz="4800" b="1" i="0" baseline="0">
                <a:solidFill>
                  <a:schemeClr val="accent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Title</a:t>
            </a:r>
          </a:p>
        </p:txBody>
      </p:sp>
      <p:sp>
        <p:nvSpPr>
          <p:cNvPr id="3" name="TextBox 2">
            <a:extLst>
              <a:ext uri="{FF2B5EF4-FFF2-40B4-BE49-F238E27FC236}">
                <a16:creationId xmlns:a16="http://schemas.microsoft.com/office/drawing/2014/main" id="{151492E9-6ECE-4889-0480-C4F2070EB7A0}"/>
              </a:ext>
            </a:extLst>
          </p:cNvPr>
          <p:cNvSpPr txBox="1"/>
          <p:nvPr userDrawn="1"/>
        </p:nvSpPr>
        <p:spPr>
          <a:xfrm>
            <a:off x="6434456" y="406770"/>
            <a:ext cx="2487732" cy="276999"/>
          </a:xfrm>
          <a:prstGeom prst="rect">
            <a:avLst/>
          </a:prstGeom>
          <a:noFill/>
        </p:spPr>
        <p:txBody>
          <a:bodyPr wrap="square" rtlCol="0">
            <a:spAutoFit/>
          </a:bodyPr>
          <a:lstStyle/>
          <a:p>
            <a:pPr marL="38700" indent="0" algn="r" defTabSz="360000" rtl="0" eaLnBrk="1" latinLnBrk="0" hangingPunct="1">
              <a:spcBef>
                <a:spcPct val="20000"/>
              </a:spcBef>
              <a:buClr>
                <a:srgbClr val="C00000"/>
              </a:buClr>
              <a:buFont typeface="Arial" panose="020B0604020202020204" pitchFamily="34" charset="0"/>
              <a:buNone/>
            </a:pPr>
            <a:r>
              <a:rPr lang="en-US" sz="1200" b="1" i="0" kern="1200" dirty="0">
                <a:solidFill>
                  <a:srgbClr val="878787"/>
                </a:solidFill>
                <a:latin typeface="Soho Pro" panose="02040503030506020204" pitchFamily="18" charset="0"/>
                <a:ea typeface="+mn-ea"/>
              </a:rPr>
              <a:t>Cardiovascular Round Table </a:t>
            </a:r>
          </a:p>
        </p:txBody>
      </p:sp>
      <p:cxnSp>
        <p:nvCxnSpPr>
          <p:cNvPr id="5" name="Connecteur droit 22">
            <a:extLst>
              <a:ext uri="{FF2B5EF4-FFF2-40B4-BE49-F238E27FC236}">
                <a16:creationId xmlns:a16="http://schemas.microsoft.com/office/drawing/2014/main" id="{91AA91A2-DD8D-CF8B-0080-BF4C3D1738FB}"/>
              </a:ext>
            </a:extLst>
          </p:cNvPr>
          <p:cNvCxnSpPr>
            <a:cxnSpLocks/>
          </p:cNvCxnSpPr>
          <p:nvPr userDrawn="1"/>
        </p:nvCxnSpPr>
        <p:spPr>
          <a:xfrm flipV="1">
            <a:off x="-37220" y="529226"/>
            <a:ext cx="6476756" cy="26136"/>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6" name="Ellipse 28">
            <a:extLst>
              <a:ext uri="{FF2B5EF4-FFF2-40B4-BE49-F238E27FC236}">
                <a16:creationId xmlns:a16="http://schemas.microsoft.com/office/drawing/2014/main" id="{C6AD76FA-F636-9949-7043-08AE84136761}"/>
              </a:ext>
            </a:extLst>
          </p:cNvPr>
          <p:cNvSpPr/>
          <p:nvPr userDrawn="1"/>
        </p:nvSpPr>
        <p:spPr>
          <a:xfrm>
            <a:off x="6430114" y="480863"/>
            <a:ext cx="96725" cy="96725"/>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tra Content">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324618" y="339502"/>
            <a:ext cx="7631757" cy="432048"/>
          </a:xfrm>
          <a:prstGeom prst="rect">
            <a:avLst/>
          </a:prstGeom>
        </p:spPr>
        <p:txBody>
          <a:bodyPr>
            <a:noAutofit/>
          </a:bodyPr>
          <a:lstStyle>
            <a:lvl1pPr marL="0" indent="0">
              <a:lnSpc>
                <a:spcPts val="2500"/>
              </a:lnSpc>
              <a:spcBef>
                <a:spcPts val="0"/>
              </a:spcBef>
              <a:buNone/>
              <a:defRPr sz="2800" b="1">
                <a:solidFill>
                  <a:schemeClr val="accent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323850" y="915566"/>
            <a:ext cx="7632700" cy="3890434"/>
          </a:xfrm>
          <a:prstGeom prst="rect">
            <a:avLst/>
          </a:prstGeom>
        </p:spPr>
        <p:txBody>
          <a:bodyPr/>
          <a:lstStyle>
            <a:lvl1pPr marL="180975" indent="-180975" defTabSz="360000">
              <a:buFont typeface="Arial" panose="020B0604020202020204" pitchFamily="34" charset="0"/>
              <a:buChar char="•"/>
              <a:defRPr>
                <a:solidFill>
                  <a:schemeClr val="tx1"/>
                </a:solidFill>
                <a:latin typeface="+mn-lt"/>
              </a:defRPr>
            </a:lvl1pPr>
            <a:lvl2pPr marL="447675" indent="-179388" defTabSz="358775">
              <a:buClr>
                <a:srgbClr val="AE1022"/>
              </a:buClr>
              <a:buFont typeface="Arial" panose="020B0604020202020204" pitchFamily="34" charset="0"/>
              <a:buChar char="•"/>
              <a:defRPr>
                <a:solidFill>
                  <a:schemeClr val="tx1"/>
                </a:solidFill>
                <a:latin typeface="+mn-lt"/>
              </a:defRPr>
            </a:lvl2pPr>
            <a:lvl3pPr marL="628650" indent="-179388">
              <a:buClr>
                <a:srgbClr val="AE1022"/>
              </a:buClr>
              <a:buFont typeface="Arial" panose="020B0604020202020204" pitchFamily="34" charset="0"/>
              <a:buChar char="•"/>
              <a:defRPr>
                <a:solidFill>
                  <a:schemeClr val="tx1"/>
                </a:solidFill>
                <a:latin typeface="+mn-lt"/>
              </a:defRPr>
            </a:lvl3pPr>
            <a:lvl4pPr marL="804863" indent="-179388">
              <a:buClr>
                <a:srgbClr val="AE1022"/>
              </a:buClr>
              <a:buFont typeface="Arial" panose="020B0604020202020204" pitchFamily="34" charset="0"/>
              <a:buChar char="•"/>
              <a:tabLst>
                <a:tab pos="804863" algn="l"/>
              </a:tabLst>
              <a:defRPr>
                <a:solidFill>
                  <a:schemeClr val="tx1"/>
                </a:solidFill>
                <a:latin typeface="+mn-lt"/>
              </a:defRPr>
            </a:lvl4pPr>
            <a:lvl5pPr marL="985838" indent="-179388">
              <a:buClr>
                <a:srgbClr val="AE1022"/>
              </a:buClr>
              <a:buFont typeface="Arial" panose="020B0604020202020204" pitchFamily="34" charset="0"/>
              <a:buChar char="•"/>
              <a:defRPr>
                <a:solidFill>
                  <a:schemeClr val="tx1"/>
                </a:solidFill>
                <a:latin typeface="+mn-lt"/>
              </a:defRPr>
            </a:lvl5pPr>
            <a:lvl6pPr marL="1166813" indent="-179388">
              <a:buClr>
                <a:srgbClr val="AE1022"/>
              </a:buClr>
              <a:buFont typeface="Arial" panose="020B0604020202020204" pitchFamily="34" charset="0"/>
              <a:buChar char="•"/>
              <a:tabLst>
                <a:tab pos="1076325" algn="l"/>
              </a:tabLst>
              <a:defRPr sz="1800"/>
            </a:lvl6pPr>
            <a:lvl7pPr marL="1346400" indent="-179388">
              <a:buClr>
                <a:srgbClr val="C00000"/>
              </a:buClr>
              <a:defRPr sz="1800"/>
            </a:lvl7pPr>
            <a:lvl8pPr marL="1530000" indent="-179388">
              <a:buClr>
                <a:srgbClr val="C00000"/>
              </a:buClr>
              <a:defRPr sz="1800"/>
            </a:lvl8pPr>
            <a:lvl9pPr marL="2424113" indent="-228600">
              <a:buClr>
                <a:srgbClr val="C00000"/>
              </a:buClr>
              <a:buNone/>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0946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Page">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324618" y="339502"/>
            <a:ext cx="7631757" cy="432048"/>
          </a:xfrm>
          <a:prstGeom prst="rect">
            <a:avLst/>
          </a:prstGeom>
        </p:spPr>
        <p:txBody>
          <a:bodyPr>
            <a:noAutofit/>
          </a:bodyPr>
          <a:lstStyle>
            <a:lvl1pPr marL="0" indent="0">
              <a:lnSpc>
                <a:spcPts val="2500"/>
              </a:lnSpc>
              <a:spcBef>
                <a:spcPts val="0"/>
              </a:spcBef>
              <a:buNone/>
              <a:defRPr sz="2800" b="1" baseline="0">
                <a:solidFill>
                  <a:schemeClr val="accent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Want to use just a headline? =&gt; type here</a:t>
            </a:r>
          </a:p>
        </p:txBody>
      </p:sp>
    </p:spTree>
    <p:extLst>
      <p:ext uri="{BB962C8B-B14F-4D97-AF65-F5344CB8AC3E}">
        <p14:creationId xmlns:p14="http://schemas.microsoft.com/office/powerpoint/2010/main" val="197294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Sub-title">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358175" y="1364165"/>
            <a:ext cx="6825854" cy="1152592"/>
          </a:xfrm>
          <a:prstGeom prst="rect">
            <a:avLst/>
          </a:prstGeom>
        </p:spPr>
        <p:txBody>
          <a:bodyPr/>
          <a:lstStyle>
            <a:lvl1pPr marL="0" indent="0">
              <a:lnSpc>
                <a:spcPct val="100000"/>
              </a:lnSpc>
              <a:spcBef>
                <a:spcPts val="450"/>
              </a:spcBef>
              <a:buNone/>
              <a:defRPr sz="2800" b="1">
                <a:solidFill>
                  <a:schemeClr val="accent1"/>
                </a:solidFill>
                <a:latin typeface="+mj-lt"/>
              </a:defRPr>
            </a:lvl1pPr>
            <a:lvl2pPr marL="266693" indent="0">
              <a:buNone/>
              <a:defRPr/>
            </a:lvl2pPr>
            <a:lvl3pPr marL="531799" indent="0">
              <a:buNone/>
              <a:defRPr/>
            </a:lvl3pPr>
            <a:lvl4pPr marL="809605" indent="0">
              <a:buNone/>
              <a:defRPr/>
            </a:lvl4pPr>
            <a:lvl5pPr marL="1076298" indent="0">
              <a:buNone/>
              <a:defRPr/>
            </a:lvl5pPr>
          </a:lstStyle>
          <a:p>
            <a:pPr lvl="0"/>
            <a:r>
              <a:rPr lang="en-GB" dirty="0"/>
              <a:t>S</a:t>
            </a:r>
            <a:r>
              <a:rPr lang="en-US" dirty="0" err="1"/>
              <a:t>ub</a:t>
            </a:r>
            <a:r>
              <a:rPr lang="en-US" dirty="0"/>
              <a:t>-Title</a:t>
            </a:r>
          </a:p>
        </p:txBody>
      </p:sp>
      <p:sp>
        <p:nvSpPr>
          <p:cNvPr id="5" name="Text Placeholder 4">
            <a:extLst>
              <a:ext uri="{FF2B5EF4-FFF2-40B4-BE49-F238E27FC236}">
                <a16:creationId xmlns:a16="http://schemas.microsoft.com/office/drawing/2014/main" id="{6C2DF46A-1BA8-44CA-B779-2ACC2C31960D}"/>
              </a:ext>
            </a:extLst>
          </p:cNvPr>
          <p:cNvSpPr>
            <a:spLocks noGrp="1"/>
          </p:cNvSpPr>
          <p:nvPr>
            <p:ph type="body" sz="quarter" idx="11"/>
          </p:nvPr>
        </p:nvSpPr>
        <p:spPr>
          <a:xfrm>
            <a:off x="358176" y="2571750"/>
            <a:ext cx="6825853" cy="1643063"/>
          </a:xfrm>
          <a:prstGeom prst="rect">
            <a:avLst/>
          </a:prstGeom>
        </p:spPr>
        <p:txBody>
          <a:bodyPr/>
          <a:lstStyle>
            <a:lvl1pPr>
              <a:buFontTx/>
              <a:buNone/>
              <a:defRPr>
                <a:latin typeface="+mn-lt"/>
              </a:defRPr>
            </a:lvl1pPr>
            <a:lvl2pPr indent="-266400">
              <a:buClr>
                <a:srgbClr val="AE1022"/>
              </a:buClr>
              <a:buFont typeface="Arial" panose="020B0604020202020204" pitchFamily="34" charset="0"/>
              <a:buChar char="•"/>
              <a:defRPr>
                <a:latin typeface="+mn-lt"/>
              </a:defRPr>
            </a:lvl2pPr>
            <a:lvl3pPr indent="-266400">
              <a:buClr>
                <a:srgbClr val="AE1022"/>
              </a:buClr>
              <a:buFont typeface="Arial" panose="020B0604020202020204" pitchFamily="34" charset="0"/>
              <a:buChar char="•"/>
              <a:defRPr>
                <a:latin typeface="+mn-lt"/>
              </a:defRPr>
            </a:lvl3pPr>
            <a:lvl4pPr indent="-266400">
              <a:buClr>
                <a:srgbClr val="AE1022"/>
              </a:buClr>
              <a:buFont typeface="Arial" panose="020B0604020202020204" pitchFamily="34" charset="0"/>
              <a:buChar char="•"/>
              <a:defRPr>
                <a:latin typeface="+mn-lt"/>
              </a:defRPr>
            </a:lvl4pPr>
            <a:lvl5pPr indent="-266400">
              <a:buClr>
                <a:srgbClr val="AE1022"/>
              </a:buClr>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88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5555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177900" y="4890681"/>
            <a:ext cx="900261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a:endCxn id="11" idx="0"/>
          </p:cNvCxnSpPr>
          <p:nvPr/>
        </p:nvCxnSpPr>
        <p:spPr>
          <a:xfrm>
            <a:off x="8604448" y="792088"/>
            <a:ext cx="0" cy="4026585"/>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287524" y="4890681"/>
            <a:ext cx="0" cy="252819"/>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179512" y="4782669"/>
            <a:ext cx="216024" cy="216024"/>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a:extLst>
              <a:ext uri="{FF2B5EF4-FFF2-40B4-BE49-F238E27FC236}">
                <a16:creationId xmlns:a16="http://schemas.microsoft.com/office/drawing/2014/main" id="{39103FAE-72E1-4BCF-93BD-189E9C5D00C2}"/>
              </a:ext>
            </a:extLst>
          </p:cNvPr>
          <p:cNvSpPr/>
          <p:nvPr/>
        </p:nvSpPr>
        <p:spPr>
          <a:xfrm>
            <a:off x="8532440" y="4818673"/>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descr="A picture containing drawing&#10;&#10;Description automatically generated">
            <a:extLst>
              <a:ext uri="{FF2B5EF4-FFF2-40B4-BE49-F238E27FC236}">
                <a16:creationId xmlns:a16="http://schemas.microsoft.com/office/drawing/2014/main" id="{37F78404-3754-472A-9C0F-76AD61DAE7C6}"/>
              </a:ext>
            </a:extLst>
          </p:cNvPr>
          <p:cNvPicPr>
            <a:picLocks noChangeAspect="1"/>
          </p:cNvPicPr>
          <p:nvPr userDrawn="1"/>
        </p:nvPicPr>
        <p:blipFill>
          <a:blip r:embed="rId7"/>
          <a:stretch>
            <a:fillRect/>
          </a:stretch>
        </p:blipFill>
        <p:spPr>
          <a:xfrm>
            <a:off x="8093630" y="121280"/>
            <a:ext cx="726370" cy="263075"/>
          </a:xfrm>
          <a:prstGeom prst="rect">
            <a:avLst/>
          </a:prstGeom>
        </p:spPr>
      </p:pic>
      <p:sp>
        <p:nvSpPr>
          <p:cNvPr id="3" name="Title Placeholder 2">
            <a:extLst>
              <a:ext uri="{FF2B5EF4-FFF2-40B4-BE49-F238E27FC236}">
                <a16:creationId xmlns:a16="http://schemas.microsoft.com/office/drawing/2014/main" id="{89271022-20A5-4D9A-84BD-CFB63810A5C6}"/>
              </a:ext>
            </a:extLst>
          </p:cNvPr>
          <p:cNvSpPr>
            <a:spLocks noGrp="1"/>
          </p:cNvSpPr>
          <p:nvPr>
            <p:ph type="title"/>
          </p:nvPr>
        </p:nvSpPr>
        <p:spPr>
          <a:xfrm>
            <a:off x="324000" y="252818"/>
            <a:ext cx="5238600" cy="495175"/>
          </a:xfrm>
          <a:prstGeom prst="rect">
            <a:avLst/>
          </a:prstGeom>
        </p:spPr>
        <p:txBody>
          <a:bodyPr vert="horz" lIns="91440" tIns="45720" rIns="91440" bIns="45720" rtlCol="0">
            <a:noAutofit/>
          </a:bodyPr>
          <a:lstStyle/>
          <a:p>
            <a:pPr marL="0" lvl="0" indent="0">
              <a:lnSpc>
                <a:spcPts val="2500"/>
              </a:lnSpc>
              <a:spcBef>
                <a:spcPts val="0"/>
              </a:spcBef>
              <a:buClr>
                <a:srgbClr val="D00040"/>
              </a:buClr>
              <a:buFont typeface="Arial" pitchFamily="34" charset="0"/>
            </a:pPr>
            <a:r>
              <a:rPr lang="en-US"/>
              <a:t>Click to edit Master title style</a:t>
            </a:r>
          </a:p>
        </p:txBody>
      </p:sp>
      <p:sp>
        <p:nvSpPr>
          <p:cNvPr id="6" name="Text Placeholder 5">
            <a:extLst>
              <a:ext uri="{FF2B5EF4-FFF2-40B4-BE49-F238E27FC236}">
                <a16:creationId xmlns:a16="http://schemas.microsoft.com/office/drawing/2014/main" id="{B374904E-396E-4218-8F2B-633F1212695D}"/>
              </a:ext>
            </a:extLst>
          </p:cNvPr>
          <p:cNvSpPr>
            <a:spLocks noGrp="1"/>
          </p:cNvSpPr>
          <p:nvPr>
            <p:ph type="body" idx="1"/>
          </p:nvPr>
        </p:nvSpPr>
        <p:spPr>
          <a:xfrm>
            <a:off x="324000" y="914400"/>
            <a:ext cx="7886700" cy="3913200"/>
          </a:xfrm>
          <a:prstGeom prst="rect">
            <a:avLst/>
          </a:prstGeom>
        </p:spPr>
        <p:txBody>
          <a:bodyPr vert="horz" lIns="91440" tIns="45720" rIns="91440" bIns="45720" rtlCol="0">
            <a:normAutofit/>
          </a:bodyPr>
          <a:lstStyle/>
          <a:p>
            <a:pPr marL="266700" lvl="0" indent="-266700"/>
            <a:r>
              <a:rPr lang="en-US"/>
              <a:t>Click to edit Master text styles</a:t>
            </a:r>
          </a:p>
          <a:p>
            <a:pPr marL="266700" lvl="1" indent="-266700"/>
            <a:r>
              <a:rPr lang="en-US"/>
              <a:t>Second level</a:t>
            </a:r>
          </a:p>
          <a:p>
            <a:pPr marL="266700" lvl="2" indent="-266700"/>
            <a:r>
              <a:rPr lang="en-US"/>
              <a:t>Third level</a:t>
            </a:r>
          </a:p>
          <a:p>
            <a:pPr marL="266700" lvl="3" indent="-266700"/>
            <a:r>
              <a:rPr lang="en-US"/>
              <a:t>Fourth level</a:t>
            </a:r>
          </a:p>
          <a:p>
            <a:pPr marL="266700" lvl="4" indent="-266700"/>
            <a:r>
              <a:rPr lang="en-US"/>
              <a:t>Fifth level</a:t>
            </a:r>
            <a:endParaRPr lang="en-US" dirty="0"/>
          </a:p>
        </p:txBody>
      </p:sp>
      <p:sp>
        <p:nvSpPr>
          <p:cNvPr id="7" name="TextBox 6">
            <a:extLst>
              <a:ext uri="{FF2B5EF4-FFF2-40B4-BE49-F238E27FC236}">
                <a16:creationId xmlns:a16="http://schemas.microsoft.com/office/drawing/2014/main" id="{348E3D3F-BB53-009A-B128-5135ED82C8FF}"/>
              </a:ext>
            </a:extLst>
          </p:cNvPr>
          <p:cNvSpPr txBox="1"/>
          <p:nvPr userDrawn="1"/>
        </p:nvSpPr>
        <p:spPr>
          <a:xfrm>
            <a:off x="6434456" y="406770"/>
            <a:ext cx="2487732" cy="276999"/>
          </a:xfrm>
          <a:prstGeom prst="rect">
            <a:avLst/>
          </a:prstGeom>
          <a:noFill/>
        </p:spPr>
        <p:txBody>
          <a:bodyPr wrap="square" rtlCol="0">
            <a:spAutoFit/>
          </a:bodyPr>
          <a:lstStyle/>
          <a:p>
            <a:pPr marL="38700" indent="0" algn="r" defTabSz="360000" rtl="0" eaLnBrk="1" latinLnBrk="0" hangingPunct="1">
              <a:spcBef>
                <a:spcPct val="20000"/>
              </a:spcBef>
              <a:buClr>
                <a:srgbClr val="C00000"/>
              </a:buClr>
              <a:buFont typeface="Arial" panose="020B0604020202020204" pitchFamily="34" charset="0"/>
              <a:buNone/>
            </a:pPr>
            <a:r>
              <a:rPr lang="en-US" sz="1200" b="1" i="0" kern="1200" dirty="0">
                <a:solidFill>
                  <a:srgbClr val="878787"/>
                </a:solidFill>
                <a:latin typeface="Soho Pro" panose="02040503030506020204" pitchFamily="18" charset="0"/>
                <a:ea typeface="+mn-ea"/>
              </a:rPr>
              <a:t>Cardiovascular Round Table </a:t>
            </a:r>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65" r:id="rId3"/>
    <p:sldLayoutId id="2147483669" r:id="rId4"/>
    <p:sldLayoutId id="2147483666" r:id="rId5"/>
  </p:sldLayoutIdLst>
  <p:hf hdr="0" ftr="0" dt="0"/>
  <p:txStyles>
    <p:titleStyle>
      <a:lvl1pPr algn="l" defTabSz="914400" rtl="0" eaLnBrk="1" latinLnBrk="0" hangingPunct="1">
        <a:spcBef>
          <a:spcPct val="0"/>
        </a:spcBef>
        <a:buNone/>
        <a:defRPr lang="en-US" sz="2800" b="1" i="0" kern="1200" smtClean="0">
          <a:solidFill>
            <a:schemeClr val="accent1"/>
          </a:solidFill>
          <a:latin typeface="+mj-lt"/>
          <a:ea typeface="+mn-ea"/>
          <a:cs typeface="Verdana"/>
        </a:defRPr>
      </a:lvl1pPr>
    </p:titleStyle>
    <p:body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sv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5.tif"/><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ti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A54CD9-6332-4018-80C0-8851DA2A6F56}"/>
              </a:ext>
            </a:extLst>
          </p:cNvPr>
          <p:cNvSpPr>
            <a:spLocks noGrp="1"/>
          </p:cNvSpPr>
          <p:nvPr>
            <p:ph type="body" sz="quarter" idx="12"/>
          </p:nvPr>
        </p:nvSpPr>
        <p:spPr>
          <a:xfrm>
            <a:off x="1034072" y="4171950"/>
            <a:ext cx="5688626" cy="288032"/>
          </a:xfrm>
        </p:spPr>
        <p:txBody>
          <a:bodyPr/>
          <a:lstStyle/>
          <a:p>
            <a:r>
              <a:rPr lang="en-US" dirty="0"/>
              <a:t>16</a:t>
            </a:r>
            <a:r>
              <a:rPr lang="en-US" baseline="30000" dirty="0"/>
              <a:t>th</a:t>
            </a:r>
            <a:r>
              <a:rPr lang="en-US" dirty="0"/>
              <a:t> June 2026</a:t>
            </a:r>
          </a:p>
        </p:txBody>
      </p:sp>
      <p:sp>
        <p:nvSpPr>
          <p:cNvPr id="4" name="Text Placeholder 3">
            <a:extLst>
              <a:ext uri="{FF2B5EF4-FFF2-40B4-BE49-F238E27FC236}">
                <a16:creationId xmlns:a16="http://schemas.microsoft.com/office/drawing/2014/main" id="{5F110484-47B9-407B-AAD0-5EFF6D5A36BC}"/>
              </a:ext>
            </a:extLst>
          </p:cNvPr>
          <p:cNvSpPr>
            <a:spLocks noGrp="1"/>
          </p:cNvSpPr>
          <p:nvPr>
            <p:ph type="body" sz="quarter" idx="13"/>
          </p:nvPr>
        </p:nvSpPr>
        <p:spPr/>
        <p:txBody>
          <a:bodyPr/>
          <a:lstStyle/>
          <a:p>
            <a:r>
              <a:rPr lang="en-US" dirty="0"/>
              <a:t>Shikha Pillai, </a:t>
            </a:r>
          </a:p>
          <a:p>
            <a:r>
              <a:rPr lang="en-US" dirty="0"/>
              <a:t>Head of Sustainability, Siemens Healthineers</a:t>
            </a:r>
          </a:p>
        </p:txBody>
      </p:sp>
      <p:sp>
        <p:nvSpPr>
          <p:cNvPr id="5" name="Text Placeholder 4">
            <a:extLst>
              <a:ext uri="{FF2B5EF4-FFF2-40B4-BE49-F238E27FC236}">
                <a16:creationId xmlns:a16="http://schemas.microsoft.com/office/drawing/2014/main" id="{276148CC-D3A4-4136-AA81-28BD3CC083FD}"/>
              </a:ext>
            </a:extLst>
          </p:cNvPr>
          <p:cNvSpPr>
            <a:spLocks noGrp="1"/>
          </p:cNvSpPr>
          <p:nvPr>
            <p:ph type="body" sz="quarter" idx="14"/>
          </p:nvPr>
        </p:nvSpPr>
        <p:spPr>
          <a:xfrm>
            <a:off x="1034072" y="1504950"/>
            <a:ext cx="6768746" cy="1941173"/>
          </a:xfrm>
        </p:spPr>
        <p:txBody>
          <a:bodyPr/>
          <a:lstStyle/>
          <a:p>
            <a:r>
              <a:rPr lang="en-US" dirty="0"/>
              <a:t>Green Innovation – </a:t>
            </a:r>
            <a:r>
              <a:rPr lang="en-US" sz="3600" dirty="0"/>
              <a:t>lowering the environmental footprint of MedTech</a:t>
            </a:r>
            <a:endParaRPr lang="en-US" dirty="0"/>
          </a:p>
        </p:txBody>
      </p:sp>
    </p:spTree>
    <p:extLst>
      <p:ext uri="{BB962C8B-B14F-4D97-AF65-F5344CB8AC3E}">
        <p14:creationId xmlns:p14="http://schemas.microsoft.com/office/powerpoint/2010/main" val="284531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79467-758D-49AF-9F9E-1C26E651381A}"/>
              </a:ext>
            </a:extLst>
          </p:cNvPr>
          <p:cNvSpPr>
            <a:spLocks noGrp="1"/>
          </p:cNvSpPr>
          <p:nvPr>
            <p:ph type="body" sz="quarter" idx="10"/>
          </p:nvPr>
        </p:nvSpPr>
        <p:spPr/>
        <p:txBody>
          <a:bodyPr/>
          <a:lstStyle/>
          <a:p>
            <a:r>
              <a:rPr lang="en-US" sz="2400" dirty="0"/>
              <a:t>Sustainability is a healthcare imperative  </a:t>
            </a:r>
            <a:br>
              <a:rPr lang="en-US" sz="2400" dirty="0"/>
            </a:br>
            <a:r>
              <a:rPr lang="en-US" sz="2400" dirty="0"/>
              <a:t>and MedTech innovation is critical to scale impact</a:t>
            </a:r>
          </a:p>
        </p:txBody>
      </p:sp>
      <p:sp>
        <p:nvSpPr>
          <p:cNvPr id="4" name="Rectangle 3">
            <a:extLst>
              <a:ext uri="{FF2B5EF4-FFF2-40B4-BE49-F238E27FC236}">
                <a16:creationId xmlns:a16="http://schemas.microsoft.com/office/drawing/2014/main" id="{370BA704-9AD5-DD45-DA4C-7E3E8EB9B031}"/>
              </a:ext>
            </a:extLst>
          </p:cNvPr>
          <p:cNvSpPr/>
          <p:nvPr/>
        </p:nvSpPr>
        <p:spPr>
          <a:xfrm>
            <a:off x="0" y="1123950"/>
            <a:ext cx="9135972" cy="342217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tangle 4">
            <a:extLst>
              <a:ext uri="{FF2B5EF4-FFF2-40B4-BE49-F238E27FC236}">
                <a16:creationId xmlns:a16="http://schemas.microsoft.com/office/drawing/2014/main" id="{CBDEBFA1-4E8E-9058-ECDE-CE4CEE43E096}"/>
              </a:ext>
            </a:extLst>
          </p:cNvPr>
          <p:cNvSpPr/>
          <p:nvPr/>
        </p:nvSpPr>
        <p:spPr>
          <a:xfrm>
            <a:off x="2" y="1169648"/>
            <a:ext cx="4981826" cy="3328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213">
            <a:extLst>
              <a:ext uri="{FF2B5EF4-FFF2-40B4-BE49-F238E27FC236}">
                <a16:creationId xmlns:a16="http://schemas.microsoft.com/office/drawing/2014/main" id="{CBA76B7F-7853-A0E1-4376-CB2AB8E3E0C0}"/>
              </a:ext>
            </a:extLst>
          </p:cNvPr>
          <p:cNvSpPr>
            <a:spLocks/>
          </p:cNvSpPr>
          <p:nvPr/>
        </p:nvSpPr>
        <p:spPr>
          <a:xfrm>
            <a:off x="516513" y="1262404"/>
            <a:ext cx="4107300" cy="87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defTabSz="912754">
              <a:defRPr/>
            </a:pPr>
            <a:r>
              <a:rPr lang="en-US" sz="2400" b="1" dirty="0">
                <a:solidFill>
                  <a:schemeClr val="accent6"/>
                </a:solidFill>
                <a:latin typeface="Calibri" panose="020F0502020204030204" pitchFamily="34" charset="0"/>
                <a:cs typeface="Calibri" panose="020F0502020204030204" pitchFamily="34" charset="0"/>
              </a:rPr>
              <a:t>Up to 5.5%</a:t>
            </a:r>
          </a:p>
          <a:p>
            <a:pPr defTabSz="912754">
              <a:spcBef>
                <a:spcPts val="600"/>
              </a:spcBef>
              <a:defRPr/>
            </a:pPr>
            <a:r>
              <a:rPr lang="en-US" sz="1400" b="1" dirty="0">
                <a:solidFill>
                  <a:srgbClr val="000000"/>
                </a:solidFill>
                <a:latin typeface="Calibri" panose="020F0502020204030204" pitchFamily="34" charset="0"/>
              </a:rPr>
              <a:t>increased mortality risk</a:t>
            </a:r>
            <a:br>
              <a:rPr lang="en-US" sz="1400" b="1"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with</a:t>
            </a:r>
            <a:r>
              <a:rPr lang="en-US" sz="1397" dirty="0">
                <a:solidFill>
                  <a:srgbClr val="FFFFFF"/>
                </a:solidFill>
                <a:latin typeface="Calibri"/>
              </a:rPr>
              <a:t> </a:t>
            </a:r>
            <a:r>
              <a:rPr lang="en-US" sz="1400" b="1" dirty="0">
                <a:solidFill>
                  <a:srgbClr val="EC6602"/>
                </a:solidFill>
                <a:latin typeface="Calibri" panose="020F0502020204030204" pitchFamily="34" charset="0"/>
              </a:rPr>
              <a:t>every 1 °C</a:t>
            </a:r>
            <a:r>
              <a:rPr lang="en-US" sz="1397" dirty="0">
                <a:solidFill>
                  <a:srgbClr val="FFFFFF"/>
                </a:solidFill>
                <a:latin typeface="Calibri"/>
              </a:rPr>
              <a:t> </a:t>
            </a:r>
            <a:r>
              <a:rPr lang="en-US" sz="1400" dirty="0">
                <a:solidFill>
                  <a:srgbClr val="000000"/>
                </a:solidFill>
                <a:latin typeface="Calibri" panose="020F0502020204030204" pitchFamily="34" charset="0"/>
              </a:rPr>
              <a:t>rise in global temperature</a:t>
            </a:r>
            <a:r>
              <a:rPr lang="en-US" sz="1400" baseline="30000" dirty="0">
                <a:solidFill>
                  <a:srgbClr val="000000"/>
                </a:solidFill>
                <a:latin typeface="Calibri" panose="020F0502020204030204" pitchFamily="34" charset="0"/>
              </a:rPr>
              <a:t>1</a:t>
            </a:r>
          </a:p>
        </p:txBody>
      </p:sp>
      <p:sp>
        <p:nvSpPr>
          <p:cNvPr id="7" name="Rechteck 214">
            <a:extLst>
              <a:ext uri="{FF2B5EF4-FFF2-40B4-BE49-F238E27FC236}">
                <a16:creationId xmlns:a16="http://schemas.microsoft.com/office/drawing/2014/main" id="{71A0C284-BAA8-D1CA-646E-AECF11A0669F}"/>
              </a:ext>
            </a:extLst>
          </p:cNvPr>
          <p:cNvSpPr>
            <a:spLocks/>
          </p:cNvSpPr>
          <p:nvPr/>
        </p:nvSpPr>
        <p:spPr>
          <a:xfrm>
            <a:off x="482060" y="2800742"/>
            <a:ext cx="494008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2754">
              <a:defRPr/>
            </a:pPr>
            <a:r>
              <a:rPr lang="en-US" sz="1200" b="1" dirty="0">
                <a:solidFill>
                  <a:srgbClr val="000000"/>
                </a:solidFill>
                <a:latin typeface="Calibri" panose="020F0502020204030204" pitchFamily="34" charset="0"/>
              </a:rPr>
              <a:t>Healthcare sector </a:t>
            </a:r>
            <a:r>
              <a:rPr lang="en-US" sz="1200" b="1" dirty="0">
                <a:solidFill>
                  <a:schemeClr val="tx1"/>
                </a:solidFill>
                <a:latin typeface="Calibri" panose="020F0502020204030204" pitchFamily="34" charset="0"/>
              </a:rPr>
              <a:t>fifth-largest emitter </a:t>
            </a:r>
            <a:r>
              <a:rPr lang="en-US" sz="1200" b="1" dirty="0">
                <a:solidFill>
                  <a:srgbClr val="000000"/>
                </a:solidFill>
                <a:latin typeface="Calibri" panose="020F0502020204030204" pitchFamily="34" charset="0"/>
              </a:rPr>
              <a:t>worldwide </a:t>
            </a:r>
            <a:r>
              <a:rPr lang="en-US" sz="1200" dirty="0">
                <a:solidFill>
                  <a:srgbClr val="000000"/>
                </a:solidFill>
                <a:latin typeface="Calibri" panose="020F0502020204030204" pitchFamily="34" charset="0"/>
              </a:rPr>
              <a:t>if it were a country</a:t>
            </a:r>
            <a:r>
              <a:rPr lang="en-US" sz="1200" baseline="30000" dirty="0">
                <a:solidFill>
                  <a:srgbClr val="000000"/>
                </a:solidFill>
                <a:latin typeface="Calibri" panose="020F0502020204030204" pitchFamily="34" charset="0"/>
              </a:rPr>
              <a:t>2</a:t>
            </a:r>
          </a:p>
        </p:txBody>
      </p:sp>
      <p:grpSp>
        <p:nvGrpSpPr>
          <p:cNvPr id="8" name="Group 1040">
            <a:extLst>
              <a:ext uri="{FF2B5EF4-FFF2-40B4-BE49-F238E27FC236}">
                <a16:creationId xmlns:a16="http://schemas.microsoft.com/office/drawing/2014/main" id="{94182610-ED6E-8365-C615-1956290A9BB2}"/>
              </a:ext>
            </a:extLst>
          </p:cNvPr>
          <p:cNvGrpSpPr>
            <a:grpSpLocks/>
          </p:cNvGrpSpPr>
          <p:nvPr/>
        </p:nvGrpSpPr>
        <p:grpSpPr>
          <a:xfrm>
            <a:off x="513881" y="3162496"/>
            <a:ext cx="1869493" cy="1137976"/>
            <a:chOff x="-3761715" y="3043642"/>
            <a:chExt cx="3576146" cy="2176827"/>
          </a:xfrm>
        </p:grpSpPr>
        <p:sp>
          <p:nvSpPr>
            <p:cNvPr id="9" name="Freihandform: Form 1333">
              <a:extLst>
                <a:ext uri="{FF2B5EF4-FFF2-40B4-BE49-F238E27FC236}">
                  <a16:creationId xmlns:a16="http://schemas.microsoft.com/office/drawing/2014/main" id="{0DADA1CF-B66F-216A-E6A2-94400E197939}"/>
                </a:ext>
              </a:extLst>
            </p:cNvPr>
            <p:cNvSpPr>
              <a:spLocks/>
            </p:cNvSpPr>
            <p:nvPr/>
          </p:nvSpPr>
          <p:spPr>
            <a:xfrm>
              <a:off x="-3761715" y="3043642"/>
              <a:ext cx="3576146" cy="1619900"/>
            </a:xfrm>
            <a:custGeom>
              <a:avLst/>
              <a:gdLst>
                <a:gd name="connsiteX0" fmla="*/ 0 w 3574534"/>
                <a:gd name="connsiteY0" fmla="*/ 0 h 1622858"/>
                <a:gd name="connsiteX1" fmla="*/ 3574535 w 3574534"/>
                <a:gd name="connsiteY1" fmla="*/ 0 h 1622858"/>
                <a:gd name="connsiteX2" fmla="*/ 3574535 w 3574534"/>
                <a:gd name="connsiteY2" fmla="*/ 1622859 h 1622858"/>
                <a:gd name="connsiteX3" fmla="*/ 0 w 3574534"/>
                <a:gd name="connsiteY3" fmla="*/ 1622859 h 1622858"/>
              </a:gdLst>
              <a:ahLst/>
              <a:cxnLst>
                <a:cxn ang="0">
                  <a:pos x="connsiteX0" y="connsiteY0"/>
                </a:cxn>
                <a:cxn ang="0">
                  <a:pos x="connsiteX1" y="connsiteY1"/>
                </a:cxn>
                <a:cxn ang="0">
                  <a:pos x="connsiteX2" y="connsiteY2"/>
                </a:cxn>
                <a:cxn ang="0">
                  <a:pos x="connsiteX3" y="connsiteY3"/>
                </a:cxn>
              </a:cxnLst>
              <a:rect l="l" t="t" r="r" b="b"/>
              <a:pathLst>
                <a:path w="3574534" h="1622858">
                  <a:moveTo>
                    <a:pt x="0" y="0"/>
                  </a:moveTo>
                  <a:lnTo>
                    <a:pt x="3574535" y="0"/>
                  </a:lnTo>
                  <a:lnTo>
                    <a:pt x="3574535" y="1622859"/>
                  </a:lnTo>
                  <a:lnTo>
                    <a:pt x="0" y="1622859"/>
                  </a:lnTo>
                  <a:close/>
                </a:path>
              </a:pathLst>
            </a:custGeom>
            <a:solidFill>
              <a:srgbClr val="FFFFFF"/>
            </a:solidFill>
            <a:ln w="2040" cap="flat">
              <a:noFill/>
              <a:prstDash val="solid"/>
              <a:miter/>
            </a:ln>
          </p:spPr>
          <p:txBody>
            <a:bodyPr lIns="49425" tIns="24712" rIns="49425" bIns="24712" rtlCol="0" anchor="ctr"/>
            <a:lstStyle/>
            <a:p>
              <a:pPr defTabSz="912754">
                <a:defRPr/>
              </a:pPr>
              <a:endParaRPr lang="de-DE" sz="1794">
                <a:solidFill>
                  <a:srgbClr val="000000"/>
                </a:solidFill>
                <a:latin typeface="Calibri"/>
              </a:endParaRPr>
            </a:p>
          </p:txBody>
        </p:sp>
        <p:sp>
          <p:nvSpPr>
            <p:cNvPr id="10" name="Freihandform: Form 1597">
              <a:extLst>
                <a:ext uri="{FF2B5EF4-FFF2-40B4-BE49-F238E27FC236}">
                  <a16:creationId xmlns:a16="http://schemas.microsoft.com/office/drawing/2014/main" id="{0193E2A4-D510-306A-DC86-02E927ADAFC9}"/>
                </a:ext>
              </a:extLst>
            </p:cNvPr>
            <p:cNvSpPr>
              <a:spLocks/>
            </p:cNvSpPr>
            <p:nvPr/>
          </p:nvSpPr>
          <p:spPr>
            <a:xfrm>
              <a:off x="-3761715" y="4663149"/>
              <a:ext cx="3576146" cy="557320"/>
            </a:xfrm>
            <a:custGeom>
              <a:avLst/>
              <a:gdLst>
                <a:gd name="connsiteX0" fmla="*/ 0 w 3574534"/>
                <a:gd name="connsiteY0" fmla="*/ 0 h 558338"/>
                <a:gd name="connsiteX1" fmla="*/ 3574535 w 3574534"/>
                <a:gd name="connsiteY1" fmla="*/ 0 h 558338"/>
                <a:gd name="connsiteX2" fmla="*/ 3574535 w 3574534"/>
                <a:gd name="connsiteY2" fmla="*/ 558338 h 558338"/>
                <a:gd name="connsiteX3" fmla="*/ 0 w 3574534"/>
                <a:gd name="connsiteY3" fmla="*/ 558338 h 558338"/>
              </a:gdLst>
              <a:ahLst/>
              <a:cxnLst>
                <a:cxn ang="0">
                  <a:pos x="connsiteX0" y="connsiteY0"/>
                </a:cxn>
                <a:cxn ang="0">
                  <a:pos x="connsiteX1" y="connsiteY1"/>
                </a:cxn>
                <a:cxn ang="0">
                  <a:pos x="connsiteX2" y="connsiteY2"/>
                </a:cxn>
                <a:cxn ang="0">
                  <a:pos x="connsiteX3" y="connsiteY3"/>
                </a:cxn>
              </a:cxnLst>
              <a:rect l="l" t="t" r="r" b="b"/>
              <a:pathLst>
                <a:path w="3574534" h="558338">
                  <a:moveTo>
                    <a:pt x="0" y="0"/>
                  </a:moveTo>
                  <a:lnTo>
                    <a:pt x="3574535" y="0"/>
                  </a:lnTo>
                  <a:lnTo>
                    <a:pt x="3574535" y="558338"/>
                  </a:lnTo>
                  <a:lnTo>
                    <a:pt x="0" y="558338"/>
                  </a:lnTo>
                  <a:close/>
                </a:path>
              </a:pathLst>
            </a:custGeom>
            <a:solidFill>
              <a:srgbClr val="BFBFBF"/>
            </a:solidFill>
            <a:ln w="2040" cap="flat">
              <a:noFill/>
              <a:prstDash val="solid"/>
              <a:miter/>
            </a:ln>
          </p:spPr>
          <p:txBody>
            <a:bodyPr lIns="49425" tIns="24712" rIns="49425" bIns="24712" rtlCol="0" anchor="ctr"/>
            <a:lstStyle/>
            <a:p>
              <a:pPr defTabSz="912754">
                <a:defRPr/>
              </a:pPr>
              <a:endParaRPr lang="de-DE" sz="1794">
                <a:solidFill>
                  <a:srgbClr val="000000"/>
                </a:solidFill>
                <a:latin typeface="Calibri"/>
              </a:endParaRPr>
            </a:p>
          </p:txBody>
        </p:sp>
        <p:sp>
          <p:nvSpPr>
            <p:cNvPr id="11" name="Freihandform: Form 1620">
              <a:extLst>
                <a:ext uri="{FF2B5EF4-FFF2-40B4-BE49-F238E27FC236}">
                  <a16:creationId xmlns:a16="http://schemas.microsoft.com/office/drawing/2014/main" id="{727B314B-829F-7982-BC39-7C0CD635B003}"/>
                </a:ext>
              </a:extLst>
            </p:cNvPr>
            <p:cNvSpPr/>
            <p:nvPr/>
          </p:nvSpPr>
          <p:spPr>
            <a:xfrm>
              <a:off x="-3755831" y="3352681"/>
              <a:ext cx="394143" cy="89854"/>
            </a:xfrm>
            <a:custGeom>
              <a:avLst/>
              <a:gdLst>
                <a:gd name="connsiteX0" fmla="*/ 0 w 394863"/>
                <a:gd name="connsiteY0" fmla="*/ 238 h 90018"/>
                <a:gd name="connsiteX1" fmla="*/ 70901 w 394863"/>
                <a:gd name="connsiteY1" fmla="*/ 13192 h 90018"/>
                <a:gd name="connsiteX2" fmla="*/ 140383 w 394863"/>
                <a:gd name="connsiteY2" fmla="*/ 46047 h 90018"/>
                <a:gd name="connsiteX3" fmla="*/ 246755 w 394863"/>
                <a:gd name="connsiteY3" fmla="*/ 52903 h 90018"/>
                <a:gd name="connsiteX4" fmla="*/ 246755 w 394863"/>
                <a:gd name="connsiteY4" fmla="*/ 52903 h 90018"/>
                <a:gd name="connsiteX5" fmla="*/ 374549 w 394863"/>
                <a:gd name="connsiteY5" fmla="*/ 73192 h 90018"/>
                <a:gd name="connsiteX6" fmla="*/ 394863 w 394863"/>
                <a:gd name="connsiteY6" fmla="*/ 90019 h 90018"/>
                <a:gd name="connsiteX7" fmla="*/ 0 w 394863"/>
                <a:gd name="connsiteY7" fmla="*/ 90019 h 90018"/>
                <a:gd name="connsiteX8" fmla="*/ 0 w 394863"/>
                <a:gd name="connsiteY8" fmla="*/ 238 h 9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63" h="90018">
                  <a:moveTo>
                    <a:pt x="0" y="238"/>
                  </a:moveTo>
                  <a:cubicBezTo>
                    <a:pt x="24456" y="-1091"/>
                    <a:pt x="49620" y="3129"/>
                    <a:pt x="70901" y="13192"/>
                  </a:cubicBezTo>
                  <a:lnTo>
                    <a:pt x="140383" y="46047"/>
                  </a:lnTo>
                  <a:cubicBezTo>
                    <a:pt x="171464" y="60744"/>
                    <a:pt x="211989" y="63356"/>
                    <a:pt x="246755" y="52903"/>
                  </a:cubicBezTo>
                  <a:lnTo>
                    <a:pt x="246755" y="52903"/>
                  </a:lnTo>
                  <a:cubicBezTo>
                    <a:pt x="291339" y="39496"/>
                    <a:pt x="343950" y="47850"/>
                    <a:pt x="374549" y="73192"/>
                  </a:cubicBezTo>
                  <a:lnTo>
                    <a:pt x="394863" y="90019"/>
                  </a:lnTo>
                  <a:lnTo>
                    <a:pt x="0" y="90019"/>
                  </a:lnTo>
                  <a:lnTo>
                    <a:pt x="0" y="238"/>
                  </a:lnTo>
                  <a:close/>
                </a:path>
              </a:pathLst>
            </a:custGeom>
            <a:solidFill>
              <a:srgbClr val="EDEDED"/>
            </a:solidFill>
            <a:ln w="2040" cap="flat">
              <a:noFill/>
              <a:prstDash val="solid"/>
              <a:miter/>
            </a:ln>
          </p:spPr>
          <p:txBody>
            <a:bodyPr lIns="49425" tIns="24712" rIns="49425" bIns="24712" rtlCol="0" anchor="ctr"/>
            <a:lstStyle/>
            <a:p>
              <a:pPr defTabSz="912754">
                <a:defRPr/>
              </a:pPr>
              <a:endParaRPr lang="de-DE" sz="1794">
                <a:solidFill>
                  <a:srgbClr val="000000"/>
                </a:solidFill>
                <a:latin typeface="Calibri"/>
              </a:endParaRPr>
            </a:p>
          </p:txBody>
        </p:sp>
        <p:sp>
          <p:nvSpPr>
            <p:cNvPr id="12" name="Freihandform: Form 1621">
              <a:extLst>
                <a:ext uri="{FF2B5EF4-FFF2-40B4-BE49-F238E27FC236}">
                  <a16:creationId xmlns:a16="http://schemas.microsoft.com/office/drawing/2014/main" id="{1B652FDD-5AB0-F74B-839C-5A7019CEE999}"/>
                </a:ext>
              </a:extLst>
            </p:cNvPr>
            <p:cNvSpPr/>
            <p:nvPr/>
          </p:nvSpPr>
          <p:spPr>
            <a:xfrm>
              <a:off x="-3400153" y="3114021"/>
              <a:ext cx="238758" cy="238758"/>
            </a:xfrm>
            <a:custGeom>
              <a:avLst/>
              <a:gdLst>
                <a:gd name="connsiteX0" fmla="*/ 239194 w 239194"/>
                <a:gd name="connsiteY0" fmla="*/ 119597 h 239194"/>
                <a:gd name="connsiteX1" fmla="*/ 119597 w 239194"/>
                <a:gd name="connsiteY1" fmla="*/ 239194 h 239194"/>
                <a:gd name="connsiteX2" fmla="*/ 0 w 239194"/>
                <a:gd name="connsiteY2" fmla="*/ 119597 h 239194"/>
                <a:gd name="connsiteX3" fmla="*/ 119597 w 239194"/>
                <a:gd name="connsiteY3" fmla="*/ 0 h 239194"/>
                <a:gd name="connsiteX4" fmla="*/ 239194 w 239194"/>
                <a:gd name="connsiteY4" fmla="*/ 119597 h 23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94" h="239194">
                  <a:moveTo>
                    <a:pt x="239194" y="119597"/>
                  </a:moveTo>
                  <a:cubicBezTo>
                    <a:pt x="239194" y="185649"/>
                    <a:pt x="185649" y="239194"/>
                    <a:pt x="119597" y="239194"/>
                  </a:cubicBezTo>
                  <a:cubicBezTo>
                    <a:pt x="53545" y="239194"/>
                    <a:pt x="0" y="185649"/>
                    <a:pt x="0" y="119597"/>
                  </a:cubicBezTo>
                  <a:cubicBezTo>
                    <a:pt x="0" y="53545"/>
                    <a:pt x="53545" y="0"/>
                    <a:pt x="119597" y="0"/>
                  </a:cubicBezTo>
                  <a:cubicBezTo>
                    <a:pt x="185649" y="0"/>
                    <a:pt x="239194" y="53546"/>
                    <a:pt x="239194" y="119597"/>
                  </a:cubicBezTo>
                  <a:close/>
                </a:path>
              </a:pathLst>
            </a:custGeom>
            <a:solidFill>
              <a:srgbClr val="ECECEC"/>
            </a:solidFill>
            <a:ln w="2040" cap="flat">
              <a:noFill/>
              <a:prstDash val="solid"/>
              <a:miter/>
            </a:ln>
          </p:spPr>
          <p:txBody>
            <a:bodyPr lIns="49425" tIns="24712" rIns="49425" bIns="24712" rtlCol="0" anchor="ctr"/>
            <a:lstStyle/>
            <a:p>
              <a:pPr defTabSz="912754">
                <a:defRPr/>
              </a:pPr>
              <a:endParaRPr lang="de-DE" sz="1794">
                <a:solidFill>
                  <a:srgbClr val="000000"/>
                </a:solidFill>
                <a:latin typeface="Calibri"/>
              </a:endParaRPr>
            </a:p>
          </p:txBody>
        </p:sp>
        <p:grpSp>
          <p:nvGrpSpPr>
            <p:cNvPr id="13" name="Group 166">
              <a:extLst>
                <a:ext uri="{FF2B5EF4-FFF2-40B4-BE49-F238E27FC236}">
                  <a16:creationId xmlns:a16="http://schemas.microsoft.com/office/drawing/2014/main" id="{BDE9E84C-C8BA-2F1C-37F4-D4564171A2BA}"/>
                </a:ext>
              </a:extLst>
            </p:cNvPr>
            <p:cNvGrpSpPr/>
            <p:nvPr/>
          </p:nvGrpSpPr>
          <p:grpSpPr>
            <a:xfrm>
              <a:off x="-3404678" y="3177462"/>
              <a:ext cx="2461697" cy="1628674"/>
              <a:chOff x="4767299" y="3238788"/>
              <a:chExt cx="2461697" cy="1628674"/>
            </a:xfrm>
          </p:grpSpPr>
          <p:pic>
            <p:nvPicPr>
              <p:cNvPr id="38" name="Graphic 155">
                <a:extLst>
                  <a:ext uri="{FF2B5EF4-FFF2-40B4-BE49-F238E27FC236}">
                    <a16:creationId xmlns:a16="http://schemas.microsoft.com/office/drawing/2014/main" id="{6F8BDEDA-0AC2-50A5-1A91-82613D2F68C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6674" y="3238788"/>
                <a:ext cx="1782322" cy="1628674"/>
              </a:xfrm>
              <a:prstGeom prst="rect">
                <a:avLst/>
              </a:prstGeom>
            </p:spPr>
          </p:pic>
          <p:grpSp>
            <p:nvGrpSpPr>
              <p:cNvPr id="39" name="Group 156">
                <a:extLst>
                  <a:ext uri="{FF2B5EF4-FFF2-40B4-BE49-F238E27FC236}">
                    <a16:creationId xmlns:a16="http://schemas.microsoft.com/office/drawing/2014/main" id="{68E1EE67-0E55-620A-7BCB-918F82A176A3}"/>
                  </a:ext>
                </a:extLst>
              </p:cNvPr>
              <p:cNvGrpSpPr/>
              <p:nvPr/>
            </p:nvGrpSpPr>
            <p:grpSpPr>
              <a:xfrm>
                <a:off x="4991222" y="3740086"/>
                <a:ext cx="1848644" cy="1127376"/>
                <a:chOff x="1731161" y="1909286"/>
                <a:chExt cx="1688793" cy="1029893"/>
              </a:xfrm>
            </p:grpSpPr>
            <p:sp>
              <p:nvSpPr>
                <p:cNvPr id="46" name="Freeform 117">
                  <a:extLst>
                    <a:ext uri="{FF2B5EF4-FFF2-40B4-BE49-F238E27FC236}">
                      <a16:creationId xmlns:a16="http://schemas.microsoft.com/office/drawing/2014/main" id="{D3815965-6747-003D-EE8D-F4B0249D8E23}"/>
                    </a:ext>
                  </a:extLst>
                </p:cNvPr>
                <p:cNvSpPr>
                  <a:spLocks/>
                </p:cNvSpPr>
                <p:nvPr/>
              </p:nvSpPr>
              <p:spPr bwMode="auto">
                <a:xfrm>
                  <a:off x="1731161" y="1909286"/>
                  <a:ext cx="1688793" cy="1029886"/>
                </a:xfrm>
                <a:custGeom>
                  <a:avLst/>
                  <a:gdLst>
                    <a:gd name="T0" fmla="*/ 109 w 305"/>
                    <a:gd name="T1" fmla="*/ 0 h 186"/>
                    <a:gd name="T2" fmla="*/ 105 w 305"/>
                    <a:gd name="T3" fmla="*/ 12 h 186"/>
                    <a:gd name="T4" fmla="*/ 94 w 305"/>
                    <a:gd name="T5" fmla="*/ 12 h 186"/>
                    <a:gd name="T6" fmla="*/ 94 w 305"/>
                    <a:gd name="T7" fmla="*/ 85 h 186"/>
                    <a:gd name="T8" fmla="*/ 35 w 305"/>
                    <a:gd name="T9" fmla="*/ 85 h 186"/>
                    <a:gd name="T10" fmla="*/ 35 w 305"/>
                    <a:gd name="T11" fmla="*/ 158 h 186"/>
                    <a:gd name="T12" fmla="*/ 47 w 305"/>
                    <a:gd name="T13" fmla="*/ 158 h 186"/>
                    <a:gd name="T14" fmla="*/ 47 w 305"/>
                    <a:gd name="T15" fmla="*/ 165 h 186"/>
                    <a:gd name="T16" fmla="*/ 0 w 305"/>
                    <a:gd name="T17" fmla="*/ 165 h 186"/>
                    <a:gd name="T18" fmla="*/ 0 w 305"/>
                    <a:gd name="T19" fmla="*/ 186 h 186"/>
                    <a:gd name="T20" fmla="*/ 305 w 305"/>
                    <a:gd name="T21" fmla="*/ 186 h 186"/>
                    <a:gd name="T22" fmla="*/ 305 w 305"/>
                    <a:gd name="T23" fmla="*/ 165 h 186"/>
                    <a:gd name="T24" fmla="*/ 282 w 305"/>
                    <a:gd name="T25" fmla="*/ 165 h 186"/>
                    <a:gd name="T26" fmla="*/ 282 w 305"/>
                    <a:gd name="T27" fmla="*/ 158 h 186"/>
                    <a:gd name="T28" fmla="*/ 282 w 305"/>
                    <a:gd name="T29" fmla="*/ 85 h 186"/>
                    <a:gd name="T30" fmla="*/ 153 w 305"/>
                    <a:gd name="T31" fmla="*/ 85 h 186"/>
                    <a:gd name="T32" fmla="*/ 153 w 305"/>
                    <a:gd name="T33" fmla="*/ 12 h 186"/>
                    <a:gd name="T34" fmla="*/ 141 w 305"/>
                    <a:gd name="T35" fmla="*/ 12 h 186"/>
                    <a:gd name="T36" fmla="*/ 138 w 305"/>
                    <a:gd name="T37" fmla="*/ 0 h 186"/>
                    <a:gd name="T38" fmla="*/ 109 w 305"/>
                    <a:gd name="T3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186">
                      <a:moveTo>
                        <a:pt x="109" y="0"/>
                      </a:moveTo>
                      <a:lnTo>
                        <a:pt x="105" y="12"/>
                      </a:lnTo>
                      <a:lnTo>
                        <a:pt x="94" y="12"/>
                      </a:lnTo>
                      <a:lnTo>
                        <a:pt x="94" y="85"/>
                      </a:lnTo>
                      <a:lnTo>
                        <a:pt x="35" y="85"/>
                      </a:lnTo>
                      <a:lnTo>
                        <a:pt x="35" y="158"/>
                      </a:lnTo>
                      <a:lnTo>
                        <a:pt x="47" y="158"/>
                      </a:lnTo>
                      <a:lnTo>
                        <a:pt x="47" y="165"/>
                      </a:lnTo>
                      <a:lnTo>
                        <a:pt x="0" y="165"/>
                      </a:lnTo>
                      <a:lnTo>
                        <a:pt x="0" y="186"/>
                      </a:lnTo>
                      <a:lnTo>
                        <a:pt x="305" y="186"/>
                      </a:lnTo>
                      <a:lnTo>
                        <a:pt x="305" y="165"/>
                      </a:lnTo>
                      <a:lnTo>
                        <a:pt x="282" y="165"/>
                      </a:lnTo>
                      <a:lnTo>
                        <a:pt x="282" y="158"/>
                      </a:lnTo>
                      <a:lnTo>
                        <a:pt x="282" y="85"/>
                      </a:lnTo>
                      <a:lnTo>
                        <a:pt x="153" y="85"/>
                      </a:lnTo>
                      <a:lnTo>
                        <a:pt x="153" y="12"/>
                      </a:lnTo>
                      <a:lnTo>
                        <a:pt x="141" y="12"/>
                      </a:lnTo>
                      <a:lnTo>
                        <a:pt x="138" y="0"/>
                      </a:lnTo>
                      <a:lnTo>
                        <a:pt x="109" y="0"/>
                      </a:lnTo>
                      <a:close/>
                    </a:path>
                  </a:pathLst>
                </a:custGeom>
                <a:solidFill>
                  <a:srgbClr val="808080"/>
                </a:solidFill>
                <a:ln>
                  <a:noFill/>
                </a:ln>
                <a:extLst>
                  <a:ext uri="{91240B29-F687-4f45-9708-019B960494DF}">
                    <a14:hiddenLine xmlns:a14="http://schemas.microsoft.com/office/drawing/2010/main" xmlns:p14="http://schemas.microsoft.com/office/powerpoint/2010/main" xmlns:asvg="http://schemas.microsoft.com/office/drawing/2016/SVG/main" xmlns:v="urn:schemas-microsoft-com:vml" xmlns:mc="http://schemas.openxmlformats.org/markup-compatibility/2006" xmlns:a16="http://schemas.microsoft.com/office/drawing/2014/main" xmlns="" w="9525">
                      <a:solidFill>
                        <a:srgbClr val="000000"/>
                      </a:solidFill>
                      <a:round/>
                      <a:headEnd/>
                      <a:tailEnd/>
                    </a14:hiddenLine>
                  </a:ext>
                </a:extLst>
              </p:spPr>
              <p:txBody>
                <a:bodyPr vert="horz" wrap="square" lIns="49425" tIns="24712" rIns="49425" bIns="24712" numCol="1" anchor="t" anchorCtr="0" compatLnSpc="1">
                  <a:prstTxWarp prst="textNoShape">
                    <a:avLst/>
                  </a:prstTxWarp>
                </a:bodyPr>
                <a:lstStyle/>
                <a:p>
                  <a:pPr defTabSz="912754">
                    <a:defRPr/>
                  </a:pPr>
                  <a:endParaRPr lang="de-DE" sz="2886">
                    <a:solidFill>
                      <a:srgbClr val="000000"/>
                    </a:solidFill>
                    <a:latin typeface="Calibri"/>
                  </a:endParaRPr>
                </a:p>
              </p:txBody>
            </p:sp>
            <p:sp>
              <p:nvSpPr>
                <p:cNvPr id="47" name="Freeform 118">
                  <a:extLst>
                    <a:ext uri="{FF2B5EF4-FFF2-40B4-BE49-F238E27FC236}">
                      <a16:creationId xmlns:a16="http://schemas.microsoft.com/office/drawing/2014/main" id="{7B3C75D4-BEB2-82F0-9AC7-7AD03B081305}"/>
                    </a:ext>
                  </a:extLst>
                </p:cNvPr>
                <p:cNvSpPr>
                  <a:spLocks noEditPoints="1"/>
                </p:cNvSpPr>
                <p:nvPr/>
              </p:nvSpPr>
              <p:spPr bwMode="auto">
                <a:xfrm>
                  <a:off x="1753306" y="1931441"/>
                  <a:ext cx="1666645" cy="1007738"/>
                </a:xfrm>
                <a:custGeom>
                  <a:avLst/>
                  <a:gdLst>
                    <a:gd name="T0" fmla="*/ 1123 w 2925"/>
                    <a:gd name="T1" fmla="*/ 111 h 1768"/>
                    <a:gd name="T2" fmla="*/ 1178 w 2925"/>
                    <a:gd name="T3" fmla="*/ 0 h 1768"/>
                    <a:gd name="T4" fmla="*/ 2701 w 2925"/>
                    <a:gd name="T5" fmla="*/ 827 h 1768"/>
                    <a:gd name="T6" fmla="*/ 2233 w 2925"/>
                    <a:gd name="T7" fmla="*/ 827 h 1768"/>
                    <a:gd name="T8" fmla="*/ 394 w 2925"/>
                    <a:gd name="T9" fmla="*/ 827 h 1768"/>
                    <a:gd name="T10" fmla="*/ 1074 w 2925"/>
                    <a:gd name="T11" fmla="*/ 827 h 1768"/>
                    <a:gd name="T12" fmla="*/ 1181 w 2925"/>
                    <a:gd name="T13" fmla="*/ 875 h 1768"/>
                    <a:gd name="T14" fmla="*/ 2701 w 2925"/>
                    <a:gd name="T15" fmla="*/ 933 h 1768"/>
                    <a:gd name="T16" fmla="*/ 2233 w 2925"/>
                    <a:gd name="T17" fmla="*/ 933 h 1768"/>
                    <a:gd name="T18" fmla="*/ 394 w 2925"/>
                    <a:gd name="T19" fmla="*/ 933 h 1768"/>
                    <a:gd name="T20" fmla="*/ 1074 w 2925"/>
                    <a:gd name="T21" fmla="*/ 933 h 1768"/>
                    <a:gd name="T22" fmla="*/ 1181 w 2925"/>
                    <a:gd name="T23" fmla="*/ 980 h 1768"/>
                    <a:gd name="T24" fmla="*/ 2701 w 2925"/>
                    <a:gd name="T25" fmla="*/ 1038 h 1768"/>
                    <a:gd name="T26" fmla="*/ 2233 w 2925"/>
                    <a:gd name="T27" fmla="*/ 1038 h 1768"/>
                    <a:gd name="T28" fmla="*/ 394 w 2925"/>
                    <a:gd name="T29" fmla="*/ 1038 h 1768"/>
                    <a:gd name="T30" fmla="*/ 1074 w 2925"/>
                    <a:gd name="T31" fmla="*/ 1038 h 1768"/>
                    <a:gd name="T32" fmla="*/ 1181 w 2925"/>
                    <a:gd name="T33" fmla="*/ 1086 h 1768"/>
                    <a:gd name="T34" fmla="*/ 2701 w 2925"/>
                    <a:gd name="T35" fmla="*/ 1144 h 1768"/>
                    <a:gd name="T36" fmla="*/ 2233 w 2925"/>
                    <a:gd name="T37" fmla="*/ 1144 h 1768"/>
                    <a:gd name="T38" fmla="*/ 394 w 2925"/>
                    <a:gd name="T39" fmla="*/ 1144 h 1768"/>
                    <a:gd name="T40" fmla="*/ 1074 w 2925"/>
                    <a:gd name="T41" fmla="*/ 1144 h 1768"/>
                    <a:gd name="T42" fmla="*/ 1181 w 2925"/>
                    <a:gd name="T43" fmla="*/ 1191 h 1768"/>
                    <a:gd name="T44" fmla="*/ 2701 w 2925"/>
                    <a:gd name="T45" fmla="*/ 1249 h 1768"/>
                    <a:gd name="T46" fmla="*/ 2233 w 2925"/>
                    <a:gd name="T47" fmla="*/ 1249 h 1768"/>
                    <a:gd name="T48" fmla="*/ 394 w 2925"/>
                    <a:gd name="T49" fmla="*/ 1249 h 1768"/>
                    <a:gd name="T50" fmla="*/ 1074 w 2925"/>
                    <a:gd name="T51" fmla="*/ 1249 h 1768"/>
                    <a:gd name="T52" fmla="*/ 1181 w 2925"/>
                    <a:gd name="T53" fmla="*/ 1296 h 1768"/>
                    <a:gd name="T54" fmla="*/ 2701 w 2925"/>
                    <a:gd name="T55" fmla="*/ 1355 h 1768"/>
                    <a:gd name="T56" fmla="*/ 2233 w 2925"/>
                    <a:gd name="T57" fmla="*/ 1355 h 1768"/>
                    <a:gd name="T58" fmla="*/ 394 w 2925"/>
                    <a:gd name="T59" fmla="*/ 1355 h 1768"/>
                    <a:gd name="T60" fmla="*/ 1074 w 2925"/>
                    <a:gd name="T61" fmla="*/ 1355 h 1768"/>
                    <a:gd name="T62" fmla="*/ 1181 w 2925"/>
                    <a:gd name="T63" fmla="*/ 1402 h 1768"/>
                    <a:gd name="T64" fmla="*/ 1177 w 2925"/>
                    <a:gd name="T65" fmla="*/ 195 h 1768"/>
                    <a:gd name="T66" fmla="*/ 1080 w 2925"/>
                    <a:gd name="T67" fmla="*/ 195 h 1768"/>
                    <a:gd name="T68" fmla="*/ 1443 w 2925"/>
                    <a:gd name="T69" fmla="*/ 242 h 1768"/>
                    <a:gd name="T70" fmla="*/ 1177 w 2925"/>
                    <a:gd name="T71" fmla="*/ 300 h 1768"/>
                    <a:gd name="T72" fmla="*/ 1080 w 2925"/>
                    <a:gd name="T73" fmla="*/ 300 h 1768"/>
                    <a:gd name="T74" fmla="*/ 1443 w 2925"/>
                    <a:gd name="T75" fmla="*/ 347 h 1768"/>
                    <a:gd name="T76" fmla="*/ 1177 w 2925"/>
                    <a:gd name="T77" fmla="*/ 405 h 1768"/>
                    <a:gd name="T78" fmla="*/ 1080 w 2925"/>
                    <a:gd name="T79" fmla="*/ 405 h 1768"/>
                    <a:gd name="T80" fmla="*/ 1443 w 2925"/>
                    <a:gd name="T81" fmla="*/ 453 h 1768"/>
                    <a:gd name="T82" fmla="*/ 1177 w 2925"/>
                    <a:gd name="T83" fmla="*/ 511 h 1768"/>
                    <a:gd name="T84" fmla="*/ 1080 w 2925"/>
                    <a:gd name="T85" fmla="*/ 511 h 1768"/>
                    <a:gd name="T86" fmla="*/ 1443 w 2925"/>
                    <a:gd name="T87" fmla="*/ 558 h 1768"/>
                    <a:gd name="T88" fmla="*/ 1177 w 2925"/>
                    <a:gd name="T89" fmla="*/ 616 h 1768"/>
                    <a:gd name="T90" fmla="*/ 1080 w 2925"/>
                    <a:gd name="T91" fmla="*/ 616 h 1768"/>
                    <a:gd name="T92" fmla="*/ 1443 w 2925"/>
                    <a:gd name="T93" fmla="*/ 664 h 1768"/>
                    <a:gd name="T94" fmla="*/ 1173 w 2925"/>
                    <a:gd name="T95" fmla="*/ 722 h 1768"/>
                    <a:gd name="T96" fmla="*/ 1075 w 2925"/>
                    <a:gd name="T97" fmla="*/ 722 h 1768"/>
                    <a:gd name="T98" fmla="*/ 1443 w 2925"/>
                    <a:gd name="T99" fmla="*/ 769 h 1768"/>
                    <a:gd name="T100" fmla="*/ 2308 w 2925"/>
                    <a:gd name="T101" fmla="*/ 1721 h 1768"/>
                    <a:gd name="T102" fmla="*/ 2925 w 2925"/>
                    <a:gd name="T103" fmla="*/ 1721 h 1768"/>
                    <a:gd name="T104" fmla="*/ 1091 w 2925"/>
                    <a:gd name="T105" fmla="*/ 1721 h 1768"/>
                    <a:gd name="T106" fmla="*/ 2233 w 2925"/>
                    <a:gd name="T107" fmla="*/ 1605 h 1768"/>
                    <a:gd name="T108" fmla="*/ 0 w 2925"/>
                    <a:gd name="T109" fmla="*/ 172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5" h="1768">
                      <a:moveTo>
                        <a:pt x="1234" y="111"/>
                      </a:moveTo>
                      <a:lnTo>
                        <a:pt x="1178" y="111"/>
                      </a:lnTo>
                      <a:lnTo>
                        <a:pt x="1178" y="166"/>
                      </a:lnTo>
                      <a:lnTo>
                        <a:pt x="1123" y="166"/>
                      </a:lnTo>
                      <a:lnTo>
                        <a:pt x="1123" y="111"/>
                      </a:lnTo>
                      <a:lnTo>
                        <a:pt x="1067" y="111"/>
                      </a:lnTo>
                      <a:lnTo>
                        <a:pt x="1067" y="56"/>
                      </a:lnTo>
                      <a:lnTo>
                        <a:pt x="1123" y="56"/>
                      </a:lnTo>
                      <a:lnTo>
                        <a:pt x="1123" y="0"/>
                      </a:lnTo>
                      <a:lnTo>
                        <a:pt x="1178" y="0"/>
                      </a:lnTo>
                      <a:lnTo>
                        <a:pt x="1178" y="56"/>
                      </a:lnTo>
                      <a:lnTo>
                        <a:pt x="1234" y="56"/>
                      </a:lnTo>
                      <a:lnTo>
                        <a:pt x="1234" y="111"/>
                      </a:lnTo>
                      <a:close/>
                      <a:moveTo>
                        <a:pt x="2308" y="827"/>
                      </a:moveTo>
                      <a:lnTo>
                        <a:pt x="2701" y="827"/>
                      </a:lnTo>
                      <a:lnTo>
                        <a:pt x="2701" y="875"/>
                      </a:lnTo>
                      <a:lnTo>
                        <a:pt x="2308" y="875"/>
                      </a:lnTo>
                      <a:lnTo>
                        <a:pt x="2308" y="827"/>
                      </a:lnTo>
                      <a:close/>
                      <a:moveTo>
                        <a:pt x="1234" y="827"/>
                      </a:moveTo>
                      <a:lnTo>
                        <a:pt x="2233" y="827"/>
                      </a:lnTo>
                      <a:lnTo>
                        <a:pt x="2233" y="875"/>
                      </a:lnTo>
                      <a:lnTo>
                        <a:pt x="1234" y="875"/>
                      </a:lnTo>
                      <a:lnTo>
                        <a:pt x="1234" y="827"/>
                      </a:lnTo>
                      <a:close/>
                      <a:moveTo>
                        <a:pt x="341" y="827"/>
                      </a:moveTo>
                      <a:lnTo>
                        <a:pt x="394" y="827"/>
                      </a:lnTo>
                      <a:lnTo>
                        <a:pt x="394" y="875"/>
                      </a:lnTo>
                      <a:lnTo>
                        <a:pt x="341" y="875"/>
                      </a:lnTo>
                      <a:lnTo>
                        <a:pt x="341" y="827"/>
                      </a:lnTo>
                      <a:close/>
                      <a:moveTo>
                        <a:pt x="415" y="827"/>
                      </a:moveTo>
                      <a:lnTo>
                        <a:pt x="1074" y="827"/>
                      </a:lnTo>
                      <a:lnTo>
                        <a:pt x="1074" y="875"/>
                      </a:lnTo>
                      <a:lnTo>
                        <a:pt x="415" y="875"/>
                      </a:lnTo>
                      <a:lnTo>
                        <a:pt x="415" y="827"/>
                      </a:lnTo>
                      <a:close/>
                      <a:moveTo>
                        <a:pt x="1127" y="875"/>
                      </a:moveTo>
                      <a:lnTo>
                        <a:pt x="1181" y="875"/>
                      </a:lnTo>
                      <a:lnTo>
                        <a:pt x="1181" y="827"/>
                      </a:lnTo>
                      <a:lnTo>
                        <a:pt x="1127" y="827"/>
                      </a:lnTo>
                      <a:lnTo>
                        <a:pt x="1127" y="875"/>
                      </a:lnTo>
                      <a:close/>
                      <a:moveTo>
                        <a:pt x="2308" y="933"/>
                      </a:moveTo>
                      <a:lnTo>
                        <a:pt x="2701" y="933"/>
                      </a:lnTo>
                      <a:lnTo>
                        <a:pt x="2701" y="980"/>
                      </a:lnTo>
                      <a:lnTo>
                        <a:pt x="2308" y="980"/>
                      </a:lnTo>
                      <a:lnTo>
                        <a:pt x="2308" y="933"/>
                      </a:lnTo>
                      <a:close/>
                      <a:moveTo>
                        <a:pt x="1234" y="933"/>
                      </a:moveTo>
                      <a:lnTo>
                        <a:pt x="2233" y="933"/>
                      </a:lnTo>
                      <a:lnTo>
                        <a:pt x="2233" y="980"/>
                      </a:lnTo>
                      <a:lnTo>
                        <a:pt x="1234" y="980"/>
                      </a:lnTo>
                      <a:lnTo>
                        <a:pt x="1234" y="933"/>
                      </a:lnTo>
                      <a:close/>
                      <a:moveTo>
                        <a:pt x="341" y="933"/>
                      </a:moveTo>
                      <a:lnTo>
                        <a:pt x="394" y="933"/>
                      </a:lnTo>
                      <a:lnTo>
                        <a:pt x="394" y="980"/>
                      </a:lnTo>
                      <a:lnTo>
                        <a:pt x="341" y="980"/>
                      </a:lnTo>
                      <a:lnTo>
                        <a:pt x="341" y="933"/>
                      </a:lnTo>
                      <a:close/>
                      <a:moveTo>
                        <a:pt x="415" y="933"/>
                      </a:moveTo>
                      <a:lnTo>
                        <a:pt x="1074" y="933"/>
                      </a:lnTo>
                      <a:lnTo>
                        <a:pt x="1074" y="980"/>
                      </a:lnTo>
                      <a:lnTo>
                        <a:pt x="415" y="980"/>
                      </a:lnTo>
                      <a:lnTo>
                        <a:pt x="415" y="933"/>
                      </a:lnTo>
                      <a:close/>
                      <a:moveTo>
                        <a:pt x="1127" y="980"/>
                      </a:moveTo>
                      <a:lnTo>
                        <a:pt x="1181" y="980"/>
                      </a:lnTo>
                      <a:lnTo>
                        <a:pt x="1181" y="933"/>
                      </a:lnTo>
                      <a:lnTo>
                        <a:pt x="1127" y="933"/>
                      </a:lnTo>
                      <a:lnTo>
                        <a:pt x="1127" y="980"/>
                      </a:lnTo>
                      <a:close/>
                      <a:moveTo>
                        <a:pt x="2308" y="1038"/>
                      </a:moveTo>
                      <a:lnTo>
                        <a:pt x="2701" y="1038"/>
                      </a:lnTo>
                      <a:lnTo>
                        <a:pt x="2701" y="1086"/>
                      </a:lnTo>
                      <a:lnTo>
                        <a:pt x="2308" y="1086"/>
                      </a:lnTo>
                      <a:lnTo>
                        <a:pt x="2308" y="1038"/>
                      </a:lnTo>
                      <a:close/>
                      <a:moveTo>
                        <a:pt x="1234" y="1038"/>
                      </a:moveTo>
                      <a:lnTo>
                        <a:pt x="2233" y="1038"/>
                      </a:lnTo>
                      <a:lnTo>
                        <a:pt x="2233" y="1086"/>
                      </a:lnTo>
                      <a:lnTo>
                        <a:pt x="1234" y="1086"/>
                      </a:lnTo>
                      <a:lnTo>
                        <a:pt x="1234" y="1038"/>
                      </a:lnTo>
                      <a:close/>
                      <a:moveTo>
                        <a:pt x="341" y="1038"/>
                      </a:moveTo>
                      <a:lnTo>
                        <a:pt x="394" y="1038"/>
                      </a:lnTo>
                      <a:lnTo>
                        <a:pt x="394" y="1086"/>
                      </a:lnTo>
                      <a:lnTo>
                        <a:pt x="341" y="1086"/>
                      </a:lnTo>
                      <a:lnTo>
                        <a:pt x="341" y="1038"/>
                      </a:lnTo>
                      <a:close/>
                      <a:moveTo>
                        <a:pt x="415" y="1038"/>
                      </a:moveTo>
                      <a:lnTo>
                        <a:pt x="1074" y="1038"/>
                      </a:lnTo>
                      <a:lnTo>
                        <a:pt x="1074" y="1086"/>
                      </a:lnTo>
                      <a:lnTo>
                        <a:pt x="415" y="1086"/>
                      </a:lnTo>
                      <a:lnTo>
                        <a:pt x="415" y="1038"/>
                      </a:lnTo>
                      <a:close/>
                      <a:moveTo>
                        <a:pt x="1127" y="1086"/>
                      </a:moveTo>
                      <a:lnTo>
                        <a:pt x="1181" y="1086"/>
                      </a:lnTo>
                      <a:lnTo>
                        <a:pt x="1181" y="1038"/>
                      </a:lnTo>
                      <a:lnTo>
                        <a:pt x="1127" y="1038"/>
                      </a:lnTo>
                      <a:lnTo>
                        <a:pt x="1127" y="1086"/>
                      </a:lnTo>
                      <a:close/>
                      <a:moveTo>
                        <a:pt x="2308" y="1144"/>
                      </a:moveTo>
                      <a:lnTo>
                        <a:pt x="2701" y="1144"/>
                      </a:lnTo>
                      <a:lnTo>
                        <a:pt x="2701" y="1191"/>
                      </a:lnTo>
                      <a:lnTo>
                        <a:pt x="2308" y="1191"/>
                      </a:lnTo>
                      <a:lnTo>
                        <a:pt x="2308" y="1144"/>
                      </a:lnTo>
                      <a:close/>
                      <a:moveTo>
                        <a:pt x="1234" y="1144"/>
                      </a:moveTo>
                      <a:lnTo>
                        <a:pt x="2233" y="1144"/>
                      </a:lnTo>
                      <a:lnTo>
                        <a:pt x="2233" y="1191"/>
                      </a:lnTo>
                      <a:lnTo>
                        <a:pt x="1234" y="1191"/>
                      </a:lnTo>
                      <a:lnTo>
                        <a:pt x="1234" y="1144"/>
                      </a:lnTo>
                      <a:close/>
                      <a:moveTo>
                        <a:pt x="341" y="1144"/>
                      </a:moveTo>
                      <a:lnTo>
                        <a:pt x="394" y="1144"/>
                      </a:lnTo>
                      <a:lnTo>
                        <a:pt x="394" y="1191"/>
                      </a:lnTo>
                      <a:lnTo>
                        <a:pt x="341" y="1191"/>
                      </a:lnTo>
                      <a:lnTo>
                        <a:pt x="341" y="1144"/>
                      </a:lnTo>
                      <a:close/>
                      <a:moveTo>
                        <a:pt x="415" y="1144"/>
                      </a:moveTo>
                      <a:lnTo>
                        <a:pt x="1074" y="1144"/>
                      </a:lnTo>
                      <a:lnTo>
                        <a:pt x="1074" y="1191"/>
                      </a:lnTo>
                      <a:lnTo>
                        <a:pt x="415" y="1191"/>
                      </a:lnTo>
                      <a:lnTo>
                        <a:pt x="415" y="1144"/>
                      </a:lnTo>
                      <a:close/>
                      <a:moveTo>
                        <a:pt x="1127" y="1191"/>
                      </a:moveTo>
                      <a:lnTo>
                        <a:pt x="1181" y="1191"/>
                      </a:lnTo>
                      <a:lnTo>
                        <a:pt x="1181" y="1144"/>
                      </a:lnTo>
                      <a:lnTo>
                        <a:pt x="1127" y="1144"/>
                      </a:lnTo>
                      <a:lnTo>
                        <a:pt x="1127" y="1191"/>
                      </a:lnTo>
                      <a:close/>
                      <a:moveTo>
                        <a:pt x="2308" y="1249"/>
                      </a:moveTo>
                      <a:lnTo>
                        <a:pt x="2701" y="1249"/>
                      </a:lnTo>
                      <a:lnTo>
                        <a:pt x="2701" y="1296"/>
                      </a:lnTo>
                      <a:lnTo>
                        <a:pt x="2308" y="1296"/>
                      </a:lnTo>
                      <a:lnTo>
                        <a:pt x="2308" y="1249"/>
                      </a:lnTo>
                      <a:close/>
                      <a:moveTo>
                        <a:pt x="1234" y="1249"/>
                      </a:moveTo>
                      <a:lnTo>
                        <a:pt x="2233" y="1249"/>
                      </a:lnTo>
                      <a:lnTo>
                        <a:pt x="2233" y="1296"/>
                      </a:lnTo>
                      <a:lnTo>
                        <a:pt x="1234" y="1296"/>
                      </a:lnTo>
                      <a:lnTo>
                        <a:pt x="1234" y="1249"/>
                      </a:lnTo>
                      <a:close/>
                      <a:moveTo>
                        <a:pt x="341" y="1249"/>
                      </a:moveTo>
                      <a:lnTo>
                        <a:pt x="394" y="1249"/>
                      </a:lnTo>
                      <a:lnTo>
                        <a:pt x="394" y="1296"/>
                      </a:lnTo>
                      <a:lnTo>
                        <a:pt x="341" y="1296"/>
                      </a:lnTo>
                      <a:lnTo>
                        <a:pt x="341" y="1249"/>
                      </a:lnTo>
                      <a:close/>
                      <a:moveTo>
                        <a:pt x="415" y="1249"/>
                      </a:moveTo>
                      <a:lnTo>
                        <a:pt x="1074" y="1249"/>
                      </a:lnTo>
                      <a:lnTo>
                        <a:pt x="1074" y="1296"/>
                      </a:lnTo>
                      <a:lnTo>
                        <a:pt x="415" y="1296"/>
                      </a:lnTo>
                      <a:lnTo>
                        <a:pt x="415" y="1249"/>
                      </a:lnTo>
                      <a:close/>
                      <a:moveTo>
                        <a:pt x="1127" y="1296"/>
                      </a:moveTo>
                      <a:lnTo>
                        <a:pt x="1181" y="1296"/>
                      </a:lnTo>
                      <a:lnTo>
                        <a:pt x="1181" y="1249"/>
                      </a:lnTo>
                      <a:lnTo>
                        <a:pt x="1127" y="1249"/>
                      </a:lnTo>
                      <a:lnTo>
                        <a:pt x="1127" y="1296"/>
                      </a:lnTo>
                      <a:close/>
                      <a:moveTo>
                        <a:pt x="2308" y="1355"/>
                      </a:moveTo>
                      <a:lnTo>
                        <a:pt x="2701" y="1355"/>
                      </a:lnTo>
                      <a:lnTo>
                        <a:pt x="2701" y="1402"/>
                      </a:lnTo>
                      <a:lnTo>
                        <a:pt x="2308" y="1402"/>
                      </a:lnTo>
                      <a:lnTo>
                        <a:pt x="2308" y="1355"/>
                      </a:lnTo>
                      <a:close/>
                      <a:moveTo>
                        <a:pt x="1234" y="1355"/>
                      </a:moveTo>
                      <a:lnTo>
                        <a:pt x="2233" y="1355"/>
                      </a:lnTo>
                      <a:lnTo>
                        <a:pt x="2233" y="1402"/>
                      </a:lnTo>
                      <a:lnTo>
                        <a:pt x="1234" y="1402"/>
                      </a:lnTo>
                      <a:lnTo>
                        <a:pt x="1234" y="1355"/>
                      </a:lnTo>
                      <a:close/>
                      <a:moveTo>
                        <a:pt x="341" y="1355"/>
                      </a:moveTo>
                      <a:lnTo>
                        <a:pt x="394" y="1355"/>
                      </a:lnTo>
                      <a:lnTo>
                        <a:pt x="394" y="1402"/>
                      </a:lnTo>
                      <a:lnTo>
                        <a:pt x="341" y="1402"/>
                      </a:lnTo>
                      <a:lnTo>
                        <a:pt x="341" y="1355"/>
                      </a:lnTo>
                      <a:close/>
                      <a:moveTo>
                        <a:pt x="415" y="1355"/>
                      </a:moveTo>
                      <a:lnTo>
                        <a:pt x="1074" y="1355"/>
                      </a:lnTo>
                      <a:lnTo>
                        <a:pt x="1074" y="1402"/>
                      </a:lnTo>
                      <a:lnTo>
                        <a:pt x="415" y="1402"/>
                      </a:lnTo>
                      <a:lnTo>
                        <a:pt x="415" y="1355"/>
                      </a:lnTo>
                      <a:close/>
                      <a:moveTo>
                        <a:pt x="1127" y="1402"/>
                      </a:moveTo>
                      <a:lnTo>
                        <a:pt x="1181" y="1402"/>
                      </a:lnTo>
                      <a:lnTo>
                        <a:pt x="1181" y="1355"/>
                      </a:lnTo>
                      <a:lnTo>
                        <a:pt x="1127" y="1355"/>
                      </a:lnTo>
                      <a:lnTo>
                        <a:pt x="1127" y="1402"/>
                      </a:lnTo>
                      <a:close/>
                      <a:moveTo>
                        <a:pt x="1124" y="195"/>
                      </a:moveTo>
                      <a:lnTo>
                        <a:pt x="1177" y="195"/>
                      </a:lnTo>
                      <a:lnTo>
                        <a:pt x="1177" y="242"/>
                      </a:lnTo>
                      <a:lnTo>
                        <a:pt x="1124" y="242"/>
                      </a:lnTo>
                      <a:lnTo>
                        <a:pt x="1124" y="195"/>
                      </a:lnTo>
                      <a:close/>
                      <a:moveTo>
                        <a:pt x="873" y="195"/>
                      </a:moveTo>
                      <a:lnTo>
                        <a:pt x="1080" y="195"/>
                      </a:lnTo>
                      <a:lnTo>
                        <a:pt x="1080" y="242"/>
                      </a:lnTo>
                      <a:lnTo>
                        <a:pt x="873" y="242"/>
                      </a:lnTo>
                      <a:lnTo>
                        <a:pt x="873" y="195"/>
                      </a:lnTo>
                      <a:close/>
                      <a:moveTo>
                        <a:pt x="1229" y="242"/>
                      </a:moveTo>
                      <a:lnTo>
                        <a:pt x="1443" y="242"/>
                      </a:lnTo>
                      <a:lnTo>
                        <a:pt x="1443" y="195"/>
                      </a:lnTo>
                      <a:lnTo>
                        <a:pt x="1229" y="195"/>
                      </a:lnTo>
                      <a:lnTo>
                        <a:pt x="1229" y="242"/>
                      </a:lnTo>
                      <a:close/>
                      <a:moveTo>
                        <a:pt x="1124" y="300"/>
                      </a:moveTo>
                      <a:lnTo>
                        <a:pt x="1177" y="300"/>
                      </a:lnTo>
                      <a:lnTo>
                        <a:pt x="1177" y="347"/>
                      </a:lnTo>
                      <a:lnTo>
                        <a:pt x="1124" y="347"/>
                      </a:lnTo>
                      <a:lnTo>
                        <a:pt x="1124" y="300"/>
                      </a:lnTo>
                      <a:close/>
                      <a:moveTo>
                        <a:pt x="873" y="300"/>
                      </a:moveTo>
                      <a:lnTo>
                        <a:pt x="1080" y="300"/>
                      </a:lnTo>
                      <a:lnTo>
                        <a:pt x="1080" y="347"/>
                      </a:lnTo>
                      <a:lnTo>
                        <a:pt x="873" y="347"/>
                      </a:lnTo>
                      <a:lnTo>
                        <a:pt x="873" y="300"/>
                      </a:lnTo>
                      <a:close/>
                      <a:moveTo>
                        <a:pt x="1229" y="347"/>
                      </a:moveTo>
                      <a:lnTo>
                        <a:pt x="1443" y="347"/>
                      </a:lnTo>
                      <a:lnTo>
                        <a:pt x="1443" y="300"/>
                      </a:lnTo>
                      <a:lnTo>
                        <a:pt x="1229" y="300"/>
                      </a:lnTo>
                      <a:lnTo>
                        <a:pt x="1229" y="347"/>
                      </a:lnTo>
                      <a:close/>
                      <a:moveTo>
                        <a:pt x="1124" y="405"/>
                      </a:moveTo>
                      <a:lnTo>
                        <a:pt x="1177" y="405"/>
                      </a:lnTo>
                      <a:lnTo>
                        <a:pt x="1177" y="453"/>
                      </a:lnTo>
                      <a:lnTo>
                        <a:pt x="1124" y="453"/>
                      </a:lnTo>
                      <a:lnTo>
                        <a:pt x="1124" y="405"/>
                      </a:lnTo>
                      <a:close/>
                      <a:moveTo>
                        <a:pt x="873" y="405"/>
                      </a:moveTo>
                      <a:lnTo>
                        <a:pt x="1080" y="405"/>
                      </a:lnTo>
                      <a:lnTo>
                        <a:pt x="1080" y="453"/>
                      </a:lnTo>
                      <a:lnTo>
                        <a:pt x="873" y="453"/>
                      </a:lnTo>
                      <a:lnTo>
                        <a:pt x="873" y="405"/>
                      </a:lnTo>
                      <a:close/>
                      <a:moveTo>
                        <a:pt x="1229" y="453"/>
                      </a:moveTo>
                      <a:lnTo>
                        <a:pt x="1443" y="453"/>
                      </a:lnTo>
                      <a:lnTo>
                        <a:pt x="1443" y="405"/>
                      </a:lnTo>
                      <a:lnTo>
                        <a:pt x="1229" y="405"/>
                      </a:lnTo>
                      <a:lnTo>
                        <a:pt x="1229" y="453"/>
                      </a:lnTo>
                      <a:close/>
                      <a:moveTo>
                        <a:pt x="1124" y="511"/>
                      </a:moveTo>
                      <a:lnTo>
                        <a:pt x="1177" y="511"/>
                      </a:lnTo>
                      <a:lnTo>
                        <a:pt x="1177" y="558"/>
                      </a:lnTo>
                      <a:lnTo>
                        <a:pt x="1124" y="558"/>
                      </a:lnTo>
                      <a:lnTo>
                        <a:pt x="1124" y="511"/>
                      </a:lnTo>
                      <a:close/>
                      <a:moveTo>
                        <a:pt x="873" y="511"/>
                      </a:moveTo>
                      <a:lnTo>
                        <a:pt x="1080" y="511"/>
                      </a:lnTo>
                      <a:lnTo>
                        <a:pt x="1080" y="558"/>
                      </a:lnTo>
                      <a:lnTo>
                        <a:pt x="873" y="558"/>
                      </a:lnTo>
                      <a:lnTo>
                        <a:pt x="873" y="511"/>
                      </a:lnTo>
                      <a:close/>
                      <a:moveTo>
                        <a:pt x="1229" y="558"/>
                      </a:moveTo>
                      <a:lnTo>
                        <a:pt x="1443" y="558"/>
                      </a:lnTo>
                      <a:lnTo>
                        <a:pt x="1443" y="511"/>
                      </a:lnTo>
                      <a:lnTo>
                        <a:pt x="1229" y="511"/>
                      </a:lnTo>
                      <a:lnTo>
                        <a:pt x="1229" y="558"/>
                      </a:lnTo>
                      <a:close/>
                      <a:moveTo>
                        <a:pt x="1124" y="616"/>
                      </a:moveTo>
                      <a:lnTo>
                        <a:pt x="1177" y="616"/>
                      </a:lnTo>
                      <a:lnTo>
                        <a:pt x="1177" y="664"/>
                      </a:lnTo>
                      <a:lnTo>
                        <a:pt x="1124" y="664"/>
                      </a:lnTo>
                      <a:lnTo>
                        <a:pt x="1124" y="616"/>
                      </a:lnTo>
                      <a:close/>
                      <a:moveTo>
                        <a:pt x="873" y="616"/>
                      </a:moveTo>
                      <a:lnTo>
                        <a:pt x="1080" y="616"/>
                      </a:lnTo>
                      <a:lnTo>
                        <a:pt x="1080" y="664"/>
                      </a:lnTo>
                      <a:lnTo>
                        <a:pt x="873" y="664"/>
                      </a:lnTo>
                      <a:lnTo>
                        <a:pt x="873" y="616"/>
                      </a:lnTo>
                      <a:close/>
                      <a:moveTo>
                        <a:pt x="1229" y="664"/>
                      </a:moveTo>
                      <a:lnTo>
                        <a:pt x="1443" y="664"/>
                      </a:lnTo>
                      <a:lnTo>
                        <a:pt x="1443" y="616"/>
                      </a:lnTo>
                      <a:lnTo>
                        <a:pt x="1229" y="616"/>
                      </a:lnTo>
                      <a:lnTo>
                        <a:pt x="1229" y="664"/>
                      </a:lnTo>
                      <a:close/>
                      <a:moveTo>
                        <a:pt x="1120" y="722"/>
                      </a:moveTo>
                      <a:lnTo>
                        <a:pt x="1173" y="722"/>
                      </a:lnTo>
                      <a:lnTo>
                        <a:pt x="1173" y="769"/>
                      </a:lnTo>
                      <a:lnTo>
                        <a:pt x="1120" y="769"/>
                      </a:lnTo>
                      <a:lnTo>
                        <a:pt x="1120" y="722"/>
                      </a:lnTo>
                      <a:close/>
                      <a:moveTo>
                        <a:pt x="873" y="722"/>
                      </a:moveTo>
                      <a:lnTo>
                        <a:pt x="1075" y="722"/>
                      </a:lnTo>
                      <a:lnTo>
                        <a:pt x="1075" y="769"/>
                      </a:lnTo>
                      <a:lnTo>
                        <a:pt x="873" y="769"/>
                      </a:lnTo>
                      <a:lnTo>
                        <a:pt x="873" y="722"/>
                      </a:lnTo>
                      <a:close/>
                      <a:moveTo>
                        <a:pt x="1226" y="769"/>
                      </a:moveTo>
                      <a:lnTo>
                        <a:pt x="1443" y="769"/>
                      </a:lnTo>
                      <a:lnTo>
                        <a:pt x="1443" y="722"/>
                      </a:lnTo>
                      <a:lnTo>
                        <a:pt x="1226" y="722"/>
                      </a:lnTo>
                      <a:lnTo>
                        <a:pt x="1226" y="769"/>
                      </a:lnTo>
                      <a:close/>
                      <a:moveTo>
                        <a:pt x="2308" y="1605"/>
                      </a:moveTo>
                      <a:lnTo>
                        <a:pt x="2308" y="1721"/>
                      </a:lnTo>
                      <a:lnTo>
                        <a:pt x="2446" y="1721"/>
                      </a:lnTo>
                      <a:lnTo>
                        <a:pt x="2446" y="1768"/>
                      </a:lnTo>
                      <a:lnTo>
                        <a:pt x="2561" y="1768"/>
                      </a:lnTo>
                      <a:lnTo>
                        <a:pt x="2561" y="1721"/>
                      </a:lnTo>
                      <a:lnTo>
                        <a:pt x="2925" y="1721"/>
                      </a:lnTo>
                      <a:lnTo>
                        <a:pt x="2925" y="1605"/>
                      </a:lnTo>
                      <a:lnTo>
                        <a:pt x="2308" y="1605"/>
                      </a:lnTo>
                      <a:close/>
                      <a:moveTo>
                        <a:pt x="64" y="1605"/>
                      </a:moveTo>
                      <a:lnTo>
                        <a:pt x="64" y="1721"/>
                      </a:lnTo>
                      <a:lnTo>
                        <a:pt x="1091" y="1721"/>
                      </a:lnTo>
                      <a:lnTo>
                        <a:pt x="1091" y="1768"/>
                      </a:lnTo>
                      <a:lnTo>
                        <a:pt x="1206" y="1768"/>
                      </a:lnTo>
                      <a:lnTo>
                        <a:pt x="1206" y="1721"/>
                      </a:lnTo>
                      <a:lnTo>
                        <a:pt x="2233" y="1721"/>
                      </a:lnTo>
                      <a:lnTo>
                        <a:pt x="2233" y="1605"/>
                      </a:lnTo>
                      <a:lnTo>
                        <a:pt x="64" y="1605"/>
                      </a:lnTo>
                      <a:close/>
                      <a:moveTo>
                        <a:pt x="0" y="1605"/>
                      </a:moveTo>
                      <a:lnTo>
                        <a:pt x="43" y="1605"/>
                      </a:lnTo>
                      <a:lnTo>
                        <a:pt x="43" y="1722"/>
                      </a:lnTo>
                      <a:lnTo>
                        <a:pt x="0" y="1722"/>
                      </a:lnTo>
                      <a:lnTo>
                        <a:pt x="0" y="1605"/>
                      </a:lnTo>
                      <a:close/>
                    </a:path>
                  </a:pathLst>
                </a:custGeom>
                <a:solidFill>
                  <a:srgbClr val="FFFFFF"/>
                </a:solidFill>
                <a:ln>
                  <a:noFill/>
                </a:ln>
                <a:extLst>
                  <a:ext uri="{91240B29-F687-4f45-9708-019B960494DF}">
                    <a14:hiddenLine xmlns:a14="http://schemas.microsoft.com/office/drawing/2010/main" xmlns:p14="http://schemas.microsoft.com/office/powerpoint/2010/main" xmlns:asvg="http://schemas.microsoft.com/office/drawing/2016/SVG/main" xmlns:v="urn:schemas-microsoft-com:vml" xmlns:mc="http://schemas.openxmlformats.org/markup-compatibility/2006" xmlns:a16="http://schemas.microsoft.com/office/drawing/2014/main" xmlns="" w="9525">
                      <a:solidFill>
                        <a:srgbClr val="000000"/>
                      </a:solidFill>
                      <a:round/>
                      <a:headEnd/>
                      <a:tailEnd/>
                    </a14:hiddenLine>
                  </a:ext>
                </a:extLst>
              </p:spPr>
              <p:txBody>
                <a:bodyPr vert="horz" wrap="square" lIns="49425" tIns="24712" rIns="49425" bIns="24712" numCol="1" anchor="t" anchorCtr="0" compatLnSpc="1">
                  <a:prstTxWarp prst="textNoShape">
                    <a:avLst/>
                  </a:prstTxWarp>
                </a:bodyPr>
                <a:lstStyle/>
                <a:p>
                  <a:pPr defTabSz="912754">
                    <a:defRPr/>
                  </a:pPr>
                  <a:endParaRPr lang="de-DE" sz="2886">
                    <a:solidFill>
                      <a:srgbClr val="000000"/>
                    </a:solidFill>
                    <a:latin typeface="Calibri"/>
                  </a:endParaRPr>
                </a:p>
              </p:txBody>
            </p:sp>
          </p:grpSp>
          <p:grpSp>
            <p:nvGrpSpPr>
              <p:cNvPr id="40" name="Group 159">
                <a:extLst>
                  <a:ext uri="{FF2B5EF4-FFF2-40B4-BE49-F238E27FC236}">
                    <a16:creationId xmlns:a16="http://schemas.microsoft.com/office/drawing/2014/main" id="{99F28A0D-6273-704F-D40F-5743AF905FFF}"/>
                  </a:ext>
                </a:extLst>
              </p:cNvPr>
              <p:cNvGrpSpPr/>
              <p:nvPr/>
            </p:nvGrpSpPr>
            <p:grpSpPr>
              <a:xfrm>
                <a:off x="4767299" y="4053125"/>
                <a:ext cx="794474" cy="495828"/>
                <a:chOff x="9761139" y="1500190"/>
                <a:chExt cx="1779756" cy="1110735"/>
              </a:xfrm>
            </p:grpSpPr>
            <p:sp>
              <p:nvSpPr>
                <p:cNvPr id="44" name="Freeform 130">
                  <a:extLst>
                    <a:ext uri="{FF2B5EF4-FFF2-40B4-BE49-F238E27FC236}">
                      <a16:creationId xmlns:a16="http://schemas.microsoft.com/office/drawing/2014/main" id="{17A94A89-88C0-9788-9B7E-188D0EB23460}"/>
                    </a:ext>
                  </a:extLst>
                </p:cNvPr>
                <p:cNvSpPr>
                  <a:spLocks/>
                </p:cNvSpPr>
                <p:nvPr/>
              </p:nvSpPr>
              <p:spPr bwMode="auto">
                <a:xfrm>
                  <a:off x="9761139" y="1500190"/>
                  <a:ext cx="1562101" cy="831850"/>
                </a:xfrm>
                <a:custGeom>
                  <a:avLst/>
                  <a:gdLst>
                    <a:gd name="T0" fmla="*/ 79 w 188"/>
                    <a:gd name="T1" fmla="*/ 0 h 99"/>
                    <a:gd name="T2" fmla="*/ 36 w 188"/>
                    <a:gd name="T3" fmla="*/ 37 h 99"/>
                    <a:gd name="T4" fmla="*/ 28 w 188"/>
                    <a:gd name="T5" fmla="*/ 36 h 99"/>
                    <a:gd name="T6" fmla="*/ 0 w 188"/>
                    <a:gd name="T7" fmla="*/ 64 h 99"/>
                    <a:gd name="T8" fmla="*/ 0 w 188"/>
                    <a:gd name="T9" fmla="*/ 66 h 99"/>
                    <a:gd name="T10" fmla="*/ 33 w 188"/>
                    <a:gd name="T11" fmla="*/ 99 h 99"/>
                    <a:gd name="T12" fmla="*/ 155 w 188"/>
                    <a:gd name="T13" fmla="*/ 99 h 99"/>
                    <a:gd name="T14" fmla="*/ 157 w 188"/>
                    <a:gd name="T15" fmla="*/ 99 h 99"/>
                    <a:gd name="T16" fmla="*/ 158 w 188"/>
                    <a:gd name="T17" fmla="*/ 99 h 99"/>
                    <a:gd name="T18" fmla="*/ 188 w 188"/>
                    <a:gd name="T19" fmla="*/ 69 h 99"/>
                    <a:gd name="T20" fmla="*/ 188 w 188"/>
                    <a:gd name="T21" fmla="*/ 67 h 99"/>
                    <a:gd name="T22" fmla="*/ 188 w 188"/>
                    <a:gd name="T23" fmla="*/ 66 h 99"/>
                    <a:gd name="T24" fmla="*/ 188 w 188"/>
                    <a:gd name="T25" fmla="*/ 64 h 99"/>
                    <a:gd name="T26" fmla="*/ 187 w 188"/>
                    <a:gd name="T27" fmla="*/ 64 h 99"/>
                    <a:gd name="T28" fmla="*/ 158 w 188"/>
                    <a:gd name="T29" fmla="*/ 39 h 99"/>
                    <a:gd name="T30" fmla="*/ 156 w 188"/>
                    <a:gd name="T31" fmla="*/ 39 h 99"/>
                    <a:gd name="T32" fmla="*/ 156 w 188"/>
                    <a:gd name="T33" fmla="*/ 39 h 99"/>
                    <a:gd name="T34" fmla="*/ 128 w 188"/>
                    <a:gd name="T35" fmla="*/ 11 h 99"/>
                    <a:gd name="T36" fmla="*/ 112 w 188"/>
                    <a:gd name="T37" fmla="*/ 16 h 99"/>
                    <a:gd name="T38" fmla="*/ 79 w 188"/>
                    <a:gd name="T3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9">
                      <a:moveTo>
                        <a:pt x="79" y="0"/>
                      </a:moveTo>
                      <a:cubicBezTo>
                        <a:pt x="57" y="0"/>
                        <a:pt x="39" y="16"/>
                        <a:pt x="36" y="37"/>
                      </a:cubicBezTo>
                      <a:cubicBezTo>
                        <a:pt x="33" y="37"/>
                        <a:pt x="31" y="36"/>
                        <a:pt x="28" y="36"/>
                      </a:cubicBezTo>
                      <a:cubicBezTo>
                        <a:pt x="13" y="36"/>
                        <a:pt x="0" y="49"/>
                        <a:pt x="0" y="64"/>
                      </a:cubicBezTo>
                      <a:cubicBezTo>
                        <a:pt x="0" y="66"/>
                        <a:pt x="0" y="66"/>
                        <a:pt x="0" y="66"/>
                      </a:cubicBezTo>
                      <a:cubicBezTo>
                        <a:pt x="0" y="84"/>
                        <a:pt x="15" y="99"/>
                        <a:pt x="33" y="99"/>
                      </a:cubicBezTo>
                      <a:cubicBezTo>
                        <a:pt x="155" y="99"/>
                        <a:pt x="155" y="99"/>
                        <a:pt x="155" y="99"/>
                      </a:cubicBezTo>
                      <a:cubicBezTo>
                        <a:pt x="156" y="99"/>
                        <a:pt x="156" y="99"/>
                        <a:pt x="157" y="99"/>
                      </a:cubicBezTo>
                      <a:cubicBezTo>
                        <a:pt x="157" y="99"/>
                        <a:pt x="158" y="99"/>
                        <a:pt x="158" y="99"/>
                      </a:cubicBezTo>
                      <a:cubicBezTo>
                        <a:pt x="175" y="99"/>
                        <a:pt x="188" y="85"/>
                        <a:pt x="188" y="69"/>
                      </a:cubicBezTo>
                      <a:cubicBezTo>
                        <a:pt x="188" y="68"/>
                        <a:pt x="188" y="68"/>
                        <a:pt x="188" y="67"/>
                      </a:cubicBezTo>
                      <a:cubicBezTo>
                        <a:pt x="188" y="67"/>
                        <a:pt x="188" y="67"/>
                        <a:pt x="188" y="66"/>
                      </a:cubicBezTo>
                      <a:cubicBezTo>
                        <a:pt x="188" y="64"/>
                        <a:pt x="188" y="64"/>
                        <a:pt x="188" y="64"/>
                      </a:cubicBezTo>
                      <a:cubicBezTo>
                        <a:pt x="187" y="64"/>
                        <a:pt x="187" y="64"/>
                        <a:pt x="187" y="64"/>
                      </a:cubicBezTo>
                      <a:cubicBezTo>
                        <a:pt x="185" y="50"/>
                        <a:pt x="173" y="39"/>
                        <a:pt x="158" y="39"/>
                      </a:cubicBezTo>
                      <a:cubicBezTo>
                        <a:pt x="157" y="39"/>
                        <a:pt x="157" y="39"/>
                        <a:pt x="156" y="39"/>
                      </a:cubicBezTo>
                      <a:cubicBezTo>
                        <a:pt x="156" y="39"/>
                        <a:pt x="156" y="39"/>
                        <a:pt x="156" y="39"/>
                      </a:cubicBezTo>
                      <a:cubicBezTo>
                        <a:pt x="156" y="24"/>
                        <a:pt x="144" y="11"/>
                        <a:pt x="128" y="11"/>
                      </a:cubicBezTo>
                      <a:cubicBezTo>
                        <a:pt x="122" y="11"/>
                        <a:pt x="117" y="13"/>
                        <a:pt x="112" y="16"/>
                      </a:cubicBezTo>
                      <a:cubicBezTo>
                        <a:pt x="104" y="7"/>
                        <a:pt x="92" y="0"/>
                        <a:pt x="79" y="0"/>
                      </a:cubicBezTo>
                    </a:path>
                  </a:pathLst>
                </a:custGeom>
                <a:solidFill>
                  <a:schemeClr val="accent6"/>
                </a:solidFill>
                <a:ln>
                  <a:noFill/>
                </a:ln>
              </p:spPr>
              <p:txBody>
                <a:bodyPr vert="horz" wrap="square" lIns="49425" tIns="24712" rIns="49425" bIns="24712" numCol="1" anchor="t" anchorCtr="0" compatLnSpc="1">
                  <a:prstTxWarp prst="textNoShape">
                    <a:avLst/>
                  </a:prstTxWarp>
                </a:bodyPr>
                <a:lstStyle/>
                <a:p>
                  <a:pPr defTabSz="912754">
                    <a:defRPr/>
                  </a:pPr>
                  <a:endParaRPr lang="en-US" sz="1797">
                    <a:solidFill>
                      <a:srgbClr val="000000"/>
                    </a:solidFill>
                    <a:latin typeface="Calibri"/>
                  </a:endParaRPr>
                </a:p>
              </p:txBody>
            </p:sp>
            <p:sp>
              <p:nvSpPr>
                <p:cNvPr id="45" name="Freeform 130">
                  <a:extLst>
                    <a:ext uri="{FF2B5EF4-FFF2-40B4-BE49-F238E27FC236}">
                      <a16:creationId xmlns:a16="http://schemas.microsoft.com/office/drawing/2014/main" id="{E482978A-FF38-DEB1-2CD9-E2F9EB401783}"/>
                    </a:ext>
                  </a:extLst>
                </p:cNvPr>
                <p:cNvSpPr>
                  <a:spLocks/>
                </p:cNvSpPr>
                <p:nvPr/>
              </p:nvSpPr>
              <p:spPr bwMode="auto">
                <a:xfrm>
                  <a:off x="10426756" y="2017623"/>
                  <a:ext cx="1114139" cy="593302"/>
                </a:xfrm>
                <a:custGeom>
                  <a:avLst/>
                  <a:gdLst>
                    <a:gd name="T0" fmla="*/ 79 w 188"/>
                    <a:gd name="T1" fmla="*/ 0 h 99"/>
                    <a:gd name="T2" fmla="*/ 36 w 188"/>
                    <a:gd name="T3" fmla="*/ 37 h 99"/>
                    <a:gd name="T4" fmla="*/ 28 w 188"/>
                    <a:gd name="T5" fmla="*/ 36 h 99"/>
                    <a:gd name="T6" fmla="*/ 0 w 188"/>
                    <a:gd name="T7" fmla="*/ 64 h 99"/>
                    <a:gd name="T8" fmla="*/ 0 w 188"/>
                    <a:gd name="T9" fmla="*/ 66 h 99"/>
                    <a:gd name="T10" fmla="*/ 33 w 188"/>
                    <a:gd name="T11" fmla="*/ 99 h 99"/>
                    <a:gd name="T12" fmla="*/ 155 w 188"/>
                    <a:gd name="T13" fmla="*/ 99 h 99"/>
                    <a:gd name="T14" fmla="*/ 157 w 188"/>
                    <a:gd name="T15" fmla="*/ 99 h 99"/>
                    <a:gd name="T16" fmla="*/ 158 w 188"/>
                    <a:gd name="T17" fmla="*/ 99 h 99"/>
                    <a:gd name="T18" fmla="*/ 188 w 188"/>
                    <a:gd name="T19" fmla="*/ 69 h 99"/>
                    <a:gd name="T20" fmla="*/ 188 w 188"/>
                    <a:gd name="T21" fmla="*/ 67 h 99"/>
                    <a:gd name="T22" fmla="*/ 188 w 188"/>
                    <a:gd name="T23" fmla="*/ 66 h 99"/>
                    <a:gd name="T24" fmla="*/ 188 w 188"/>
                    <a:gd name="T25" fmla="*/ 64 h 99"/>
                    <a:gd name="T26" fmla="*/ 187 w 188"/>
                    <a:gd name="T27" fmla="*/ 64 h 99"/>
                    <a:gd name="T28" fmla="*/ 158 w 188"/>
                    <a:gd name="T29" fmla="*/ 39 h 99"/>
                    <a:gd name="T30" fmla="*/ 156 w 188"/>
                    <a:gd name="T31" fmla="*/ 39 h 99"/>
                    <a:gd name="T32" fmla="*/ 156 w 188"/>
                    <a:gd name="T33" fmla="*/ 39 h 99"/>
                    <a:gd name="T34" fmla="*/ 128 w 188"/>
                    <a:gd name="T35" fmla="*/ 11 h 99"/>
                    <a:gd name="T36" fmla="*/ 112 w 188"/>
                    <a:gd name="T37" fmla="*/ 16 h 99"/>
                    <a:gd name="T38" fmla="*/ 79 w 188"/>
                    <a:gd name="T3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9">
                      <a:moveTo>
                        <a:pt x="79" y="0"/>
                      </a:moveTo>
                      <a:cubicBezTo>
                        <a:pt x="57" y="0"/>
                        <a:pt x="39" y="16"/>
                        <a:pt x="36" y="37"/>
                      </a:cubicBezTo>
                      <a:cubicBezTo>
                        <a:pt x="33" y="37"/>
                        <a:pt x="31" y="36"/>
                        <a:pt x="28" y="36"/>
                      </a:cubicBezTo>
                      <a:cubicBezTo>
                        <a:pt x="13" y="36"/>
                        <a:pt x="0" y="49"/>
                        <a:pt x="0" y="64"/>
                      </a:cubicBezTo>
                      <a:cubicBezTo>
                        <a:pt x="0" y="66"/>
                        <a:pt x="0" y="66"/>
                        <a:pt x="0" y="66"/>
                      </a:cubicBezTo>
                      <a:cubicBezTo>
                        <a:pt x="0" y="84"/>
                        <a:pt x="15" y="99"/>
                        <a:pt x="33" y="99"/>
                      </a:cubicBezTo>
                      <a:cubicBezTo>
                        <a:pt x="155" y="99"/>
                        <a:pt x="155" y="99"/>
                        <a:pt x="155" y="99"/>
                      </a:cubicBezTo>
                      <a:cubicBezTo>
                        <a:pt x="156" y="99"/>
                        <a:pt x="156" y="99"/>
                        <a:pt x="157" y="99"/>
                      </a:cubicBezTo>
                      <a:cubicBezTo>
                        <a:pt x="157" y="99"/>
                        <a:pt x="158" y="99"/>
                        <a:pt x="158" y="99"/>
                      </a:cubicBezTo>
                      <a:cubicBezTo>
                        <a:pt x="175" y="99"/>
                        <a:pt x="188" y="85"/>
                        <a:pt x="188" y="69"/>
                      </a:cubicBezTo>
                      <a:cubicBezTo>
                        <a:pt x="188" y="68"/>
                        <a:pt x="188" y="68"/>
                        <a:pt x="188" y="67"/>
                      </a:cubicBezTo>
                      <a:cubicBezTo>
                        <a:pt x="188" y="67"/>
                        <a:pt x="188" y="67"/>
                        <a:pt x="188" y="66"/>
                      </a:cubicBezTo>
                      <a:cubicBezTo>
                        <a:pt x="188" y="64"/>
                        <a:pt x="188" y="64"/>
                        <a:pt x="188" y="64"/>
                      </a:cubicBezTo>
                      <a:cubicBezTo>
                        <a:pt x="187" y="64"/>
                        <a:pt x="187" y="64"/>
                        <a:pt x="187" y="64"/>
                      </a:cubicBezTo>
                      <a:cubicBezTo>
                        <a:pt x="185" y="50"/>
                        <a:pt x="173" y="39"/>
                        <a:pt x="158" y="39"/>
                      </a:cubicBezTo>
                      <a:cubicBezTo>
                        <a:pt x="157" y="39"/>
                        <a:pt x="157" y="39"/>
                        <a:pt x="156" y="39"/>
                      </a:cubicBezTo>
                      <a:cubicBezTo>
                        <a:pt x="156" y="39"/>
                        <a:pt x="156" y="39"/>
                        <a:pt x="156" y="39"/>
                      </a:cubicBezTo>
                      <a:cubicBezTo>
                        <a:pt x="156" y="24"/>
                        <a:pt x="144" y="11"/>
                        <a:pt x="128" y="11"/>
                      </a:cubicBezTo>
                      <a:cubicBezTo>
                        <a:pt x="122" y="11"/>
                        <a:pt x="117" y="13"/>
                        <a:pt x="112" y="16"/>
                      </a:cubicBezTo>
                      <a:cubicBezTo>
                        <a:pt x="104" y="7"/>
                        <a:pt x="92" y="0"/>
                        <a:pt x="79" y="0"/>
                      </a:cubicBezTo>
                    </a:path>
                  </a:pathLst>
                </a:custGeom>
                <a:solidFill>
                  <a:schemeClr val="bg1">
                    <a:lumMod val="95000"/>
                  </a:schemeClr>
                </a:solidFill>
                <a:ln>
                  <a:noFill/>
                </a:ln>
              </p:spPr>
              <p:txBody>
                <a:bodyPr vert="horz" wrap="square" lIns="49425" tIns="24712" rIns="49425" bIns="24712" numCol="1" anchor="t" anchorCtr="0" compatLnSpc="1">
                  <a:prstTxWarp prst="textNoShape">
                    <a:avLst/>
                  </a:prstTxWarp>
                </a:bodyPr>
                <a:lstStyle/>
                <a:p>
                  <a:pPr defTabSz="912754">
                    <a:defRPr/>
                  </a:pPr>
                  <a:endParaRPr lang="en-US" sz="1797">
                    <a:solidFill>
                      <a:srgbClr val="000000"/>
                    </a:solidFill>
                    <a:latin typeface="Calibri"/>
                  </a:endParaRPr>
                </a:p>
              </p:txBody>
            </p:sp>
          </p:grpSp>
          <p:grpSp>
            <p:nvGrpSpPr>
              <p:cNvPr id="41" name="Group 162">
                <a:extLst>
                  <a:ext uri="{FF2B5EF4-FFF2-40B4-BE49-F238E27FC236}">
                    <a16:creationId xmlns:a16="http://schemas.microsoft.com/office/drawing/2014/main" id="{9B66982C-76EF-DD39-3404-9BF75601C8E4}"/>
                  </a:ext>
                </a:extLst>
              </p:cNvPr>
              <p:cNvGrpSpPr/>
              <p:nvPr/>
            </p:nvGrpSpPr>
            <p:grpSpPr>
              <a:xfrm flipH="1">
                <a:off x="5994816" y="3530818"/>
                <a:ext cx="851615" cy="589687"/>
                <a:chOff x="9304828" y="1038153"/>
                <a:chExt cx="1907762" cy="1320995"/>
              </a:xfrm>
            </p:grpSpPr>
            <p:sp>
              <p:nvSpPr>
                <p:cNvPr id="42" name="Freeform 130">
                  <a:extLst>
                    <a:ext uri="{FF2B5EF4-FFF2-40B4-BE49-F238E27FC236}">
                      <a16:creationId xmlns:a16="http://schemas.microsoft.com/office/drawing/2014/main" id="{24EA2632-0CFF-40B8-A1C8-AB8319BA8D58}"/>
                    </a:ext>
                  </a:extLst>
                </p:cNvPr>
                <p:cNvSpPr>
                  <a:spLocks/>
                </p:cNvSpPr>
                <p:nvPr/>
              </p:nvSpPr>
              <p:spPr bwMode="auto">
                <a:xfrm>
                  <a:off x="9304828" y="1038153"/>
                  <a:ext cx="1562101" cy="831851"/>
                </a:xfrm>
                <a:custGeom>
                  <a:avLst/>
                  <a:gdLst>
                    <a:gd name="T0" fmla="*/ 79 w 188"/>
                    <a:gd name="T1" fmla="*/ 0 h 99"/>
                    <a:gd name="T2" fmla="*/ 36 w 188"/>
                    <a:gd name="T3" fmla="*/ 37 h 99"/>
                    <a:gd name="T4" fmla="*/ 28 w 188"/>
                    <a:gd name="T5" fmla="*/ 36 h 99"/>
                    <a:gd name="T6" fmla="*/ 0 w 188"/>
                    <a:gd name="T7" fmla="*/ 64 h 99"/>
                    <a:gd name="T8" fmla="*/ 0 w 188"/>
                    <a:gd name="T9" fmla="*/ 66 h 99"/>
                    <a:gd name="T10" fmla="*/ 33 w 188"/>
                    <a:gd name="T11" fmla="*/ 99 h 99"/>
                    <a:gd name="T12" fmla="*/ 155 w 188"/>
                    <a:gd name="T13" fmla="*/ 99 h 99"/>
                    <a:gd name="T14" fmla="*/ 157 w 188"/>
                    <a:gd name="T15" fmla="*/ 99 h 99"/>
                    <a:gd name="T16" fmla="*/ 158 w 188"/>
                    <a:gd name="T17" fmla="*/ 99 h 99"/>
                    <a:gd name="T18" fmla="*/ 188 w 188"/>
                    <a:gd name="T19" fmla="*/ 69 h 99"/>
                    <a:gd name="T20" fmla="*/ 188 w 188"/>
                    <a:gd name="T21" fmla="*/ 67 h 99"/>
                    <a:gd name="T22" fmla="*/ 188 w 188"/>
                    <a:gd name="T23" fmla="*/ 66 h 99"/>
                    <a:gd name="T24" fmla="*/ 188 w 188"/>
                    <a:gd name="T25" fmla="*/ 64 h 99"/>
                    <a:gd name="T26" fmla="*/ 187 w 188"/>
                    <a:gd name="T27" fmla="*/ 64 h 99"/>
                    <a:gd name="T28" fmla="*/ 158 w 188"/>
                    <a:gd name="T29" fmla="*/ 39 h 99"/>
                    <a:gd name="T30" fmla="*/ 156 w 188"/>
                    <a:gd name="T31" fmla="*/ 39 h 99"/>
                    <a:gd name="T32" fmla="*/ 156 w 188"/>
                    <a:gd name="T33" fmla="*/ 39 h 99"/>
                    <a:gd name="T34" fmla="*/ 128 w 188"/>
                    <a:gd name="T35" fmla="*/ 11 h 99"/>
                    <a:gd name="T36" fmla="*/ 112 w 188"/>
                    <a:gd name="T37" fmla="*/ 16 h 99"/>
                    <a:gd name="T38" fmla="*/ 79 w 188"/>
                    <a:gd name="T3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9">
                      <a:moveTo>
                        <a:pt x="79" y="0"/>
                      </a:moveTo>
                      <a:cubicBezTo>
                        <a:pt x="57" y="0"/>
                        <a:pt x="39" y="16"/>
                        <a:pt x="36" y="37"/>
                      </a:cubicBezTo>
                      <a:cubicBezTo>
                        <a:pt x="33" y="37"/>
                        <a:pt x="31" y="36"/>
                        <a:pt x="28" y="36"/>
                      </a:cubicBezTo>
                      <a:cubicBezTo>
                        <a:pt x="13" y="36"/>
                        <a:pt x="0" y="49"/>
                        <a:pt x="0" y="64"/>
                      </a:cubicBezTo>
                      <a:cubicBezTo>
                        <a:pt x="0" y="66"/>
                        <a:pt x="0" y="66"/>
                        <a:pt x="0" y="66"/>
                      </a:cubicBezTo>
                      <a:cubicBezTo>
                        <a:pt x="0" y="84"/>
                        <a:pt x="15" y="99"/>
                        <a:pt x="33" y="99"/>
                      </a:cubicBezTo>
                      <a:cubicBezTo>
                        <a:pt x="155" y="99"/>
                        <a:pt x="155" y="99"/>
                        <a:pt x="155" y="99"/>
                      </a:cubicBezTo>
                      <a:cubicBezTo>
                        <a:pt x="156" y="99"/>
                        <a:pt x="156" y="99"/>
                        <a:pt x="157" y="99"/>
                      </a:cubicBezTo>
                      <a:cubicBezTo>
                        <a:pt x="157" y="99"/>
                        <a:pt x="158" y="99"/>
                        <a:pt x="158" y="99"/>
                      </a:cubicBezTo>
                      <a:cubicBezTo>
                        <a:pt x="175" y="99"/>
                        <a:pt x="188" y="85"/>
                        <a:pt x="188" y="69"/>
                      </a:cubicBezTo>
                      <a:cubicBezTo>
                        <a:pt x="188" y="68"/>
                        <a:pt x="188" y="68"/>
                        <a:pt x="188" y="67"/>
                      </a:cubicBezTo>
                      <a:cubicBezTo>
                        <a:pt x="188" y="67"/>
                        <a:pt x="188" y="67"/>
                        <a:pt x="188" y="66"/>
                      </a:cubicBezTo>
                      <a:cubicBezTo>
                        <a:pt x="188" y="64"/>
                        <a:pt x="188" y="64"/>
                        <a:pt x="188" y="64"/>
                      </a:cubicBezTo>
                      <a:cubicBezTo>
                        <a:pt x="187" y="64"/>
                        <a:pt x="187" y="64"/>
                        <a:pt x="187" y="64"/>
                      </a:cubicBezTo>
                      <a:cubicBezTo>
                        <a:pt x="185" y="50"/>
                        <a:pt x="173" y="39"/>
                        <a:pt x="158" y="39"/>
                      </a:cubicBezTo>
                      <a:cubicBezTo>
                        <a:pt x="157" y="39"/>
                        <a:pt x="157" y="39"/>
                        <a:pt x="156" y="39"/>
                      </a:cubicBezTo>
                      <a:cubicBezTo>
                        <a:pt x="156" y="39"/>
                        <a:pt x="156" y="39"/>
                        <a:pt x="156" y="39"/>
                      </a:cubicBezTo>
                      <a:cubicBezTo>
                        <a:pt x="156" y="24"/>
                        <a:pt x="144" y="11"/>
                        <a:pt x="128" y="11"/>
                      </a:cubicBezTo>
                      <a:cubicBezTo>
                        <a:pt x="122" y="11"/>
                        <a:pt x="117" y="13"/>
                        <a:pt x="112" y="16"/>
                      </a:cubicBezTo>
                      <a:cubicBezTo>
                        <a:pt x="104" y="7"/>
                        <a:pt x="92" y="0"/>
                        <a:pt x="79" y="0"/>
                      </a:cubicBezTo>
                    </a:path>
                  </a:pathLst>
                </a:custGeom>
                <a:solidFill>
                  <a:schemeClr val="accent5">
                    <a:lumMod val="20000"/>
                    <a:lumOff val="80000"/>
                  </a:schemeClr>
                </a:solidFill>
                <a:ln>
                  <a:noFill/>
                </a:ln>
              </p:spPr>
              <p:txBody>
                <a:bodyPr vert="horz" wrap="square" lIns="49425" tIns="24712" rIns="49425" bIns="24712" numCol="1" anchor="t" anchorCtr="0" compatLnSpc="1">
                  <a:prstTxWarp prst="textNoShape">
                    <a:avLst/>
                  </a:prstTxWarp>
                </a:bodyPr>
                <a:lstStyle/>
                <a:p>
                  <a:pPr defTabSz="912754">
                    <a:defRPr/>
                  </a:pPr>
                  <a:endParaRPr lang="en-US" sz="1797">
                    <a:solidFill>
                      <a:srgbClr val="000000"/>
                    </a:solidFill>
                    <a:latin typeface="Calibri"/>
                  </a:endParaRPr>
                </a:p>
              </p:txBody>
            </p:sp>
            <p:sp>
              <p:nvSpPr>
                <p:cNvPr id="43" name="Freeform 130">
                  <a:extLst>
                    <a:ext uri="{FF2B5EF4-FFF2-40B4-BE49-F238E27FC236}">
                      <a16:creationId xmlns:a16="http://schemas.microsoft.com/office/drawing/2014/main" id="{B54D3EE6-2096-2E48-6DCA-17058AE55D7E}"/>
                    </a:ext>
                  </a:extLst>
                </p:cNvPr>
                <p:cNvSpPr>
                  <a:spLocks/>
                </p:cNvSpPr>
                <p:nvPr/>
              </p:nvSpPr>
              <p:spPr bwMode="auto">
                <a:xfrm>
                  <a:off x="10453614" y="1954976"/>
                  <a:ext cx="758976" cy="404172"/>
                </a:xfrm>
                <a:custGeom>
                  <a:avLst/>
                  <a:gdLst>
                    <a:gd name="T0" fmla="*/ 79 w 188"/>
                    <a:gd name="T1" fmla="*/ 0 h 99"/>
                    <a:gd name="T2" fmla="*/ 36 w 188"/>
                    <a:gd name="T3" fmla="*/ 37 h 99"/>
                    <a:gd name="T4" fmla="*/ 28 w 188"/>
                    <a:gd name="T5" fmla="*/ 36 h 99"/>
                    <a:gd name="T6" fmla="*/ 0 w 188"/>
                    <a:gd name="T7" fmla="*/ 64 h 99"/>
                    <a:gd name="T8" fmla="*/ 0 w 188"/>
                    <a:gd name="T9" fmla="*/ 66 h 99"/>
                    <a:gd name="T10" fmla="*/ 33 w 188"/>
                    <a:gd name="T11" fmla="*/ 99 h 99"/>
                    <a:gd name="T12" fmla="*/ 155 w 188"/>
                    <a:gd name="T13" fmla="*/ 99 h 99"/>
                    <a:gd name="T14" fmla="*/ 157 w 188"/>
                    <a:gd name="T15" fmla="*/ 99 h 99"/>
                    <a:gd name="T16" fmla="*/ 158 w 188"/>
                    <a:gd name="T17" fmla="*/ 99 h 99"/>
                    <a:gd name="T18" fmla="*/ 188 w 188"/>
                    <a:gd name="T19" fmla="*/ 69 h 99"/>
                    <a:gd name="T20" fmla="*/ 188 w 188"/>
                    <a:gd name="T21" fmla="*/ 67 h 99"/>
                    <a:gd name="T22" fmla="*/ 188 w 188"/>
                    <a:gd name="T23" fmla="*/ 66 h 99"/>
                    <a:gd name="T24" fmla="*/ 188 w 188"/>
                    <a:gd name="T25" fmla="*/ 64 h 99"/>
                    <a:gd name="T26" fmla="*/ 187 w 188"/>
                    <a:gd name="T27" fmla="*/ 64 h 99"/>
                    <a:gd name="T28" fmla="*/ 158 w 188"/>
                    <a:gd name="T29" fmla="*/ 39 h 99"/>
                    <a:gd name="T30" fmla="*/ 156 w 188"/>
                    <a:gd name="T31" fmla="*/ 39 h 99"/>
                    <a:gd name="T32" fmla="*/ 156 w 188"/>
                    <a:gd name="T33" fmla="*/ 39 h 99"/>
                    <a:gd name="T34" fmla="*/ 128 w 188"/>
                    <a:gd name="T35" fmla="*/ 11 h 99"/>
                    <a:gd name="T36" fmla="*/ 112 w 188"/>
                    <a:gd name="T37" fmla="*/ 16 h 99"/>
                    <a:gd name="T38" fmla="*/ 79 w 188"/>
                    <a:gd name="T3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9">
                      <a:moveTo>
                        <a:pt x="79" y="0"/>
                      </a:moveTo>
                      <a:cubicBezTo>
                        <a:pt x="57" y="0"/>
                        <a:pt x="39" y="16"/>
                        <a:pt x="36" y="37"/>
                      </a:cubicBezTo>
                      <a:cubicBezTo>
                        <a:pt x="33" y="37"/>
                        <a:pt x="31" y="36"/>
                        <a:pt x="28" y="36"/>
                      </a:cubicBezTo>
                      <a:cubicBezTo>
                        <a:pt x="13" y="36"/>
                        <a:pt x="0" y="49"/>
                        <a:pt x="0" y="64"/>
                      </a:cubicBezTo>
                      <a:cubicBezTo>
                        <a:pt x="0" y="66"/>
                        <a:pt x="0" y="66"/>
                        <a:pt x="0" y="66"/>
                      </a:cubicBezTo>
                      <a:cubicBezTo>
                        <a:pt x="0" y="84"/>
                        <a:pt x="15" y="99"/>
                        <a:pt x="33" y="99"/>
                      </a:cubicBezTo>
                      <a:cubicBezTo>
                        <a:pt x="155" y="99"/>
                        <a:pt x="155" y="99"/>
                        <a:pt x="155" y="99"/>
                      </a:cubicBezTo>
                      <a:cubicBezTo>
                        <a:pt x="156" y="99"/>
                        <a:pt x="156" y="99"/>
                        <a:pt x="157" y="99"/>
                      </a:cubicBezTo>
                      <a:cubicBezTo>
                        <a:pt x="157" y="99"/>
                        <a:pt x="158" y="99"/>
                        <a:pt x="158" y="99"/>
                      </a:cubicBezTo>
                      <a:cubicBezTo>
                        <a:pt x="175" y="99"/>
                        <a:pt x="188" y="85"/>
                        <a:pt x="188" y="69"/>
                      </a:cubicBezTo>
                      <a:cubicBezTo>
                        <a:pt x="188" y="68"/>
                        <a:pt x="188" y="68"/>
                        <a:pt x="188" y="67"/>
                      </a:cubicBezTo>
                      <a:cubicBezTo>
                        <a:pt x="188" y="67"/>
                        <a:pt x="188" y="67"/>
                        <a:pt x="188" y="66"/>
                      </a:cubicBezTo>
                      <a:cubicBezTo>
                        <a:pt x="188" y="64"/>
                        <a:pt x="188" y="64"/>
                        <a:pt x="188" y="64"/>
                      </a:cubicBezTo>
                      <a:cubicBezTo>
                        <a:pt x="187" y="64"/>
                        <a:pt x="187" y="64"/>
                        <a:pt x="187" y="64"/>
                      </a:cubicBezTo>
                      <a:cubicBezTo>
                        <a:pt x="185" y="50"/>
                        <a:pt x="173" y="39"/>
                        <a:pt x="158" y="39"/>
                      </a:cubicBezTo>
                      <a:cubicBezTo>
                        <a:pt x="157" y="39"/>
                        <a:pt x="157" y="39"/>
                        <a:pt x="156" y="39"/>
                      </a:cubicBezTo>
                      <a:cubicBezTo>
                        <a:pt x="156" y="39"/>
                        <a:pt x="156" y="39"/>
                        <a:pt x="156" y="39"/>
                      </a:cubicBezTo>
                      <a:cubicBezTo>
                        <a:pt x="156" y="24"/>
                        <a:pt x="144" y="11"/>
                        <a:pt x="128" y="11"/>
                      </a:cubicBezTo>
                      <a:cubicBezTo>
                        <a:pt x="122" y="11"/>
                        <a:pt x="117" y="13"/>
                        <a:pt x="112" y="16"/>
                      </a:cubicBezTo>
                      <a:cubicBezTo>
                        <a:pt x="104" y="7"/>
                        <a:pt x="92" y="0"/>
                        <a:pt x="79" y="0"/>
                      </a:cubicBezTo>
                    </a:path>
                  </a:pathLst>
                </a:custGeom>
                <a:solidFill>
                  <a:schemeClr val="bg1">
                    <a:lumMod val="95000"/>
                  </a:schemeClr>
                </a:solidFill>
                <a:ln>
                  <a:noFill/>
                </a:ln>
              </p:spPr>
              <p:txBody>
                <a:bodyPr vert="horz" wrap="square" lIns="49425" tIns="24712" rIns="49425" bIns="24712" numCol="1" anchor="t" anchorCtr="0" compatLnSpc="1">
                  <a:prstTxWarp prst="textNoShape">
                    <a:avLst/>
                  </a:prstTxWarp>
                </a:bodyPr>
                <a:lstStyle/>
                <a:p>
                  <a:pPr defTabSz="912754">
                    <a:defRPr/>
                  </a:pPr>
                  <a:endParaRPr lang="en-US" sz="1797">
                    <a:solidFill>
                      <a:srgbClr val="000000"/>
                    </a:solidFill>
                    <a:latin typeface="Calibri"/>
                  </a:endParaRPr>
                </a:p>
              </p:txBody>
            </p:sp>
          </p:grpSp>
        </p:grpSp>
        <p:grpSp>
          <p:nvGrpSpPr>
            <p:cNvPr id="14" name="Grafik 6">
              <a:extLst>
                <a:ext uri="{FF2B5EF4-FFF2-40B4-BE49-F238E27FC236}">
                  <a16:creationId xmlns:a16="http://schemas.microsoft.com/office/drawing/2014/main" id="{5E39A10E-3098-FBF0-EA3E-162E66BDAA7D}"/>
                </a:ext>
              </a:extLst>
            </p:cNvPr>
            <p:cNvGrpSpPr>
              <a:grpSpLocks noChangeAspect="1"/>
            </p:cNvGrpSpPr>
            <p:nvPr/>
          </p:nvGrpSpPr>
          <p:grpSpPr>
            <a:xfrm>
              <a:off x="-740733" y="3874620"/>
              <a:ext cx="436731" cy="910799"/>
              <a:chOff x="4441377" y="-29"/>
              <a:chExt cx="3289230" cy="6859663"/>
            </a:xfrm>
          </p:grpSpPr>
          <p:sp>
            <p:nvSpPr>
              <p:cNvPr id="33" name="Freihandform: Form 2189">
                <a:extLst>
                  <a:ext uri="{FF2B5EF4-FFF2-40B4-BE49-F238E27FC236}">
                    <a16:creationId xmlns:a16="http://schemas.microsoft.com/office/drawing/2014/main" id="{7515CDD1-311F-83C2-5B4A-B5D2B912C3A3}"/>
                  </a:ext>
                </a:extLst>
              </p:cNvPr>
              <p:cNvSpPr/>
              <p:nvPr/>
            </p:nvSpPr>
            <p:spPr>
              <a:xfrm>
                <a:off x="4441377" y="-29"/>
                <a:ext cx="3289230" cy="3894301"/>
              </a:xfrm>
              <a:custGeom>
                <a:avLst/>
                <a:gdLst>
                  <a:gd name="connsiteX0" fmla="*/ 2031155 w 3289230"/>
                  <a:gd name="connsiteY0" fmla="*/ 1062 h 3894301"/>
                  <a:gd name="connsiteX1" fmla="*/ 3007710 w 3289230"/>
                  <a:gd name="connsiteY1" fmla="*/ 3086646 h 3894301"/>
                  <a:gd name="connsiteX2" fmla="*/ 0 w 3289230"/>
                  <a:gd name="connsiteY2" fmla="*/ 2622161 h 3894301"/>
                  <a:gd name="connsiteX3" fmla="*/ 937920 w 3289230"/>
                  <a:gd name="connsiteY3" fmla="*/ 1560418 h 3894301"/>
                  <a:gd name="connsiteX4" fmla="*/ 2031155 w 3289230"/>
                  <a:gd name="connsiteY4" fmla="*/ 1062 h 389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230" h="3894301">
                    <a:moveTo>
                      <a:pt x="2031155" y="1062"/>
                    </a:moveTo>
                    <a:cubicBezTo>
                      <a:pt x="2656120" y="1062"/>
                      <a:pt x="3828003" y="1394518"/>
                      <a:pt x="3007710" y="3086646"/>
                    </a:cubicBezTo>
                    <a:cubicBezTo>
                      <a:pt x="2253761" y="4641872"/>
                      <a:pt x="0" y="3650603"/>
                      <a:pt x="0" y="2622161"/>
                    </a:cubicBezTo>
                    <a:cubicBezTo>
                      <a:pt x="0" y="1759533"/>
                      <a:pt x="937920" y="1560418"/>
                      <a:pt x="937920" y="1560418"/>
                    </a:cubicBezTo>
                    <a:cubicBezTo>
                      <a:pt x="897994" y="750279"/>
                      <a:pt x="896100" y="-32841"/>
                      <a:pt x="2031155" y="1062"/>
                    </a:cubicBezTo>
                    <a:close/>
                  </a:path>
                </a:pathLst>
              </a:custGeom>
              <a:solidFill>
                <a:srgbClr val="ECECEC"/>
              </a:solidFill>
              <a:ln w="8602"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4" name="Freihandform: Form 2191">
                <a:extLst>
                  <a:ext uri="{FF2B5EF4-FFF2-40B4-BE49-F238E27FC236}">
                    <a16:creationId xmlns:a16="http://schemas.microsoft.com/office/drawing/2014/main" id="{F4DF8E27-1303-CAA1-6670-5F1EB1B0B7F2}"/>
                  </a:ext>
                </a:extLst>
              </p:cNvPr>
              <p:cNvSpPr/>
              <p:nvPr/>
            </p:nvSpPr>
            <p:spPr>
              <a:xfrm>
                <a:off x="6133332" y="2944465"/>
                <a:ext cx="425935" cy="1759675"/>
              </a:xfrm>
              <a:custGeom>
                <a:avLst/>
                <a:gdLst>
                  <a:gd name="connsiteX0" fmla="*/ 34419 w 425935"/>
                  <a:gd name="connsiteY0" fmla="*/ 1759675 h 1759675"/>
                  <a:gd name="connsiteX1" fmla="*/ 0 w 425935"/>
                  <a:gd name="connsiteY1" fmla="*/ 1759675 h 1759675"/>
                  <a:gd name="connsiteX2" fmla="*/ 0 w 425935"/>
                  <a:gd name="connsiteY2" fmla="*/ 1665023 h 1759675"/>
                  <a:gd name="connsiteX3" fmla="*/ 331284 w 425935"/>
                  <a:gd name="connsiteY3" fmla="*/ 1368158 h 1759675"/>
                  <a:gd name="connsiteX4" fmla="*/ 331284 w 425935"/>
                  <a:gd name="connsiteY4" fmla="*/ 0 h 1759675"/>
                  <a:gd name="connsiteX5" fmla="*/ 425936 w 425935"/>
                  <a:gd name="connsiteY5" fmla="*/ 0 h 1759675"/>
                  <a:gd name="connsiteX6" fmla="*/ 425936 w 425935"/>
                  <a:gd name="connsiteY6" fmla="*/ 1368158 h 1759675"/>
                  <a:gd name="connsiteX7" fmla="*/ 34419 w 425935"/>
                  <a:gd name="connsiteY7" fmla="*/ 1758299 h 17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935" h="1759675">
                    <a:moveTo>
                      <a:pt x="34419" y="1759675"/>
                    </a:moveTo>
                    <a:lnTo>
                      <a:pt x="0" y="1759675"/>
                    </a:lnTo>
                    <a:lnTo>
                      <a:pt x="0" y="1665023"/>
                    </a:lnTo>
                    <a:cubicBezTo>
                      <a:pt x="173386" y="1665023"/>
                      <a:pt x="331284" y="1523560"/>
                      <a:pt x="331284" y="1368158"/>
                    </a:cubicBezTo>
                    <a:lnTo>
                      <a:pt x="331284" y="0"/>
                    </a:lnTo>
                    <a:lnTo>
                      <a:pt x="425936" y="0"/>
                    </a:lnTo>
                    <a:lnTo>
                      <a:pt x="425936" y="1368158"/>
                    </a:lnTo>
                    <a:cubicBezTo>
                      <a:pt x="425936" y="1566068"/>
                      <a:pt x="246613" y="1741003"/>
                      <a:pt x="34419" y="1758299"/>
                    </a:cubicBezTo>
                    <a:close/>
                  </a:path>
                </a:pathLst>
              </a:custGeom>
              <a:solidFill>
                <a:srgbClr val="006200"/>
              </a:solidFill>
              <a:ln w="8602"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5" name="Freihandform: Form 2192">
                <a:extLst>
                  <a:ext uri="{FF2B5EF4-FFF2-40B4-BE49-F238E27FC236}">
                    <a16:creationId xmlns:a16="http://schemas.microsoft.com/office/drawing/2014/main" id="{9D32D068-EE3C-2187-ED97-C18D5585D04E}"/>
                  </a:ext>
                </a:extLst>
              </p:cNvPr>
              <p:cNvSpPr/>
              <p:nvPr/>
            </p:nvSpPr>
            <p:spPr>
              <a:xfrm>
                <a:off x="5612743" y="2920028"/>
                <a:ext cx="391516" cy="1424089"/>
              </a:xfrm>
              <a:custGeom>
                <a:avLst/>
                <a:gdLst>
                  <a:gd name="connsiteX0" fmla="*/ 391517 w 391516"/>
                  <a:gd name="connsiteY0" fmla="*/ 1424089 h 1424089"/>
                  <a:gd name="connsiteX1" fmla="*/ 0 w 391516"/>
                  <a:gd name="connsiteY1" fmla="*/ 1032572 h 1424089"/>
                  <a:gd name="connsiteX2" fmla="*/ 17210 w 391516"/>
                  <a:gd name="connsiteY2" fmla="*/ 0 h 1424089"/>
                  <a:gd name="connsiteX3" fmla="*/ 111862 w 391516"/>
                  <a:gd name="connsiteY3" fmla="*/ 1549 h 1424089"/>
                  <a:gd name="connsiteX4" fmla="*/ 94652 w 391516"/>
                  <a:gd name="connsiteY4" fmla="*/ 1033605 h 1424089"/>
                  <a:gd name="connsiteX5" fmla="*/ 391517 w 391516"/>
                  <a:gd name="connsiteY5" fmla="*/ 1329609 h 142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516" h="1424089">
                    <a:moveTo>
                      <a:pt x="391517" y="1424089"/>
                    </a:moveTo>
                    <a:cubicBezTo>
                      <a:pt x="175386" y="1423852"/>
                      <a:pt x="237" y="1248703"/>
                      <a:pt x="0" y="1032572"/>
                    </a:cubicBezTo>
                    <a:lnTo>
                      <a:pt x="17210" y="0"/>
                    </a:lnTo>
                    <a:lnTo>
                      <a:pt x="111862" y="1549"/>
                    </a:lnTo>
                    <a:lnTo>
                      <a:pt x="94652" y="1033605"/>
                    </a:lnTo>
                    <a:cubicBezTo>
                      <a:pt x="95174" y="1197203"/>
                      <a:pt x="227918" y="1329562"/>
                      <a:pt x="391517" y="1329609"/>
                    </a:cubicBezTo>
                    <a:close/>
                  </a:path>
                </a:pathLst>
              </a:custGeom>
              <a:solidFill>
                <a:srgbClr val="006200"/>
              </a:solidFill>
              <a:ln w="8602"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6" name="Freihandform: Form 2193">
                <a:extLst>
                  <a:ext uri="{FF2B5EF4-FFF2-40B4-BE49-F238E27FC236}">
                    <a16:creationId xmlns:a16="http://schemas.microsoft.com/office/drawing/2014/main" id="{1FD806F7-035A-7B3B-4897-2249B790C666}"/>
                  </a:ext>
                </a:extLst>
              </p:cNvPr>
              <p:cNvSpPr/>
              <p:nvPr/>
            </p:nvSpPr>
            <p:spPr>
              <a:xfrm>
                <a:off x="5991353" y="2944465"/>
                <a:ext cx="180700" cy="3915169"/>
              </a:xfrm>
              <a:custGeom>
                <a:avLst/>
                <a:gdLst>
                  <a:gd name="connsiteX0" fmla="*/ 0 w 180700"/>
                  <a:gd name="connsiteY0" fmla="*/ 0 h 3915169"/>
                  <a:gd name="connsiteX1" fmla="*/ 180700 w 180700"/>
                  <a:gd name="connsiteY1" fmla="*/ 0 h 3915169"/>
                  <a:gd name="connsiteX2" fmla="*/ 180700 w 180700"/>
                  <a:gd name="connsiteY2" fmla="*/ 3915170 h 3915169"/>
                  <a:gd name="connsiteX3" fmla="*/ 0 w 180700"/>
                  <a:gd name="connsiteY3" fmla="*/ 3915170 h 3915169"/>
                </a:gdLst>
                <a:ahLst/>
                <a:cxnLst>
                  <a:cxn ang="0">
                    <a:pos x="connsiteX0" y="connsiteY0"/>
                  </a:cxn>
                  <a:cxn ang="0">
                    <a:pos x="connsiteX1" y="connsiteY1"/>
                  </a:cxn>
                  <a:cxn ang="0">
                    <a:pos x="connsiteX2" y="connsiteY2"/>
                  </a:cxn>
                  <a:cxn ang="0">
                    <a:pos x="connsiteX3" y="connsiteY3"/>
                  </a:cxn>
                </a:cxnLst>
                <a:rect l="l" t="t" r="r" b="b"/>
                <a:pathLst>
                  <a:path w="180700" h="3915169">
                    <a:moveTo>
                      <a:pt x="0" y="0"/>
                    </a:moveTo>
                    <a:lnTo>
                      <a:pt x="180700" y="0"/>
                    </a:lnTo>
                    <a:lnTo>
                      <a:pt x="180700" y="3915170"/>
                    </a:lnTo>
                    <a:lnTo>
                      <a:pt x="0" y="3915170"/>
                    </a:lnTo>
                    <a:close/>
                  </a:path>
                </a:pathLst>
              </a:custGeom>
              <a:solidFill>
                <a:srgbClr val="929292"/>
              </a:solidFill>
              <a:ln w="8602"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7" name="Freihandform: Form 2190">
                <a:extLst>
                  <a:ext uri="{FF2B5EF4-FFF2-40B4-BE49-F238E27FC236}">
                    <a16:creationId xmlns:a16="http://schemas.microsoft.com/office/drawing/2014/main" id="{74CFDE41-FA61-B898-D01B-4A148B582730}"/>
                  </a:ext>
                </a:extLst>
              </p:cNvPr>
              <p:cNvSpPr/>
              <p:nvPr/>
            </p:nvSpPr>
            <p:spPr>
              <a:xfrm>
                <a:off x="4615759" y="1858629"/>
                <a:ext cx="3114579" cy="2046585"/>
              </a:xfrm>
              <a:custGeom>
                <a:avLst/>
                <a:gdLst>
                  <a:gd name="connsiteX0" fmla="*/ 3106701 w 3114579"/>
                  <a:gd name="connsiteY0" fmla="*/ 0 h 2046585"/>
                  <a:gd name="connsiteX1" fmla="*/ 1837240 w 3114579"/>
                  <a:gd name="connsiteY1" fmla="*/ 978792 h 2046585"/>
                  <a:gd name="connsiteX2" fmla="*/ 99077 w 3114579"/>
                  <a:gd name="connsiteY2" fmla="*/ 1394231 h 2046585"/>
                  <a:gd name="connsiteX3" fmla="*/ 1722796 w 3114579"/>
                  <a:gd name="connsiteY3" fmla="*/ 2045612 h 2046585"/>
                  <a:gd name="connsiteX4" fmla="*/ 3106701 w 3114579"/>
                  <a:gd name="connsiteY4" fmla="*/ 0 h 204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579" h="2046585">
                    <a:moveTo>
                      <a:pt x="3106701" y="0"/>
                    </a:moveTo>
                    <a:cubicBezTo>
                      <a:pt x="3116511" y="581510"/>
                      <a:pt x="2866284" y="1297857"/>
                      <a:pt x="1837240" y="978792"/>
                    </a:cubicBezTo>
                    <a:cubicBezTo>
                      <a:pt x="606758" y="597257"/>
                      <a:pt x="-310940" y="748012"/>
                      <a:pt x="99077" y="1394231"/>
                    </a:cubicBezTo>
                    <a:cubicBezTo>
                      <a:pt x="509094" y="2040449"/>
                      <a:pt x="1538224" y="2052495"/>
                      <a:pt x="1722796" y="2045612"/>
                    </a:cubicBezTo>
                    <a:cubicBezTo>
                      <a:pt x="1999095" y="2035630"/>
                      <a:pt x="3223898" y="1825157"/>
                      <a:pt x="3106701" y="0"/>
                    </a:cubicBezTo>
                    <a:close/>
                  </a:path>
                </a:pathLst>
              </a:custGeom>
              <a:solidFill>
                <a:srgbClr val="929292"/>
              </a:solidFill>
              <a:ln w="8602"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grpSp>
        <p:grpSp>
          <p:nvGrpSpPr>
            <p:cNvPr id="15" name="Grafik 558">
              <a:extLst>
                <a:ext uri="{FF2B5EF4-FFF2-40B4-BE49-F238E27FC236}">
                  <a16:creationId xmlns:a16="http://schemas.microsoft.com/office/drawing/2014/main" id="{F6D63156-329C-17B0-7BE5-3EB90252E7E5}"/>
                </a:ext>
              </a:extLst>
            </p:cNvPr>
            <p:cNvGrpSpPr/>
            <p:nvPr/>
          </p:nvGrpSpPr>
          <p:grpSpPr>
            <a:xfrm>
              <a:off x="-2202786" y="4525541"/>
              <a:ext cx="1394269" cy="594681"/>
              <a:chOff x="7901083" y="5600065"/>
              <a:chExt cx="1394269" cy="594681"/>
            </a:xfrm>
          </p:grpSpPr>
          <p:sp>
            <p:nvSpPr>
              <p:cNvPr id="16" name="Grafik 558">
                <a:extLst>
                  <a:ext uri="{FF2B5EF4-FFF2-40B4-BE49-F238E27FC236}">
                    <a16:creationId xmlns:a16="http://schemas.microsoft.com/office/drawing/2014/main" id="{5EF0BF4E-B571-F7A5-CE5F-C4FB5D5C77F0}"/>
                  </a:ext>
                </a:extLst>
              </p:cNvPr>
              <p:cNvSpPr/>
              <p:nvPr/>
            </p:nvSpPr>
            <p:spPr>
              <a:xfrm>
                <a:off x="7940050" y="6006941"/>
                <a:ext cx="1285824" cy="133743"/>
              </a:xfrm>
              <a:custGeom>
                <a:avLst/>
                <a:gdLst>
                  <a:gd name="connsiteX0" fmla="*/ 1285824 w 1285824"/>
                  <a:gd name="connsiteY0" fmla="*/ 0 h 133743"/>
                  <a:gd name="connsiteX1" fmla="*/ 428038 w 1285824"/>
                  <a:gd name="connsiteY1" fmla="*/ 0 h 133743"/>
                  <a:gd name="connsiteX2" fmla="*/ 401589 w 1285824"/>
                  <a:gd name="connsiteY2" fmla="*/ 48923 h 133743"/>
                  <a:gd name="connsiteX3" fmla="*/ 341373 w 1285824"/>
                  <a:gd name="connsiteY3" fmla="*/ 48923 h 133743"/>
                  <a:gd name="connsiteX4" fmla="*/ 307495 w 1285824"/>
                  <a:gd name="connsiteY4" fmla="*/ 0 h 133743"/>
                  <a:gd name="connsiteX5" fmla="*/ 0 w 1285824"/>
                  <a:gd name="connsiteY5" fmla="*/ 0 h 133743"/>
                  <a:gd name="connsiteX6" fmla="*/ 0 w 1285824"/>
                  <a:gd name="connsiteY6" fmla="*/ 133743 h 133743"/>
                  <a:gd name="connsiteX7" fmla="*/ 1285824 w 1285824"/>
                  <a:gd name="connsiteY7" fmla="*/ 133743 h 133743"/>
                  <a:gd name="connsiteX8" fmla="*/ 1285824 w 1285824"/>
                  <a:gd name="connsiteY8" fmla="*/ 0 h 13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24" h="133743">
                    <a:moveTo>
                      <a:pt x="1285824" y="0"/>
                    </a:moveTo>
                    <a:lnTo>
                      <a:pt x="428038" y="0"/>
                    </a:lnTo>
                    <a:lnTo>
                      <a:pt x="401589" y="48923"/>
                    </a:lnTo>
                    <a:lnTo>
                      <a:pt x="341373" y="48923"/>
                    </a:lnTo>
                    <a:lnTo>
                      <a:pt x="307495" y="0"/>
                    </a:lnTo>
                    <a:lnTo>
                      <a:pt x="0" y="0"/>
                    </a:lnTo>
                    <a:lnTo>
                      <a:pt x="0" y="133743"/>
                    </a:lnTo>
                    <a:lnTo>
                      <a:pt x="1285824" y="133743"/>
                    </a:lnTo>
                    <a:lnTo>
                      <a:pt x="1285824" y="0"/>
                    </a:lnTo>
                    <a:close/>
                  </a:path>
                </a:pathLst>
              </a:custGeom>
              <a:solidFill>
                <a:srgbClr val="1E1E1E"/>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17" name="Grafik 558">
                <a:extLst>
                  <a:ext uri="{FF2B5EF4-FFF2-40B4-BE49-F238E27FC236}">
                    <a16:creationId xmlns:a16="http://schemas.microsoft.com/office/drawing/2014/main" id="{7D5A61E7-67E3-E4BE-9FC0-ED39638B8BDA}"/>
                  </a:ext>
                </a:extLst>
              </p:cNvPr>
              <p:cNvSpPr/>
              <p:nvPr/>
            </p:nvSpPr>
            <p:spPr>
              <a:xfrm>
                <a:off x="7901083" y="5677814"/>
                <a:ext cx="1394022" cy="463464"/>
              </a:xfrm>
              <a:custGeom>
                <a:avLst/>
                <a:gdLst>
                  <a:gd name="connsiteX0" fmla="*/ 0 w 1394022"/>
                  <a:gd name="connsiteY0" fmla="*/ 239118 h 463464"/>
                  <a:gd name="connsiteX1" fmla="*/ 67002 w 1394022"/>
                  <a:gd name="connsiteY1" fmla="*/ 43983 h 463464"/>
                  <a:gd name="connsiteX2" fmla="*/ 135514 w 1394022"/>
                  <a:gd name="connsiteY2" fmla="*/ 0 h 463464"/>
                  <a:gd name="connsiteX3" fmla="*/ 398246 w 1394022"/>
                  <a:gd name="connsiteY3" fmla="*/ 0 h 463464"/>
                  <a:gd name="connsiteX4" fmla="*/ 398246 w 1394022"/>
                  <a:gd name="connsiteY4" fmla="*/ 335491 h 463464"/>
                  <a:gd name="connsiteX5" fmla="*/ 1394022 w 1394022"/>
                  <a:gd name="connsiteY5" fmla="*/ 335491 h 463464"/>
                  <a:gd name="connsiteX6" fmla="*/ 1394022 w 1394022"/>
                  <a:gd name="connsiteY6" fmla="*/ 406678 h 463464"/>
                  <a:gd name="connsiteX7" fmla="*/ 1349904 w 1394022"/>
                  <a:gd name="connsiteY7" fmla="*/ 406678 h 463464"/>
                  <a:gd name="connsiteX8" fmla="*/ 1349904 w 1394022"/>
                  <a:gd name="connsiteY8" fmla="*/ 463465 h 463464"/>
                  <a:gd name="connsiteX9" fmla="*/ 1231552 w 1394022"/>
                  <a:gd name="connsiteY9" fmla="*/ 463465 h 463464"/>
                  <a:gd name="connsiteX10" fmla="*/ 1166221 w 1394022"/>
                  <a:gd name="connsiteY10" fmla="*/ 346773 h 463464"/>
                  <a:gd name="connsiteX11" fmla="*/ 1049529 w 1394022"/>
                  <a:gd name="connsiteY11" fmla="*/ 412103 h 463464"/>
                  <a:gd name="connsiteX12" fmla="*/ 1049529 w 1394022"/>
                  <a:gd name="connsiteY12" fmla="*/ 463465 h 463464"/>
                  <a:gd name="connsiteX13" fmla="*/ 973562 w 1394022"/>
                  <a:gd name="connsiteY13" fmla="*/ 463465 h 463464"/>
                  <a:gd name="connsiteX14" fmla="*/ 908231 w 1394022"/>
                  <a:gd name="connsiteY14" fmla="*/ 346773 h 463464"/>
                  <a:gd name="connsiteX15" fmla="*/ 791539 w 1394022"/>
                  <a:gd name="connsiteY15" fmla="*/ 412103 h 463464"/>
                  <a:gd name="connsiteX16" fmla="*/ 791539 w 1394022"/>
                  <a:gd name="connsiteY16" fmla="*/ 463465 h 463464"/>
                  <a:gd name="connsiteX17" fmla="*/ 319382 w 1394022"/>
                  <a:gd name="connsiteY17" fmla="*/ 463465 h 463464"/>
                  <a:gd name="connsiteX18" fmla="*/ 253699 w 1394022"/>
                  <a:gd name="connsiteY18" fmla="*/ 347152 h 463464"/>
                  <a:gd name="connsiteX19" fmla="*/ 175250 w 1394022"/>
                  <a:gd name="connsiteY19" fmla="*/ 360058 h 463464"/>
                  <a:gd name="connsiteX20" fmla="*/ 145346 w 1394022"/>
                  <a:gd name="connsiteY20" fmla="*/ 393008 h 463464"/>
                  <a:gd name="connsiteX21" fmla="*/ 137297 w 1394022"/>
                  <a:gd name="connsiteY21" fmla="*/ 463366 h 463464"/>
                  <a:gd name="connsiteX22" fmla="*/ 0 w 1394022"/>
                  <a:gd name="connsiteY22" fmla="*/ 462041 h 46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4022" h="463464">
                    <a:moveTo>
                      <a:pt x="0" y="239118"/>
                    </a:moveTo>
                    <a:lnTo>
                      <a:pt x="67002" y="43983"/>
                    </a:lnTo>
                    <a:cubicBezTo>
                      <a:pt x="76437" y="15701"/>
                      <a:pt x="98738" y="570"/>
                      <a:pt x="135514" y="0"/>
                    </a:cubicBezTo>
                    <a:lnTo>
                      <a:pt x="398246" y="0"/>
                    </a:lnTo>
                    <a:lnTo>
                      <a:pt x="398246" y="335491"/>
                    </a:lnTo>
                    <a:lnTo>
                      <a:pt x="1394022" y="335491"/>
                    </a:lnTo>
                    <a:lnTo>
                      <a:pt x="1394022" y="406678"/>
                    </a:lnTo>
                    <a:lnTo>
                      <a:pt x="1349904" y="406678"/>
                    </a:lnTo>
                    <a:lnTo>
                      <a:pt x="1349904" y="463465"/>
                    </a:lnTo>
                    <a:lnTo>
                      <a:pt x="1231552" y="463465"/>
                    </a:lnTo>
                    <a:cubicBezTo>
                      <a:pt x="1245735" y="413200"/>
                      <a:pt x="1216485" y="360956"/>
                      <a:pt x="1166221" y="346773"/>
                    </a:cubicBezTo>
                    <a:cubicBezTo>
                      <a:pt x="1115957" y="332589"/>
                      <a:pt x="1063712" y="361839"/>
                      <a:pt x="1049529" y="412103"/>
                    </a:cubicBezTo>
                    <a:cubicBezTo>
                      <a:pt x="1044790" y="428896"/>
                      <a:pt x="1044790" y="446672"/>
                      <a:pt x="1049529" y="463465"/>
                    </a:cubicBezTo>
                    <a:lnTo>
                      <a:pt x="973562" y="463465"/>
                    </a:lnTo>
                    <a:cubicBezTo>
                      <a:pt x="987745" y="413200"/>
                      <a:pt x="958496" y="360956"/>
                      <a:pt x="908231" y="346773"/>
                    </a:cubicBezTo>
                    <a:cubicBezTo>
                      <a:pt x="857967" y="332589"/>
                      <a:pt x="805722" y="361839"/>
                      <a:pt x="791539" y="412103"/>
                    </a:cubicBezTo>
                    <a:cubicBezTo>
                      <a:pt x="786801" y="428896"/>
                      <a:pt x="786801" y="446672"/>
                      <a:pt x="791539" y="463465"/>
                    </a:cubicBezTo>
                    <a:lnTo>
                      <a:pt x="319382" y="463465"/>
                    </a:lnTo>
                    <a:cubicBezTo>
                      <a:pt x="333363" y="413208"/>
                      <a:pt x="303956" y="361133"/>
                      <a:pt x="253699" y="347152"/>
                    </a:cubicBezTo>
                    <a:cubicBezTo>
                      <a:pt x="226924" y="339703"/>
                      <a:pt x="198227" y="344424"/>
                      <a:pt x="175250" y="360058"/>
                    </a:cubicBezTo>
                    <a:cubicBezTo>
                      <a:pt x="162750" y="368446"/>
                      <a:pt x="152486" y="379756"/>
                      <a:pt x="145346" y="393008"/>
                    </a:cubicBezTo>
                    <a:cubicBezTo>
                      <a:pt x="133553" y="414502"/>
                      <a:pt x="130664" y="439764"/>
                      <a:pt x="137297" y="463366"/>
                    </a:cubicBezTo>
                    <a:cubicBezTo>
                      <a:pt x="55003" y="463180"/>
                      <a:pt x="0" y="462041"/>
                      <a:pt x="0" y="462041"/>
                    </a:cubicBezTo>
                    <a:close/>
                  </a:path>
                </a:pathLst>
              </a:custGeom>
              <a:solidFill>
                <a:srgbClr val="929292"/>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18" name="Grafik 558">
                <a:extLst>
                  <a:ext uri="{FF2B5EF4-FFF2-40B4-BE49-F238E27FC236}">
                    <a16:creationId xmlns:a16="http://schemas.microsoft.com/office/drawing/2014/main" id="{DAF89FCB-3EE3-448B-1F13-73652CFF4E55}"/>
                  </a:ext>
                </a:extLst>
              </p:cNvPr>
              <p:cNvSpPr/>
              <p:nvPr/>
            </p:nvSpPr>
            <p:spPr>
              <a:xfrm>
                <a:off x="7963428" y="5712807"/>
                <a:ext cx="216991" cy="151858"/>
              </a:xfrm>
              <a:custGeom>
                <a:avLst/>
                <a:gdLst>
                  <a:gd name="connsiteX0" fmla="*/ 216991 w 216991"/>
                  <a:gd name="connsiteY0" fmla="*/ 0 h 151858"/>
                  <a:gd name="connsiteX1" fmla="*/ 44181 w 216991"/>
                  <a:gd name="connsiteY1" fmla="*/ 0 h 151858"/>
                  <a:gd name="connsiteX2" fmla="*/ 0 w 216991"/>
                  <a:gd name="connsiteY2" fmla="*/ 151859 h 151858"/>
                  <a:gd name="connsiteX3" fmla="*/ 216991 w 216991"/>
                  <a:gd name="connsiteY3" fmla="*/ 151859 h 151858"/>
                  <a:gd name="connsiteX4" fmla="*/ 216991 w 216991"/>
                  <a:gd name="connsiteY4" fmla="*/ 0 h 15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91" h="151858">
                    <a:moveTo>
                      <a:pt x="216991" y="0"/>
                    </a:moveTo>
                    <a:lnTo>
                      <a:pt x="44181" y="0"/>
                    </a:lnTo>
                    <a:lnTo>
                      <a:pt x="0" y="151859"/>
                    </a:lnTo>
                    <a:lnTo>
                      <a:pt x="216991" y="151859"/>
                    </a:lnTo>
                    <a:lnTo>
                      <a:pt x="216991" y="0"/>
                    </a:lnTo>
                    <a:close/>
                  </a:path>
                </a:pathLst>
              </a:custGeom>
              <a:solidFill>
                <a:srgbClr val="FFFFFF"/>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19" name="Grafik 558">
                <a:extLst>
                  <a:ext uri="{FF2B5EF4-FFF2-40B4-BE49-F238E27FC236}">
                    <a16:creationId xmlns:a16="http://schemas.microsoft.com/office/drawing/2014/main" id="{F5BC9F41-17F5-ACFD-0937-65DBB6922480}"/>
                  </a:ext>
                </a:extLst>
              </p:cNvPr>
              <p:cNvSpPr/>
              <p:nvPr/>
            </p:nvSpPr>
            <p:spPr>
              <a:xfrm>
                <a:off x="8298846" y="5600065"/>
                <a:ext cx="996506" cy="414677"/>
              </a:xfrm>
              <a:custGeom>
                <a:avLst/>
                <a:gdLst>
                  <a:gd name="connsiteX0" fmla="*/ 0 w 996506"/>
                  <a:gd name="connsiteY0" fmla="*/ 0 h 414677"/>
                  <a:gd name="connsiteX1" fmla="*/ 996507 w 996506"/>
                  <a:gd name="connsiteY1" fmla="*/ 0 h 414677"/>
                  <a:gd name="connsiteX2" fmla="*/ 996507 w 996506"/>
                  <a:gd name="connsiteY2" fmla="*/ 414678 h 414677"/>
                  <a:gd name="connsiteX3" fmla="*/ 0 w 996506"/>
                  <a:gd name="connsiteY3" fmla="*/ 414678 h 414677"/>
                </a:gdLst>
                <a:ahLst/>
                <a:cxnLst>
                  <a:cxn ang="0">
                    <a:pos x="connsiteX0" y="connsiteY0"/>
                  </a:cxn>
                  <a:cxn ang="0">
                    <a:pos x="connsiteX1" y="connsiteY1"/>
                  </a:cxn>
                  <a:cxn ang="0">
                    <a:pos x="connsiteX2" y="connsiteY2"/>
                  </a:cxn>
                  <a:cxn ang="0">
                    <a:pos x="connsiteX3" y="connsiteY3"/>
                  </a:cxn>
                </a:cxnLst>
                <a:rect l="l" t="t" r="r" b="b"/>
                <a:pathLst>
                  <a:path w="996506" h="414677">
                    <a:moveTo>
                      <a:pt x="0" y="0"/>
                    </a:moveTo>
                    <a:lnTo>
                      <a:pt x="996507" y="0"/>
                    </a:lnTo>
                    <a:lnTo>
                      <a:pt x="996507" y="414678"/>
                    </a:lnTo>
                    <a:lnTo>
                      <a:pt x="0" y="414678"/>
                    </a:lnTo>
                    <a:close/>
                  </a:path>
                </a:pathLst>
              </a:custGeom>
              <a:solidFill>
                <a:srgbClr val="ECECEC"/>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0" name="Grafik 558">
                <a:extLst>
                  <a:ext uri="{FF2B5EF4-FFF2-40B4-BE49-F238E27FC236}">
                    <a16:creationId xmlns:a16="http://schemas.microsoft.com/office/drawing/2014/main" id="{11251088-F515-F0F9-5CC0-3FC56784F4F5}"/>
                  </a:ext>
                </a:extLst>
              </p:cNvPr>
              <p:cNvSpPr/>
              <p:nvPr/>
            </p:nvSpPr>
            <p:spPr>
              <a:xfrm>
                <a:off x="8051245" y="6038058"/>
                <a:ext cx="156688" cy="156688"/>
              </a:xfrm>
              <a:custGeom>
                <a:avLst/>
                <a:gdLst>
                  <a:gd name="connsiteX0" fmla="*/ 156688 w 156688"/>
                  <a:gd name="connsiteY0" fmla="*/ 78344 h 156688"/>
                  <a:gd name="connsiteX1" fmla="*/ 78344 w 156688"/>
                  <a:gd name="connsiteY1" fmla="*/ 156688 h 156688"/>
                  <a:gd name="connsiteX2" fmla="*/ 0 w 156688"/>
                  <a:gd name="connsiteY2" fmla="*/ 78344 h 156688"/>
                  <a:gd name="connsiteX3" fmla="*/ 78344 w 156688"/>
                  <a:gd name="connsiteY3" fmla="*/ 0 h 156688"/>
                  <a:gd name="connsiteX4" fmla="*/ 156688 w 156688"/>
                  <a:gd name="connsiteY4" fmla="*/ 78344 h 15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8" h="156688">
                    <a:moveTo>
                      <a:pt x="156688" y="78344"/>
                    </a:moveTo>
                    <a:cubicBezTo>
                      <a:pt x="156688" y="121612"/>
                      <a:pt x="121612" y="156688"/>
                      <a:pt x="78344" y="156688"/>
                    </a:cubicBezTo>
                    <a:cubicBezTo>
                      <a:pt x="35076" y="156688"/>
                      <a:pt x="0" y="121612"/>
                      <a:pt x="0" y="78344"/>
                    </a:cubicBezTo>
                    <a:cubicBezTo>
                      <a:pt x="0" y="35076"/>
                      <a:pt x="35076" y="0"/>
                      <a:pt x="78344" y="0"/>
                    </a:cubicBezTo>
                    <a:cubicBezTo>
                      <a:pt x="121612" y="0"/>
                      <a:pt x="156688" y="35076"/>
                      <a:pt x="156688" y="78344"/>
                    </a:cubicBezTo>
                    <a:close/>
                  </a:path>
                </a:pathLst>
              </a:custGeom>
              <a:solidFill>
                <a:srgbClr val="636466"/>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1" name="Grafik 558">
                <a:extLst>
                  <a:ext uri="{FF2B5EF4-FFF2-40B4-BE49-F238E27FC236}">
                    <a16:creationId xmlns:a16="http://schemas.microsoft.com/office/drawing/2014/main" id="{4F271423-EC59-8657-7DEB-47DDC65C789D}"/>
                  </a:ext>
                </a:extLst>
              </p:cNvPr>
              <p:cNvSpPr/>
              <p:nvPr/>
            </p:nvSpPr>
            <p:spPr>
              <a:xfrm>
                <a:off x="8083650" y="6070451"/>
                <a:ext cx="91878" cy="91878"/>
              </a:xfrm>
              <a:custGeom>
                <a:avLst/>
                <a:gdLst>
                  <a:gd name="connsiteX0" fmla="*/ 45939 w 91878"/>
                  <a:gd name="connsiteY0" fmla="*/ 91878 h 91878"/>
                  <a:gd name="connsiteX1" fmla="*/ 91878 w 91878"/>
                  <a:gd name="connsiteY1" fmla="*/ 45939 h 91878"/>
                  <a:gd name="connsiteX2" fmla="*/ 45939 w 91878"/>
                  <a:gd name="connsiteY2" fmla="*/ 0 h 91878"/>
                  <a:gd name="connsiteX3" fmla="*/ 0 w 91878"/>
                  <a:gd name="connsiteY3" fmla="*/ 45939 h 91878"/>
                  <a:gd name="connsiteX4" fmla="*/ 45939 w 91878"/>
                  <a:gd name="connsiteY4" fmla="*/ 91878 h 91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8" h="91878">
                    <a:moveTo>
                      <a:pt x="45939" y="91878"/>
                    </a:moveTo>
                    <a:cubicBezTo>
                      <a:pt x="71311" y="91878"/>
                      <a:pt x="91878" y="71311"/>
                      <a:pt x="91878" y="45939"/>
                    </a:cubicBezTo>
                    <a:cubicBezTo>
                      <a:pt x="91878" y="20568"/>
                      <a:pt x="71311" y="0"/>
                      <a:pt x="45939" y="0"/>
                    </a:cubicBezTo>
                    <a:cubicBezTo>
                      <a:pt x="20568" y="0"/>
                      <a:pt x="0" y="20568"/>
                      <a:pt x="0" y="45939"/>
                    </a:cubicBezTo>
                    <a:cubicBezTo>
                      <a:pt x="27" y="71299"/>
                      <a:pt x="20579" y="91851"/>
                      <a:pt x="45939" y="91878"/>
                    </a:cubicBezTo>
                    <a:close/>
                  </a:path>
                </a:pathLst>
              </a:custGeom>
              <a:solidFill>
                <a:srgbClr val="FFFFFF"/>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2" name="Grafik 558">
                <a:extLst>
                  <a:ext uri="{FF2B5EF4-FFF2-40B4-BE49-F238E27FC236}">
                    <a16:creationId xmlns:a16="http://schemas.microsoft.com/office/drawing/2014/main" id="{DA10F829-6737-A509-C5D9-987019C7DE9B}"/>
                  </a:ext>
                </a:extLst>
              </p:cNvPr>
              <p:cNvSpPr/>
              <p:nvPr/>
            </p:nvSpPr>
            <p:spPr>
              <a:xfrm>
                <a:off x="8093952" y="6080778"/>
                <a:ext cx="35636" cy="35636"/>
              </a:xfrm>
              <a:custGeom>
                <a:avLst/>
                <a:gdLst>
                  <a:gd name="connsiteX0" fmla="*/ 0 w 35636"/>
                  <a:gd name="connsiteY0" fmla="*/ 35637 h 35636"/>
                  <a:gd name="connsiteX1" fmla="*/ 35612 w 35636"/>
                  <a:gd name="connsiteY1" fmla="*/ 0 h 35636"/>
                  <a:gd name="connsiteX2" fmla="*/ 35637 w 35636"/>
                  <a:gd name="connsiteY2" fmla="*/ 0 h 35636"/>
                </a:gdLst>
                <a:ahLst/>
                <a:cxnLst>
                  <a:cxn ang="0">
                    <a:pos x="connsiteX0" y="connsiteY0"/>
                  </a:cxn>
                  <a:cxn ang="0">
                    <a:pos x="connsiteX1" y="connsiteY1"/>
                  </a:cxn>
                  <a:cxn ang="0">
                    <a:pos x="connsiteX2" y="connsiteY2"/>
                  </a:cxn>
                </a:cxnLst>
                <a:rect l="l" t="t" r="r" b="b"/>
                <a:pathLst>
                  <a:path w="35636" h="35636">
                    <a:moveTo>
                      <a:pt x="0" y="35637"/>
                    </a:moveTo>
                    <a:cubicBezTo>
                      <a:pt x="-7" y="15962"/>
                      <a:pt x="15937" y="7"/>
                      <a:pt x="35612" y="0"/>
                    </a:cubicBezTo>
                    <a:cubicBezTo>
                      <a:pt x="35620" y="0"/>
                      <a:pt x="35629" y="0"/>
                      <a:pt x="35637" y="0"/>
                    </a:cubicBezTo>
                  </a:path>
                </a:pathLst>
              </a:custGeom>
              <a:noFill/>
              <a:ln w="3304" cap="flat">
                <a:solidFill>
                  <a:srgbClr val="636466"/>
                </a:solid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3" name="Grafik 558">
                <a:extLst>
                  <a:ext uri="{FF2B5EF4-FFF2-40B4-BE49-F238E27FC236}">
                    <a16:creationId xmlns:a16="http://schemas.microsoft.com/office/drawing/2014/main" id="{8B0CF717-FE0D-A987-1354-2CCAD2D00D2B}"/>
                  </a:ext>
                </a:extLst>
              </p:cNvPr>
              <p:cNvSpPr/>
              <p:nvPr/>
            </p:nvSpPr>
            <p:spPr>
              <a:xfrm>
                <a:off x="8129589" y="6090337"/>
                <a:ext cx="35616" cy="61689"/>
              </a:xfrm>
              <a:custGeom>
                <a:avLst/>
                <a:gdLst>
                  <a:gd name="connsiteX0" fmla="*/ 24294 w 35616"/>
                  <a:gd name="connsiteY0" fmla="*/ 0 h 61689"/>
                  <a:gd name="connsiteX1" fmla="*/ 26032 w 35616"/>
                  <a:gd name="connsiteY1" fmla="*/ 50368 h 61689"/>
                  <a:gd name="connsiteX2" fmla="*/ 0 w 35616"/>
                  <a:gd name="connsiteY2" fmla="*/ 61690 h 61689"/>
                </a:gdLst>
                <a:ahLst/>
                <a:cxnLst>
                  <a:cxn ang="0">
                    <a:pos x="connsiteX0" y="connsiteY0"/>
                  </a:cxn>
                  <a:cxn ang="0">
                    <a:pos x="connsiteX1" y="connsiteY1"/>
                  </a:cxn>
                  <a:cxn ang="0">
                    <a:pos x="connsiteX2" y="connsiteY2"/>
                  </a:cxn>
                </a:cxnLst>
                <a:rect l="l" t="t" r="r" b="b"/>
                <a:pathLst>
                  <a:path w="35616" h="61689">
                    <a:moveTo>
                      <a:pt x="24294" y="0"/>
                    </a:moveTo>
                    <a:cubicBezTo>
                      <a:pt x="38683" y="13429"/>
                      <a:pt x="39461" y="35980"/>
                      <a:pt x="26032" y="50368"/>
                    </a:cubicBezTo>
                    <a:cubicBezTo>
                      <a:pt x="19297" y="57584"/>
                      <a:pt x="9871" y="61684"/>
                      <a:pt x="0" y="61690"/>
                    </a:cubicBezTo>
                  </a:path>
                </a:pathLst>
              </a:custGeom>
              <a:noFill/>
              <a:ln w="3304" cap="flat">
                <a:solidFill>
                  <a:srgbClr val="636466"/>
                </a:solid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4" name="Grafik 558">
                <a:extLst>
                  <a:ext uri="{FF2B5EF4-FFF2-40B4-BE49-F238E27FC236}">
                    <a16:creationId xmlns:a16="http://schemas.microsoft.com/office/drawing/2014/main" id="{964F1E29-2E07-1DC0-ED25-4B5912DD3833}"/>
                  </a:ext>
                </a:extLst>
              </p:cNvPr>
              <p:cNvSpPr/>
              <p:nvPr/>
            </p:nvSpPr>
            <p:spPr>
              <a:xfrm>
                <a:off x="8705264" y="6037699"/>
                <a:ext cx="156688" cy="156688"/>
              </a:xfrm>
              <a:custGeom>
                <a:avLst/>
                <a:gdLst>
                  <a:gd name="connsiteX0" fmla="*/ 156688 w 156688"/>
                  <a:gd name="connsiteY0" fmla="*/ 78344 h 156688"/>
                  <a:gd name="connsiteX1" fmla="*/ 78344 w 156688"/>
                  <a:gd name="connsiteY1" fmla="*/ 156688 h 156688"/>
                  <a:gd name="connsiteX2" fmla="*/ 0 w 156688"/>
                  <a:gd name="connsiteY2" fmla="*/ 78344 h 156688"/>
                  <a:gd name="connsiteX3" fmla="*/ 78344 w 156688"/>
                  <a:gd name="connsiteY3" fmla="*/ 0 h 156688"/>
                  <a:gd name="connsiteX4" fmla="*/ 156688 w 156688"/>
                  <a:gd name="connsiteY4" fmla="*/ 78344 h 15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8" h="156688">
                    <a:moveTo>
                      <a:pt x="156688" y="78344"/>
                    </a:moveTo>
                    <a:cubicBezTo>
                      <a:pt x="156688" y="121612"/>
                      <a:pt x="121612" y="156688"/>
                      <a:pt x="78344" y="156688"/>
                    </a:cubicBezTo>
                    <a:cubicBezTo>
                      <a:pt x="35076" y="156688"/>
                      <a:pt x="0" y="121612"/>
                      <a:pt x="0" y="78344"/>
                    </a:cubicBezTo>
                    <a:cubicBezTo>
                      <a:pt x="0" y="35076"/>
                      <a:pt x="35076" y="0"/>
                      <a:pt x="78344" y="0"/>
                    </a:cubicBezTo>
                    <a:cubicBezTo>
                      <a:pt x="121612" y="0"/>
                      <a:pt x="156688" y="35076"/>
                      <a:pt x="156688" y="78344"/>
                    </a:cubicBezTo>
                    <a:close/>
                  </a:path>
                </a:pathLst>
              </a:custGeom>
              <a:solidFill>
                <a:srgbClr val="636466"/>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5" name="Grafik 558">
                <a:extLst>
                  <a:ext uri="{FF2B5EF4-FFF2-40B4-BE49-F238E27FC236}">
                    <a16:creationId xmlns:a16="http://schemas.microsoft.com/office/drawing/2014/main" id="{9B6D030F-72A8-DC9C-C046-00EC64349AA4}"/>
                  </a:ext>
                </a:extLst>
              </p:cNvPr>
              <p:cNvSpPr/>
              <p:nvPr/>
            </p:nvSpPr>
            <p:spPr>
              <a:xfrm>
                <a:off x="8737669" y="6070104"/>
                <a:ext cx="91878" cy="91878"/>
              </a:xfrm>
              <a:custGeom>
                <a:avLst/>
                <a:gdLst>
                  <a:gd name="connsiteX0" fmla="*/ 45939 w 91878"/>
                  <a:gd name="connsiteY0" fmla="*/ 91878 h 91878"/>
                  <a:gd name="connsiteX1" fmla="*/ 91878 w 91878"/>
                  <a:gd name="connsiteY1" fmla="*/ 45939 h 91878"/>
                  <a:gd name="connsiteX2" fmla="*/ 45939 w 91878"/>
                  <a:gd name="connsiteY2" fmla="*/ 0 h 91878"/>
                  <a:gd name="connsiteX3" fmla="*/ 0 w 91878"/>
                  <a:gd name="connsiteY3" fmla="*/ 45939 h 91878"/>
                  <a:gd name="connsiteX4" fmla="*/ 45939 w 91878"/>
                  <a:gd name="connsiteY4" fmla="*/ 91878 h 91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8" h="91878">
                    <a:moveTo>
                      <a:pt x="45939" y="91878"/>
                    </a:moveTo>
                    <a:cubicBezTo>
                      <a:pt x="71311" y="91878"/>
                      <a:pt x="91878" y="71311"/>
                      <a:pt x="91878" y="45939"/>
                    </a:cubicBezTo>
                    <a:cubicBezTo>
                      <a:pt x="91878" y="20568"/>
                      <a:pt x="71311" y="0"/>
                      <a:pt x="45939" y="0"/>
                    </a:cubicBezTo>
                    <a:cubicBezTo>
                      <a:pt x="20568" y="0"/>
                      <a:pt x="0" y="20568"/>
                      <a:pt x="0" y="45939"/>
                    </a:cubicBezTo>
                    <a:cubicBezTo>
                      <a:pt x="27" y="71299"/>
                      <a:pt x="20579" y="91851"/>
                      <a:pt x="45939" y="91878"/>
                    </a:cubicBezTo>
                    <a:close/>
                  </a:path>
                </a:pathLst>
              </a:custGeom>
              <a:solidFill>
                <a:srgbClr val="FFFFFF"/>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6" name="Grafik 558">
                <a:extLst>
                  <a:ext uri="{FF2B5EF4-FFF2-40B4-BE49-F238E27FC236}">
                    <a16:creationId xmlns:a16="http://schemas.microsoft.com/office/drawing/2014/main" id="{4C70A839-8A7F-CD79-C274-827ED0D44655}"/>
                  </a:ext>
                </a:extLst>
              </p:cNvPr>
              <p:cNvSpPr/>
              <p:nvPr/>
            </p:nvSpPr>
            <p:spPr>
              <a:xfrm>
                <a:off x="8747972" y="6080419"/>
                <a:ext cx="35636" cy="35624"/>
              </a:xfrm>
              <a:custGeom>
                <a:avLst/>
                <a:gdLst>
                  <a:gd name="connsiteX0" fmla="*/ 0 w 35636"/>
                  <a:gd name="connsiteY0" fmla="*/ 35624 h 35624"/>
                  <a:gd name="connsiteX1" fmla="*/ 35637 w 35636"/>
                  <a:gd name="connsiteY1" fmla="*/ 0 h 35624"/>
                </a:gdLst>
                <a:ahLst/>
                <a:cxnLst>
                  <a:cxn ang="0">
                    <a:pos x="connsiteX0" y="connsiteY0"/>
                  </a:cxn>
                  <a:cxn ang="0">
                    <a:pos x="connsiteX1" y="connsiteY1"/>
                  </a:cxn>
                </a:cxnLst>
                <a:rect l="l" t="t" r="r" b="b"/>
                <a:pathLst>
                  <a:path w="35636" h="35624">
                    <a:moveTo>
                      <a:pt x="0" y="35624"/>
                    </a:moveTo>
                    <a:cubicBezTo>
                      <a:pt x="7" y="15948"/>
                      <a:pt x="15960" y="0"/>
                      <a:pt x="35637" y="0"/>
                    </a:cubicBezTo>
                  </a:path>
                </a:pathLst>
              </a:custGeom>
              <a:noFill/>
              <a:ln w="3304" cap="flat">
                <a:solidFill>
                  <a:srgbClr val="636466"/>
                </a:solid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7" name="Grafik 558">
                <a:extLst>
                  <a:ext uri="{FF2B5EF4-FFF2-40B4-BE49-F238E27FC236}">
                    <a16:creationId xmlns:a16="http://schemas.microsoft.com/office/drawing/2014/main" id="{5910265C-34BA-868C-4443-FB641A29F7EC}"/>
                  </a:ext>
                </a:extLst>
              </p:cNvPr>
              <p:cNvSpPr/>
              <p:nvPr/>
            </p:nvSpPr>
            <p:spPr>
              <a:xfrm>
                <a:off x="8783608" y="6089990"/>
                <a:ext cx="35628" cy="61689"/>
              </a:xfrm>
              <a:custGeom>
                <a:avLst/>
                <a:gdLst>
                  <a:gd name="connsiteX0" fmla="*/ 24307 w 35628"/>
                  <a:gd name="connsiteY0" fmla="*/ 0 h 61689"/>
                  <a:gd name="connsiteX1" fmla="*/ 26044 w 35628"/>
                  <a:gd name="connsiteY1" fmla="*/ 50368 h 61689"/>
                  <a:gd name="connsiteX2" fmla="*/ 0 w 35628"/>
                  <a:gd name="connsiteY2" fmla="*/ 61690 h 61689"/>
                </a:gdLst>
                <a:ahLst/>
                <a:cxnLst>
                  <a:cxn ang="0">
                    <a:pos x="connsiteX0" y="connsiteY0"/>
                  </a:cxn>
                  <a:cxn ang="0">
                    <a:pos x="connsiteX1" y="connsiteY1"/>
                  </a:cxn>
                  <a:cxn ang="0">
                    <a:pos x="connsiteX2" y="connsiteY2"/>
                  </a:cxn>
                </a:cxnLst>
                <a:rect l="l" t="t" r="r" b="b"/>
                <a:pathLst>
                  <a:path w="35628" h="61689">
                    <a:moveTo>
                      <a:pt x="24307" y="0"/>
                    </a:moveTo>
                    <a:cubicBezTo>
                      <a:pt x="38695" y="13429"/>
                      <a:pt x="39473" y="35980"/>
                      <a:pt x="26044" y="50368"/>
                    </a:cubicBezTo>
                    <a:cubicBezTo>
                      <a:pt x="19306" y="57587"/>
                      <a:pt x="9875" y="61687"/>
                      <a:pt x="0" y="61690"/>
                    </a:cubicBezTo>
                  </a:path>
                </a:pathLst>
              </a:custGeom>
              <a:noFill/>
              <a:ln w="3304" cap="flat">
                <a:solidFill>
                  <a:srgbClr val="636466"/>
                </a:solid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8" name="Grafik 558">
                <a:extLst>
                  <a:ext uri="{FF2B5EF4-FFF2-40B4-BE49-F238E27FC236}">
                    <a16:creationId xmlns:a16="http://schemas.microsoft.com/office/drawing/2014/main" id="{2B3D4A13-8E6F-8430-3E00-2F5416D9D951}"/>
                  </a:ext>
                </a:extLst>
              </p:cNvPr>
              <p:cNvSpPr/>
              <p:nvPr/>
            </p:nvSpPr>
            <p:spPr>
              <a:xfrm>
                <a:off x="8963254" y="6037699"/>
                <a:ext cx="156688" cy="156688"/>
              </a:xfrm>
              <a:custGeom>
                <a:avLst/>
                <a:gdLst>
                  <a:gd name="connsiteX0" fmla="*/ 156688 w 156688"/>
                  <a:gd name="connsiteY0" fmla="*/ 78344 h 156688"/>
                  <a:gd name="connsiteX1" fmla="*/ 78344 w 156688"/>
                  <a:gd name="connsiteY1" fmla="*/ 156688 h 156688"/>
                  <a:gd name="connsiteX2" fmla="*/ 0 w 156688"/>
                  <a:gd name="connsiteY2" fmla="*/ 78344 h 156688"/>
                  <a:gd name="connsiteX3" fmla="*/ 78344 w 156688"/>
                  <a:gd name="connsiteY3" fmla="*/ 0 h 156688"/>
                  <a:gd name="connsiteX4" fmla="*/ 156688 w 156688"/>
                  <a:gd name="connsiteY4" fmla="*/ 78344 h 15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8" h="156688">
                    <a:moveTo>
                      <a:pt x="156688" y="78344"/>
                    </a:moveTo>
                    <a:cubicBezTo>
                      <a:pt x="156688" y="121612"/>
                      <a:pt x="121612" y="156688"/>
                      <a:pt x="78344" y="156688"/>
                    </a:cubicBezTo>
                    <a:cubicBezTo>
                      <a:pt x="35076" y="156688"/>
                      <a:pt x="0" y="121612"/>
                      <a:pt x="0" y="78344"/>
                    </a:cubicBezTo>
                    <a:cubicBezTo>
                      <a:pt x="0" y="35076"/>
                      <a:pt x="35076" y="0"/>
                      <a:pt x="78344" y="0"/>
                    </a:cubicBezTo>
                    <a:cubicBezTo>
                      <a:pt x="121612" y="0"/>
                      <a:pt x="156688" y="35076"/>
                      <a:pt x="156688" y="78344"/>
                    </a:cubicBezTo>
                    <a:close/>
                  </a:path>
                </a:pathLst>
              </a:custGeom>
              <a:solidFill>
                <a:srgbClr val="636466"/>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29" name="Grafik 558">
                <a:extLst>
                  <a:ext uri="{FF2B5EF4-FFF2-40B4-BE49-F238E27FC236}">
                    <a16:creationId xmlns:a16="http://schemas.microsoft.com/office/drawing/2014/main" id="{981D3079-C3B2-09E9-2D71-F6126340FCB3}"/>
                  </a:ext>
                </a:extLst>
              </p:cNvPr>
              <p:cNvSpPr/>
              <p:nvPr/>
            </p:nvSpPr>
            <p:spPr>
              <a:xfrm>
                <a:off x="8995696" y="6070104"/>
                <a:ext cx="91878" cy="91878"/>
              </a:xfrm>
              <a:custGeom>
                <a:avLst/>
                <a:gdLst>
                  <a:gd name="connsiteX0" fmla="*/ 45902 w 91878"/>
                  <a:gd name="connsiteY0" fmla="*/ 91878 h 91878"/>
                  <a:gd name="connsiteX1" fmla="*/ 91878 w 91878"/>
                  <a:gd name="connsiteY1" fmla="*/ 45976 h 91878"/>
                  <a:gd name="connsiteX2" fmla="*/ 45976 w 91878"/>
                  <a:gd name="connsiteY2" fmla="*/ 0 h 91878"/>
                  <a:gd name="connsiteX3" fmla="*/ 0 w 91878"/>
                  <a:gd name="connsiteY3" fmla="*/ 45902 h 91878"/>
                  <a:gd name="connsiteX4" fmla="*/ 0 w 91878"/>
                  <a:gd name="connsiteY4" fmla="*/ 45939 h 91878"/>
                  <a:gd name="connsiteX5" fmla="*/ 45902 w 91878"/>
                  <a:gd name="connsiteY5" fmla="*/ 91878 h 9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91878">
                    <a:moveTo>
                      <a:pt x="45902" y="91878"/>
                    </a:moveTo>
                    <a:cubicBezTo>
                      <a:pt x="71273" y="91899"/>
                      <a:pt x="91858" y="71348"/>
                      <a:pt x="91878" y="45976"/>
                    </a:cubicBezTo>
                    <a:cubicBezTo>
                      <a:pt x="91899" y="20605"/>
                      <a:pt x="71348" y="20"/>
                      <a:pt x="45976" y="0"/>
                    </a:cubicBezTo>
                    <a:cubicBezTo>
                      <a:pt x="20605" y="-21"/>
                      <a:pt x="21" y="20530"/>
                      <a:pt x="0" y="45902"/>
                    </a:cubicBezTo>
                    <a:cubicBezTo>
                      <a:pt x="0" y="45914"/>
                      <a:pt x="0" y="45927"/>
                      <a:pt x="0" y="45939"/>
                    </a:cubicBezTo>
                    <a:cubicBezTo>
                      <a:pt x="27" y="71285"/>
                      <a:pt x="20556" y="91830"/>
                      <a:pt x="45902" y="91878"/>
                    </a:cubicBezTo>
                    <a:close/>
                  </a:path>
                </a:pathLst>
              </a:custGeom>
              <a:solidFill>
                <a:srgbClr val="FFFFFF"/>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0" name="Grafik 558">
                <a:extLst>
                  <a:ext uri="{FF2B5EF4-FFF2-40B4-BE49-F238E27FC236}">
                    <a16:creationId xmlns:a16="http://schemas.microsoft.com/office/drawing/2014/main" id="{2D1DA6E1-9220-4E0D-39BD-B3ABCFC7CC12}"/>
                  </a:ext>
                </a:extLst>
              </p:cNvPr>
              <p:cNvSpPr/>
              <p:nvPr/>
            </p:nvSpPr>
            <p:spPr>
              <a:xfrm>
                <a:off x="9005973" y="6080419"/>
                <a:ext cx="35624" cy="35624"/>
              </a:xfrm>
              <a:custGeom>
                <a:avLst/>
                <a:gdLst>
                  <a:gd name="connsiteX0" fmla="*/ 0 w 35624"/>
                  <a:gd name="connsiteY0" fmla="*/ 35624 h 35624"/>
                  <a:gd name="connsiteX1" fmla="*/ 35624 w 35624"/>
                  <a:gd name="connsiteY1" fmla="*/ 0 h 35624"/>
                </a:gdLst>
                <a:ahLst/>
                <a:cxnLst>
                  <a:cxn ang="0">
                    <a:pos x="connsiteX0" y="connsiteY0"/>
                  </a:cxn>
                  <a:cxn ang="0">
                    <a:pos x="connsiteX1" y="connsiteY1"/>
                  </a:cxn>
                </a:cxnLst>
                <a:rect l="l" t="t" r="r" b="b"/>
                <a:pathLst>
                  <a:path w="35624" h="35624">
                    <a:moveTo>
                      <a:pt x="0" y="35624"/>
                    </a:moveTo>
                    <a:cubicBezTo>
                      <a:pt x="0" y="15950"/>
                      <a:pt x="15950" y="0"/>
                      <a:pt x="35624" y="0"/>
                    </a:cubicBezTo>
                  </a:path>
                </a:pathLst>
              </a:custGeom>
              <a:noFill/>
              <a:ln w="3304" cap="flat">
                <a:solidFill>
                  <a:srgbClr val="636466"/>
                </a:solid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1" name="Grafik 558">
                <a:extLst>
                  <a:ext uri="{FF2B5EF4-FFF2-40B4-BE49-F238E27FC236}">
                    <a16:creationId xmlns:a16="http://schemas.microsoft.com/office/drawing/2014/main" id="{EB307E8E-5BB7-8BDE-BEB3-637D8A492A68}"/>
                  </a:ext>
                </a:extLst>
              </p:cNvPr>
              <p:cNvSpPr/>
              <p:nvPr/>
            </p:nvSpPr>
            <p:spPr>
              <a:xfrm>
                <a:off x="9041598" y="6089990"/>
                <a:ext cx="35628" cy="61689"/>
              </a:xfrm>
              <a:custGeom>
                <a:avLst/>
                <a:gdLst>
                  <a:gd name="connsiteX0" fmla="*/ 24307 w 35628"/>
                  <a:gd name="connsiteY0" fmla="*/ 0 h 61689"/>
                  <a:gd name="connsiteX1" fmla="*/ 26044 w 35628"/>
                  <a:gd name="connsiteY1" fmla="*/ 50368 h 61689"/>
                  <a:gd name="connsiteX2" fmla="*/ 0 w 35628"/>
                  <a:gd name="connsiteY2" fmla="*/ 61690 h 61689"/>
                </a:gdLst>
                <a:ahLst/>
                <a:cxnLst>
                  <a:cxn ang="0">
                    <a:pos x="connsiteX0" y="connsiteY0"/>
                  </a:cxn>
                  <a:cxn ang="0">
                    <a:pos x="connsiteX1" y="connsiteY1"/>
                  </a:cxn>
                  <a:cxn ang="0">
                    <a:pos x="connsiteX2" y="connsiteY2"/>
                  </a:cxn>
                </a:cxnLst>
                <a:rect l="l" t="t" r="r" b="b"/>
                <a:pathLst>
                  <a:path w="35628" h="61689">
                    <a:moveTo>
                      <a:pt x="24307" y="0"/>
                    </a:moveTo>
                    <a:cubicBezTo>
                      <a:pt x="38695" y="13429"/>
                      <a:pt x="39473" y="35980"/>
                      <a:pt x="26044" y="50368"/>
                    </a:cubicBezTo>
                    <a:cubicBezTo>
                      <a:pt x="19306" y="57587"/>
                      <a:pt x="9875" y="61687"/>
                      <a:pt x="0" y="61690"/>
                    </a:cubicBezTo>
                  </a:path>
                </a:pathLst>
              </a:custGeom>
              <a:noFill/>
              <a:ln w="3304" cap="flat">
                <a:solidFill>
                  <a:srgbClr val="636466"/>
                </a:solid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sp>
            <p:nvSpPr>
              <p:cNvPr id="32" name="Grafik 558">
                <a:extLst>
                  <a:ext uri="{FF2B5EF4-FFF2-40B4-BE49-F238E27FC236}">
                    <a16:creationId xmlns:a16="http://schemas.microsoft.com/office/drawing/2014/main" id="{B244D1EF-7DDE-9773-A5AB-B180BA212ED3}"/>
                  </a:ext>
                </a:extLst>
              </p:cNvPr>
              <p:cNvSpPr/>
              <p:nvPr/>
            </p:nvSpPr>
            <p:spPr>
              <a:xfrm>
                <a:off x="8175528" y="5600065"/>
                <a:ext cx="123317" cy="77749"/>
              </a:xfrm>
              <a:custGeom>
                <a:avLst/>
                <a:gdLst>
                  <a:gd name="connsiteX0" fmla="*/ 77737 w 123317"/>
                  <a:gd name="connsiteY0" fmla="*/ 0 h 77749"/>
                  <a:gd name="connsiteX1" fmla="*/ 123317 w 123317"/>
                  <a:gd name="connsiteY1" fmla="*/ 0 h 77749"/>
                  <a:gd name="connsiteX2" fmla="*/ 123317 w 123317"/>
                  <a:gd name="connsiteY2" fmla="*/ 0 h 77749"/>
                  <a:gd name="connsiteX3" fmla="*/ 123317 w 123317"/>
                  <a:gd name="connsiteY3" fmla="*/ 77750 h 77749"/>
                  <a:gd name="connsiteX4" fmla="*/ 123317 w 123317"/>
                  <a:gd name="connsiteY4" fmla="*/ 77750 h 77749"/>
                  <a:gd name="connsiteX5" fmla="*/ 0 w 123317"/>
                  <a:gd name="connsiteY5" fmla="*/ 77750 h 77749"/>
                  <a:gd name="connsiteX6" fmla="*/ 0 w 123317"/>
                  <a:gd name="connsiteY6" fmla="*/ 77750 h 77749"/>
                  <a:gd name="connsiteX7" fmla="*/ 0 w 123317"/>
                  <a:gd name="connsiteY7" fmla="*/ 77750 h 77749"/>
                  <a:gd name="connsiteX8" fmla="*/ 77737 w 123317"/>
                  <a:gd name="connsiteY8" fmla="*/ 0 h 7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7" h="77749">
                    <a:moveTo>
                      <a:pt x="77737" y="0"/>
                    </a:moveTo>
                    <a:lnTo>
                      <a:pt x="123317" y="0"/>
                    </a:lnTo>
                    <a:lnTo>
                      <a:pt x="123317" y="0"/>
                    </a:lnTo>
                    <a:lnTo>
                      <a:pt x="123317" y="77750"/>
                    </a:lnTo>
                    <a:lnTo>
                      <a:pt x="123317" y="77750"/>
                    </a:lnTo>
                    <a:lnTo>
                      <a:pt x="0" y="77750"/>
                    </a:lnTo>
                    <a:lnTo>
                      <a:pt x="0" y="77750"/>
                    </a:lnTo>
                    <a:lnTo>
                      <a:pt x="0" y="77750"/>
                    </a:lnTo>
                    <a:cubicBezTo>
                      <a:pt x="0" y="34815"/>
                      <a:pt x="34802" y="7"/>
                      <a:pt x="77737" y="0"/>
                    </a:cubicBezTo>
                    <a:close/>
                  </a:path>
                </a:pathLst>
              </a:custGeom>
              <a:solidFill>
                <a:srgbClr val="929292"/>
              </a:solidFill>
              <a:ln w="1235" cap="flat">
                <a:noFill/>
                <a:prstDash val="solid"/>
                <a:miter/>
              </a:ln>
            </p:spPr>
            <p:txBody>
              <a:bodyPr lIns="49425" tIns="24712" rIns="49425" bIns="24712" rtlCol="0" anchor="ctr"/>
              <a:lstStyle/>
              <a:p>
                <a:pPr defTabSz="912754">
                  <a:defRPr/>
                </a:pPr>
                <a:endParaRPr lang="de-DE" sz="1797">
                  <a:solidFill>
                    <a:srgbClr val="000000"/>
                  </a:solidFill>
                  <a:latin typeface="Calibri"/>
                </a:endParaRPr>
              </a:p>
            </p:txBody>
          </p:sp>
        </p:grpSp>
      </p:grpSp>
      <p:sp>
        <p:nvSpPr>
          <p:cNvPr id="48" name="TextBox 22">
            <a:extLst>
              <a:ext uri="{FF2B5EF4-FFF2-40B4-BE49-F238E27FC236}">
                <a16:creationId xmlns:a16="http://schemas.microsoft.com/office/drawing/2014/main" id="{5F30B15D-90F0-D8CD-9369-4AEC668C3960}"/>
              </a:ext>
            </a:extLst>
          </p:cNvPr>
          <p:cNvSpPr txBox="1">
            <a:spLocks/>
          </p:cNvSpPr>
          <p:nvPr/>
        </p:nvSpPr>
        <p:spPr>
          <a:xfrm>
            <a:off x="3152195" y="3105150"/>
            <a:ext cx="2464379" cy="184666"/>
          </a:xfrm>
          <a:prstGeom prst="rect">
            <a:avLst/>
          </a:prstGeom>
          <a:noFill/>
        </p:spPr>
        <p:txBody>
          <a:bodyPr wrap="square" lIns="0" tIns="0" rIns="0" bIns="0" rtlCol="0">
            <a:spAutoFit/>
          </a:bodyPr>
          <a:lstStyle/>
          <a:p>
            <a:pPr defTabSz="912754">
              <a:defRPr/>
            </a:pPr>
            <a:r>
              <a:rPr lang="en-US" sz="1200" b="1" dirty="0">
                <a:solidFill>
                  <a:srgbClr val="000000"/>
                </a:solidFill>
                <a:latin typeface="Calibri"/>
              </a:rPr>
              <a:t>Net CO</a:t>
            </a:r>
            <a:r>
              <a:rPr lang="en-US" sz="1200" b="1" baseline="-25000" dirty="0">
                <a:solidFill>
                  <a:srgbClr val="000000"/>
                </a:solidFill>
                <a:latin typeface="Calibri"/>
              </a:rPr>
              <a:t>2</a:t>
            </a:r>
            <a:r>
              <a:rPr lang="en-US" sz="1200" b="1" dirty="0">
                <a:solidFill>
                  <a:srgbClr val="000000"/>
                </a:solidFill>
                <a:latin typeface="Calibri"/>
              </a:rPr>
              <a:t> Emissions</a:t>
            </a:r>
          </a:p>
        </p:txBody>
      </p:sp>
      <p:sp>
        <p:nvSpPr>
          <p:cNvPr id="49" name="Rectangle 27">
            <a:extLst>
              <a:ext uri="{FF2B5EF4-FFF2-40B4-BE49-F238E27FC236}">
                <a16:creationId xmlns:a16="http://schemas.microsoft.com/office/drawing/2014/main" id="{D976C8A4-8149-213C-1A8A-014BABE6F713}"/>
              </a:ext>
            </a:extLst>
          </p:cNvPr>
          <p:cNvSpPr>
            <a:spLocks/>
          </p:cNvSpPr>
          <p:nvPr/>
        </p:nvSpPr>
        <p:spPr>
          <a:xfrm>
            <a:off x="3143787" y="3913919"/>
            <a:ext cx="156594" cy="131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a:solidFill>
                <a:srgbClr val="FFFFFF"/>
              </a:solidFill>
              <a:latin typeface="Calibri"/>
            </a:endParaRPr>
          </a:p>
        </p:txBody>
      </p:sp>
      <p:sp>
        <p:nvSpPr>
          <p:cNvPr id="50" name="TextBox 33">
            <a:extLst>
              <a:ext uri="{FF2B5EF4-FFF2-40B4-BE49-F238E27FC236}">
                <a16:creationId xmlns:a16="http://schemas.microsoft.com/office/drawing/2014/main" id="{8F190746-4E44-6071-2CC4-51300BA354C7}"/>
              </a:ext>
            </a:extLst>
          </p:cNvPr>
          <p:cNvSpPr txBox="1">
            <a:spLocks/>
          </p:cNvSpPr>
          <p:nvPr/>
        </p:nvSpPr>
        <p:spPr>
          <a:xfrm>
            <a:off x="3331915" y="3902179"/>
            <a:ext cx="609141" cy="153568"/>
          </a:xfrm>
          <a:prstGeom prst="rect">
            <a:avLst/>
          </a:prstGeom>
          <a:noFill/>
        </p:spPr>
        <p:txBody>
          <a:bodyPr wrap="none" lIns="0" tIns="0" rIns="0" bIns="0" rtlCol="0">
            <a:spAutoFit/>
          </a:bodyPr>
          <a:lstStyle/>
          <a:p>
            <a:pPr defTabSz="912754">
              <a:defRPr/>
            </a:pPr>
            <a:r>
              <a:rPr lang="en-US" sz="1000" b="1">
                <a:solidFill>
                  <a:srgbClr val="000000"/>
                </a:solidFill>
                <a:latin typeface="Calibri" panose="020F0502020204030204" pitchFamily="34" charset="0"/>
              </a:rPr>
              <a:t>4.7% </a:t>
            </a:r>
            <a:r>
              <a:rPr lang="en-US" sz="1000">
                <a:solidFill>
                  <a:srgbClr val="000000"/>
                </a:solidFill>
                <a:latin typeface="Calibri" panose="020F0502020204030204" pitchFamily="34" charset="0"/>
              </a:rPr>
              <a:t>Russia</a:t>
            </a:r>
          </a:p>
        </p:txBody>
      </p:sp>
      <p:sp>
        <p:nvSpPr>
          <p:cNvPr id="51" name="Rectangle 26">
            <a:extLst>
              <a:ext uri="{FF2B5EF4-FFF2-40B4-BE49-F238E27FC236}">
                <a16:creationId xmlns:a16="http://schemas.microsoft.com/office/drawing/2014/main" id="{E764ADDD-03FA-8588-DDCD-D5B5C0A79752}"/>
              </a:ext>
            </a:extLst>
          </p:cNvPr>
          <p:cNvSpPr>
            <a:spLocks/>
          </p:cNvSpPr>
          <p:nvPr/>
        </p:nvSpPr>
        <p:spPr>
          <a:xfrm>
            <a:off x="3143787" y="3736486"/>
            <a:ext cx="223780" cy="131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a:solidFill>
                <a:srgbClr val="FFFFFF"/>
              </a:solidFill>
              <a:latin typeface="Calibri"/>
            </a:endParaRPr>
          </a:p>
        </p:txBody>
      </p:sp>
      <p:sp>
        <p:nvSpPr>
          <p:cNvPr id="52" name="TextBox 34">
            <a:extLst>
              <a:ext uri="{FF2B5EF4-FFF2-40B4-BE49-F238E27FC236}">
                <a16:creationId xmlns:a16="http://schemas.microsoft.com/office/drawing/2014/main" id="{8B72F5AF-DB65-EC56-4333-3A42138F82C1}"/>
              </a:ext>
            </a:extLst>
          </p:cNvPr>
          <p:cNvSpPr txBox="1">
            <a:spLocks/>
          </p:cNvSpPr>
          <p:nvPr/>
        </p:nvSpPr>
        <p:spPr>
          <a:xfrm>
            <a:off x="3405467" y="3724745"/>
            <a:ext cx="442429" cy="153568"/>
          </a:xfrm>
          <a:prstGeom prst="rect">
            <a:avLst/>
          </a:prstGeom>
          <a:noFill/>
        </p:spPr>
        <p:txBody>
          <a:bodyPr wrap="none" lIns="0" tIns="0" rIns="0" bIns="0" rtlCol="0">
            <a:spAutoFit/>
          </a:bodyPr>
          <a:lstStyle/>
          <a:p>
            <a:pPr defTabSz="912754">
              <a:defRPr/>
            </a:pPr>
            <a:r>
              <a:rPr lang="en-US" sz="1000" b="1">
                <a:solidFill>
                  <a:srgbClr val="000000"/>
                </a:solidFill>
                <a:latin typeface="Calibri" panose="020F0502020204030204" pitchFamily="34" charset="0"/>
              </a:rPr>
              <a:t>7% </a:t>
            </a:r>
            <a:r>
              <a:rPr lang="en-US" sz="1000">
                <a:solidFill>
                  <a:srgbClr val="000000"/>
                </a:solidFill>
                <a:latin typeface="Calibri" panose="020F0502020204030204" pitchFamily="34" charset="0"/>
              </a:rPr>
              <a:t>India</a:t>
            </a:r>
            <a:endParaRPr lang="en-US" sz="1000" b="1">
              <a:solidFill>
                <a:srgbClr val="000000"/>
              </a:solidFill>
              <a:latin typeface="Calibri" panose="020F0502020204030204" pitchFamily="34" charset="0"/>
            </a:endParaRPr>
          </a:p>
        </p:txBody>
      </p:sp>
      <p:sp>
        <p:nvSpPr>
          <p:cNvPr id="53" name="Rectangle 25">
            <a:extLst>
              <a:ext uri="{FF2B5EF4-FFF2-40B4-BE49-F238E27FC236}">
                <a16:creationId xmlns:a16="http://schemas.microsoft.com/office/drawing/2014/main" id="{CBC86638-2519-A503-6327-8D354BF45EEC}"/>
              </a:ext>
            </a:extLst>
          </p:cNvPr>
          <p:cNvSpPr>
            <a:spLocks/>
          </p:cNvSpPr>
          <p:nvPr/>
        </p:nvSpPr>
        <p:spPr>
          <a:xfrm>
            <a:off x="3143787" y="3559052"/>
            <a:ext cx="565452" cy="131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a:solidFill>
                <a:srgbClr val="FFFFFF"/>
              </a:solidFill>
              <a:latin typeface="Calibri"/>
            </a:endParaRPr>
          </a:p>
        </p:txBody>
      </p:sp>
      <p:sp>
        <p:nvSpPr>
          <p:cNvPr id="54" name="TextBox 35">
            <a:extLst>
              <a:ext uri="{FF2B5EF4-FFF2-40B4-BE49-F238E27FC236}">
                <a16:creationId xmlns:a16="http://schemas.microsoft.com/office/drawing/2014/main" id="{1934A429-69F5-26C5-FE1C-1CF85F5BAC31}"/>
              </a:ext>
            </a:extLst>
          </p:cNvPr>
          <p:cNvSpPr txBox="1">
            <a:spLocks/>
          </p:cNvSpPr>
          <p:nvPr/>
        </p:nvSpPr>
        <p:spPr>
          <a:xfrm>
            <a:off x="3754621" y="3547311"/>
            <a:ext cx="952184" cy="153568"/>
          </a:xfrm>
          <a:prstGeom prst="rect">
            <a:avLst/>
          </a:prstGeom>
          <a:noFill/>
        </p:spPr>
        <p:txBody>
          <a:bodyPr wrap="none" lIns="0" tIns="0" rIns="0" bIns="0" rtlCol="0">
            <a:spAutoFit/>
          </a:bodyPr>
          <a:lstStyle/>
          <a:p>
            <a:pPr defTabSz="912754">
              <a:defRPr/>
            </a:pPr>
            <a:r>
              <a:rPr lang="en-US" sz="1000" b="1">
                <a:solidFill>
                  <a:srgbClr val="000000"/>
                </a:solidFill>
                <a:latin typeface="Calibri" panose="020F0502020204030204" pitchFamily="34" charset="0"/>
              </a:rPr>
              <a:t>14% </a:t>
            </a:r>
            <a:r>
              <a:rPr lang="en-US" sz="1000">
                <a:solidFill>
                  <a:srgbClr val="000000"/>
                </a:solidFill>
                <a:latin typeface="Calibri" panose="020F0502020204030204" pitchFamily="34" charset="0"/>
              </a:rPr>
              <a:t>United States</a:t>
            </a:r>
            <a:endParaRPr lang="en-US" sz="1000" b="1">
              <a:solidFill>
                <a:srgbClr val="000000"/>
              </a:solidFill>
              <a:latin typeface="Calibri" panose="020F0502020204030204" pitchFamily="34" charset="0"/>
            </a:endParaRPr>
          </a:p>
        </p:txBody>
      </p:sp>
      <p:sp>
        <p:nvSpPr>
          <p:cNvPr id="55" name="Rectangle 24">
            <a:extLst>
              <a:ext uri="{FF2B5EF4-FFF2-40B4-BE49-F238E27FC236}">
                <a16:creationId xmlns:a16="http://schemas.microsoft.com/office/drawing/2014/main" id="{56343330-1EC5-BFEF-6B1C-1492EFCE92CB}"/>
              </a:ext>
            </a:extLst>
          </p:cNvPr>
          <p:cNvSpPr>
            <a:spLocks/>
          </p:cNvSpPr>
          <p:nvPr/>
        </p:nvSpPr>
        <p:spPr>
          <a:xfrm>
            <a:off x="3143787" y="3381619"/>
            <a:ext cx="1197506" cy="131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a:solidFill>
                <a:srgbClr val="FFFFFF"/>
              </a:solidFill>
              <a:latin typeface="Calibri"/>
            </a:endParaRPr>
          </a:p>
        </p:txBody>
      </p:sp>
      <p:sp>
        <p:nvSpPr>
          <p:cNvPr id="56" name="TextBox 36">
            <a:extLst>
              <a:ext uri="{FF2B5EF4-FFF2-40B4-BE49-F238E27FC236}">
                <a16:creationId xmlns:a16="http://schemas.microsoft.com/office/drawing/2014/main" id="{3BBA3E37-628E-CF41-707F-F64B8A6CAC2B}"/>
              </a:ext>
            </a:extLst>
          </p:cNvPr>
          <p:cNvSpPr txBox="1">
            <a:spLocks/>
          </p:cNvSpPr>
          <p:nvPr/>
        </p:nvSpPr>
        <p:spPr>
          <a:xfrm>
            <a:off x="4384385" y="3369877"/>
            <a:ext cx="543418" cy="153568"/>
          </a:xfrm>
          <a:prstGeom prst="rect">
            <a:avLst/>
          </a:prstGeom>
          <a:noFill/>
        </p:spPr>
        <p:txBody>
          <a:bodyPr wrap="none" lIns="0" tIns="0" rIns="0" bIns="0" rtlCol="0">
            <a:spAutoFit/>
          </a:bodyPr>
          <a:lstStyle/>
          <a:p>
            <a:pPr defTabSz="912754">
              <a:defRPr/>
            </a:pPr>
            <a:r>
              <a:rPr lang="en-US" sz="1000" b="1">
                <a:solidFill>
                  <a:srgbClr val="000000"/>
                </a:solidFill>
                <a:latin typeface="Calibri" panose="020F0502020204030204" pitchFamily="34" charset="0"/>
              </a:rPr>
              <a:t>29% </a:t>
            </a:r>
            <a:r>
              <a:rPr lang="en-US" sz="1000">
                <a:solidFill>
                  <a:srgbClr val="000000"/>
                </a:solidFill>
                <a:latin typeface="Calibri" panose="020F0502020204030204" pitchFamily="34" charset="0"/>
              </a:rPr>
              <a:t>China</a:t>
            </a:r>
          </a:p>
        </p:txBody>
      </p:sp>
      <p:sp>
        <p:nvSpPr>
          <p:cNvPr id="57" name="Rectangle 4">
            <a:extLst>
              <a:ext uri="{FF2B5EF4-FFF2-40B4-BE49-F238E27FC236}">
                <a16:creationId xmlns:a16="http://schemas.microsoft.com/office/drawing/2014/main" id="{EF1F1444-D34E-1D20-1727-D9F136E57B44}"/>
              </a:ext>
            </a:extLst>
          </p:cNvPr>
          <p:cNvSpPr>
            <a:spLocks/>
          </p:cNvSpPr>
          <p:nvPr/>
        </p:nvSpPr>
        <p:spPr>
          <a:xfrm>
            <a:off x="3143787" y="4091118"/>
            <a:ext cx="127059" cy="209352"/>
          </a:xfrm>
          <a:prstGeom prst="rect">
            <a:avLst/>
          </a:prstGeom>
          <a:solidFill>
            <a:srgbClr val="EC6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a:solidFill>
                <a:srgbClr val="FFFFFF"/>
              </a:solidFill>
              <a:latin typeface="Calibri"/>
            </a:endParaRPr>
          </a:p>
        </p:txBody>
      </p:sp>
      <p:sp>
        <p:nvSpPr>
          <p:cNvPr id="58" name="TextBox 38">
            <a:extLst>
              <a:ext uri="{FF2B5EF4-FFF2-40B4-BE49-F238E27FC236}">
                <a16:creationId xmlns:a16="http://schemas.microsoft.com/office/drawing/2014/main" id="{315C94AF-26E3-5502-D121-26C393656A4B}"/>
              </a:ext>
            </a:extLst>
          </p:cNvPr>
          <p:cNvSpPr txBox="1">
            <a:spLocks/>
          </p:cNvSpPr>
          <p:nvPr/>
        </p:nvSpPr>
        <p:spPr>
          <a:xfrm>
            <a:off x="3312897" y="4108762"/>
            <a:ext cx="1550992" cy="184666"/>
          </a:xfrm>
          <a:prstGeom prst="rect">
            <a:avLst/>
          </a:prstGeom>
          <a:noFill/>
        </p:spPr>
        <p:txBody>
          <a:bodyPr wrap="square" lIns="0" tIns="0" rIns="0" bIns="0" anchor="ctr">
            <a:spAutoFit/>
          </a:bodyPr>
          <a:lstStyle/>
          <a:p>
            <a:pPr defTabSz="912754">
              <a:spcAft>
                <a:spcPts val="600"/>
              </a:spcAft>
              <a:defRPr/>
            </a:pPr>
            <a:r>
              <a:rPr lang="en-US" sz="1200" b="1" dirty="0">
                <a:solidFill>
                  <a:srgbClr val="EC6602"/>
                </a:solidFill>
                <a:latin typeface="Calibri" panose="020F0502020204030204" pitchFamily="34" charset="0"/>
              </a:rPr>
              <a:t>4.4% </a:t>
            </a:r>
            <a:r>
              <a:rPr lang="en-US" sz="1200" dirty="0">
                <a:solidFill>
                  <a:srgbClr val="EC6602"/>
                </a:solidFill>
                <a:latin typeface="Calibri" panose="020F0502020204030204" pitchFamily="34" charset="0"/>
              </a:rPr>
              <a:t>Healthcare sector</a:t>
            </a:r>
          </a:p>
        </p:txBody>
      </p:sp>
      <p:sp>
        <p:nvSpPr>
          <p:cNvPr id="59" name="Freeform 49">
            <a:extLst>
              <a:ext uri="{FF2B5EF4-FFF2-40B4-BE49-F238E27FC236}">
                <a16:creationId xmlns:a16="http://schemas.microsoft.com/office/drawing/2014/main" id="{E66873E4-0947-0760-59A9-FF3C6802A69A}"/>
              </a:ext>
            </a:extLst>
          </p:cNvPr>
          <p:cNvSpPr>
            <a:spLocks/>
          </p:cNvSpPr>
          <p:nvPr/>
        </p:nvSpPr>
        <p:spPr bwMode="gray">
          <a:xfrm rot="16200000">
            <a:off x="2635609" y="3638340"/>
            <a:ext cx="314089" cy="195885"/>
          </a:xfrm>
          <a:custGeom>
            <a:avLst/>
            <a:gdLst>
              <a:gd name="T0" fmla="*/ 79 w 82"/>
              <a:gd name="T1" fmla="*/ 3 h 52"/>
              <a:gd name="T2" fmla="*/ 67 w 82"/>
              <a:gd name="T3" fmla="*/ 3 h 52"/>
              <a:gd name="T4" fmla="*/ 41 w 82"/>
              <a:gd name="T5" fmla="*/ 29 h 52"/>
              <a:gd name="T6" fmla="*/ 15 w 82"/>
              <a:gd name="T7" fmla="*/ 3 h 52"/>
              <a:gd name="T8" fmla="*/ 3 w 82"/>
              <a:gd name="T9" fmla="*/ 3 h 52"/>
              <a:gd name="T10" fmla="*/ 3 w 82"/>
              <a:gd name="T11" fmla="*/ 14 h 52"/>
              <a:gd name="T12" fmla="*/ 41 w 82"/>
              <a:gd name="T13" fmla="*/ 52 h 52"/>
              <a:gd name="T14" fmla="*/ 79 w 82"/>
              <a:gd name="T15" fmla="*/ 14 h 52"/>
              <a:gd name="T16" fmla="*/ 79 w 82"/>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52">
                <a:moveTo>
                  <a:pt x="79" y="3"/>
                </a:moveTo>
                <a:cubicBezTo>
                  <a:pt x="76" y="0"/>
                  <a:pt x="70" y="0"/>
                  <a:pt x="67" y="3"/>
                </a:cubicBezTo>
                <a:cubicBezTo>
                  <a:pt x="41" y="29"/>
                  <a:pt x="41" y="29"/>
                  <a:pt x="41" y="29"/>
                </a:cubicBezTo>
                <a:cubicBezTo>
                  <a:pt x="15" y="3"/>
                  <a:pt x="15" y="3"/>
                  <a:pt x="15" y="3"/>
                </a:cubicBezTo>
                <a:cubicBezTo>
                  <a:pt x="12" y="0"/>
                  <a:pt x="6" y="0"/>
                  <a:pt x="3" y="3"/>
                </a:cubicBezTo>
                <a:cubicBezTo>
                  <a:pt x="0" y="6"/>
                  <a:pt x="0" y="11"/>
                  <a:pt x="3" y="14"/>
                </a:cubicBezTo>
                <a:cubicBezTo>
                  <a:pt x="41" y="52"/>
                  <a:pt x="41" y="52"/>
                  <a:pt x="41" y="52"/>
                </a:cubicBezTo>
                <a:cubicBezTo>
                  <a:pt x="79" y="14"/>
                  <a:pt x="79" y="14"/>
                  <a:pt x="79" y="14"/>
                </a:cubicBezTo>
                <a:cubicBezTo>
                  <a:pt x="82" y="11"/>
                  <a:pt x="82" y="6"/>
                  <a:pt x="79" y="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sym typeface="Calibri" panose="020F0502020204030204" pitchFamily="34" charset="0"/>
            </a:endParaRPr>
          </a:p>
        </p:txBody>
      </p:sp>
      <p:sp>
        <p:nvSpPr>
          <p:cNvPr id="63" name="Right Triangle 62">
            <a:extLst>
              <a:ext uri="{FF2B5EF4-FFF2-40B4-BE49-F238E27FC236}">
                <a16:creationId xmlns:a16="http://schemas.microsoft.com/office/drawing/2014/main" id="{39E87A9A-862E-4955-136E-687566B304CF}"/>
              </a:ext>
            </a:extLst>
          </p:cNvPr>
          <p:cNvSpPr/>
          <p:nvPr/>
        </p:nvSpPr>
        <p:spPr>
          <a:xfrm>
            <a:off x="4975713" y="1144352"/>
            <a:ext cx="512468" cy="112493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ight Triangle 63">
            <a:extLst>
              <a:ext uri="{FF2B5EF4-FFF2-40B4-BE49-F238E27FC236}">
                <a16:creationId xmlns:a16="http://schemas.microsoft.com/office/drawing/2014/main" id="{D5C99C0F-F304-887A-E810-A6ED959231BE}"/>
              </a:ext>
            </a:extLst>
          </p:cNvPr>
          <p:cNvSpPr/>
          <p:nvPr/>
        </p:nvSpPr>
        <p:spPr>
          <a:xfrm flipV="1">
            <a:off x="4983505" y="2623648"/>
            <a:ext cx="513880" cy="184778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TextBox 87">
            <a:extLst>
              <a:ext uri="{FF2B5EF4-FFF2-40B4-BE49-F238E27FC236}">
                <a16:creationId xmlns:a16="http://schemas.microsoft.com/office/drawing/2014/main" id="{AF358BCD-A74D-E73B-50EB-3609688EEA1E}"/>
              </a:ext>
            </a:extLst>
          </p:cNvPr>
          <p:cNvSpPr txBox="1"/>
          <p:nvPr/>
        </p:nvSpPr>
        <p:spPr>
          <a:xfrm>
            <a:off x="5616574" y="3170059"/>
            <a:ext cx="3527426" cy="417093"/>
          </a:xfrm>
          <a:prstGeom prst="rect">
            <a:avLst/>
          </a:prstGeom>
          <a:solidFill>
            <a:schemeClr val="bg1"/>
          </a:solidFill>
        </p:spPr>
        <p:txBody>
          <a:bodyPr wrap="square" lIns="91440" tIns="0" rIns="182880" bIns="0" rtlCol="0" anchor="ctr">
            <a:noAutofit/>
          </a:bodyPr>
          <a:lstStyle/>
          <a:p>
            <a:pPr algn="l"/>
            <a:r>
              <a:rPr lang="en-US" sz="1200" dirty="0"/>
              <a:t>Traditional MRI systems require </a:t>
            </a:r>
            <a:r>
              <a:rPr lang="en-US" sz="1200" b="1" dirty="0"/>
              <a:t>~1,500 </a:t>
            </a:r>
            <a:r>
              <a:rPr lang="en-US" sz="1200" b="1" dirty="0" err="1"/>
              <a:t>litres</a:t>
            </a:r>
            <a:r>
              <a:rPr lang="en-US" sz="1200" b="1" dirty="0"/>
              <a:t> of liquid helium </a:t>
            </a:r>
            <a:r>
              <a:rPr lang="en-US" sz="1200" dirty="0"/>
              <a:t>– a finite, non-renewable resource</a:t>
            </a:r>
            <a:endParaRPr lang="de-DE" sz="1200" dirty="0"/>
          </a:p>
        </p:txBody>
      </p:sp>
      <p:sp>
        <p:nvSpPr>
          <p:cNvPr id="89" name="TextBox 88">
            <a:extLst>
              <a:ext uri="{FF2B5EF4-FFF2-40B4-BE49-F238E27FC236}">
                <a16:creationId xmlns:a16="http://schemas.microsoft.com/office/drawing/2014/main" id="{81B2B18D-D317-A306-A81F-2C924DD4069A}"/>
              </a:ext>
            </a:extLst>
          </p:cNvPr>
          <p:cNvSpPr txBox="1"/>
          <p:nvPr/>
        </p:nvSpPr>
        <p:spPr>
          <a:xfrm>
            <a:off x="5453967" y="3743929"/>
            <a:ext cx="3683952" cy="661742"/>
          </a:xfrm>
          <a:prstGeom prst="rect">
            <a:avLst/>
          </a:prstGeom>
          <a:solidFill>
            <a:schemeClr val="bg1"/>
          </a:solidFill>
        </p:spPr>
        <p:txBody>
          <a:bodyPr wrap="square" lIns="91440" tIns="0" rIns="182880" bIns="0" rtlCol="0" anchor="ctr">
            <a:noAutofit/>
          </a:bodyPr>
          <a:lstStyle/>
          <a:p>
            <a:r>
              <a:rPr lang="en-US" sz="1200" dirty="0"/>
              <a:t>When equipment reaches end-of-life,</a:t>
            </a:r>
            <a:r>
              <a:rPr lang="en-US" sz="1200" b="1" dirty="0"/>
              <a:t> embedded materials are lost if scrapped </a:t>
            </a:r>
            <a:r>
              <a:rPr lang="en-US" sz="1200" dirty="0"/>
              <a:t>(rather than refurbished or upgraded)</a:t>
            </a:r>
            <a:endParaRPr lang="de-DE" sz="1200" b="1" dirty="0"/>
          </a:p>
        </p:txBody>
      </p:sp>
      <p:sp>
        <p:nvSpPr>
          <p:cNvPr id="90" name="Rechteck 213">
            <a:extLst>
              <a:ext uri="{FF2B5EF4-FFF2-40B4-BE49-F238E27FC236}">
                <a16:creationId xmlns:a16="http://schemas.microsoft.com/office/drawing/2014/main" id="{3A535DCB-CE04-8862-295C-A11B468B666B}"/>
              </a:ext>
            </a:extLst>
          </p:cNvPr>
          <p:cNvSpPr>
            <a:spLocks/>
          </p:cNvSpPr>
          <p:nvPr/>
        </p:nvSpPr>
        <p:spPr>
          <a:xfrm>
            <a:off x="5741967" y="1260642"/>
            <a:ext cx="3204834" cy="87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2754">
              <a:defRPr/>
            </a:pPr>
            <a:r>
              <a:rPr lang="en-US" sz="2400" b="1" dirty="0">
                <a:solidFill>
                  <a:schemeClr val="accent6"/>
                </a:solidFill>
                <a:latin typeface="Calibri" panose="020F0502020204030204" pitchFamily="34" charset="0"/>
                <a:cs typeface="Calibri" panose="020F0502020204030204" pitchFamily="34" charset="0"/>
              </a:rPr>
              <a:t>Innovations in MedTech</a:t>
            </a:r>
          </a:p>
          <a:p>
            <a:pPr defTabSz="912754">
              <a:spcBef>
                <a:spcPts val="600"/>
              </a:spcBef>
              <a:defRPr/>
            </a:pPr>
            <a:r>
              <a:rPr lang="en-US" sz="1400" b="1" dirty="0">
                <a:solidFill>
                  <a:srgbClr val="000000"/>
                </a:solidFill>
                <a:latin typeface="Calibri" panose="020F0502020204030204" pitchFamily="34" charset="0"/>
              </a:rPr>
              <a:t>key to better, scalable patient care – with lower environmental impact and cost</a:t>
            </a:r>
            <a:endParaRPr lang="en-US" sz="1400" dirty="0">
              <a:solidFill>
                <a:srgbClr val="000000"/>
              </a:solidFill>
              <a:latin typeface="Calibri" panose="020F0502020204030204" pitchFamily="34" charset="0"/>
            </a:endParaRPr>
          </a:p>
        </p:txBody>
      </p:sp>
      <p:grpSp>
        <p:nvGrpSpPr>
          <p:cNvPr id="95" name="Group 94">
            <a:extLst>
              <a:ext uri="{FF2B5EF4-FFF2-40B4-BE49-F238E27FC236}">
                <a16:creationId xmlns:a16="http://schemas.microsoft.com/office/drawing/2014/main" id="{91B965BF-AADD-2978-46C9-5F3BE3F55CEC}"/>
              </a:ext>
            </a:extLst>
          </p:cNvPr>
          <p:cNvGrpSpPr/>
          <p:nvPr/>
        </p:nvGrpSpPr>
        <p:grpSpPr>
          <a:xfrm>
            <a:off x="5681200" y="2581376"/>
            <a:ext cx="3461122" cy="451098"/>
            <a:chOff x="5682878" y="2800742"/>
            <a:chExt cx="3461122" cy="451098"/>
          </a:xfrm>
        </p:grpSpPr>
        <p:sp>
          <p:nvSpPr>
            <p:cNvPr id="87" name="TextBox 86">
              <a:extLst>
                <a:ext uri="{FF2B5EF4-FFF2-40B4-BE49-F238E27FC236}">
                  <a16:creationId xmlns:a16="http://schemas.microsoft.com/office/drawing/2014/main" id="{6E630C40-F135-EF81-C0F1-C2A3325CC122}"/>
                </a:ext>
              </a:extLst>
            </p:cNvPr>
            <p:cNvSpPr txBox="1"/>
            <p:nvPr/>
          </p:nvSpPr>
          <p:spPr>
            <a:xfrm>
              <a:off x="5797560" y="2800742"/>
              <a:ext cx="3346440" cy="451098"/>
            </a:xfrm>
            <a:prstGeom prst="rect">
              <a:avLst/>
            </a:prstGeom>
            <a:solidFill>
              <a:schemeClr val="bg1"/>
            </a:solidFill>
          </p:spPr>
          <p:txBody>
            <a:bodyPr wrap="square" lIns="182880" tIns="0" rIns="182880" bIns="0" rtlCol="0" anchor="ctr">
              <a:noAutofit/>
            </a:bodyPr>
            <a:lstStyle/>
            <a:p>
              <a:r>
                <a:rPr lang="en-US" sz="1200" dirty="0"/>
                <a:t>Radiology is responsible for </a:t>
              </a:r>
              <a:r>
                <a:rPr lang="en-US" sz="1200" b="1" dirty="0"/>
                <a:t>7.5% of a hospital’s total energy consumption</a:t>
              </a:r>
              <a:r>
                <a:rPr lang="en-US" sz="1200" baseline="30000" dirty="0"/>
                <a:t>3</a:t>
              </a:r>
              <a:endParaRPr lang="de-DE" sz="1200" baseline="30000" dirty="0"/>
            </a:p>
          </p:txBody>
        </p:sp>
        <p:sp>
          <p:nvSpPr>
            <p:cNvPr id="91" name="Isosceles Triangle 90">
              <a:extLst>
                <a:ext uri="{FF2B5EF4-FFF2-40B4-BE49-F238E27FC236}">
                  <a16:creationId xmlns:a16="http://schemas.microsoft.com/office/drawing/2014/main" id="{E7DD162E-8840-F461-C9A0-4A359D783208}"/>
                </a:ext>
              </a:extLst>
            </p:cNvPr>
            <p:cNvSpPr/>
            <p:nvPr/>
          </p:nvSpPr>
          <p:spPr>
            <a:xfrm rot="16200000">
              <a:off x="5514670" y="2968950"/>
              <a:ext cx="451097" cy="1146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sp>
        <p:nvSpPr>
          <p:cNvPr id="92" name="Isosceles Triangle 91">
            <a:extLst>
              <a:ext uri="{FF2B5EF4-FFF2-40B4-BE49-F238E27FC236}">
                <a16:creationId xmlns:a16="http://schemas.microsoft.com/office/drawing/2014/main" id="{201629DF-33CA-1B5B-F474-52B2175E4DA4}"/>
              </a:ext>
            </a:extLst>
          </p:cNvPr>
          <p:cNvSpPr/>
          <p:nvPr/>
        </p:nvSpPr>
        <p:spPr>
          <a:xfrm rot="16200000">
            <a:off x="5360646" y="3331225"/>
            <a:ext cx="417094" cy="94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93" name="Isosceles Triangle 92">
            <a:extLst>
              <a:ext uri="{FF2B5EF4-FFF2-40B4-BE49-F238E27FC236}">
                <a16:creationId xmlns:a16="http://schemas.microsoft.com/office/drawing/2014/main" id="{F9DD2C1D-4638-B76A-7BA5-0D3C42FB3BF3}"/>
              </a:ext>
            </a:extLst>
          </p:cNvPr>
          <p:cNvSpPr/>
          <p:nvPr/>
        </p:nvSpPr>
        <p:spPr>
          <a:xfrm rot="16200000">
            <a:off x="5053884" y="3996410"/>
            <a:ext cx="652380" cy="1523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94" name="Rechteck 74">
            <a:extLst>
              <a:ext uri="{FF2B5EF4-FFF2-40B4-BE49-F238E27FC236}">
                <a16:creationId xmlns:a16="http://schemas.microsoft.com/office/drawing/2014/main" id="{D454D4C0-07A6-8480-F3F2-28B97115E541}"/>
              </a:ext>
            </a:extLst>
          </p:cNvPr>
          <p:cNvSpPr>
            <a:spLocks/>
          </p:cNvSpPr>
          <p:nvPr/>
        </p:nvSpPr>
        <p:spPr>
          <a:xfrm>
            <a:off x="2647" y="2280463"/>
            <a:ext cx="5559953" cy="369683"/>
          </a:xfrm>
          <a:prstGeom prst="homePlate">
            <a:avLst>
              <a:gd name="adj" fmla="val 19081"/>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539016" tIns="46715" rIns="89836" bIns="46715" rtlCol="0" anchor="ctr" anchorCtr="0"/>
          <a:lstStyle/>
          <a:p>
            <a:pPr defTabSz="912754">
              <a:defRPr/>
            </a:pPr>
            <a:r>
              <a:rPr lang="en-US" sz="1200" b="1" dirty="0">
                <a:solidFill>
                  <a:srgbClr val="FFFFFF"/>
                </a:solidFill>
                <a:latin typeface="Calibri" panose="020F0502020204030204" pitchFamily="34" charset="0"/>
              </a:rPr>
              <a:t>The healthcare sector is one of the biggest contributors to climate change.</a:t>
            </a:r>
          </a:p>
        </p:txBody>
      </p:sp>
      <p:grpSp>
        <p:nvGrpSpPr>
          <p:cNvPr id="65" name="Group 134">
            <a:extLst>
              <a:ext uri="{FF2B5EF4-FFF2-40B4-BE49-F238E27FC236}">
                <a16:creationId xmlns:a16="http://schemas.microsoft.com/office/drawing/2014/main" id="{08341E9F-1EFF-17D3-DCED-B5FF5670B7DF}"/>
              </a:ext>
            </a:extLst>
          </p:cNvPr>
          <p:cNvGrpSpPr/>
          <p:nvPr/>
        </p:nvGrpSpPr>
        <p:grpSpPr>
          <a:xfrm>
            <a:off x="3657089" y="1203363"/>
            <a:ext cx="1143511" cy="1126077"/>
            <a:chOff x="4400014" y="1727698"/>
            <a:chExt cx="1766096" cy="1785027"/>
          </a:xfrm>
        </p:grpSpPr>
        <p:sp>
          <p:nvSpPr>
            <p:cNvPr id="66" name="Freihandform: Form 286">
              <a:extLst>
                <a:ext uri="{FF2B5EF4-FFF2-40B4-BE49-F238E27FC236}">
                  <a16:creationId xmlns:a16="http://schemas.microsoft.com/office/drawing/2014/main" id="{8002421E-F954-CA47-360A-016244272819}"/>
                </a:ext>
              </a:extLst>
            </p:cNvPr>
            <p:cNvSpPr/>
            <p:nvPr/>
          </p:nvSpPr>
          <p:spPr>
            <a:xfrm rot="18900000">
              <a:off x="4400014" y="1727698"/>
              <a:ext cx="1766096" cy="1785027"/>
            </a:xfrm>
            <a:custGeom>
              <a:avLst/>
              <a:gdLst>
                <a:gd name="connsiteX0" fmla="*/ 3485961 w 3485960"/>
                <a:gd name="connsiteY0" fmla="*/ 1742980 h 3485960"/>
                <a:gd name="connsiteX1" fmla="*/ 1742980 w 3485960"/>
                <a:gd name="connsiteY1" fmla="*/ 3485961 h 3485960"/>
                <a:gd name="connsiteX2" fmla="*/ 0 w 3485960"/>
                <a:gd name="connsiteY2" fmla="*/ 1742980 h 3485960"/>
                <a:gd name="connsiteX3" fmla="*/ 1742980 w 3485960"/>
                <a:gd name="connsiteY3" fmla="*/ 0 h 3485960"/>
                <a:gd name="connsiteX4" fmla="*/ 3485961 w 3485960"/>
                <a:gd name="connsiteY4" fmla="*/ 1742980 h 3485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960" h="3485960">
                  <a:moveTo>
                    <a:pt x="3485961" y="1742980"/>
                  </a:moveTo>
                  <a:cubicBezTo>
                    <a:pt x="3485961" y="2705602"/>
                    <a:pt x="2705602" y="3485961"/>
                    <a:pt x="1742980" y="3485961"/>
                  </a:cubicBezTo>
                  <a:cubicBezTo>
                    <a:pt x="780359" y="3485961"/>
                    <a:pt x="0" y="2705602"/>
                    <a:pt x="0" y="1742980"/>
                  </a:cubicBezTo>
                  <a:cubicBezTo>
                    <a:pt x="0" y="780359"/>
                    <a:pt x="780359" y="0"/>
                    <a:pt x="1742980" y="0"/>
                  </a:cubicBezTo>
                  <a:cubicBezTo>
                    <a:pt x="2705602" y="0"/>
                    <a:pt x="3485961" y="780359"/>
                    <a:pt x="3485961" y="1742980"/>
                  </a:cubicBezTo>
                  <a:close/>
                </a:path>
              </a:pathLst>
            </a:custGeom>
            <a:solidFill>
              <a:srgbClr val="ECECEC"/>
            </a:solidFill>
            <a:ln w="9525" cap="flat">
              <a:noFill/>
              <a:prstDash val="solid"/>
              <a:miter/>
            </a:ln>
          </p:spPr>
          <p:txBody>
            <a:bodyPr rtlCol="0" anchor="ctr"/>
            <a:lstStyle/>
            <a:p>
              <a:pPr defTabSz="912754">
                <a:defRPr/>
              </a:pPr>
              <a:endParaRPr lang="en-US" sz="1797">
                <a:solidFill>
                  <a:srgbClr val="000000"/>
                </a:solidFill>
                <a:latin typeface="Calibri"/>
              </a:endParaRPr>
            </a:p>
          </p:txBody>
        </p:sp>
        <p:grpSp>
          <p:nvGrpSpPr>
            <p:cNvPr id="67" name="Grafik 80">
              <a:extLst>
                <a:ext uri="{FF2B5EF4-FFF2-40B4-BE49-F238E27FC236}">
                  <a16:creationId xmlns:a16="http://schemas.microsoft.com/office/drawing/2014/main" id="{E74B2EAC-96DE-787D-A638-2961259C7391}"/>
                </a:ext>
              </a:extLst>
            </p:cNvPr>
            <p:cNvGrpSpPr/>
            <p:nvPr/>
          </p:nvGrpSpPr>
          <p:grpSpPr>
            <a:xfrm>
              <a:off x="4749444" y="1754700"/>
              <a:ext cx="823596" cy="65259"/>
              <a:chOff x="5229637" y="1822513"/>
              <a:chExt cx="1625631" cy="127444"/>
            </a:xfrm>
            <a:solidFill>
              <a:srgbClr val="212121"/>
            </a:solidFill>
          </p:grpSpPr>
          <p:sp>
            <p:nvSpPr>
              <p:cNvPr id="84" name="Freihandform: Form 304">
                <a:extLst>
                  <a:ext uri="{FF2B5EF4-FFF2-40B4-BE49-F238E27FC236}">
                    <a16:creationId xmlns:a16="http://schemas.microsoft.com/office/drawing/2014/main" id="{ED005895-014D-FF28-F409-59593EAFF144}"/>
                  </a:ext>
                </a:extLst>
              </p:cNvPr>
              <p:cNvSpPr/>
              <p:nvPr/>
            </p:nvSpPr>
            <p:spPr>
              <a:xfrm>
                <a:off x="6723157" y="1822513"/>
                <a:ext cx="132111" cy="56102"/>
              </a:xfrm>
              <a:custGeom>
                <a:avLst/>
                <a:gdLst>
                  <a:gd name="connsiteX0" fmla="*/ 47435 w 132111"/>
                  <a:gd name="connsiteY0" fmla="*/ 19145 h 56102"/>
                  <a:gd name="connsiteX1" fmla="*/ 101346 w 132111"/>
                  <a:gd name="connsiteY1" fmla="*/ 42101 h 56102"/>
                  <a:gd name="connsiteX2" fmla="*/ 132112 w 132111"/>
                  <a:gd name="connsiteY2" fmla="*/ 56102 h 56102"/>
                  <a:gd name="connsiteX3" fmla="*/ 0 w 132111"/>
                  <a:gd name="connsiteY3" fmla="*/ 0 h 56102"/>
                  <a:gd name="connsiteX4" fmla="*/ 47435 w 132111"/>
                  <a:gd name="connsiteY4" fmla="*/ 19145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11" h="56102">
                    <a:moveTo>
                      <a:pt x="47435" y="19145"/>
                    </a:moveTo>
                    <a:cubicBezTo>
                      <a:pt x="60103" y="24384"/>
                      <a:pt x="73914" y="30290"/>
                      <a:pt x="101346" y="42101"/>
                    </a:cubicBezTo>
                    <a:cubicBezTo>
                      <a:pt x="110490" y="46196"/>
                      <a:pt x="122301" y="51530"/>
                      <a:pt x="132112" y="56102"/>
                    </a:cubicBezTo>
                    <a:cubicBezTo>
                      <a:pt x="89059" y="35623"/>
                      <a:pt x="44958" y="16859"/>
                      <a:pt x="0" y="0"/>
                    </a:cubicBezTo>
                    <a:cubicBezTo>
                      <a:pt x="23241" y="9239"/>
                      <a:pt x="34766" y="13907"/>
                      <a:pt x="47435" y="19145"/>
                    </a:cubicBezTo>
                    <a:close/>
                  </a:path>
                </a:pathLst>
              </a:custGeom>
              <a:solidFill>
                <a:srgbClr val="212121"/>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85" name="Freihandform: Form 305">
                <a:extLst>
                  <a:ext uri="{FF2B5EF4-FFF2-40B4-BE49-F238E27FC236}">
                    <a16:creationId xmlns:a16="http://schemas.microsoft.com/office/drawing/2014/main" id="{13B03DE4-2EE7-EA29-F361-BB7B400C13B4}"/>
                  </a:ext>
                </a:extLst>
              </p:cNvPr>
              <p:cNvSpPr/>
              <p:nvPr/>
            </p:nvSpPr>
            <p:spPr>
              <a:xfrm>
                <a:off x="5229637" y="1947100"/>
                <a:ext cx="4857" cy="2857"/>
              </a:xfrm>
              <a:custGeom>
                <a:avLst/>
                <a:gdLst>
                  <a:gd name="connsiteX0" fmla="*/ 0 w 4857"/>
                  <a:gd name="connsiteY0" fmla="*/ 2857 h 2857"/>
                  <a:gd name="connsiteX1" fmla="*/ 4858 w 4857"/>
                  <a:gd name="connsiteY1" fmla="*/ 0 h 2857"/>
                  <a:gd name="connsiteX2" fmla="*/ 0 w 4857"/>
                  <a:gd name="connsiteY2" fmla="*/ 2857 h 2857"/>
                </a:gdLst>
                <a:ahLst/>
                <a:cxnLst>
                  <a:cxn ang="0">
                    <a:pos x="connsiteX0" y="connsiteY0"/>
                  </a:cxn>
                  <a:cxn ang="0">
                    <a:pos x="connsiteX1" y="connsiteY1"/>
                  </a:cxn>
                  <a:cxn ang="0">
                    <a:pos x="connsiteX2" y="connsiteY2"/>
                  </a:cxn>
                </a:cxnLst>
                <a:rect l="l" t="t" r="r" b="b"/>
                <a:pathLst>
                  <a:path w="4857" h="2857">
                    <a:moveTo>
                      <a:pt x="0" y="2857"/>
                    </a:moveTo>
                    <a:cubicBezTo>
                      <a:pt x="1619" y="1905"/>
                      <a:pt x="3239" y="953"/>
                      <a:pt x="4858" y="0"/>
                    </a:cubicBezTo>
                    <a:cubicBezTo>
                      <a:pt x="3619" y="762"/>
                      <a:pt x="1905" y="1715"/>
                      <a:pt x="0" y="2857"/>
                    </a:cubicBezTo>
                    <a:close/>
                  </a:path>
                </a:pathLst>
              </a:custGeom>
              <a:solidFill>
                <a:srgbClr val="212121"/>
              </a:solidFill>
              <a:ln w="9525" cap="flat">
                <a:noFill/>
                <a:prstDash val="solid"/>
                <a:miter/>
              </a:ln>
            </p:spPr>
            <p:txBody>
              <a:bodyPr rtlCol="0" anchor="ctr"/>
              <a:lstStyle/>
              <a:p>
                <a:pPr defTabSz="912754">
                  <a:defRPr/>
                </a:pPr>
                <a:endParaRPr lang="en-US" sz="1797">
                  <a:solidFill>
                    <a:srgbClr val="000000"/>
                  </a:solidFill>
                  <a:latin typeface="Calibri"/>
                </a:endParaRPr>
              </a:p>
            </p:txBody>
          </p:sp>
        </p:grpSp>
        <p:grpSp>
          <p:nvGrpSpPr>
            <p:cNvPr id="68" name="Grafik 80">
              <a:extLst>
                <a:ext uri="{FF2B5EF4-FFF2-40B4-BE49-F238E27FC236}">
                  <a16:creationId xmlns:a16="http://schemas.microsoft.com/office/drawing/2014/main" id="{CEFDE04C-407A-2C4F-BA31-E35CA132A40E}"/>
                </a:ext>
              </a:extLst>
            </p:cNvPr>
            <p:cNvGrpSpPr>
              <a:grpSpLocks/>
            </p:cNvGrpSpPr>
            <p:nvPr/>
          </p:nvGrpSpPr>
          <p:grpSpPr>
            <a:xfrm>
              <a:off x="4449800" y="1734572"/>
              <a:ext cx="1703473" cy="1733471"/>
              <a:chOff x="4464750" y="1686020"/>
              <a:chExt cx="3362353" cy="3385277"/>
            </a:xfrm>
            <a:solidFill>
              <a:srgbClr val="F5F5F5"/>
            </a:solidFill>
          </p:grpSpPr>
          <p:sp>
            <p:nvSpPr>
              <p:cNvPr id="75" name="Freihandform: Form 295">
                <a:extLst>
                  <a:ext uri="{FF2B5EF4-FFF2-40B4-BE49-F238E27FC236}">
                    <a16:creationId xmlns:a16="http://schemas.microsoft.com/office/drawing/2014/main" id="{73A531D5-7033-7AEC-D03D-81196471CF91}"/>
                  </a:ext>
                </a:extLst>
              </p:cNvPr>
              <p:cNvSpPr/>
              <p:nvPr/>
            </p:nvSpPr>
            <p:spPr>
              <a:xfrm>
                <a:off x="6375408" y="1796891"/>
                <a:ext cx="1451695" cy="2919031"/>
              </a:xfrm>
              <a:custGeom>
                <a:avLst/>
                <a:gdLst>
                  <a:gd name="connsiteX0" fmla="*/ 1153563 w 1451695"/>
                  <a:gd name="connsiteY0" fmla="*/ 1888522 h 2919031"/>
                  <a:gd name="connsiteX1" fmla="*/ 1112606 w 1451695"/>
                  <a:gd name="connsiteY1" fmla="*/ 1815941 h 2919031"/>
                  <a:gd name="connsiteX2" fmla="*/ 1086984 w 1451695"/>
                  <a:gd name="connsiteY2" fmla="*/ 1729454 h 2919031"/>
                  <a:gd name="connsiteX3" fmla="*/ 1042502 w 1451695"/>
                  <a:gd name="connsiteY3" fmla="*/ 1518666 h 2919031"/>
                  <a:gd name="connsiteX4" fmla="*/ 1052599 w 1451695"/>
                  <a:gd name="connsiteY4" fmla="*/ 1489329 h 2919031"/>
                  <a:gd name="connsiteX5" fmla="*/ 1090603 w 1451695"/>
                  <a:gd name="connsiteY5" fmla="*/ 1587437 h 2919031"/>
                  <a:gd name="connsiteX6" fmla="*/ 1108701 w 1451695"/>
                  <a:gd name="connsiteY6" fmla="*/ 1618583 h 2919031"/>
                  <a:gd name="connsiteX7" fmla="*/ 1115654 w 1451695"/>
                  <a:gd name="connsiteY7" fmla="*/ 1676876 h 2919031"/>
                  <a:gd name="connsiteX8" fmla="*/ 1120321 w 1451695"/>
                  <a:gd name="connsiteY8" fmla="*/ 1683068 h 2919031"/>
                  <a:gd name="connsiteX9" fmla="*/ 1149087 w 1451695"/>
                  <a:gd name="connsiteY9" fmla="*/ 1756982 h 2919031"/>
                  <a:gd name="connsiteX10" fmla="*/ 1156516 w 1451695"/>
                  <a:gd name="connsiteY10" fmla="*/ 1899761 h 2919031"/>
                  <a:gd name="connsiteX11" fmla="*/ 1153659 w 1451695"/>
                  <a:gd name="connsiteY11" fmla="*/ 1888617 h 2919031"/>
                  <a:gd name="connsiteX12" fmla="*/ 1033358 w 1451695"/>
                  <a:gd name="connsiteY12" fmla="*/ 1493711 h 2919031"/>
                  <a:gd name="connsiteX13" fmla="*/ 979446 w 1451695"/>
                  <a:gd name="connsiteY13" fmla="*/ 1393889 h 2919031"/>
                  <a:gd name="connsiteX14" fmla="*/ 1034882 w 1451695"/>
                  <a:gd name="connsiteY14" fmla="*/ 1497806 h 2919031"/>
                  <a:gd name="connsiteX15" fmla="*/ 1033263 w 1451695"/>
                  <a:gd name="connsiteY15" fmla="*/ 1493711 h 2919031"/>
                  <a:gd name="connsiteX16" fmla="*/ 868385 w 1451695"/>
                  <a:gd name="connsiteY16" fmla="*/ 1204341 h 2919031"/>
                  <a:gd name="connsiteX17" fmla="*/ 868385 w 1451695"/>
                  <a:gd name="connsiteY17" fmla="*/ 1204341 h 2919031"/>
                  <a:gd name="connsiteX18" fmla="*/ 868194 w 1451695"/>
                  <a:gd name="connsiteY18" fmla="*/ 1204341 h 2919031"/>
                  <a:gd name="connsiteX19" fmla="*/ 868194 w 1451695"/>
                  <a:gd name="connsiteY19" fmla="*/ 1204341 h 2919031"/>
                  <a:gd name="connsiteX20" fmla="*/ 868194 w 1451695"/>
                  <a:gd name="connsiteY20" fmla="*/ 1204341 h 2919031"/>
                  <a:gd name="connsiteX21" fmla="*/ 1451506 w 1451695"/>
                  <a:gd name="connsiteY21" fmla="*/ 1632109 h 2919031"/>
                  <a:gd name="connsiteX22" fmla="*/ 321936 w 1451695"/>
                  <a:gd name="connsiteY22" fmla="*/ 0 h 2919031"/>
                  <a:gd name="connsiteX23" fmla="*/ 321936 w 1451695"/>
                  <a:gd name="connsiteY23" fmla="*/ 0 h 2919031"/>
                  <a:gd name="connsiteX24" fmla="*/ 423282 w 1451695"/>
                  <a:gd name="connsiteY24" fmla="*/ 42101 h 2919031"/>
                  <a:gd name="connsiteX25" fmla="*/ 458048 w 1451695"/>
                  <a:gd name="connsiteY25" fmla="*/ 58007 h 2919031"/>
                  <a:gd name="connsiteX26" fmla="*/ 424425 w 1451695"/>
                  <a:gd name="connsiteY26" fmla="*/ 43053 h 2919031"/>
                  <a:gd name="connsiteX27" fmla="*/ 506340 w 1451695"/>
                  <a:gd name="connsiteY27" fmla="*/ 83725 h 2919031"/>
                  <a:gd name="connsiteX28" fmla="*/ 379848 w 1451695"/>
                  <a:gd name="connsiteY28" fmla="*/ 25527 h 2919031"/>
                  <a:gd name="connsiteX29" fmla="*/ 705793 w 1451695"/>
                  <a:gd name="connsiteY29" fmla="*/ 204407 h 2919031"/>
                  <a:gd name="connsiteX30" fmla="*/ 641595 w 1451695"/>
                  <a:gd name="connsiteY30" fmla="*/ 162973 h 2919031"/>
                  <a:gd name="connsiteX31" fmla="*/ 760657 w 1451695"/>
                  <a:gd name="connsiteY31" fmla="*/ 255365 h 2919031"/>
                  <a:gd name="connsiteX32" fmla="*/ 484623 w 1451695"/>
                  <a:gd name="connsiteY32" fmla="*/ 76105 h 2919031"/>
                  <a:gd name="connsiteX33" fmla="*/ 376133 w 1451695"/>
                  <a:gd name="connsiteY33" fmla="*/ 25813 h 2919031"/>
                  <a:gd name="connsiteX34" fmla="*/ 619497 w 1451695"/>
                  <a:gd name="connsiteY34" fmla="*/ 160496 h 2919031"/>
                  <a:gd name="connsiteX35" fmla="*/ 501101 w 1451695"/>
                  <a:gd name="connsiteY35" fmla="*/ 107537 h 2919031"/>
                  <a:gd name="connsiteX36" fmla="*/ 612734 w 1451695"/>
                  <a:gd name="connsiteY36" fmla="*/ 176594 h 2919031"/>
                  <a:gd name="connsiteX37" fmla="*/ 579587 w 1451695"/>
                  <a:gd name="connsiteY37" fmla="*/ 157639 h 2919031"/>
                  <a:gd name="connsiteX38" fmla="*/ 597399 w 1451695"/>
                  <a:gd name="connsiteY38" fmla="*/ 183071 h 2919031"/>
                  <a:gd name="connsiteX39" fmla="*/ 569967 w 1451695"/>
                  <a:gd name="connsiteY39" fmla="*/ 166878 h 2919031"/>
                  <a:gd name="connsiteX40" fmla="*/ 601494 w 1451695"/>
                  <a:gd name="connsiteY40" fmla="*/ 224600 h 2919031"/>
                  <a:gd name="connsiteX41" fmla="*/ 518532 w 1451695"/>
                  <a:gd name="connsiteY41" fmla="*/ 172117 h 2919031"/>
                  <a:gd name="connsiteX42" fmla="*/ 616163 w 1451695"/>
                  <a:gd name="connsiteY42" fmla="*/ 254794 h 2919031"/>
                  <a:gd name="connsiteX43" fmla="*/ 601399 w 1451695"/>
                  <a:gd name="connsiteY43" fmla="*/ 253365 h 2919031"/>
                  <a:gd name="connsiteX44" fmla="*/ 645691 w 1451695"/>
                  <a:gd name="connsiteY44" fmla="*/ 314039 h 2919031"/>
                  <a:gd name="connsiteX45" fmla="*/ 599590 w 1451695"/>
                  <a:gd name="connsiteY45" fmla="*/ 295847 h 2919031"/>
                  <a:gd name="connsiteX46" fmla="*/ 635975 w 1451695"/>
                  <a:gd name="connsiteY46" fmla="*/ 334137 h 2919031"/>
                  <a:gd name="connsiteX47" fmla="*/ 487099 w 1451695"/>
                  <a:gd name="connsiteY47" fmla="*/ 228029 h 2919031"/>
                  <a:gd name="connsiteX48" fmla="*/ 568824 w 1451695"/>
                  <a:gd name="connsiteY48" fmla="*/ 255080 h 2919031"/>
                  <a:gd name="connsiteX49" fmla="*/ 571015 w 1451695"/>
                  <a:gd name="connsiteY49" fmla="*/ 239554 h 2919031"/>
                  <a:gd name="connsiteX50" fmla="*/ 278406 w 1451695"/>
                  <a:gd name="connsiteY50" fmla="*/ 137160 h 2919031"/>
                  <a:gd name="connsiteX51" fmla="*/ 297837 w 1451695"/>
                  <a:gd name="connsiteY51" fmla="*/ 433578 h 2919031"/>
                  <a:gd name="connsiteX52" fmla="*/ 381562 w 1451695"/>
                  <a:gd name="connsiteY52" fmla="*/ 543878 h 2919031"/>
                  <a:gd name="connsiteX53" fmla="*/ 412042 w 1451695"/>
                  <a:gd name="connsiteY53" fmla="*/ 506921 h 2919031"/>
                  <a:gd name="connsiteX54" fmla="*/ 513007 w 1451695"/>
                  <a:gd name="connsiteY54" fmla="*/ 636746 h 2919031"/>
                  <a:gd name="connsiteX55" fmla="*/ 542725 w 1451695"/>
                  <a:gd name="connsiteY55" fmla="*/ 603599 h 2919031"/>
                  <a:gd name="connsiteX56" fmla="*/ 510531 w 1451695"/>
                  <a:gd name="connsiteY56" fmla="*/ 522161 h 2919031"/>
                  <a:gd name="connsiteX57" fmla="*/ 523104 w 1451695"/>
                  <a:gd name="connsiteY57" fmla="*/ 512445 h 2919031"/>
                  <a:gd name="connsiteX58" fmla="*/ 459858 w 1451695"/>
                  <a:gd name="connsiteY58" fmla="*/ 334613 h 2919031"/>
                  <a:gd name="connsiteX59" fmla="*/ 426806 w 1451695"/>
                  <a:gd name="connsiteY59" fmla="*/ 276892 h 2919031"/>
                  <a:gd name="connsiteX60" fmla="*/ 439760 w 1451695"/>
                  <a:gd name="connsiteY60" fmla="*/ 268986 h 2919031"/>
                  <a:gd name="connsiteX61" fmla="*/ 482146 w 1451695"/>
                  <a:gd name="connsiteY61" fmla="*/ 370427 h 2919031"/>
                  <a:gd name="connsiteX62" fmla="*/ 615115 w 1451695"/>
                  <a:gd name="connsiteY62" fmla="*/ 459772 h 2919031"/>
                  <a:gd name="connsiteX63" fmla="*/ 645976 w 1451695"/>
                  <a:gd name="connsiteY63" fmla="*/ 475012 h 2919031"/>
                  <a:gd name="connsiteX64" fmla="*/ 583968 w 1451695"/>
                  <a:gd name="connsiteY64" fmla="*/ 494443 h 2919031"/>
                  <a:gd name="connsiteX65" fmla="*/ 640833 w 1451695"/>
                  <a:gd name="connsiteY65" fmla="*/ 572548 h 2919031"/>
                  <a:gd name="connsiteX66" fmla="*/ 634927 w 1451695"/>
                  <a:gd name="connsiteY66" fmla="*/ 583502 h 2919031"/>
                  <a:gd name="connsiteX67" fmla="*/ 634832 w 1451695"/>
                  <a:gd name="connsiteY67" fmla="*/ 583502 h 2919031"/>
                  <a:gd name="connsiteX68" fmla="*/ 611496 w 1451695"/>
                  <a:gd name="connsiteY68" fmla="*/ 559403 h 2919031"/>
                  <a:gd name="connsiteX69" fmla="*/ 596160 w 1451695"/>
                  <a:gd name="connsiteY69" fmla="*/ 562451 h 2919031"/>
                  <a:gd name="connsiteX70" fmla="*/ 623783 w 1451695"/>
                  <a:gd name="connsiteY70" fmla="*/ 637413 h 2919031"/>
                  <a:gd name="connsiteX71" fmla="*/ 617687 w 1451695"/>
                  <a:gd name="connsiteY71" fmla="*/ 666655 h 2919031"/>
                  <a:gd name="connsiteX72" fmla="*/ 587588 w 1451695"/>
                  <a:gd name="connsiteY72" fmla="*/ 652844 h 2919031"/>
                  <a:gd name="connsiteX73" fmla="*/ 573586 w 1451695"/>
                  <a:gd name="connsiteY73" fmla="*/ 658654 h 2919031"/>
                  <a:gd name="connsiteX74" fmla="*/ 455286 w 1451695"/>
                  <a:gd name="connsiteY74" fmla="*/ 651320 h 2919031"/>
                  <a:gd name="connsiteX75" fmla="*/ 425568 w 1451695"/>
                  <a:gd name="connsiteY75" fmla="*/ 558260 h 2919031"/>
                  <a:gd name="connsiteX76" fmla="*/ 444618 w 1451695"/>
                  <a:gd name="connsiteY76" fmla="*/ 679133 h 2919031"/>
                  <a:gd name="connsiteX77" fmla="*/ 301933 w 1451695"/>
                  <a:gd name="connsiteY77" fmla="*/ 835819 h 2919031"/>
                  <a:gd name="connsiteX78" fmla="*/ 231258 w 1451695"/>
                  <a:gd name="connsiteY78" fmla="*/ 872109 h 2919031"/>
                  <a:gd name="connsiteX79" fmla="*/ 324793 w 1451695"/>
                  <a:gd name="connsiteY79" fmla="*/ 1022223 h 2919031"/>
                  <a:gd name="connsiteX80" fmla="*/ 180204 w 1451695"/>
                  <a:gd name="connsiteY80" fmla="*/ 1034701 h 2919031"/>
                  <a:gd name="connsiteX81" fmla="*/ 186966 w 1451695"/>
                  <a:gd name="connsiteY81" fmla="*/ 1138238 h 2919031"/>
                  <a:gd name="connsiteX82" fmla="*/ 172584 w 1451695"/>
                  <a:gd name="connsiteY82" fmla="*/ 1169575 h 2919031"/>
                  <a:gd name="connsiteX83" fmla="*/ 193253 w 1451695"/>
                  <a:gd name="connsiteY83" fmla="*/ 1180433 h 2919031"/>
                  <a:gd name="connsiteX84" fmla="*/ 196110 w 1451695"/>
                  <a:gd name="connsiteY84" fmla="*/ 1219391 h 2919031"/>
                  <a:gd name="connsiteX85" fmla="*/ 277168 w 1451695"/>
                  <a:gd name="connsiteY85" fmla="*/ 1249109 h 2919031"/>
                  <a:gd name="connsiteX86" fmla="*/ 368227 w 1451695"/>
                  <a:gd name="connsiteY86" fmla="*/ 1213676 h 2919031"/>
                  <a:gd name="connsiteX87" fmla="*/ 436236 w 1451695"/>
                  <a:gd name="connsiteY87" fmla="*/ 1080230 h 2919031"/>
                  <a:gd name="connsiteX88" fmla="*/ 430616 w 1451695"/>
                  <a:gd name="connsiteY88" fmla="*/ 1036987 h 2919031"/>
                  <a:gd name="connsiteX89" fmla="*/ 546821 w 1451695"/>
                  <a:gd name="connsiteY89" fmla="*/ 1005554 h 2919031"/>
                  <a:gd name="connsiteX90" fmla="*/ 631498 w 1451695"/>
                  <a:gd name="connsiteY90" fmla="*/ 1195102 h 2919031"/>
                  <a:gd name="connsiteX91" fmla="*/ 693411 w 1451695"/>
                  <a:gd name="connsiteY91" fmla="*/ 1239107 h 2919031"/>
                  <a:gd name="connsiteX92" fmla="*/ 701983 w 1451695"/>
                  <a:gd name="connsiteY92" fmla="*/ 1131761 h 2919031"/>
                  <a:gd name="connsiteX93" fmla="*/ 714461 w 1451695"/>
                  <a:gd name="connsiteY93" fmla="*/ 1122140 h 2919031"/>
                  <a:gd name="connsiteX94" fmla="*/ 727034 w 1451695"/>
                  <a:gd name="connsiteY94" fmla="*/ 1129856 h 2919031"/>
                  <a:gd name="connsiteX95" fmla="*/ 681504 w 1451695"/>
                  <a:gd name="connsiteY95" fmla="*/ 1069562 h 2919031"/>
                  <a:gd name="connsiteX96" fmla="*/ 667693 w 1451695"/>
                  <a:gd name="connsiteY96" fmla="*/ 1074611 h 2919031"/>
                  <a:gd name="connsiteX97" fmla="*/ 597113 w 1451695"/>
                  <a:gd name="connsiteY97" fmla="*/ 982409 h 2919031"/>
                  <a:gd name="connsiteX98" fmla="*/ 622259 w 1451695"/>
                  <a:gd name="connsiteY98" fmla="*/ 968597 h 2919031"/>
                  <a:gd name="connsiteX99" fmla="*/ 734559 w 1451695"/>
                  <a:gd name="connsiteY99" fmla="*/ 1069562 h 2919031"/>
                  <a:gd name="connsiteX100" fmla="*/ 829904 w 1451695"/>
                  <a:gd name="connsiteY100" fmla="*/ 1231964 h 2919031"/>
                  <a:gd name="connsiteX101" fmla="*/ 834762 w 1451695"/>
                  <a:gd name="connsiteY101" fmla="*/ 1202341 h 2919031"/>
                  <a:gd name="connsiteX102" fmla="*/ 868194 w 1451695"/>
                  <a:gd name="connsiteY102" fmla="*/ 1204436 h 2919031"/>
                  <a:gd name="connsiteX103" fmla="*/ 814092 w 1451695"/>
                  <a:gd name="connsiteY103" fmla="*/ 1141762 h 2919031"/>
                  <a:gd name="connsiteX104" fmla="*/ 828475 w 1451695"/>
                  <a:gd name="connsiteY104" fmla="*/ 1138714 h 2919031"/>
                  <a:gd name="connsiteX105" fmla="*/ 828475 w 1451695"/>
                  <a:gd name="connsiteY105" fmla="*/ 1109186 h 2919031"/>
                  <a:gd name="connsiteX106" fmla="*/ 946681 w 1451695"/>
                  <a:gd name="connsiteY106" fmla="*/ 1252633 h 2919031"/>
                  <a:gd name="connsiteX107" fmla="*/ 963349 w 1451695"/>
                  <a:gd name="connsiteY107" fmla="*/ 1224248 h 2919031"/>
                  <a:gd name="connsiteX108" fmla="*/ 1024690 w 1451695"/>
                  <a:gd name="connsiteY108" fmla="*/ 1236631 h 2919031"/>
                  <a:gd name="connsiteX109" fmla="*/ 1011641 w 1451695"/>
                  <a:gd name="connsiteY109" fmla="*/ 1394270 h 2919031"/>
                  <a:gd name="connsiteX110" fmla="*/ 803234 w 1451695"/>
                  <a:gd name="connsiteY110" fmla="*/ 1347311 h 2919031"/>
                  <a:gd name="connsiteX111" fmla="*/ 797900 w 1451695"/>
                  <a:gd name="connsiteY111" fmla="*/ 1402080 h 2919031"/>
                  <a:gd name="connsiteX112" fmla="*/ 783517 w 1451695"/>
                  <a:gd name="connsiteY112" fmla="*/ 1411605 h 2919031"/>
                  <a:gd name="connsiteX113" fmla="*/ 600637 w 1451695"/>
                  <a:gd name="connsiteY113" fmla="*/ 1321879 h 2919031"/>
                  <a:gd name="connsiteX114" fmla="*/ 448618 w 1451695"/>
                  <a:gd name="connsiteY114" fmla="*/ 1231964 h 2919031"/>
                  <a:gd name="connsiteX115" fmla="*/ 271263 w 1451695"/>
                  <a:gd name="connsiteY115" fmla="*/ 1262253 h 2919031"/>
                  <a:gd name="connsiteX116" fmla="*/ 233258 w 1451695"/>
                  <a:gd name="connsiteY116" fmla="*/ 1305211 h 2919031"/>
                  <a:gd name="connsiteX117" fmla="*/ 228400 w 1451695"/>
                  <a:gd name="connsiteY117" fmla="*/ 1309688 h 2919031"/>
                  <a:gd name="connsiteX118" fmla="*/ 228210 w 1451695"/>
                  <a:gd name="connsiteY118" fmla="*/ 1309688 h 2919031"/>
                  <a:gd name="connsiteX119" fmla="*/ 1705 w 1451695"/>
                  <a:gd name="connsiteY119" fmla="*/ 1654397 h 2919031"/>
                  <a:gd name="connsiteX120" fmla="*/ 1991 w 1451695"/>
                  <a:gd name="connsiteY120" fmla="*/ 1830610 h 2919031"/>
                  <a:gd name="connsiteX121" fmla="*/ 161058 w 1451695"/>
                  <a:gd name="connsiteY121" fmla="*/ 2061972 h 2919031"/>
                  <a:gd name="connsiteX122" fmla="*/ 219351 w 1451695"/>
                  <a:gd name="connsiteY122" fmla="*/ 2094167 h 2919031"/>
                  <a:gd name="connsiteX123" fmla="*/ 237735 w 1451695"/>
                  <a:gd name="connsiteY123" fmla="*/ 2089309 h 2919031"/>
                  <a:gd name="connsiteX124" fmla="*/ 428616 w 1451695"/>
                  <a:gd name="connsiteY124" fmla="*/ 2048256 h 2919031"/>
                  <a:gd name="connsiteX125" fmla="*/ 571872 w 1451695"/>
                  <a:gd name="connsiteY125" fmla="*/ 2089214 h 2919031"/>
                  <a:gd name="connsiteX126" fmla="*/ 562823 w 1451695"/>
                  <a:gd name="connsiteY126" fmla="*/ 2281523 h 2919031"/>
                  <a:gd name="connsiteX127" fmla="*/ 576158 w 1451695"/>
                  <a:gd name="connsiteY127" fmla="*/ 2431733 h 2919031"/>
                  <a:gd name="connsiteX128" fmla="*/ 495576 w 1451695"/>
                  <a:gd name="connsiteY128" fmla="*/ 2595848 h 2919031"/>
                  <a:gd name="connsiteX129" fmla="*/ 489004 w 1451695"/>
                  <a:gd name="connsiteY129" fmla="*/ 2721864 h 2919031"/>
                  <a:gd name="connsiteX130" fmla="*/ 442522 w 1451695"/>
                  <a:gd name="connsiteY130" fmla="*/ 2905792 h 2919031"/>
                  <a:gd name="connsiteX131" fmla="*/ 448713 w 1451695"/>
                  <a:gd name="connsiteY131" fmla="*/ 2919031 h 2919031"/>
                  <a:gd name="connsiteX132" fmla="*/ 625688 w 1451695"/>
                  <a:gd name="connsiteY132" fmla="*/ 2849785 h 2919031"/>
                  <a:gd name="connsiteX133" fmla="*/ 943251 w 1451695"/>
                  <a:gd name="connsiteY133" fmla="*/ 2523363 h 2919031"/>
                  <a:gd name="connsiteX134" fmla="*/ 1025262 w 1451695"/>
                  <a:gd name="connsiteY134" fmla="*/ 2285619 h 2919031"/>
                  <a:gd name="connsiteX135" fmla="*/ 1211475 w 1451695"/>
                  <a:gd name="connsiteY135" fmla="*/ 2044827 h 2919031"/>
                  <a:gd name="connsiteX136" fmla="*/ 1248813 w 1451695"/>
                  <a:gd name="connsiteY136" fmla="*/ 1902904 h 2919031"/>
                  <a:gd name="connsiteX137" fmla="*/ 1163755 w 1451695"/>
                  <a:gd name="connsiteY137" fmla="*/ 1944243 h 2919031"/>
                  <a:gd name="connsiteX138" fmla="*/ 1158612 w 1451695"/>
                  <a:gd name="connsiteY138" fmla="*/ 1909096 h 2919031"/>
                  <a:gd name="connsiteX139" fmla="*/ 1318156 w 1451695"/>
                  <a:gd name="connsiteY139" fmla="*/ 1579245 h 2919031"/>
                  <a:gd name="connsiteX140" fmla="*/ 1313202 w 1451695"/>
                  <a:gd name="connsiteY140" fmla="*/ 1530287 h 2919031"/>
                  <a:gd name="connsiteX141" fmla="*/ 1270721 w 1451695"/>
                  <a:gd name="connsiteY141" fmla="*/ 1589532 h 2919031"/>
                  <a:gd name="connsiteX142" fmla="*/ 1227763 w 1451695"/>
                  <a:gd name="connsiteY142" fmla="*/ 1441704 h 2919031"/>
                  <a:gd name="connsiteX143" fmla="*/ 1240812 w 1451695"/>
                  <a:gd name="connsiteY143" fmla="*/ 1430750 h 2919031"/>
                  <a:gd name="connsiteX144" fmla="*/ 1293771 w 1451695"/>
                  <a:gd name="connsiteY144" fmla="*/ 1528096 h 2919031"/>
                  <a:gd name="connsiteX145" fmla="*/ 1309202 w 1451695"/>
                  <a:gd name="connsiteY145" fmla="*/ 1520857 h 2919031"/>
                  <a:gd name="connsiteX146" fmla="*/ 1313202 w 1451695"/>
                  <a:gd name="connsiteY146" fmla="*/ 1505998 h 2919031"/>
                  <a:gd name="connsiteX147" fmla="*/ 1395594 w 1451695"/>
                  <a:gd name="connsiteY147" fmla="*/ 1559909 h 2919031"/>
                  <a:gd name="connsiteX148" fmla="*/ 1417311 w 1451695"/>
                  <a:gd name="connsiteY148" fmla="*/ 1636204 h 2919031"/>
                  <a:gd name="connsiteX149" fmla="*/ 1415596 w 1451695"/>
                  <a:gd name="connsiteY149" fmla="*/ 1670209 h 2919031"/>
                  <a:gd name="connsiteX150" fmla="*/ 1426264 w 1451695"/>
                  <a:gd name="connsiteY150" fmla="*/ 1659160 h 2919031"/>
                  <a:gd name="connsiteX151" fmla="*/ 1405024 w 1451695"/>
                  <a:gd name="connsiteY151" fmla="*/ 1995202 h 2919031"/>
                  <a:gd name="connsiteX152" fmla="*/ 1446648 w 1451695"/>
                  <a:gd name="connsiteY152" fmla="*/ 1766030 h 2919031"/>
                  <a:gd name="connsiteX153" fmla="*/ 1451696 w 1451695"/>
                  <a:gd name="connsiteY153" fmla="*/ 1632204 h 29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451695" h="2919031">
                    <a:moveTo>
                      <a:pt x="1153563" y="1888522"/>
                    </a:moveTo>
                    <a:cubicBezTo>
                      <a:pt x="1140324" y="1841564"/>
                      <a:pt x="1122988" y="1825466"/>
                      <a:pt x="1112606" y="1815941"/>
                    </a:cubicBezTo>
                    <a:cubicBezTo>
                      <a:pt x="1118892" y="1761554"/>
                      <a:pt x="1097366" y="1739837"/>
                      <a:pt x="1086984" y="1729454"/>
                    </a:cubicBezTo>
                    <a:cubicBezTo>
                      <a:pt x="1095080" y="1690116"/>
                      <a:pt x="1098795" y="1672114"/>
                      <a:pt x="1042502" y="1518666"/>
                    </a:cubicBezTo>
                    <a:cubicBezTo>
                      <a:pt x="1023452" y="1466660"/>
                      <a:pt x="1052217" y="1488853"/>
                      <a:pt x="1052599" y="1489329"/>
                    </a:cubicBezTo>
                    <a:cubicBezTo>
                      <a:pt x="1052979" y="1489805"/>
                      <a:pt x="1092223" y="1549813"/>
                      <a:pt x="1090603" y="1587437"/>
                    </a:cubicBezTo>
                    <a:cubicBezTo>
                      <a:pt x="1095461" y="1592485"/>
                      <a:pt x="1102128" y="1599343"/>
                      <a:pt x="1108701" y="1618583"/>
                    </a:cubicBezTo>
                    <a:cubicBezTo>
                      <a:pt x="1115273" y="1637538"/>
                      <a:pt x="1110129" y="1657826"/>
                      <a:pt x="1115654" y="1676876"/>
                    </a:cubicBezTo>
                    <a:cubicBezTo>
                      <a:pt x="1116321" y="1679067"/>
                      <a:pt x="1118892" y="1681163"/>
                      <a:pt x="1120321" y="1683068"/>
                    </a:cubicBezTo>
                    <a:cubicBezTo>
                      <a:pt x="1124608" y="1688687"/>
                      <a:pt x="1139371" y="1710785"/>
                      <a:pt x="1149087" y="1756982"/>
                    </a:cubicBezTo>
                    <a:cubicBezTo>
                      <a:pt x="1156040" y="1790129"/>
                      <a:pt x="1156135" y="1798415"/>
                      <a:pt x="1156516" y="1899761"/>
                    </a:cubicBezTo>
                    <a:cubicBezTo>
                      <a:pt x="1155659" y="1896428"/>
                      <a:pt x="1154611" y="1891951"/>
                      <a:pt x="1153659" y="1888617"/>
                    </a:cubicBezTo>
                    <a:moveTo>
                      <a:pt x="1033358" y="1493711"/>
                    </a:moveTo>
                    <a:cubicBezTo>
                      <a:pt x="1020023" y="1459421"/>
                      <a:pt x="999925" y="1414272"/>
                      <a:pt x="979446" y="1393889"/>
                    </a:cubicBezTo>
                    <a:cubicBezTo>
                      <a:pt x="1005164" y="1416368"/>
                      <a:pt x="1030119" y="1484376"/>
                      <a:pt x="1034882" y="1497806"/>
                    </a:cubicBezTo>
                    <a:cubicBezTo>
                      <a:pt x="1034406" y="1496568"/>
                      <a:pt x="1033739" y="1494949"/>
                      <a:pt x="1033263" y="1493711"/>
                    </a:cubicBezTo>
                    <a:moveTo>
                      <a:pt x="868385" y="1204341"/>
                    </a:moveTo>
                    <a:cubicBezTo>
                      <a:pt x="868385" y="1204341"/>
                      <a:pt x="868385" y="1204341"/>
                      <a:pt x="868385" y="1204341"/>
                    </a:cubicBezTo>
                    <a:cubicBezTo>
                      <a:pt x="868385" y="1204341"/>
                      <a:pt x="868290" y="1204341"/>
                      <a:pt x="868194" y="1204341"/>
                    </a:cubicBezTo>
                    <a:cubicBezTo>
                      <a:pt x="868194" y="1204341"/>
                      <a:pt x="868194" y="1204341"/>
                      <a:pt x="868194" y="1204341"/>
                    </a:cubicBezTo>
                    <a:cubicBezTo>
                      <a:pt x="868194" y="1204341"/>
                      <a:pt x="868194" y="1204341"/>
                      <a:pt x="868194" y="1204341"/>
                    </a:cubicBezTo>
                    <a:moveTo>
                      <a:pt x="1451506" y="1632109"/>
                    </a:moveTo>
                    <a:cubicBezTo>
                      <a:pt x="1451506" y="885349"/>
                      <a:pt x="981923" y="248222"/>
                      <a:pt x="321936" y="0"/>
                    </a:cubicBezTo>
                    <a:lnTo>
                      <a:pt x="321936" y="0"/>
                    </a:lnTo>
                    <a:cubicBezTo>
                      <a:pt x="352863" y="12319"/>
                      <a:pt x="386639" y="26353"/>
                      <a:pt x="423282" y="42101"/>
                    </a:cubicBezTo>
                    <a:cubicBezTo>
                      <a:pt x="433759" y="46768"/>
                      <a:pt x="447666" y="53054"/>
                      <a:pt x="458048" y="58007"/>
                    </a:cubicBezTo>
                    <a:cubicBezTo>
                      <a:pt x="447951" y="53531"/>
                      <a:pt x="434521" y="47530"/>
                      <a:pt x="424425" y="43053"/>
                    </a:cubicBezTo>
                    <a:cubicBezTo>
                      <a:pt x="474907" y="68009"/>
                      <a:pt x="502215" y="81565"/>
                      <a:pt x="506340" y="83725"/>
                    </a:cubicBezTo>
                    <a:cubicBezTo>
                      <a:pt x="463477" y="65723"/>
                      <a:pt x="422710" y="43434"/>
                      <a:pt x="379848" y="25527"/>
                    </a:cubicBezTo>
                    <a:cubicBezTo>
                      <a:pt x="381657" y="26289"/>
                      <a:pt x="567109" y="108490"/>
                      <a:pt x="705793" y="204407"/>
                    </a:cubicBezTo>
                    <a:cubicBezTo>
                      <a:pt x="684362" y="190691"/>
                      <a:pt x="663121" y="176689"/>
                      <a:pt x="641595" y="162973"/>
                    </a:cubicBezTo>
                    <a:cubicBezTo>
                      <a:pt x="681314" y="193834"/>
                      <a:pt x="725034" y="219361"/>
                      <a:pt x="760657" y="255365"/>
                    </a:cubicBezTo>
                    <a:cubicBezTo>
                      <a:pt x="668074" y="196501"/>
                      <a:pt x="582159" y="127349"/>
                      <a:pt x="484623" y="76105"/>
                    </a:cubicBezTo>
                    <a:cubicBezTo>
                      <a:pt x="448428" y="59436"/>
                      <a:pt x="413281" y="40386"/>
                      <a:pt x="376133" y="25813"/>
                    </a:cubicBezTo>
                    <a:cubicBezTo>
                      <a:pt x="439093" y="59341"/>
                      <a:pt x="569967" y="129254"/>
                      <a:pt x="619497" y="160496"/>
                    </a:cubicBezTo>
                    <a:cubicBezTo>
                      <a:pt x="605523" y="154591"/>
                      <a:pt x="566061" y="136938"/>
                      <a:pt x="501101" y="107537"/>
                    </a:cubicBezTo>
                    <a:cubicBezTo>
                      <a:pt x="565366" y="145511"/>
                      <a:pt x="602571" y="168529"/>
                      <a:pt x="612734" y="176594"/>
                    </a:cubicBezTo>
                    <a:cubicBezTo>
                      <a:pt x="602637" y="171164"/>
                      <a:pt x="589302" y="163735"/>
                      <a:pt x="579587" y="157639"/>
                    </a:cubicBezTo>
                    <a:cubicBezTo>
                      <a:pt x="583207" y="166211"/>
                      <a:pt x="590541" y="176784"/>
                      <a:pt x="597399" y="183071"/>
                    </a:cubicBezTo>
                    <a:cubicBezTo>
                      <a:pt x="588826" y="178880"/>
                      <a:pt x="577777" y="172403"/>
                      <a:pt x="569967" y="166878"/>
                    </a:cubicBezTo>
                    <a:cubicBezTo>
                      <a:pt x="567395" y="182690"/>
                      <a:pt x="566347" y="189167"/>
                      <a:pt x="601494" y="224600"/>
                    </a:cubicBezTo>
                    <a:cubicBezTo>
                      <a:pt x="568348" y="215741"/>
                      <a:pt x="549583" y="184214"/>
                      <a:pt x="518532" y="172117"/>
                    </a:cubicBezTo>
                    <a:cubicBezTo>
                      <a:pt x="546631" y="204883"/>
                      <a:pt x="585778" y="224600"/>
                      <a:pt x="616163" y="254794"/>
                    </a:cubicBezTo>
                    <a:cubicBezTo>
                      <a:pt x="611782" y="254317"/>
                      <a:pt x="605876" y="253746"/>
                      <a:pt x="601399" y="253365"/>
                    </a:cubicBezTo>
                    <a:cubicBezTo>
                      <a:pt x="601018" y="265303"/>
                      <a:pt x="615782" y="285528"/>
                      <a:pt x="645691" y="314039"/>
                    </a:cubicBezTo>
                    <a:cubicBezTo>
                      <a:pt x="633308" y="313213"/>
                      <a:pt x="617944" y="307150"/>
                      <a:pt x="599590" y="295847"/>
                    </a:cubicBezTo>
                    <a:cubicBezTo>
                      <a:pt x="609305" y="310896"/>
                      <a:pt x="624735" y="320612"/>
                      <a:pt x="635975" y="334137"/>
                    </a:cubicBezTo>
                    <a:cubicBezTo>
                      <a:pt x="633499" y="333820"/>
                      <a:pt x="583873" y="298450"/>
                      <a:pt x="487099" y="228029"/>
                    </a:cubicBezTo>
                    <a:cubicBezTo>
                      <a:pt x="539296" y="245745"/>
                      <a:pt x="566538" y="254762"/>
                      <a:pt x="568824" y="255080"/>
                    </a:cubicBezTo>
                    <a:cubicBezTo>
                      <a:pt x="569491" y="250412"/>
                      <a:pt x="570348" y="244221"/>
                      <a:pt x="571015" y="239554"/>
                    </a:cubicBezTo>
                    <a:cubicBezTo>
                      <a:pt x="544344" y="208216"/>
                      <a:pt x="282026" y="59055"/>
                      <a:pt x="278406" y="137160"/>
                    </a:cubicBezTo>
                    <a:lnTo>
                      <a:pt x="297837" y="433578"/>
                    </a:lnTo>
                    <a:cubicBezTo>
                      <a:pt x="299266" y="439007"/>
                      <a:pt x="332223" y="566833"/>
                      <a:pt x="381562" y="543878"/>
                    </a:cubicBezTo>
                    <a:cubicBezTo>
                      <a:pt x="397659" y="536448"/>
                      <a:pt x="398517" y="516446"/>
                      <a:pt x="412042" y="506921"/>
                    </a:cubicBezTo>
                    <a:cubicBezTo>
                      <a:pt x="488242" y="611315"/>
                      <a:pt x="506340" y="636080"/>
                      <a:pt x="513007" y="636746"/>
                    </a:cubicBezTo>
                    <a:cubicBezTo>
                      <a:pt x="521580" y="618332"/>
                      <a:pt x="531486" y="607283"/>
                      <a:pt x="542725" y="603599"/>
                    </a:cubicBezTo>
                    <a:cubicBezTo>
                      <a:pt x="533105" y="579215"/>
                      <a:pt x="520151" y="546640"/>
                      <a:pt x="510531" y="522161"/>
                    </a:cubicBezTo>
                    <a:cubicBezTo>
                      <a:pt x="514341" y="519303"/>
                      <a:pt x="519294" y="515398"/>
                      <a:pt x="523104" y="512445"/>
                    </a:cubicBezTo>
                    <a:cubicBezTo>
                      <a:pt x="514245" y="448818"/>
                      <a:pt x="442617" y="407480"/>
                      <a:pt x="459858" y="334613"/>
                    </a:cubicBezTo>
                    <a:cubicBezTo>
                      <a:pt x="444494" y="312261"/>
                      <a:pt x="433474" y="293020"/>
                      <a:pt x="426806" y="276892"/>
                    </a:cubicBezTo>
                    <a:cubicBezTo>
                      <a:pt x="430711" y="274511"/>
                      <a:pt x="435855" y="271367"/>
                      <a:pt x="439760" y="268986"/>
                    </a:cubicBezTo>
                    <a:cubicBezTo>
                      <a:pt x="503768" y="303181"/>
                      <a:pt x="488623" y="350330"/>
                      <a:pt x="482146" y="370427"/>
                    </a:cubicBezTo>
                    <a:cubicBezTo>
                      <a:pt x="546916" y="470059"/>
                      <a:pt x="564347" y="496919"/>
                      <a:pt x="615115" y="459772"/>
                    </a:cubicBezTo>
                    <a:cubicBezTo>
                      <a:pt x="625212" y="461867"/>
                      <a:pt x="637690" y="468821"/>
                      <a:pt x="645976" y="475012"/>
                    </a:cubicBezTo>
                    <a:cubicBezTo>
                      <a:pt x="628641" y="491966"/>
                      <a:pt x="604161" y="486537"/>
                      <a:pt x="583968" y="494443"/>
                    </a:cubicBezTo>
                    <a:cubicBezTo>
                      <a:pt x="588255" y="531114"/>
                      <a:pt x="629784" y="540830"/>
                      <a:pt x="640833" y="572548"/>
                    </a:cubicBezTo>
                    <a:cubicBezTo>
                      <a:pt x="636899" y="579851"/>
                      <a:pt x="634927" y="583502"/>
                      <a:pt x="634927" y="583502"/>
                    </a:cubicBezTo>
                    <a:lnTo>
                      <a:pt x="634832" y="583502"/>
                    </a:lnTo>
                    <a:cubicBezTo>
                      <a:pt x="629403" y="575024"/>
                      <a:pt x="619497" y="565499"/>
                      <a:pt x="611496" y="559403"/>
                    </a:cubicBezTo>
                    <a:cubicBezTo>
                      <a:pt x="606924" y="560356"/>
                      <a:pt x="600828" y="561594"/>
                      <a:pt x="596160" y="562451"/>
                    </a:cubicBezTo>
                    <a:cubicBezTo>
                      <a:pt x="596923" y="586359"/>
                      <a:pt x="613401" y="615791"/>
                      <a:pt x="623783" y="637413"/>
                    </a:cubicBezTo>
                    <a:cubicBezTo>
                      <a:pt x="619497" y="645224"/>
                      <a:pt x="616544" y="657797"/>
                      <a:pt x="617687" y="666655"/>
                    </a:cubicBezTo>
                    <a:cubicBezTo>
                      <a:pt x="608257" y="663607"/>
                      <a:pt x="596160" y="657987"/>
                      <a:pt x="587588" y="652844"/>
                    </a:cubicBezTo>
                    <a:cubicBezTo>
                      <a:pt x="583397" y="654558"/>
                      <a:pt x="577777" y="656939"/>
                      <a:pt x="573586" y="658654"/>
                    </a:cubicBezTo>
                    <a:cubicBezTo>
                      <a:pt x="556346" y="702659"/>
                      <a:pt x="467382" y="681228"/>
                      <a:pt x="455286" y="651320"/>
                    </a:cubicBezTo>
                    <a:cubicBezTo>
                      <a:pt x="443094" y="621030"/>
                      <a:pt x="438236" y="588455"/>
                      <a:pt x="425568" y="558260"/>
                    </a:cubicBezTo>
                    <a:cubicBezTo>
                      <a:pt x="418072" y="566325"/>
                      <a:pt x="424425" y="606616"/>
                      <a:pt x="444618" y="679133"/>
                    </a:cubicBezTo>
                    <a:cubicBezTo>
                      <a:pt x="379943" y="715709"/>
                      <a:pt x="388896" y="819531"/>
                      <a:pt x="301933" y="835819"/>
                    </a:cubicBezTo>
                    <a:cubicBezTo>
                      <a:pt x="285836" y="862489"/>
                      <a:pt x="248593" y="847916"/>
                      <a:pt x="231258" y="872109"/>
                    </a:cubicBezTo>
                    <a:cubicBezTo>
                      <a:pt x="258213" y="924782"/>
                      <a:pt x="363655" y="948500"/>
                      <a:pt x="324793" y="1022223"/>
                    </a:cubicBezTo>
                    <a:cubicBezTo>
                      <a:pt x="277073" y="1031748"/>
                      <a:pt x="226495" y="1008031"/>
                      <a:pt x="180204" y="1034701"/>
                    </a:cubicBezTo>
                    <a:cubicBezTo>
                      <a:pt x="175251" y="1065467"/>
                      <a:pt x="183347" y="1107377"/>
                      <a:pt x="186966" y="1138238"/>
                    </a:cubicBezTo>
                    <a:cubicBezTo>
                      <a:pt x="180585" y="1146429"/>
                      <a:pt x="173536" y="1159288"/>
                      <a:pt x="172584" y="1169575"/>
                    </a:cubicBezTo>
                    <a:cubicBezTo>
                      <a:pt x="178775" y="1172813"/>
                      <a:pt x="187062" y="1177195"/>
                      <a:pt x="193253" y="1180433"/>
                    </a:cubicBezTo>
                    <a:cubicBezTo>
                      <a:pt x="194205" y="1193387"/>
                      <a:pt x="195158" y="1206341"/>
                      <a:pt x="196110" y="1219391"/>
                    </a:cubicBezTo>
                    <a:cubicBezTo>
                      <a:pt x="226400" y="1220343"/>
                      <a:pt x="241926" y="1269587"/>
                      <a:pt x="277168" y="1249109"/>
                    </a:cubicBezTo>
                    <a:cubicBezTo>
                      <a:pt x="305648" y="1232630"/>
                      <a:pt x="343462" y="1239965"/>
                      <a:pt x="368227" y="1213676"/>
                    </a:cubicBezTo>
                    <a:cubicBezTo>
                      <a:pt x="403851" y="1175766"/>
                      <a:pt x="402803" y="1119283"/>
                      <a:pt x="436236" y="1080230"/>
                    </a:cubicBezTo>
                    <a:cubicBezTo>
                      <a:pt x="434998" y="1064990"/>
                      <a:pt x="432807" y="1050893"/>
                      <a:pt x="430616" y="1036987"/>
                    </a:cubicBezTo>
                    <a:cubicBezTo>
                      <a:pt x="506178" y="1017746"/>
                      <a:pt x="544916" y="1007269"/>
                      <a:pt x="546821" y="1005554"/>
                    </a:cubicBezTo>
                    <a:cubicBezTo>
                      <a:pt x="736083" y="1168813"/>
                      <a:pt x="716366" y="1181767"/>
                      <a:pt x="631498" y="1195102"/>
                    </a:cubicBezTo>
                    <a:cubicBezTo>
                      <a:pt x="650072" y="1208342"/>
                      <a:pt x="674837" y="1225868"/>
                      <a:pt x="693411" y="1239107"/>
                    </a:cubicBezTo>
                    <a:cubicBezTo>
                      <a:pt x="688267" y="1202722"/>
                      <a:pt x="736464" y="1169003"/>
                      <a:pt x="701983" y="1131761"/>
                    </a:cubicBezTo>
                    <a:cubicBezTo>
                      <a:pt x="705698" y="1128903"/>
                      <a:pt x="710746" y="1124998"/>
                      <a:pt x="714461" y="1122140"/>
                    </a:cubicBezTo>
                    <a:cubicBezTo>
                      <a:pt x="718176" y="1124426"/>
                      <a:pt x="723224" y="1127474"/>
                      <a:pt x="727034" y="1129856"/>
                    </a:cubicBezTo>
                    <a:cubicBezTo>
                      <a:pt x="721795" y="1102233"/>
                      <a:pt x="690458" y="1094327"/>
                      <a:pt x="681504" y="1069562"/>
                    </a:cubicBezTo>
                    <a:cubicBezTo>
                      <a:pt x="677409" y="1071086"/>
                      <a:pt x="671884" y="1073087"/>
                      <a:pt x="667693" y="1074611"/>
                    </a:cubicBezTo>
                    <a:cubicBezTo>
                      <a:pt x="633594" y="1048988"/>
                      <a:pt x="608829" y="1005840"/>
                      <a:pt x="597113" y="982409"/>
                    </a:cubicBezTo>
                    <a:cubicBezTo>
                      <a:pt x="602542" y="975741"/>
                      <a:pt x="613686" y="969550"/>
                      <a:pt x="622259" y="968597"/>
                    </a:cubicBezTo>
                    <a:cubicBezTo>
                      <a:pt x="685191" y="1028605"/>
                      <a:pt x="722624" y="1062257"/>
                      <a:pt x="734559" y="1069562"/>
                    </a:cubicBezTo>
                    <a:cubicBezTo>
                      <a:pt x="756371" y="1164622"/>
                      <a:pt x="829237" y="1231678"/>
                      <a:pt x="829904" y="1231964"/>
                    </a:cubicBezTo>
                    <a:cubicBezTo>
                      <a:pt x="833809" y="1223867"/>
                      <a:pt x="836191" y="1211199"/>
                      <a:pt x="834762" y="1202341"/>
                    </a:cubicBezTo>
                    <a:cubicBezTo>
                      <a:pt x="848601" y="1205513"/>
                      <a:pt x="859746" y="1206218"/>
                      <a:pt x="868194" y="1204436"/>
                    </a:cubicBezTo>
                    <a:cubicBezTo>
                      <a:pt x="856098" y="1195578"/>
                      <a:pt x="837905" y="1182148"/>
                      <a:pt x="814092" y="1141762"/>
                    </a:cubicBezTo>
                    <a:cubicBezTo>
                      <a:pt x="818379" y="1140809"/>
                      <a:pt x="824189" y="1139666"/>
                      <a:pt x="828475" y="1138714"/>
                    </a:cubicBezTo>
                    <a:cubicBezTo>
                      <a:pt x="831523" y="1130427"/>
                      <a:pt x="831523" y="1117473"/>
                      <a:pt x="828475" y="1109186"/>
                    </a:cubicBezTo>
                    <a:cubicBezTo>
                      <a:pt x="900675" y="1129951"/>
                      <a:pt x="877338" y="1229487"/>
                      <a:pt x="946681" y="1252633"/>
                    </a:cubicBezTo>
                    <a:cubicBezTo>
                      <a:pt x="953634" y="1245679"/>
                      <a:pt x="960682" y="1233773"/>
                      <a:pt x="963349" y="1224248"/>
                    </a:cubicBezTo>
                    <a:cubicBezTo>
                      <a:pt x="990305" y="1260158"/>
                      <a:pt x="997639" y="1255204"/>
                      <a:pt x="1024690" y="1236631"/>
                    </a:cubicBezTo>
                    <a:cubicBezTo>
                      <a:pt x="1074696" y="1261586"/>
                      <a:pt x="1036977" y="1388650"/>
                      <a:pt x="1011641" y="1394270"/>
                    </a:cubicBezTo>
                    <a:cubicBezTo>
                      <a:pt x="934774" y="1411319"/>
                      <a:pt x="880672" y="1327404"/>
                      <a:pt x="803234" y="1347311"/>
                    </a:cubicBezTo>
                    <a:cubicBezTo>
                      <a:pt x="800310" y="1355055"/>
                      <a:pt x="798538" y="1373315"/>
                      <a:pt x="797900" y="1402080"/>
                    </a:cubicBezTo>
                    <a:cubicBezTo>
                      <a:pt x="793614" y="1404938"/>
                      <a:pt x="787803" y="1408748"/>
                      <a:pt x="783517" y="1411605"/>
                    </a:cubicBezTo>
                    <a:cubicBezTo>
                      <a:pt x="734082" y="1399032"/>
                      <a:pt x="601590" y="1322546"/>
                      <a:pt x="600637" y="1321879"/>
                    </a:cubicBezTo>
                    <a:cubicBezTo>
                      <a:pt x="600637" y="1243841"/>
                      <a:pt x="549964" y="1213866"/>
                      <a:pt x="448618" y="1231964"/>
                    </a:cubicBezTo>
                    <a:cubicBezTo>
                      <a:pt x="331965" y="1252852"/>
                      <a:pt x="272853" y="1262948"/>
                      <a:pt x="271263" y="1262253"/>
                    </a:cubicBezTo>
                    <a:cubicBezTo>
                      <a:pt x="256118" y="1274445"/>
                      <a:pt x="246021" y="1290923"/>
                      <a:pt x="233258" y="1305211"/>
                    </a:cubicBezTo>
                    <a:cubicBezTo>
                      <a:pt x="230019" y="1308192"/>
                      <a:pt x="228400" y="1309688"/>
                      <a:pt x="228400" y="1309688"/>
                    </a:cubicBezTo>
                    <a:lnTo>
                      <a:pt x="228210" y="1309688"/>
                    </a:lnTo>
                    <a:lnTo>
                      <a:pt x="1705" y="1654397"/>
                    </a:lnTo>
                    <a:cubicBezTo>
                      <a:pt x="22212" y="1696564"/>
                      <a:pt x="22308" y="1755296"/>
                      <a:pt x="1991" y="1830610"/>
                    </a:cubicBezTo>
                    <a:cubicBezTo>
                      <a:pt x="-20774" y="1915192"/>
                      <a:pt x="159153" y="2060639"/>
                      <a:pt x="161058" y="2061972"/>
                    </a:cubicBezTo>
                    <a:cubicBezTo>
                      <a:pt x="176965" y="2074069"/>
                      <a:pt x="199444" y="2092833"/>
                      <a:pt x="219351" y="2094167"/>
                    </a:cubicBezTo>
                    <a:cubicBezTo>
                      <a:pt x="225066" y="2094548"/>
                      <a:pt x="232210" y="2090738"/>
                      <a:pt x="237735" y="2089309"/>
                    </a:cubicBezTo>
                    <a:cubicBezTo>
                      <a:pt x="273453" y="2079784"/>
                      <a:pt x="428235" y="2048256"/>
                      <a:pt x="428616" y="2048256"/>
                    </a:cubicBezTo>
                    <a:cubicBezTo>
                      <a:pt x="480336" y="2048256"/>
                      <a:pt x="520627" y="2087880"/>
                      <a:pt x="571872" y="2089214"/>
                    </a:cubicBezTo>
                    <a:cubicBezTo>
                      <a:pt x="569491" y="2153317"/>
                      <a:pt x="533772" y="2215896"/>
                      <a:pt x="562823" y="2281523"/>
                    </a:cubicBezTo>
                    <a:cubicBezTo>
                      <a:pt x="588826" y="2340388"/>
                      <a:pt x="584826" y="2376964"/>
                      <a:pt x="576158" y="2431733"/>
                    </a:cubicBezTo>
                    <a:cubicBezTo>
                      <a:pt x="566157" y="2494693"/>
                      <a:pt x="513388" y="2536698"/>
                      <a:pt x="495576" y="2595848"/>
                    </a:cubicBezTo>
                    <a:cubicBezTo>
                      <a:pt x="483099" y="2637282"/>
                      <a:pt x="501768" y="2680430"/>
                      <a:pt x="489004" y="2721864"/>
                    </a:cubicBezTo>
                    <a:cubicBezTo>
                      <a:pt x="470335" y="2782348"/>
                      <a:pt x="470811" y="2847689"/>
                      <a:pt x="442522" y="2905792"/>
                    </a:cubicBezTo>
                    <a:cubicBezTo>
                      <a:pt x="444332" y="2909793"/>
                      <a:pt x="446808" y="2915126"/>
                      <a:pt x="448713" y="2919031"/>
                    </a:cubicBezTo>
                    <a:cubicBezTo>
                      <a:pt x="533229" y="2899601"/>
                      <a:pt x="592227" y="2876522"/>
                      <a:pt x="625688" y="2849785"/>
                    </a:cubicBezTo>
                    <a:cubicBezTo>
                      <a:pt x="704174" y="2787015"/>
                      <a:pt x="931345" y="2538413"/>
                      <a:pt x="943251" y="2523363"/>
                    </a:cubicBezTo>
                    <a:cubicBezTo>
                      <a:pt x="998116" y="2453640"/>
                      <a:pt x="983637" y="2359914"/>
                      <a:pt x="1025262" y="2285619"/>
                    </a:cubicBezTo>
                    <a:cubicBezTo>
                      <a:pt x="1075458" y="2196084"/>
                      <a:pt x="1165756" y="2137696"/>
                      <a:pt x="1211475" y="2044827"/>
                    </a:cubicBezTo>
                    <a:cubicBezTo>
                      <a:pt x="1242813" y="1981105"/>
                      <a:pt x="1248813" y="1945767"/>
                      <a:pt x="1248813" y="1902904"/>
                    </a:cubicBezTo>
                    <a:cubicBezTo>
                      <a:pt x="1209380" y="1938528"/>
                      <a:pt x="1189187" y="1941004"/>
                      <a:pt x="1163755" y="1944243"/>
                    </a:cubicBezTo>
                    <a:cubicBezTo>
                      <a:pt x="1162517" y="1933670"/>
                      <a:pt x="1160517" y="1919573"/>
                      <a:pt x="1158612" y="1909096"/>
                    </a:cubicBezTo>
                    <a:cubicBezTo>
                      <a:pt x="1323013" y="1753457"/>
                      <a:pt x="1431598" y="1650587"/>
                      <a:pt x="1318156" y="1579245"/>
                    </a:cubicBezTo>
                    <a:cubicBezTo>
                      <a:pt x="1316727" y="1564577"/>
                      <a:pt x="1314726" y="1544955"/>
                      <a:pt x="1313202" y="1530287"/>
                    </a:cubicBezTo>
                    <a:cubicBezTo>
                      <a:pt x="1310535" y="1558957"/>
                      <a:pt x="1308440" y="1581626"/>
                      <a:pt x="1270721" y="1589532"/>
                    </a:cubicBezTo>
                    <a:cubicBezTo>
                      <a:pt x="1259005" y="1539526"/>
                      <a:pt x="1229001" y="1494758"/>
                      <a:pt x="1227763" y="1441704"/>
                    </a:cubicBezTo>
                    <a:cubicBezTo>
                      <a:pt x="1231668" y="1438370"/>
                      <a:pt x="1236907" y="1433989"/>
                      <a:pt x="1240812" y="1430750"/>
                    </a:cubicBezTo>
                    <a:cubicBezTo>
                      <a:pt x="1265577" y="1459325"/>
                      <a:pt x="1267673" y="1500283"/>
                      <a:pt x="1293771" y="1528096"/>
                    </a:cubicBezTo>
                    <a:cubicBezTo>
                      <a:pt x="1298439" y="1525905"/>
                      <a:pt x="1304535" y="1523048"/>
                      <a:pt x="1309202" y="1520857"/>
                    </a:cubicBezTo>
                    <a:cubicBezTo>
                      <a:pt x="1310440" y="1516380"/>
                      <a:pt x="1312059" y="1510475"/>
                      <a:pt x="1313202" y="1505998"/>
                    </a:cubicBezTo>
                    <a:cubicBezTo>
                      <a:pt x="1322985" y="1530763"/>
                      <a:pt x="1350445" y="1548736"/>
                      <a:pt x="1395594" y="1559909"/>
                    </a:cubicBezTo>
                    <a:cubicBezTo>
                      <a:pt x="1403023" y="1585246"/>
                      <a:pt x="1403881" y="1612487"/>
                      <a:pt x="1417311" y="1636204"/>
                    </a:cubicBezTo>
                    <a:cubicBezTo>
                      <a:pt x="1414167" y="1645920"/>
                      <a:pt x="1413596" y="1660208"/>
                      <a:pt x="1415596" y="1670209"/>
                    </a:cubicBezTo>
                    <a:cubicBezTo>
                      <a:pt x="1418835" y="1666875"/>
                      <a:pt x="1423121" y="1662494"/>
                      <a:pt x="1426264" y="1659160"/>
                    </a:cubicBezTo>
                    <a:cubicBezTo>
                      <a:pt x="1426264" y="1660970"/>
                      <a:pt x="1427121" y="1845183"/>
                      <a:pt x="1405024" y="1995202"/>
                    </a:cubicBezTo>
                    <a:cubicBezTo>
                      <a:pt x="1423121" y="1957197"/>
                      <a:pt x="1432551" y="1881188"/>
                      <a:pt x="1446648" y="1766030"/>
                    </a:cubicBezTo>
                    <a:cubicBezTo>
                      <a:pt x="1449982" y="1721834"/>
                      <a:pt x="1451696" y="1677257"/>
                      <a:pt x="1451696" y="1632204"/>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76" name="Freihandform: Form 296">
                <a:extLst>
                  <a:ext uri="{FF2B5EF4-FFF2-40B4-BE49-F238E27FC236}">
                    <a16:creationId xmlns:a16="http://schemas.microsoft.com/office/drawing/2014/main" id="{F5836DF0-E701-B4DD-78E8-713788CC8D4C}"/>
                  </a:ext>
                </a:extLst>
              </p:cNvPr>
              <p:cNvSpPr/>
              <p:nvPr/>
            </p:nvSpPr>
            <p:spPr>
              <a:xfrm>
                <a:off x="6531498" y="2317146"/>
                <a:ext cx="191103" cy="301371"/>
              </a:xfrm>
              <a:custGeom>
                <a:avLst/>
                <a:gdLst>
                  <a:gd name="connsiteX0" fmla="*/ 178990 w 191103"/>
                  <a:gd name="connsiteY0" fmla="*/ 202311 h 301371"/>
                  <a:gd name="connsiteX1" fmla="*/ 177847 w 191103"/>
                  <a:gd name="connsiteY1" fmla="*/ 248793 h 301371"/>
                  <a:gd name="connsiteX2" fmla="*/ 188039 w 191103"/>
                  <a:gd name="connsiteY2" fmla="*/ 261938 h 301371"/>
                  <a:gd name="connsiteX3" fmla="*/ 176038 w 191103"/>
                  <a:gd name="connsiteY3" fmla="*/ 272415 h 301371"/>
                  <a:gd name="connsiteX4" fmla="*/ 51737 w 191103"/>
                  <a:gd name="connsiteY4" fmla="*/ 301371 h 301371"/>
                  <a:gd name="connsiteX5" fmla="*/ 83455 w 191103"/>
                  <a:gd name="connsiteY5" fmla="*/ 255365 h 301371"/>
                  <a:gd name="connsiteX6" fmla="*/ 59166 w 191103"/>
                  <a:gd name="connsiteY6" fmla="*/ 226124 h 301371"/>
                  <a:gd name="connsiteX7" fmla="*/ 74501 w 191103"/>
                  <a:gd name="connsiteY7" fmla="*/ 220790 h 301371"/>
                  <a:gd name="connsiteX8" fmla="*/ 74501 w 191103"/>
                  <a:gd name="connsiteY8" fmla="*/ 211455 h 301371"/>
                  <a:gd name="connsiteX9" fmla="*/ 71739 w 191103"/>
                  <a:gd name="connsiteY9" fmla="*/ 188976 h 301371"/>
                  <a:gd name="connsiteX10" fmla="*/ 89551 w 191103"/>
                  <a:gd name="connsiteY10" fmla="*/ 177451 h 301371"/>
                  <a:gd name="connsiteX11" fmla="*/ 78883 w 191103"/>
                  <a:gd name="connsiteY11" fmla="*/ 151067 h 301371"/>
                  <a:gd name="connsiteX12" fmla="*/ 45831 w 191103"/>
                  <a:gd name="connsiteY12" fmla="*/ 140780 h 301371"/>
                  <a:gd name="connsiteX13" fmla="*/ 38687 w 191103"/>
                  <a:gd name="connsiteY13" fmla="*/ 129826 h 301371"/>
                  <a:gd name="connsiteX14" fmla="*/ 29543 w 191103"/>
                  <a:gd name="connsiteY14" fmla="*/ 89726 h 301371"/>
                  <a:gd name="connsiteX15" fmla="*/ 16780 w 191103"/>
                  <a:gd name="connsiteY15" fmla="*/ 81629 h 301371"/>
                  <a:gd name="connsiteX16" fmla="*/ 2588 w 191103"/>
                  <a:gd name="connsiteY16" fmla="*/ 61913 h 301371"/>
                  <a:gd name="connsiteX17" fmla="*/ 27448 w 191103"/>
                  <a:gd name="connsiteY17" fmla="*/ 0 h 301371"/>
                  <a:gd name="connsiteX18" fmla="*/ 31258 w 191103"/>
                  <a:gd name="connsiteY18" fmla="*/ 37148 h 301371"/>
                  <a:gd name="connsiteX19" fmla="*/ 30972 w 191103"/>
                  <a:gd name="connsiteY19" fmla="*/ 48006 h 301371"/>
                  <a:gd name="connsiteX20" fmla="*/ 67167 w 191103"/>
                  <a:gd name="connsiteY20" fmla="*/ 40958 h 301371"/>
                  <a:gd name="connsiteX21" fmla="*/ 66596 w 191103"/>
                  <a:gd name="connsiteY21" fmla="*/ 71533 h 301371"/>
                  <a:gd name="connsiteX22" fmla="*/ 83074 w 191103"/>
                  <a:gd name="connsiteY22" fmla="*/ 100298 h 301371"/>
                  <a:gd name="connsiteX23" fmla="*/ 114697 w 191103"/>
                  <a:gd name="connsiteY23" fmla="*/ 145161 h 301371"/>
                  <a:gd name="connsiteX24" fmla="*/ 152225 w 191103"/>
                  <a:gd name="connsiteY24" fmla="*/ 201168 h 301371"/>
                  <a:gd name="connsiteX25" fmla="*/ 179086 w 191103"/>
                  <a:gd name="connsiteY25" fmla="*/ 201168 h 301371"/>
                  <a:gd name="connsiteX26" fmla="*/ 179086 w 191103"/>
                  <a:gd name="connsiteY26" fmla="*/ 202216 h 30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1103" h="301371">
                    <a:moveTo>
                      <a:pt x="178990" y="202311"/>
                    </a:moveTo>
                    <a:cubicBezTo>
                      <a:pt x="179181" y="217837"/>
                      <a:pt x="175466" y="233267"/>
                      <a:pt x="177847" y="248793"/>
                    </a:cubicBezTo>
                    <a:cubicBezTo>
                      <a:pt x="178610" y="253746"/>
                      <a:pt x="184991" y="257937"/>
                      <a:pt x="188039" y="261938"/>
                    </a:cubicBezTo>
                    <a:cubicBezTo>
                      <a:pt x="194612" y="267843"/>
                      <a:pt x="190611" y="271367"/>
                      <a:pt x="176038" y="272415"/>
                    </a:cubicBezTo>
                    <a:cubicBezTo>
                      <a:pt x="104124" y="277559"/>
                      <a:pt x="82026" y="282702"/>
                      <a:pt x="51737" y="301371"/>
                    </a:cubicBezTo>
                    <a:cubicBezTo>
                      <a:pt x="77644" y="260128"/>
                      <a:pt x="80502" y="257747"/>
                      <a:pt x="83455" y="255365"/>
                    </a:cubicBezTo>
                    <a:cubicBezTo>
                      <a:pt x="75835" y="245269"/>
                      <a:pt x="61643" y="240506"/>
                      <a:pt x="59166" y="226124"/>
                    </a:cubicBezTo>
                    <a:cubicBezTo>
                      <a:pt x="57833" y="218599"/>
                      <a:pt x="70025" y="224219"/>
                      <a:pt x="74501" y="220790"/>
                    </a:cubicBezTo>
                    <a:cubicBezTo>
                      <a:pt x="76978" y="218885"/>
                      <a:pt x="75549" y="214598"/>
                      <a:pt x="74501" y="211455"/>
                    </a:cubicBezTo>
                    <a:cubicBezTo>
                      <a:pt x="71739" y="203264"/>
                      <a:pt x="69167" y="195453"/>
                      <a:pt x="71739" y="188976"/>
                    </a:cubicBezTo>
                    <a:cubicBezTo>
                      <a:pt x="74977" y="180880"/>
                      <a:pt x="87646" y="187262"/>
                      <a:pt x="89551" y="177451"/>
                    </a:cubicBezTo>
                    <a:cubicBezTo>
                      <a:pt x="90218" y="173927"/>
                      <a:pt x="78978" y="151257"/>
                      <a:pt x="78883" y="151067"/>
                    </a:cubicBezTo>
                    <a:cubicBezTo>
                      <a:pt x="76883" y="147352"/>
                      <a:pt x="70787" y="136112"/>
                      <a:pt x="45831" y="140780"/>
                    </a:cubicBezTo>
                    <a:cubicBezTo>
                      <a:pt x="42307" y="136398"/>
                      <a:pt x="41926" y="135636"/>
                      <a:pt x="38687" y="129826"/>
                    </a:cubicBezTo>
                    <a:cubicBezTo>
                      <a:pt x="31829" y="117348"/>
                      <a:pt x="36211" y="102299"/>
                      <a:pt x="29543" y="89726"/>
                    </a:cubicBezTo>
                    <a:cubicBezTo>
                      <a:pt x="27257" y="85344"/>
                      <a:pt x="26495" y="84011"/>
                      <a:pt x="16780" y="81629"/>
                    </a:cubicBezTo>
                    <a:cubicBezTo>
                      <a:pt x="5445" y="78867"/>
                      <a:pt x="4302" y="74390"/>
                      <a:pt x="2588" y="61913"/>
                    </a:cubicBezTo>
                    <a:cubicBezTo>
                      <a:pt x="-3413" y="15621"/>
                      <a:pt x="-461" y="8096"/>
                      <a:pt x="27448" y="0"/>
                    </a:cubicBezTo>
                    <a:cubicBezTo>
                      <a:pt x="38211" y="12954"/>
                      <a:pt x="34782" y="27432"/>
                      <a:pt x="31258" y="37148"/>
                    </a:cubicBezTo>
                    <a:cubicBezTo>
                      <a:pt x="28686" y="44291"/>
                      <a:pt x="28876" y="45815"/>
                      <a:pt x="30972" y="48006"/>
                    </a:cubicBezTo>
                    <a:cubicBezTo>
                      <a:pt x="43069" y="60484"/>
                      <a:pt x="58880" y="25718"/>
                      <a:pt x="67167" y="40958"/>
                    </a:cubicBezTo>
                    <a:cubicBezTo>
                      <a:pt x="70405" y="46863"/>
                      <a:pt x="69548" y="52959"/>
                      <a:pt x="66596" y="71533"/>
                    </a:cubicBezTo>
                    <a:cubicBezTo>
                      <a:pt x="63167" y="92488"/>
                      <a:pt x="60500" y="108966"/>
                      <a:pt x="83074" y="100298"/>
                    </a:cubicBezTo>
                    <a:cubicBezTo>
                      <a:pt x="98504" y="126080"/>
                      <a:pt x="109048" y="141034"/>
                      <a:pt x="114697" y="145161"/>
                    </a:cubicBezTo>
                    <a:cubicBezTo>
                      <a:pt x="129365" y="155924"/>
                      <a:pt x="142319" y="167545"/>
                      <a:pt x="152225" y="201168"/>
                    </a:cubicBezTo>
                    <a:lnTo>
                      <a:pt x="179086" y="201168"/>
                    </a:lnTo>
                    <a:cubicBezTo>
                      <a:pt x="179086" y="201168"/>
                      <a:pt x="179086" y="201930"/>
                      <a:pt x="179086" y="202216"/>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77" name="Freihandform: Form 297">
                <a:extLst>
                  <a:ext uri="{FF2B5EF4-FFF2-40B4-BE49-F238E27FC236}">
                    <a16:creationId xmlns:a16="http://schemas.microsoft.com/office/drawing/2014/main" id="{68C24305-1696-5321-5C78-961CF0920D4C}"/>
                  </a:ext>
                </a:extLst>
              </p:cNvPr>
              <p:cNvSpPr/>
              <p:nvPr/>
            </p:nvSpPr>
            <p:spPr>
              <a:xfrm>
                <a:off x="6477090" y="2436780"/>
                <a:ext cx="78712" cy="138215"/>
              </a:xfrm>
              <a:custGeom>
                <a:avLst/>
                <a:gdLst>
                  <a:gd name="connsiteX0" fmla="*/ 78712 w 78712"/>
                  <a:gd name="connsiteY0" fmla="*/ 31337 h 138215"/>
                  <a:gd name="connsiteX1" fmla="*/ 69663 w 78712"/>
                  <a:gd name="connsiteY1" fmla="*/ 52483 h 138215"/>
                  <a:gd name="connsiteX2" fmla="*/ 74426 w 78712"/>
                  <a:gd name="connsiteY2" fmla="*/ 101251 h 138215"/>
                  <a:gd name="connsiteX3" fmla="*/ 69282 w 78712"/>
                  <a:gd name="connsiteY3" fmla="*/ 109061 h 138215"/>
                  <a:gd name="connsiteX4" fmla="*/ 47184 w 78712"/>
                  <a:gd name="connsiteY4" fmla="*/ 119539 h 138215"/>
                  <a:gd name="connsiteX5" fmla="*/ 37278 w 78712"/>
                  <a:gd name="connsiteY5" fmla="*/ 137350 h 138215"/>
                  <a:gd name="connsiteX6" fmla="*/ 32516 w 78712"/>
                  <a:gd name="connsiteY6" fmla="*/ 137541 h 138215"/>
                  <a:gd name="connsiteX7" fmla="*/ 14514 w 78712"/>
                  <a:gd name="connsiteY7" fmla="*/ 121825 h 138215"/>
                  <a:gd name="connsiteX8" fmla="*/ 17276 w 78712"/>
                  <a:gd name="connsiteY8" fmla="*/ 111823 h 138215"/>
                  <a:gd name="connsiteX9" fmla="*/ 29849 w 78712"/>
                  <a:gd name="connsiteY9" fmla="*/ 71628 h 138215"/>
                  <a:gd name="connsiteX10" fmla="*/ 24229 w 78712"/>
                  <a:gd name="connsiteY10" fmla="*/ 71628 h 138215"/>
                  <a:gd name="connsiteX11" fmla="*/ 417 w 78712"/>
                  <a:gd name="connsiteY11" fmla="*/ 58102 h 138215"/>
                  <a:gd name="connsiteX12" fmla="*/ 9180 w 78712"/>
                  <a:gd name="connsiteY12" fmla="*/ 45339 h 138215"/>
                  <a:gd name="connsiteX13" fmla="*/ 37755 w 78712"/>
                  <a:gd name="connsiteY13" fmla="*/ 39719 h 138215"/>
                  <a:gd name="connsiteX14" fmla="*/ 27849 w 78712"/>
                  <a:gd name="connsiteY14" fmla="*/ 10573 h 138215"/>
                  <a:gd name="connsiteX15" fmla="*/ 41374 w 78712"/>
                  <a:gd name="connsiteY15" fmla="*/ 0 h 138215"/>
                  <a:gd name="connsiteX16" fmla="*/ 78617 w 78712"/>
                  <a:gd name="connsiteY16" fmla="*/ 31242 h 1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12" h="138215">
                    <a:moveTo>
                      <a:pt x="78712" y="31337"/>
                    </a:moveTo>
                    <a:cubicBezTo>
                      <a:pt x="78331" y="37719"/>
                      <a:pt x="75474" y="42672"/>
                      <a:pt x="69663" y="52483"/>
                    </a:cubicBezTo>
                    <a:cubicBezTo>
                      <a:pt x="80998" y="84487"/>
                      <a:pt x="75093" y="99631"/>
                      <a:pt x="74426" y="101251"/>
                    </a:cubicBezTo>
                    <a:cubicBezTo>
                      <a:pt x="73283" y="103823"/>
                      <a:pt x="71283" y="107156"/>
                      <a:pt x="69282" y="109061"/>
                    </a:cubicBezTo>
                    <a:cubicBezTo>
                      <a:pt x="63091" y="115062"/>
                      <a:pt x="53566" y="113919"/>
                      <a:pt x="47184" y="119539"/>
                    </a:cubicBezTo>
                    <a:cubicBezTo>
                      <a:pt x="41755" y="124301"/>
                      <a:pt x="42708" y="132588"/>
                      <a:pt x="37278" y="137350"/>
                    </a:cubicBezTo>
                    <a:cubicBezTo>
                      <a:pt x="35564" y="138875"/>
                      <a:pt x="33659" y="138017"/>
                      <a:pt x="32516" y="137541"/>
                    </a:cubicBezTo>
                    <a:cubicBezTo>
                      <a:pt x="30611" y="136684"/>
                      <a:pt x="16990" y="127825"/>
                      <a:pt x="14514" y="121825"/>
                    </a:cubicBezTo>
                    <a:cubicBezTo>
                      <a:pt x="13371" y="119063"/>
                      <a:pt x="15180" y="115729"/>
                      <a:pt x="17276" y="111823"/>
                    </a:cubicBezTo>
                    <a:cubicBezTo>
                      <a:pt x="30135" y="87725"/>
                      <a:pt x="29944" y="71723"/>
                      <a:pt x="29849" y="71628"/>
                    </a:cubicBezTo>
                    <a:cubicBezTo>
                      <a:pt x="29372" y="69342"/>
                      <a:pt x="28325" y="69342"/>
                      <a:pt x="24229" y="71628"/>
                    </a:cubicBezTo>
                    <a:cubicBezTo>
                      <a:pt x="18895" y="74771"/>
                      <a:pt x="6417" y="82105"/>
                      <a:pt x="417" y="58102"/>
                    </a:cubicBezTo>
                    <a:cubicBezTo>
                      <a:pt x="-1869" y="48958"/>
                      <a:pt x="5846" y="46387"/>
                      <a:pt x="9180" y="45339"/>
                    </a:cubicBezTo>
                    <a:cubicBezTo>
                      <a:pt x="18514" y="42291"/>
                      <a:pt x="29087" y="46006"/>
                      <a:pt x="37755" y="39719"/>
                    </a:cubicBezTo>
                    <a:cubicBezTo>
                      <a:pt x="38231" y="28765"/>
                      <a:pt x="26801" y="21812"/>
                      <a:pt x="27849" y="10573"/>
                    </a:cubicBezTo>
                    <a:cubicBezTo>
                      <a:pt x="28706" y="1048"/>
                      <a:pt x="37659" y="286"/>
                      <a:pt x="41374" y="0"/>
                    </a:cubicBezTo>
                    <a:cubicBezTo>
                      <a:pt x="57090" y="762"/>
                      <a:pt x="79379" y="17431"/>
                      <a:pt x="78617" y="31242"/>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78" name="Freihandform: Form 298">
                <a:extLst>
                  <a:ext uri="{FF2B5EF4-FFF2-40B4-BE49-F238E27FC236}">
                    <a16:creationId xmlns:a16="http://schemas.microsoft.com/office/drawing/2014/main" id="{CC06C11F-5E2F-053F-7E04-7C571E29516A}"/>
                  </a:ext>
                </a:extLst>
              </p:cNvPr>
              <p:cNvSpPr/>
              <p:nvPr/>
            </p:nvSpPr>
            <p:spPr>
              <a:xfrm>
                <a:off x="6158211" y="2040636"/>
                <a:ext cx="161158" cy="115377"/>
              </a:xfrm>
              <a:custGeom>
                <a:avLst/>
                <a:gdLst>
                  <a:gd name="connsiteX0" fmla="*/ 160133 w 161158"/>
                  <a:gd name="connsiteY0" fmla="*/ 45434 h 115377"/>
                  <a:gd name="connsiteX1" fmla="*/ 159181 w 161158"/>
                  <a:gd name="connsiteY1" fmla="*/ 72866 h 115377"/>
                  <a:gd name="connsiteX2" fmla="*/ 149560 w 161158"/>
                  <a:gd name="connsiteY2" fmla="*/ 76486 h 115377"/>
                  <a:gd name="connsiteX3" fmla="*/ 130701 w 161158"/>
                  <a:gd name="connsiteY3" fmla="*/ 101917 h 115377"/>
                  <a:gd name="connsiteX4" fmla="*/ 113175 w 161158"/>
                  <a:gd name="connsiteY4" fmla="*/ 113157 h 115377"/>
                  <a:gd name="connsiteX5" fmla="*/ 89362 w 161158"/>
                  <a:gd name="connsiteY5" fmla="*/ 114014 h 115377"/>
                  <a:gd name="connsiteX6" fmla="*/ 48500 w 161158"/>
                  <a:gd name="connsiteY6" fmla="*/ 100108 h 115377"/>
                  <a:gd name="connsiteX7" fmla="*/ 30593 w 161158"/>
                  <a:gd name="connsiteY7" fmla="*/ 98393 h 115377"/>
                  <a:gd name="connsiteX8" fmla="*/ 30117 w 161158"/>
                  <a:gd name="connsiteY8" fmla="*/ 96964 h 115377"/>
                  <a:gd name="connsiteX9" fmla="*/ 42976 w 161158"/>
                  <a:gd name="connsiteY9" fmla="*/ 79534 h 115377"/>
                  <a:gd name="connsiteX10" fmla="*/ 16210 w 161158"/>
                  <a:gd name="connsiteY10" fmla="*/ 62674 h 115377"/>
                  <a:gd name="connsiteX11" fmla="*/ 33832 w 161158"/>
                  <a:gd name="connsiteY11" fmla="*/ 41434 h 115377"/>
                  <a:gd name="connsiteX12" fmla="*/ 16782 w 161158"/>
                  <a:gd name="connsiteY12" fmla="*/ 39529 h 115377"/>
                  <a:gd name="connsiteX13" fmla="*/ 1351 w 161158"/>
                  <a:gd name="connsiteY13" fmla="*/ 38576 h 115377"/>
                  <a:gd name="connsiteX14" fmla="*/ 12781 w 161158"/>
                  <a:gd name="connsiteY14" fmla="*/ 21907 h 115377"/>
                  <a:gd name="connsiteX15" fmla="*/ 27926 w 161158"/>
                  <a:gd name="connsiteY15" fmla="*/ 24574 h 115377"/>
                  <a:gd name="connsiteX16" fmla="*/ 27736 w 161158"/>
                  <a:gd name="connsiteY16" fmla="*/ 0 h 115377"/>
                  <a:gd name="connsiteX17" fmla="*/ 42785 w 161158"/>
                  <a:gd name="connsiteY17" fmla="*/ 23336 h 115377"/>
                  <a:gd name="connsiteX18" fmla="*/ 52691 w 161158"/>
                  <a:gd name="connsiteY18" fmla="*/ 34671 h 115377"/>
                  <a:gd name="connsiteX19" fmla="*/ 57454 w 161158"/>
                  <a:gd name="connsiteY19" fmla="*/ 34385 h 115377"/>
                  <a:gd name="connsiteX20" fmla="*/ 72694 w 161158"/>
                  <a:gd name="connsiteY20" fmla="*/ 22765 h 115377"/>
                  <a:gd name="connsiteX21" fmla="*/ 93172 w 161158"/>
                  <a:gd name="connsiteY21" fmla="*/ 15145 h 115377"/>
                  <a:gd name="connsiteX22" fmla="*/ 160229 w 161158"/>
                  <a:gd name="connsiteY22" fmla="*/ 45339 h 11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158" h="115377">
                    <a:moveTo>
                      <a:pt x="160133" y="45434"/>
                    </a:moveTo>
                    <a:cubicBezTo>
                      <a:pt x="162229" y="57721"/>
                      <a:pt x="160705" y="70580"/>
                      <a:pt x="159181" y="72866"/>
                    </a:cubicBezTo>
                    <a:cubicBezTo>
                      <a:pt x="156800" y="76295"/>
                      <a:pt x="152132" y="73723"/>
                      <a:pt x="149560" y="76486"/>
                    </a:cubicBezTo>
                    <a:cubicBezTo>
                      <a:pt x="142226" y="84201"/>
                      <a:pt x="138226" y="94297"/>
                      <a:pt x="130701" y="101917"/>
                    </a:cubicBezTo>
                    <a:cubicBezTo>
                      <a:pt x="129558" y="103061"/>
                      <a:pt x="123367" y="108966"/>
                      <a:pt x="113175" y="113157"/>
                    </a:cubicBezTo>
                    <a:cubicBezTo>
                      <a:pt x="104412" y="116681"/>
                      <a:pt x="96411" y="115252"/>
                      <a:pt x="89362" y="114014"/>
                    </a:cubicBezTo>
                    <a:cubicBezTo>
                      <a:pt x="75075" y="111442"/>
                      <a:pt x="63740" y="99917"/>
                      <a:pt x="48500" y="100108"/>
                    </a:cubicBezTo>
                    <a:cubicBezTo>
                      <a:pt x="40118" y="100203"/>
                      <a:pt x="32308" y="100298"/>
                      <a:pt x="30593" y="98393"/>
                    </a:cubicBezTo>
                    <a:cubicBezTo>
                      <a:pt x="30308" y="98012"/>
                      <a:pt x="30308" y="97441"/>
                      <a:pt x="30117" y="96964"/>
                    </a:cubicBezTo>
                    <a:cubicBezTo>
                      <a:pt x="33451" y="90488"/>
                      <a:pt x="46786" y="88964"/>
                      <a:pt x="42976" y="79534"/>
                    </a:cubicBezTo>
                    <a:cubicBezTo>
                      <a:pt x="40690" y="74009"/>
                      <a:pt x="30974" y="67913"/>
                      <a:pt x="16210" y="62674"/>
                    </a:cubicBezTo>
                    <a:cubicBezTo>
                      <a:pt x="41833" y="62103"/>
                      <a:pt x="38213" y="44958"/>
                      <a:pt x="33832" y="41434"/>
                    </a:cubicBezTo>
                    <a:cubicBezTo>
                      <a:pt x="30212" y="38576"/>
                      <a:pt x="23450" y="38862"/>
                      <a:pt x="16782" y="39529"/>
                    </a:cubicBezTo>
                    <a:cubicBezTo>
                      <a:pt x="10591" y="40100"/>
                      <a:pt x="3637" y="40767"/>
                      <a:pt x="1351" y="38576"/>
                    </a:cubicBezTo>
                    <a:cubicBezTo>
                      <a:pt x="-2459" y="35052"/>
                      <a:pt x="1923" y="23146"/>
                      <a:pt x="12781" y="21907"/>
                    </a:cubicBezTo>
                    <a:cubicBezTo>
                      <a:pt x="15258" y="21622"/>
                      <a:pt x="20497" y="21622"/>
                      <a:pt x="27926" y="24574"/>
                    </a:cubicBezTo>
                    <a:cubicBezTo>
                      <a:pt x="20401" y="15145"/>
                      <a:pt x="8876" y="857"/>
                      <a:pt x="27736" y="0"/>
                    </a:cubicBezTo>
                    <a:cubicBezTo>
                      <a:pt x="39451" y="8858"/>
                      <a:pt x="41452" y="11239"/>
                      <a:pt x="42785" y="23336"/>
                    </a:cubicBezTo>
                    <a:cubicBezTo>
                      <a:pt x="43642" y="31432"/>
                      <a:pt x="49358" y="33909"/>
                      <a:pt x="52691" y="34671"/>
                    </a:cubicBezTo>
                    <a:cubicBezTo>
                      <a:pt x="54120" y="34957"/>
                      <a:pt x="56120" y="35052"/>
                      <a:pt x="57454" y="34385"/>
                    </a:cubicBezTo>
                    <a:cubicBezTo>
                      <a:pt x="63359" y="31528"/>
                      <a:pt x="66979" y="25813"/>
                      <a:pt x="72694" y="22765"/>
                    </a:cubicBezTo>
                    <a:cubicBezTo>
                      <a:pt x="79171" y="19240"/>
                      <a:pt x="86505" y="18097"/>
                      <a:pt x="93172" y="15145"/>
                    </a:cubicBezTo>
                    <a:cubicBezTo>
                      <a:pt x="95554" y="14097"/>
                      <a:pt x="150989" y="-9906"/>
                      <a:pt x="160229" y="45339"/>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79" name="Freihandform: Form 299">
                <a:extLst>
                  <a:ext uri="{FF2B5EF4-FFF2-40B4-BE49-F238E27FC236}">
                    <a16:creationId xmlns:a16="http://schemas.microsoft.com/office/drawing/2014/main" id="{B5D06EEB-411C-40E9-9421-F9B299BE0F52}"/>
                  </a:ext>
                </a:extLst>
              </p:cNvPr>
              <p:cNvSpPr/>
              <p:nvPr/>
            </p:nvSpPr>
            <p:spPr>
              <a:xfrm>
                <a:off x="7775666" y="3762184"/>
                <a:ext cx="17624" cy="82295"/>
              </a:xfrm>
              <a:custGeom>
                <a:avLst/>
                <a:gdLst>
                  <a:gd name="connsiteX0" fmla="*/ 7051 w 17624"/>
                  <a:gd name="connsiteY0" fmla="*/ 56388 h 82295"/>
                  <a:gd name="connsiteX1" fmla="*/ 98 w 17624"/>
                  <a:gd name="connsiteY1" fmla="*/ 82296 h 82295"/>
                  <a:gd name="connsiteX2" fmla="*/ 17624 w 17624"/>
                  <a:gd name="connsiteY2" fmla="*/ 0 h 82295"/>
                  <a:gd name="connsiteX3" fmla="*/ 7051 w 17624"/>
                  <a:gd name="connsiteY3" fmla="*/ 56293 h 82295"/>
                </a:gdLst>
                <a:ahLst/>
                <a:cxnLst>
                  <a:cxn ang="0">
                    <a:pos x="connsiteX0" y="connsiteY0"/>
                  </a:cxn>
                  <a:cxn ang="0">
                    <a:pos x="connsiteX1" y="connsiteY1"/>
                  </a:cxn>
                  <a:cxn ang="0">
                    <a:pos x="connsiteX2" y="connsiteY2"/>
                  </a:cxn>
                  <a:cxn ang="0">
                    <a:pos x="connsiteX3" y="connsiteY3"/>
                  </a:cxn>
                </a:cxnLst>
                <a:rect l="l" t="t" r="r" b="b"/>
                <a:pathLst>
                  <a:path w="17624" h="82295">
                    <a:moveTo>
                      <a:pt x="7051" y="56388"/>
                    </a:moveTo>
                    <a:cubicBezTo>
                      <a:pt x="5051" y="64961"/>
                      <a:pt x="1527" y="79820"/>
                      <a:pt x="98" y="82296"/>
                    </a:cubicBezTo>
                    <a:cubicBezTo>
                      <a:pt x="-1521" y="79248"/>
                      <a:pt x="17434" y="762"/>
                      <a:pt x="17624" y="0"/>
                    </a:cubicBezTo>
                    <a:cubicBezTo>
                      <a:pt x="14671" y="23527"/>
                      <a:pt x="8957" y="48196"/>
                      <a:pt x="7051" y="56293"/>
                    </a:cubicBezTo>
                  </a:path>
                </a:pathLst>
              </a:custGeom>
              <a:solidFill>
                <a:srgbClr val="F5F5F5"/>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80" name="Freihandform: Form 300">
                <a:extLst>
                  <a:ext uri="{FF2B5EF4-FFF2-40B4-BE49-F238E27FC236}">
                    <a16:creationId xmlns:a16="http://schemas.microsoft.com/office/drawing/2014/main" id="{3569A5DB-9BD2-1D57-348F-2A0CFFB64C4D}"/>
                  </a:ext>
                </a:extLst>
              </p:cNvPr>
              <p:cNvSpPr/>
              <p:nvPr/>
            </p:nvSpPr>
            <p:spPr>
              <a:xfrm>
                <a:off x="7231117" y="4261580"/>
                <a:ext cx="206792" cy="275171"/>
              </a:xfrm>
              <a:custGeom>
                <a:avLst/>
                <a:gdLst>
                  <a:gd name="connsiteX0" fmla="*/ 188317 w 206792"/>
                  <a:gd name="connsiteY0" fmla="*/ 48006 h 275171"/>
                  <a:gd name="connsiteX1" fmla="*/ 104 w 206792"/>
                  <a:gd name="connsiteY1" fmla="*/ 274987 h 275171"/>
                  <a:gd name="connsiteX2" fmla="*/ 31060 w 206792"/>
                  <a:gd name="connsiteY2" fmla="*/ 204121 h 275171"/>
                  <a:gd name="connsiteX3" fmla="*/ 70017 w 206792"/>
                  <a:gd name="connsiteY3" fmla="*/ 157448 h 275171"/>
                  <a:gd name="connsiteX4" fmla="*/ 101069 w 206792"/>
                  <a:gd name="connsiteY4" fmla="*/ 93440 h 275171"/>
                  <a:gd name="connsiteX5" fmla="*/ 104879 w 206792"/>
                  <a:gd name="connsiteY5" fmla="*/ 87821 h 275171"/>
                  <a:gd name="connsiteX6" fmla="*/ 128596 w 206792"/>
                  <a:gd name="connsiteY6" fmla="*/ 75724 h 275171"/>
                  <a:gd name="connsiteX7" fmla="*/ 170220 w 206792"/>
                  <a:gd name="connsiteY7" fmla="*/ 46482 h 275171"/>
                  <a:gd name="connsiteX8" fmla="*/ 203558 w 206792"/>
                  <a:gd name="connsiteY8" fmla="*/ 1143 h 275171"/>
                  <a:gd name="connsiteX9" fmla="*/ 205939 w 206792"/>
                  <a:gd name="connsiteY9" fmla="*/ 0 h 275171"/>
                  <a:gd name="connsiteX10" fmla="*/ 188317 w 206792"/>
                  <a:gd name="connsiteY10" fmla="*/ 48006 h 27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2" h="275171">
                    <a:moveTo>
                      <a:pt x="188317" y="48006"/>
                    </a:moveTo>
                    <a:cubicBezTo>
                      <a:pt x="170791" y="80010"/>
                      <a:pt x="36013" y="282130"/>
                      <a:pt x="104" y="274987"/>
                    </a:cubicBezTo>
                    <a:cubicBezTo>
                      <a:pt x="-277" y="271367"/>
                      <a:pt x="-1230" y="261842"/>
                      <a:pt x="31060" y="204121"/>
                    </a:cubicBezTo>
                    <a:cubicBezTo>
                      <a:pt x="41156" y="186119"/>
                      <a:pt x="58873" y="174498"/>
                      <a:pt x="70017" y="157448"/>
                    </a:cubicBezTo>
                    <a:cubicBezTo>
                      <a:pt x="83066" y="137446"/>
                      <a:pt x="88305" y="113538"/>
                      <a:pt x="101069" y="93440"/>
                    </a:cubicBezTo>
                    <a:cubicBezTo>
                      <a:pt x="102116" y="91726"/>
                      <a:pt x="103640" y="89440"/>
                      <a:pt x="104879" y="87821"/>
                    </a:cubicBezTo>
                    <a:cubicBezTo>
                      <a:pt x="110975" y="79724"/>
                      <a:pt x="119166" y="77914"/>
                      <a:pt x="128596" y="75724"/>
                    </a:cubicBezTo>
                    <a:cubicBezTo>
                      <a:pt x="142788" y="72580"/>
                      <a:pt x="155647" y="63532"/>
                      <a:pt x="170220" y="46482"/>
                    </a:cubicBezTo>
                    <a:cubicBezTo>
                      <a:pt x="182507" y="32195"/>
                      <a:pt x="188984" y="13716"/>
                      <a:pt x="203558" y="1143"/>
                    </a:cubicBezTo>
                    <a:cubicBezTo>
                      <a:pt x="204129" y="571"/>
                      <a:pt x="205177" y="190"/>
                      <a:pt x="205939" y="0"/>
                    </a:cubicBezTo>
                    <a:cubicBezTo>
                      <a:pt x="209177" y="4667"/>
                      <a:pt x="203177" y="20764"/>
                      <a:pt x="188317" y="48006"/>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81" name="Freihandform: Form 301">
                <a:extLst>
                  <a:ext uri="{FF2B5EF4-FFF2-40B4-BE49-F238E27FC236}">
                    <a16:creationId xmlns:a16="http://schemas.microsoft.com/office/drawing/2014/main" id="{E5E5D87E-BEB5-0F4F-59B5-5A41A9876CFA}"/>
                  </a:ext>
                </a:extLst>
              </p:cNvPr>
              <p:cNvSpPr/>
              <p:nvPr/>
            </p:nvSpPr>
            <p:spPr>
              <a:xfrm>
                <a:off x="6387972" y="1713833"/>
                <a:ext cx="465867" cy="180403"/>
              </a:xfrm>
              <a:custGeom>
                <a:avLst/>
                <a:gdLst>
                  <a:gd name="connsiteX0" fmla="*/ 43910 w 465867"/>
                  <a:gd name="connsiteY0" fmla="*/ 8382 h 180403"/>
                  <a:gd name="connsiteX1" fmla="*/ 232791 w 465867"/>
                  <a:gd name="connsiteY1" fmla="*/ 68675 h 180403"/>
                  <a:gd name="connsiteX2" fmla="*/ 465868 w 465867"/>
                  <a:gd name="connsiteY2" fmla="*/ 180404 h 180403"/>
                  <a:gd name="connsiteX3" fmla="*/ 362045 w 465867"/>
                  <a:gd name="connsiteY3" fmla="*/ 137922 h 180403"/>
                  <a:gd name="connsiteX4" fmla="*/ 256318 w 465867"/>
                  <a:gd name="connsiteY4" fmla="*/ 84011 h 180403"/>
                  <a:gd name="connsiteX5" fmla="*/ 60865 w 465867"/>
                  <a:gd name="connsiteY5" fmla="*/ 14383 h 180403"/>
                  <a:gd name="connsiteX6" fmla="*/ 68389 w 465867"/>
                  <a:gd name="connsiteY6" fmla="*/ 15812 h 180403"/>
                  <a:gd name="connsiteX7" fmla="*/ 0 w 465867"/>
                  <a:gd name="connsiteY7" fmla="*/ 0 h 180403"/>
                  <a:gd name="connsiteX8" fmla="*/ 44005 w 465867"/>
                  <a:gd name="connsiteY8" fmla="*/ 8382 h 18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67" h="180403">
                    <a:moveTo>
                      <a:pt x="43910" y="8382"/>
                    </a:moveTo>
                    <a:cubicBezTo>
                      <a:pt x="122110" y="25146"/>
                      <a:pt x="202025" y="56198"/>
                      <a:pt x="232791" y="68675"/>
                    </a:cubicBezTo>
                    <a:cubicBezTo>
                      <a:pt x="312706" y="101251"/>
                      <a:pt x="387477" y="144494"/>
                      <a:pt x="465868" y="180404"/>
                    </a:cubicBezTo>
                    <a:cubicBezTo>
                      <a:pt x="450342" y="178594"/>
                      <a:pt x="442531" y="177641"/>
                      <a:pt x="362045" y="137922"/>
                    </a:cubicBezTo>
                    <a:cubicBezTo>
                      <a:pt x="326517" y="120396"/>
                      <a:pt x="293656" y="97917"/>
                      <a:pt x="256318" y="84011"/>
                    </a:cubicBezTo>
                    <a:cubicBezTo>
                      <a:pt x="148180" y="43942"/>
                      <a:pt x="83029" y="20733"/>
                      <a:pt x="60865" y="14383"/>
                    </a:cubicBezTo>
                    <a:cubicBezTo>
                      <a:pt x="63436" y="14764"/>
                      <a:pt x="65913" y="15335"/>
                      <a:pt x="68389" y="15812"/>
                    </a:cubicBezTo>
                    <a:cubicBezTo>
                      <a:pt x="46387" y="7239"/>
                      <a:pt x="22669" y="6001"/>
                      <a:pt x="0" y="0"/>
                    </a:cubicBezTo>
                    <a:cubicBezTo>
                      <a:pt x="9620" y="1238"/>
                      <a:pt x="32956" y="6001"/>
                      <a:pt x="44005" y="8382"/>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82" name="Freihandform: Form 302">
                <a:extLst>
                  <a:ext uri="{FF2B5EF4-FFF2-40B4-BE49-F238E27FC236}">
                    <a16:creationId xmlns:a16="http://schemas.microsoft.com/office/drawing/2014/main" id="{8E28CB19-28E6-9196-B8E9-02D759800BE0}"/>
                  </a:ext>
                </a:extLst>
              </p:cNvPr>
              <p:cNvSpPr/>
              <p:nvPr/>
            </p:nvSpPr>
            <p:spPr>
              <a:xfrm>
                <a:off x="4464750" y="1854898"/>
                <a:ext cx="1484853" cy="3216399"/>
              </a:xfrm>
              <a:custGeom>
                <a:avLst/>
                <a:gdLst>
                  <a:gd name="connsiteX0" fmla="*/ 1484024 w 1484853"/>
                  <a:gd name="connsiteY0" fmla="*/ 2316385 h 3216399"/>
                  <a:gd name="connsiteX1" fmla="*/ 1379249 w 1484853"/>
                  <a:gd name="connsiteY1" fmla="*/ 2591848 h 3216399"/>
                  <a:gd name="connsiteX2" fmla="*/ 1255138 w 1484853"/>
                  <a:gd name="connsiteY2" fmla="*/ 2704719 h 3216399"/>
                  <a:gd name="connsiteX3" fmla="*/ 1209895 w 1484853"/>
                  <a:gd name="connsiteY3" fmla="*/ 2849404 h 3216399"/>
                  <a:gd name="connsiteX4" fmla="*/ 1164841 w 1484853"/>
                  <a:gd name="connsiteY4" fmla="*/ 2860167 h 3216399"/>
                  <a:gd name="connsiteX5" fmla="*/ 1165699 w 1484853"/>
                  <a:gd name="connsiteY5" fmla="*/ 2878265 h 3216399"/>
                  <a:gd name="connsiteX6" fmla="*/ 1181510 w 1484853"/>
                  <a:gd name="connsiteY6" fmla="*/ 2883313 h 3216399"/>
                  <a:gd name="connsiteX7" fmla="*/ 1183510 w 1484853"/>
                  <a:gd name="connsiteY7" fmla="*/ 2938463 h 3216399"/>
                  <a:gd name="connsiteX8" fmla="*/ 1149887 w 1484853"/>
                  <a:gd name="connsiteY8" fmla="*/ 2943035 h 3216399"/>
                  <a:gd name="connsiteX9" fmla="*/ 1141219 w 1484853"/>
                  <a:gd name="connsiteY9" fmla="*/ 2957036 h 3216399"/>
                  <a:gd name="connsiteX10" fmla="*/ 1148744 w 1484853"/>
                  <a:gd name="connsiteY10" fmla="*/ 2973610 h 3216399"/>
                  <a:gd name="connsiteX11" fmla="*/ 1134838 w 1484853"/>
                  <a:gd name="connsiteY11" fmla="*/ 2982373 h 3216399"/>
                  <a:gd name="connsiteX12" fmla="*/ 1135028 w 1484853"/>
                  <a:gd name="connsiteY12" fmla="*/ 2999327 h 3216399"/>
                  <a:gd name="connsiteX13" fmla="*/ 1167508 w 1484853"/>
                  <a:gd name="connsiteY13" fmla="*/ 3049238 h 3216399"/>
                  <a:gd name="connsiteX14" fmla="*/ 1151983 w 1484853"/>
                  <a:gd name="connsiteY14" fmla="*/ 3054192 h 3216399"/>
                  <a:gd name="connsiteX15" fmla="*/ 1333910 w 1484853"/>
                  <a:gd name="connsiteY15" fmla="*/ 3212878 h 3216399"/>
                  <a:gd name="connsiteX16" fmla="*/ 1035873 w 1484853"/>
                  <a:gd name="connsiteY16" fmla="*/ 2987326 h 3216399"/>
                  <a:gd name="connsiteX17" fmla="*/ 1049779 w 1484853"/>
                  <a:gd name="connsiteY17" fmla="*/ 3021044 h 3216399"/>
                  <a:gd name="connsiteX18" fmla="*/ 967007 w 1484853"/>
                  <a:gd name="connsiteY18" fmla="*/ 2906935 h 3216399"/>
                  <a:gd name="connsiteX19" fmla="*/ 796033 w 1484853"/>
                  <a:gd name="connsiteY19" fmla="*/ 2513552 h 3216399"/>
                  <a:gd name="connsiteX20" fmla="*/ 550098 w 1484853"/>
                  <a:gd name="connsiteY20" fmla="*/ 2219611 h 3216399"/>
                  <a:gd name="connsiteX21" fmla="*/ 533143 w 1484853"/>
                  <a:gd name="connsiteY21" fmla="*/ 1937957 h 3216399"/>
                  <a:gd name="connsiteX22" fmla="*/ 497996 w 1484853"/>
                  <a:gd name="connsiteY22" fmla="*/ 1970056 h 3216399"/>
                  <a:gd name="connsiteX23" fmla="*/ 288732 w 1484853"/>
                  <a:gd name="connsiteY23" fmla="*/ 1785176 h 3216399"/>
                  <a:gd name="connsiteX24" fmla="*/ 113472 w 1484853"/>
                  <a:gd name="connsiteY24" fmla="*/ 1665542 h 3216399"/>
                  <a:gd name="connsiteX25" fmla="*/ 32986 w 1484853"/>
                  <a:gd name="connsiteY25" fmla="*/ 1340168 h 3216399"/>
                  <a:gd name="connsiteX26" fmla="*/ 56893 w 1484853"/>
                  <a:gd name="connsiteY26" fmla="*/ 1566101 h 3216399"/>
                  <a:gd name="connsiteX27" fmla="*/ 9078 w 1484853"/>
                  <a:gd name="connsiteY27" fmla="*/ 1436846 h 3216399"/>
                  <a:gd name="connsiteX28" fmla="*/ 7649 w 1484853"/>
                  <a:gd name="connsiteY28" fmla="*/ 1058704 h 3216399"/>
                  <a:gd name="connsiteX29" fmla="*/ 43654 w 1484853"/>
                  <a:gd name="connsiteY29" fmla="*/ 958977 h 3216399"/>
                  <a:gd name="connsiteX30" fmla="*/ 131665 w 1484853"/>
                  <a:gd name="connsiteY30" fmla="*/ 747236 h 3216399"/>
                  <a:gd name="connsiteX31" fmla="*/ 320450 w 1484853"/>
                  <a:gd name="connsiteY31" fmla="*/ 412814 h 3216399"/>
                  <a:gd name="connsiteX32" fmla="*/ 318926 w 1484853"/>
                  <a:gd name="connsiteY32" fmla="*/ 414147 h 3216399"/>
                  <a:gd name="connsiteX33" fmla="*/ 387316 w 1484853"/>
                  <a:gd name="connsiteY33" fmla="*/ 341757 h 3216399"/>
                  <a:gd name="connsiteX34" fmla="*/ 590389 w 1484853"/>
                  <a:gd name="connsiteY34" fmla="*/ 167545 h 3216399"/>
                  <a:gd name="connsiteX35" fmla="*/ 744217 w 1484853"/>
                  <a:gd name="connsiteY35" fmla="*/ 66770 h 3216399"/>
                  <a:gd name="connsiteX36" fmla="*/ 679543 w 1484853"/>
                  <a:gd name="connsiteY36" fmla="*/ 107918 h 3216399"/>
                  <a:gd name="connsiteX37" fmla="*/ 776126 w 1484853"/>
                  <a:gd name="connsiteY37" fmla="*/ 57055 h 3216399"/>
                  <a:gd name="connsiteX38" fmla="*/ 720405 w 1484853"/>
                  <a:gd name="connsiteY38" fmla="*/ 96965 h 3216399"/>
                  <a:gd name="connsiteX39" fmla="*/ 766792 w 1484853"/>
                  <a:gd name="connsiteY39" fmla="*/ 72200 h 3216399"/>
                  <a:gd name="connsiteX40" fmla="*/ 706975 w 1484853"/>
                  <a:gd name="connsiteY40" fmla="*/ 136303 h 3216399"/>
                  <a:gd name="connsiteX41" fmla="*/ 791842 w 1484853"/>
                  <a:gd name="connsiteY41" fmla="*/ 109919 h 3216399"/>
                  <a:gd name="connsiteX42" fmla="*/ 779460 w 1484853"/>
                  <a:gd name="connsiteY42" fmla="*/ 131064 h 3216399"/>
                  <a:gd name="connsiteX43" fmla="*/ 789556 w 1484853"/>
                  <a:gd name="connsiteY43" fmla="*/ 143637 h 3216399"/>
                  <a:gd name="connsiteX44" fmla="*/ 897760 w 1484853"/>
                  <a:gd name="connsiteY44" fmla="*/ 74200 h 3216399"/>
                  <a:gd name="connsiteX45" fmla="*/ 849469 w 1484853"/>
                  <a:gd name="connsiteY45" fmla="*/ 125825 h 3216399"/>
                  <a:gd name="connsiteX46" fmla="*/ 1031491 w 1484853"/>
                  <a:gd name="connsiteY46" fmla="*/ 0 h 3216399"/>
                  <a:gd name="connsiteX47" fmla="*/ 900046 w 1484853"/>
                  <a:gd name="connsiteY47" fmla="*/ 117158 h 3216399"/>
                  <a:gd name="connsiteX48" fmla="*/ 934622 w 1484853"/>
                  <a:gd name="connsiteY48" fmla="*/ 96774 h 3216399"/>
                  <a:gd name="connsiteX49" fmla="*/ 877758 w 1484853"/>
                  <a:gd name="connsiteY49" fmla="*/ 154496 h 3216399"/>
                  <a:gd name="connsiteX50" fmla="*/ 1007012 w 1484853"/>
                  <a:gd name="connsiteY50" fmla="*/ 69628 h 3216399"/>
                  <a:gd name="connsiteX51" fmla="*/ 1007012 w 1484853"/>
                  <a:gd name="connsiteY51" fmla="*/ 90583 h 3216399"/>
                  <a:gd name="connsiteX52" fmla="*/ 797557 w 1484853"/>
                  <a:gd name="connsiteY52" fmla="*/ 228886 h 3216399"/>
                  <a:gd name="connsiteX53" fmla="*/ 805939 w 1484853"/>
                  <a:gd name="connsiteY53" fmla="*/ 242983 h 3216399"/>
                  <a:gd name="connsiteX54" fmla="*/ 563338 w 1484853"/>
                  <a:gd name="connsiteY54" fmla="*/ 458819 h 3216399"/>
                  <a:gd name="connsiteX55" fmla="*/ 579911 w 1484853"/>
                  <a:gd name="connsiteY55" fmla="*/ 460058 h 3216399"/>
                  <a:gd name="connsiteX56" fmla="*/ 552384 w 1484853"/>
                  <a:gd name="connsiteY56" fmla="*/ 520827 h 3216399"/>
                  <a:gd name="connsiteX57" fmla="*/ 585626 w 1484853"/>
                  <a:gd name="connsiteY57" fmla="*/ 524732 h 3216399"/>
                  <a:gd name="connsiteX58" fmla="*/ 639728 w 1484853"/>
                  <a:gd name="connsiteY58" fmla="*/ 587502 h 3216399"/>
                  <a:gd name="connsiteX59" fmla="*/ 615630 w 1484853"/>
                  <a:gd name="connsiteY59" fmla="*/ 658654 h 3216399"/>
                  <a:gd name="connsiteX60" fmla="*/ 630775 w 1484853"/>
                  <a:gd name="connsiteY60" fmla="*/ 712946 h 3216399"/>
                  <a:gd name="connsiteX61" fmla="*/ 741931 w 1484853"/>
                  <a:gd name="connsiteY61" fmla="*/ 564166 h 3216399"/>
                  <a:gd name="connsiteX62" fmla="*/ 760505 w 1484853"/>
                  <a:gd name="connsiteY62" fmla="*/ 460439 h 3216399"/>
                  <a:gd name="connsiteX63" fmla="*/ 902047 w 1484853"/>
                  <a:gd name="connsiteY63" fmla="*/ 338995 h 3216399"/>
                  <a:gd name="connsiteX64" fmla="*/ 930336 w 1484853"/>
                  <a:gd name="connsiteY64" fmla="*/ 382429 h 3216399"/>
                  <a:gd name="connsiteX65" fmla="*/ 904428 w 1484853"/>
                  <a:gd name="connsiteY65" fmla="*/ 455867 h 3216399"/>
                  <a:gd name="connsiteX66" fmla="*/ 932812 w 1484853"/>
                  <a:gd name="connsiteY66" fmla="*/ 473488 h 3216399"/>
                  <a:gd name="connsiteX67" fmla="*/ 987581 w 1484853"/>
                  <a:gd name="connsiteY67" fmla="*/ 416624 h 3216399"/>
                  <a:gd name="connsiteX68" fmla="*/ 1057018 w 1484853"/>
                  <a:gd name="connsiteY68" fmla="*/ 598551 h 3216399"/>
                  <a:gd name="connsiteX69" fmla="*/ 1029967 w 1484853"/>
                  <a:gd name="connsiteY69" fmla="*/ 775049 h 3216399"/>
                  <a:gd name="connsiteX70" fmla="*/ 1078735 w 1484853"/>
                  <a:gd name="connsiteY70" fmla="*/ 776859 h 3216399"/>
                  <a:gd name="connsiteX71" fmla="*/ 1087975 w 1484853"/>
                  <a:gd name="connsiteY71" fmla="*/ 798290 h 3216399"/>
                  <a:gd name="connsiteX72" fmla="*/ 962816 w 1484853"/>
                  <a:gd name="connsiteY72" fmla="*/ 839724 h 3216399"/>
                  <a:gd name="connsiteX73" fmla="*/ 1030444 w 1484853"/>
                  <a:gd name="connsiteY73" fmla="*/ 722376 h 3216399"/>
                  <a:gd name="connsiteX74" fmla="*/ 858898 w 1484853"/>
                  <a:gd name="connsiteY74" fmla="*/ 744760 h 3216399"/>
                  <a:gd name="connsiteX75" fmla="*/ 745837 w 1484853"/>
                  <a:gd name="connsiteY75" fmla="*/ 854583 h 3216399"/>
                  <a:gd name="connsiteX76" fmla="*/ 868614 w 1484853"/>
                  <a:gd name="connsiteY76" fmla="*/ 780574 h 3216399"/>
                  <a:gd name="connsiteX77" fmla="*/ 877758 w 1484853"/>
                  <a:gd name="connsiteY77" fmla="*/ 795528 h 3216399"/>
                  <a:gd name="connsiteX78" fmla="*/ 844516 w 1484853"/>
                  <a:gd name="connsiteY78" fmla="*/ 816483 h 3216399"/>
                  <a:gd name="connsiteX79" fmla="*/ 846897 w 1484853"/>
                  <a:gd name="connsiteY79" fmla="*/ 872681 h 3216399"/>
                  <a:gd name="connsiteX80" fmla="*/ 893855 w 1484853"/>
                  <a:gd name="connsiteY80" fmla="*/ 900875 h 3216399"/>
                  <a:gd name="connsiteX81" fmla="*/ 934336 w 1484853"/>
                  <a:gd name="connsiteY81" fmla="*/ 867156 h 3216399"/>
                  <a:gd name="connsiteX82" fmla="*/ 939670 w 1484853"/>
                  <a:gd name="connsiteY82" fmla="*/ 886682 h 3216399"/>
                  <a:gd name="connsiteX83" fmla="*/ 818989 w 1484853"/>
                  <a:gd name="connsiteY83" fmla="*/ 959168 h 3216399"/>
                  <a:gd name="connsiteX84" fmla="*/ 834610 w 1484853"/>
                  <a:gd name="connsiteY84" fmla="*/ 901256 h 3216399"/>
                  <a:gd name="connsiteX85" fmla="*/ 800605 w 1484853"/>
                  <a:gd name="connsiteY85" fmla="*/ 917829 h 3216399"/>
                  <a:gd name="connsiteX86" fmla="*/ 800320 w 1484853"/>
                  <a:gd name="connsiteY86" fmla="*/ 916400 h 3216399"/>
                  <a:gd name="connsiteX87" fmla="*/ 795843 w 1484853"/>
                  <a:gd name="connsiteY87" fmla="*/ 934117 h 3216399"/>
                  <a:gd name="connsiteX88" fmla="*/ 630965 w 1484853"/>
                  <a:gd name="connsiteY88" fmla="*/ 1081945 h 3216399"/>
                  <a:gd name="connsiteX89" fmla="*/ 478375 w 1484853"/>
                  <a:gd name="connsiteY89" fmla="*/ 1502855 h 3216399"/>
                  <a:gd name="connsiteX90" fmla="*/ 454753 w 1484853"/>
                  <a:gd name="connsiteY90" fmla="*/ 1497521 h 3216399"/>
                  <a:gd name="connsiteX91" fmla="*/ 436465 w 1484853"/>
                  <a:gd name="connsiteY91" fmla="*/ 1365504 h 3216399"/>
                  <a:gd name="connsiteX92" fmla="*/ 344644 w 1484853"/>
                  <a:gd name="connsiteY92" fmla="*/ 1353026 h 3216399"/>
                  <a:gd name="connsiteX93" fmla="*/ 329499 w 1484853"/>
                  <a:gd name="connsiteY93" fmla="*/ 1383792 h 3216399"/>
                  <a:gd name="connsiteX94" fmla="*/ 255204 w 1484853"/>
                  <a:gd name="connsiteY94" fmla="*/ 1376839 h 3216399"/>
                  <a:gd name="connsiteX95" fmla="*/ 284446 w 1484853"/>
                  <a:gd name="connsiteY95" fmla="*/ 1687544 h 3216399"/>
                  <a:gd name="connsiteX96" fmla="*/ 365503 w 1484853"/>
                  <a:gd name="connsiteY96" fmla="*/ 1616297 h 3216399"/>
                  <a:gd name="connsiteX97" fmla="*/ 348263 w 1484853"/>
                  <a:gd name="connsiteY97" fmla="*/ 1752600 h 3216399"/>
                  <a:gd name="connsiteX98" fmla="*/ 433131 w 1484853"/>
                  <a:gd name="connsiteY98" fmla="*/ 1771174 h 3216399"/>
                  <a:gd name="connsiteX99" fmla="*/ 468659 w 1484853"/>
                  <a:gd name="connsiteY99" fmla="*/ 1929575 h 3216399"/>
                  <a:gd name="connsiteX100" fmla="*/ 557718 w 1484853"/>
                  <a:gd name="connsiteY100" fmla="*/ 1935385 h 3216399"/>
                  <a:gd name="connsiteX101" fmla="*/ 578863 w 1484853"/>
                  <a:gd name="connsiteY101" fmla="*/ 1876901 h 3216399"/>
                  <a:gd name="connsiteX102" fmla="*/ 673923 w 1484853"/>
                  <a:gd name="connsiteY102" fmla="*/ 1838992 h 3216399"/>
                  <a:gd name="connsiteX103" fmla="*/ 926240 w 1484853"/>
                  <a:gd name="connsiteY103" fmla="*/ 1960817 h 3216399"/>
                  <a:gd name="connsiteX104" fmla="*/ 973960 w 1484853"/>
                  <a:gd name="connsiteY104" fmla="*/ 2000060 h 3216399"/>
                  <a:gd name="connsiteX105" fmla="*/ 1097309 w 1484853"/>
                  <a:gd name="connsiteY105" fmla="*/ 2041112 h 3216399"/>
                  <a:gd name="connsiteX106" fmla="*/ 1148363 w 1484853"/>
                  <a:gd name="connsiteY106" fmla="*/ 2133410 h 3216399"/>
                  <a:gd name="connsiteX107" fmla="*/ 1466974 w 1484853"/>
                  <a:gd name="connsiteY107" fmla="*/ 2253425 h 3216399"/>
                  <a:gd name="connsiteX108" fmla="*/ 1484215 w 1484853"/>
                  <a:gd name="connsiteY108" fmla="*/ 2317337 h 321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484853" h="3216399">
                    <a:moveTo>
                      <a:pt x="1484024" y="2316385"/>
                    </a:moveTo>
                    <a:cubicBezTo>
                      <a:pt x="1481548" y="2336959"/>
                      <a:pt x="1380202" y="2590324"/>
                      <a:pt x="1379249" y="2591848"/>
                    </a:cubicBezTo>
                    <a:cubicBezTo>
                      <a:pt x="1349626" y="2642330"/>
                      <a:pt x="1234660" y="2628329"/>
                      <a:pt x="1255138" y="2704719"/>
                    </a:cubicBezTo>
                    <a:cubicBezTo>
                      <a:pt x="1271236" y="2764727"/>
                      <a:pt x="1210466" y="2848642"/>
                      <a:pt x="1209895" y="2849404"/>
                    </a:cubicBezTo>
                    <a:cubicBezTo>
                      <a:pt x="1196941" y="2865596"/>
                      <a:pt x="1190559" y="2870073"/>
                      <a:pt x="1164841" y="2860167"/>
                    </a:cubicBezTo>
                    <a:cubicBezTo>
                      <a:pt x="1165127" y="2865596"/>
                      <a:pt x="1165413" y="2872835"/>
                      <a:pt x="1165699" y="2878265"/>
                    </a:cubicBezTo>
                    <a:cubicBezTo>
                      <a:pt x="1170461" y="2879788"/>
                      <a:pt x="1176748" y="2881789"/>
                      <a:pt x="1181510" y="2883313"/>
                    </a:cubicBezTo>
                    <a:cubicBezTo>
                      <a:pt x="1196845" y="2914079"/>
                      <a:pt x="1196274" y="2914936"/>
                      <a:pt x="1183510" y="2938463"/>
                    </a:cubicBezTo>
                    <a:cubicBezTo>
                      <a:pt x="1173604" y="2940749"/>
                      <a:pt x="1160079" y="2942654"/>
                      <a:pt x="1149887" y="2943035"/>
                    </a:cubicBezTo>
                    <a:cubicBezTo>
                      <a:pt x="1147315" y="2947226"/>
                      <a:pt x="1143791" y="2952845"/>
                      <a:pt x="1141219" y="2957036"/>
                    </a:cubicBezTo>
                    <a:cubicBezTo>
                      <a:pt x="1143505" y="2961989"/>
                      <a:pt x="1146458" y="2968657"/>
                      <a:pt x="1148744" y="2973610"/>
                    </a:cubicBezTo>
                    <a:cubicBezTo>
                      <a:pt x="1144553" y="2976277"/>
                      <a:pt x="1139029" y="2979706"/>
                      <a:pt x="1134838" y="2982373"/>
                    </a:cubicBezTo>
                    <a:cubicBezTo>
                      <a:pt x="1134838" y="2987421"/>
                      <a:pt x="1134933" y="2994279"/>
                      <a:pt x="1135028" y="2999327"/>
                    </a:cubicBezTo>
                    <a:cubicBezTo>
                      <a:pt x="1149630" y="3003452"/>
                      <a:pt x="1160460" y="3020092"/>
                      <a:pt x="1167508" y="3049238"/>
                    </a:cubicBezTo>
                    <a:cubicBezTo>
                      <a:pt x="1162841" y="3050762"/>
                      <a:pt x="1156650" y="3052667"/>
                      <a:pt x="1151983" y="3054192"/>
                    </a:cubicBezTo>
                    <a:lnTo>
                      <a:pt x="1333910" y="3212878"/>
                    </a:lnTo>
                    <a:cubicBezTo>
                      <a:pt x="1301430" y="3223832"/>
                      <a:pt x="1207418" y="3223641"/>
                      <a:pt x="1035873" y="2987326"/>
                    </a:cubicBezTo>
                    <a:cubicBezTo>
                      <a:pt x="1038635" y="2997899"/>
                      <a:pt x="1044350" y="3011519"/>
                      <a:pt x="1049779" y="3021044"/>
                    </a:cubicBezTo>
                    <a:cubicBezTo>
                      <a:pt x="1033682" y="3010186"/>
                      <a:pt x="1029872" y="3007614"/>
                      <a:pt x="967007" y="2906935"/>
                    </a:cubicBezTo>
                    <a:cubicBezTo>
                      <a:pt x="890521" y="2784253"/>
                      <a:pt x="924430" y="2613660"/>
                      <a:pt x="796033" y="2513552"/>
                    </a:cubicBezTo>
                    <a:cubicBezTo>
                      <a:pt x="680305" y="2423351"/>
                      <a:pt x="536191" y="2311051"/>
                      <a:pt x="550098" y="2219611"/>
                    </a:cubicBezTo>
                    <a:cubicBezTo>
                      <a:pt x="580959" y="2016728"/>
                      <a:pt x="558766" y="1980248"/>
                      <a:pt x="533143" y="1937957"/>
                    </a:cubicBezTo>
                    <a:cubicBezTo>
                      <a:pt x="525016" y="1940690"/>
                      <a:pt x="513300" y="1951387"/>
                      <a:pt x="497996" y="1970056"/>
                    </a:cubicBezTo>
                    <a:cubicBezTo>
                      <a:pt x="432845" y="1903190"/>
                      <a:pt x="344263" y="1862900"/>
                      <a:pt x="288732" y="1785176"/>
                    </a:cubicBezTo>
                    <a:cubicBezTo>
                      <a:pt x="244536" y="1724501"/>
                      <a:pt x="152620" y="1733645"/>
                      <a:pt x="113472" y="1665542"/>
                    </a:cubicBezTo>
                    <a:cubicBezTo>
                      <a:pt x="112900" y="1664494"/>
                      <a:pt x="42511" y="1440561"/>
                      <a:pt x="32986" y="1340168"/>
                    </a:cubicBezTo>
                    <a:cubicBezTo>
                      <a:pt x="-25307" y="1422464"/>
                      <a:pt x="63656" y="1489234"/>
                      <a:pt x="56893" y="1566101"/>
                    </a:cubicBezTo>
                    <a:cubicBezTo>
                      <a:pt x="29271" y="1527334"/>
                      <a:pt x="31366" y="1477613"/>
                      <a:pt x="9078" y="1436846"/>
                    </a:cubicBezTo>
                    <a:cubicBezTo>
                      <a:pt x="68514" y="1310545"/>
                      <a:pt x="-26546" y="1184910"/>
                      <a:pt x="7649" y="1058704"/>
                    </a:cubicBezTo>
                    <a:cubicBezTo>
                      <a:pt x="18031" y="1020223"/>
                      <a:pt x="25556" y="1002316"/>
                      <a:pt x="43654" y="958977"/>
                    </a:cubicBezTo>
                    <a:lnTo>
                      <a:pt x="131665" y="747236"/>
                    </a:lnTo>
                    <a:cubicBezTo>
                      <a:pt x="120616" y="706374"/>
                      <a:pt x="253108" y="495205"/>
                      <a:pt x="320450" y="412814"/>
                    </a:cubicBezTo>
                    <a:cubicBezTo>
                      <a:pt x="319974" y="413195"/>
                      <a:pt x="319402" y="413766"/>
                      <a:pt x="318926" y="414147"/>
                    </a:cubicBezTo>
                    <a:cubicBezTo>
                      <a:pt x="341024" y="389382"/>
                      <a:pt x="363789" y="365284"/>
                      <a:pt x="387316" y="341757"/>
                    </a:cubicBezTo>
                    <a:cubicBezTo>
                      <a:pt x="450371" y="278702"/>
                      <a:pt x="518284" y="220409"/>
                      <a:pt x="590389" y="167545"/>
                    </a:cubicBezTo>
                    <a:cubicBezTo>
                      <a:pt x="639728" y="131350"/>
                      <a:pt x="691068" y="97727"/>
                      <a:pt x="744217" y="66770"/>
                    </a:cubicBezTo>
                    <a:cubicBezTo>
                      <a:pt x="735740" y="71819"/>
                      <a:pt x="713071" y="85344"/>
                      <a:pt x="679543" y="107918"/>
                    </a:cubicBezTo>
                    <a:cubicBezTo>
                      <a:pt x="742662" y="74517"/>
                      <a:pt x="774856" y="57562"/>
                      <a:pt x="776126" y="57055"/>
                    </a:cubicBezTo>
                    <a:cubicBezTo>
                      <a:pt x="772761" y="59658"/>
                      <a:pt x="754187" y="72962"/>
                      <a:pt x="720405" y="96965"/>
                    </a:cubicBezTo>
                    <a:cubicBezTo>
                      <a:pt x="735931" y="88868"/>
                      <a:pt x="751171" y="80296"/>
                      <a:pt x="766792" y="72200"/>
                    </a:cubicBezTo>
                    <a:cubicBezTo>
                      <a:pt x="744884" y="103568"/>
                      <a:pt x="724945" y="124937"/>
                      <a:pt x="706975" y="136303"/>
                    </a:cubicBezTo>
                    <a:cubicBezTo>
                      <a:pt x="724024" y="140684"/>
                      <a:pt x="740122" y="144875"/>
                      <a:pt x="791842" y="109919"/>
                    </a:cubicBezTo>
                    <a:cubicBezTo>
                      <a:pt x="788128" y="116205"/>
                      <a:pt x="783175" y="124682"/>
                      <a:pt x="779460" y="131064"/>
                    </a:cubicBezTo>
                    <a:cubicBezTo>
                      <a:pt x="782508" y="134779"/>
                      <a:pt x="786508" y="139827"/>
                      <a:pt x="789556" y="143637"/>
                    </a:cubicBezTo>
                    <a:cubicBezTo>
                      <a:pt x="832133" y="130588"/>
                      <a:pt x="858708" y="92678"/>
                      <a:pt x="897760" y="74200"/>
                    </a:cubicBezTo>
                    <a:cubicBezTo>
                      <a:pt x="894836" y="79470"/>
                      <a:pt x="878739" y="96679"/>
                      <a:pt x="849469" y="125825"/>
                    </a:cubicBezTo>
                    <a:cubicBezTo>
                      <a:pt x="916620" y="93250"/>
                      <a:pt x="961292" y="28194"/>
                      <a:pt x="1031491" y="0"/>
                    </a:cubicBezTo>
                    <a:cubicBezTo>
                      <a:pt x="986057" y="37243"/>
                      <a:pt x="946528" y="81058"/>
                      <a:pt x="900046" y="117158"/>
                    </a:cubicBezTo>
                    <a:cubicBezTo>
                      <a:pt x="910905" y="111919"/>
                      <a:pt x="924621" y="103537"/>
                      <a:pt x="934622" y="96774"/>
                    </a:cubicBezTo>
                    <a:cubicBezTo>
                      <a:pt x="927259" y="107887"/>
                      <a:pt x="908305" y="127127"/>
                      <a:pt x="877758" y="154496"/>
                    </a:cubicBezTo>
                    <a:cubicBezTo>
                      <a:pt x="933670" y="145733"/>
                      <a:pt x="958816" y="90011"/>
                      <a:pt x="1007012" y="69628"/>
                    </a:cubicBezTo>
                    <a:cubicBezTo>
                      <a:pt x="1007012" y="75914"/>
                      <a:pt x="1007012" y="84296"/>
                      <a:pt x="1007012" y="90583"/>
                    </a:cubicBezTo>
                    <a:cubicBezTo>
                      <a:pt x="993744" y="103791"/>
                      <a:pt x="923926" y="149892"/>
                      <a:pt x="797557" y="228886"/>
                    </a:cubicBezTo>
                    <a:cubicBezTo>
                      <a:pt x="800034" y="233077"/>
                      <a:pt x="803463" y="238792"/>
                      <a:pt x="805939" y="242983"/>
                    </a:cubicBezTo>
                    <a:cubicBezTo>
                      <a:pt x="727834" y="317945"/>
                      <a:pt x="606676" y="344710"/>
                      <a:pt x="563338" y="458819"/>
                    </a:cubicBezTo>
                    <a:cubicBezTo>
                      <a:pt x="568291" y="459200"/>
                      <a:pt x="574958" y="459677"/>
                      <a:pt x="579911" y="460058"/>
                    </a:cubicBezTo>
                    <a:cubicBezTo>
                      <a:pt x="579911" y="470852"/>
                      <a:pt x="570736" y="491109"/>
                      <a:pt x="552384" y="520827"/>
                    </a:cubicBezTo>
                    <a:cubicBezTo>
                      <a:pt x="562385" y="519970"/>
                      <a:pt x="576196" y="521303"/>
                      <a:pt x="585626" y="524732"/>
                    </a:cubicBezTo>
                    <a:cubicBezTo>
                      <a:pt x="604676" y="566261"/>
                      <a:pt x="622710" y="587185"/>
                      <a:pt x="639728" y="587502"/>
                    </a:cubicBezTo>
                    <a:cubicBezTo>
                      <a:pt x="632489" y="608838"/>
                      <a:pt x="622869" y="637318"/>
                      <a:pt x="615630" y="658654"/>
                    </a:cubicBezTo>
                    <a:cubicBezTo>
                      <a:pt x="618773" y="691610"/>
                      <a:pt x="619249" y="692372"/>
                      <a:pt x="630775" y="712946"/>
                    </a:cubicBezTo>
                    <a:cubicBezTo>
                      <a:pt x="667922" y="706374"/>
                      <a:pt x="741169" y="565595"/>
                      <a:pt x="741931" y="564166"/>
                    </a:cubicBezTo>
                    <a:cubicBezTo>
                      <a:pt x="765744" y="517779"/>
                      <a:pt x="762315" y="480441"/>
                      <a:pt x="760505" y="460439"/>
                    </a:cubicBezTo>
                    <a:cubicBezTo>
                      <a:pt x="809654" y="422339"/>
                      <a:pt x="825561" y="345281"/>
                      <a:pt x="902047" y="338995"/>
                    </a:cubicBezTo>
                    <a:cubicBezTo>
                      <a:pt x="909981" y="362172"/>
                      <a:pt x="919411" y="376650"/>
                      <a:pt x="930336" y="382429"/>
                    </a:cubicBezTo>
                    <a:cubicBezTo>
                      <a:pt x="922525" y="404432"/>
                      <a:pt x="912143" y="433769"/>
                      <a:pt x="904428" y="455867"/>
                    </a:cubicBezTo>
                    <a:cubicBezTo>
                      <a:pt x="912429" y="461867"/>
                      <a:pt x="923859" y="469011"/>
                      <a:pt x="932812" y="473488"/>
                    </a:cubicBezTo>
                    <a:cubicBezTo>
                      <a:pt x="957863" y="461105"/>
                      <a:pt x="966721" y="433102"/>
                      <a:pt x="987581" y="416624"/>
                    </a:cubicBezTo>
                    <a:cubicBezTo>
                      <a:pt x="1021966" y="473012"/>
                      <a:pt x="970436" y="567976"/>
                      <a:pt x="1057018" y="598551"/>
                    </a:cubicBezTo>
                    <a:cubicBezTo>
                      <a:pt x="1039207" y="656082"/>
                      <a:pt x="1064448" y="720185"/>
                      <a:pt x="1029967" y="775049"/>
                    </a:cubicBezTo>
                    <a:cubicBezTo>
                      <a:pt x="1037711" y="778605"/>
                      <a:pt x="1053970" y="779209"/>
                      <a:pt x="1078735" y="776859"/>
                    </a:cubicBezTo>
                    <a:cubicBezTo>
                      <a:pt x="1081498" y="783241"/>
                      <a:pt x="1085212" y="791813"/>
                      <a:pt x="1087975" y="798290"/>
                    </a:cubicBezTo>
                    <a:cubicBezTo>
                      <a:pt x="1078069" y="821341"/>
                      <a:pt x="1036349" y="835152"/>
                      <a:pt x="962816" y="839724"/>
                    </a:cubicBezTo>
                    <a:cubicBezTo>
                      <a:pt x="983009" y="804482"/>
                      <a:pt x="1009298" y="757047"/>
                      <a:pt x="1030444" y="722376"/>
                    </a:cubicBezTo>
                    <a:lnTo>
                      <a:pt x="858898" y="744760"/>
                    </a:lnTo>
                    <a:cubicBezTo>
                      <a:pt x="858898" y="744760"/>
                      <a:pt x="829561" y="759905"/>
                      <a:pt x="745837" y="854583"/>
                    </a:cubicBezTo>
                    <a:cubicBezTo>
                      <a:pt x="822037" y="783050"/>
                      <a:pt x="839563" y="782098"/>
                      <a:pt x="868614" y="780574"/>
                    </a:cubicBezTo>
                    <a:cubicBezTo>
                      <a:pt x="871376" y="785051"/>
                      <a:pt x="874996" y="791051"/>
                      <a:pt x="877758" y="795528"/>
                    </a:cubicBezTo>
                    <a:cubicBezTo>
                      <a:pt x="870043" y="804386"/>
                      <a:pt x="855469" y="812197"/>
                      <a:pt x="844516" y="816483"/>
                    </a:cubicBezTo>
                    <a:cubicBezTo>
                      <a:pt x="848326" y="826580"/>
                      <a:pt x="849116" y="845315"/>
                      <a:pt x="846897" y="872681"/>
                    </a:cubicBezTo>
                    <a:cubicBezTo>
                      <a:pt x="863756" y="880110"/>
                      <a:pt x="877377" y="892778"/>
                      <a:pt x="893855" y="900875"/>
                    </a:cubicBezTo>
                    <a:cubicBezTo>
                      <a:pt x="908905" y="891540"/>
                      <a:pt x="919763" y="877157"/>
                      <a:pt x="934336" y="867156"/>
                    </a:cubicBezTo>
                    <a:cubicBezTo>
                      <a:pt x="935956" y="872966"/>
                      <a:pt x="938051" y="880777"/>
                      <a:pt x="939670" y="886682"/>
                    </a:cubicBezTo>
                    <a:cubicBezTo>
                      <a:pt x="918525" y="918686"/>
                      <a:pt x="893760" y="933545"/>
                      <a:pt x="818989" y="959168"/>
                    </a:cubicBezTo>
                    <a:cubicBezTo>
                      <a:pt x="817338" y="941194"/>
                      <a:pt x="822544" y="921896"/>
                      <a:pt x="834610" y="901256"/>
                    </a:cubicBezTo>
                    <a:cubicBezTo>
                      <a:pt x="823180" y="906590"/>
                      <a:pt x="812512" y="913543"/>
                      <a:pt x="800605" y="917829"/>
                    </a:cubicBezTo>
                    <a:lnTo>
                      <a:pt x="800320" y="916400"/>
                    </a:lnTo>
                    <a:cubicBezTo>
                      <a:pt x="798986" y="921734"/>
                      <a:pt x="797176" y="928783"/>
                      <a:pt x="795843" y="934117"/>
                    </a:cubicBezTo>
                    <a:cubicBezTo>
                      <a:pt x="700879" y="974693"/>
                      <a:pt x="631537" y="1080897"/>
                      <a:pt x="630965" y="1081945"/>
                    </a:cubicBezTo>
                    <a:cubicBezTo>
                      <a:pt x="519396" y="1281846"/>
                      <a:pt x="468532" y="1422149"/>
                      <a:pt x="478375" y="1502855"/>
                    </a:cubicBezTo>
                    <a:cubicBezTo>
                      <a:pt x="471326" y="1501235"/>
                      <a:pt x="461896" y="1499140"/>
                      <a:pt x="454753" y="1497521"/>
                    </a:cubicBezTo>
                    <a:cubicBezTo>
                      <a:pt x="434369" y="1455515"/>
                      <a:pt x="449419" y="1408557"/>
                      <a:pt x="436465" y="1365504"/>
                    </a:cubicBezTo>
                    <a:cubicBezTo>
                      <a:pt x="394491" y="1365504"/>
                      <a:pt x="363884" y="1361342"/>
                      <a:pt x="344644" y="1353026"/>
                    </a:cubicBezTo>
                    <a:cubicBezTo>
                      <a:pt x="337024" y="1359980"/>
                      <a:pt x="330832" y="1373600"/>
                      <a:pt x="329499" y="1383792"/>
                    </a:cubicBezTo>
                    <a:cubicBezTo>
                      <a:pt x="321688" y="1386907"/>
                      <a:pt x="296923" y="1384583"/>
                      <a:pt x="255204" y="1376839"/>
                    </a:cubicBezTo>
                    <a:cubicBezTo>
                      <a:pt x="130712" y="1598105"/>
                      <a:pt x="246631" y="1704785"/>
                      <a:pt x="284446" y="1687544"/>
                    </a:cubicBezTo>
                    <a:cubicBezTo>
                      <a:pt x="318640" y="1671923"/>
                      <a:pt x="324546" y="1586103"/>
                      <a:pt x="365503" y="1616297"/>
                    </a:cubicBezTo>
                    <a:cubicBezTo>
                      <a:pt x="360455" y="1661827"/>
                      <a:pt x="352454" y="1706975"/>
                      <a:pt x="348263" y="1752600"/>
                    </a:cubicBezTo>
                    <a:cubicBezTo>
                      <a:pt x="373695" y="1771650"/>
                      <a:pt x="406175" y="1758982"/>
                      <a:pt x="433131" y="1771174"/>
                    </a:cubicBezTo>
                    <a:cubicBezTo>
                      <a:pt x="450784" y="1869729"/>
                      <a:pt x="462627" y="1922526"/>
                      <a:pt x="468659" y="1929575"/>
                    </a:cubicBezTo>
                    <a:cubicBezTo>
                      <a:pt x="517935" y="1921955"/>
                      <a:pt x="547621" y="1923888"/>
                      <a:pt x="557718" y="1935385"/>
                    </a:cubicBezTo>
                    <a:cubicBezTo>
                      <a:pt x="567688" y="1925031"/>
                      <a:pt x="574736" y="1905543"/>
                      <a:pt x="578863" y="1876901"/>
                    </a:cubicBezTo>
                    <a:cubicBezTo>
                      <a:pt x="616773" y="1879949"/>
                      <a:pt x="642109" y="1851184"/>
                      <a:pt x="673923" y="1838992"/>
                    </a:cubicBezTo>
                    <a:cubicBezTo>
                      <a:pt x="753457" y="1889093"/>
                      <a:pt x="851755" y="1900333"/>
                      <a:pt x="926240" y="1960817"/>
                    </a:cubicBezTo>
                    <a:cubicBezTo>
                      <a:pt x="942242" y="1973771"/>
                      <a:pt x="957673" y="1987487"/>
                      <a:pt x="973960" y="2000060"/>
                    </a:cubicBezTo>
                    <a:cubicBezTo>
                      <a:pt x="1010251" y="2028253"/>
                      <a:pt x="1060828" y="2013204"/>
                      <a:pt x="1097309" y="2041112"/>
                    </a:cubicBezTo>
                    <a:cubicBezTo>
                      <a:pt x="1127789" y="2064449"/>
                      <a:pt x="1111025" y="2113883"/>
                      <a:pt x="1148363" y="2133410"/>
                    </a:cubicBezTo>
                    <a:lnTo>
                      <a:pt x="1466974" y="2253425"/>
                    </a:lnTo>
                    <a:cubicBezTo>
                      <a:pt x="1473832" y="2260949"/>
                      <a:pt x="1488025" y="2276666"/>
                      <a:pt x="1484215" y="2317337"/>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sp>
            <p:nvSpPr>
              <p:cNvPr id="83" name="Freihandform: Form 303">
                <a:extLst>
                  <a:ext uri="{FF2B5EF4-FFF2-40B4-BE49-F238E27FC236}">
                    <a16:creationId xmlns:a16="http://schemas.microsoft.com/office/drawing/2014/main" id="{2EDF06EF-9D73-ED40-C328-535DA697106B}"/>
                  </a:ext>
                </a:extLst>
              </p:cNvPr>
              <p:cNvSpPr/>
              <p:nvPr/>
            </p:nvSpPr>
            <p:spPr>
              <a:xfrm>
                <a:off x="5717760" y="1686020"/>
                <a:ext cx="455691" cy="588754"/>
              </a:xfrm>
              <a:custGeom>
                <a:avLst/>
                <a:gdLst>
                  <a:gd name="connsiteX0" fmla="*/ 413894 w 455691"/>
                  <a:gd name="connsiteY0" fmla="*/ 25718 h 588754"/>
                  <a:gd name="connsiteX1" fmla="*/ 415704 w 455691"/>
                  <a:gd name="connsiteY1" fmla="*/ 28480 h 588754"/>
                  <a:gd name="connsiteX2" fmla="*/ 402369 w 455691"/>
                  <a:gd name="connsiteY2" fmla="*/ 35528 h 588754"/>
                  <a:gd name="connsiteX3" fmla="*/ 428944 w 455691"/>
                  <a:gd name="connsiteY3" fmla="*/ 56102 h 588754"/>
                  <a:gd name="connsiteX4" fmla="*/ 444565 w 455691"/>
                  <a:gd name="connsiteY4" fmla="*/ 91726 h 588754"/>
                  <a:gd name="connsiteX5" fmla="*/ 438564 w 455691"/>
                  <a:gd name="connsiteY5" fmla="*/ 97631 h 588754"/>
                  <a:gd name="connsiteX6" fmla="*/ 440279 w 455691"/>
                  <a:gd name="connsiteY6" fmla="*/ 118491 h 588754"/>
                  <a:gd name="connsiteX7" fmla="*/ 439612 w 455691"/>
                  <a:gd name="connsiteY7" fmla="*/ 144304 h 588754"/>
                  <a:gd name="connsiteX8" fmla="*/ 447708 w 455691"/>
                  <a:gd name="connsiteY8" fmla="*/ 241554 h 588754"/>
                  <a:gd name="connsiteX9" fmla="*/ 338933 w 455691"/>
                  <a:gd name="connsiteY9" fmla="*/ 293561 h 588754"/>
                  <a:gd name="connsiteX10" fmla="*/ 320835 w 455691"/>
                  <a:gd name="connsiteY10" fmla="*/ 295561 h 588754"/>
                  <a:gd name="connsiteX11" fmla="*/ 311786 w 455691"/>
                  <a:gd name="connsiteY11" fmla="*/ 323088 h 588754"/>
                  <a:gd name="connsiteX12" fmla="*/ 278354 w 455691"/>
                  <a:gd name="connsiteY12" fmla="*/ 355378 h 588754"/>
                  <a:gd name="connsiteX13" fmla="*/ 269400 w 455691"/>
                  <a:gd name="connsiteY13" fmla="*/ 363569 h 588754"/>
                  <a:gd name="connsiteX14" fmla="*/ 229490 w 455691"/>
                  <a:gd name="connsiteY14" fmla="*/ 387382 h 588754"/>
                  <a:gd name="connsiteX15" fmla="*/ 171769 w 455691"/>
                  <a:gd name="connsiteY15" fmla="*/ 443008 h 588754"/>
                  <a:gd name="connsiteX16" fmla="*/ 168911 w 455691"/>
                  <a:gd name="connsiteY16" fmla="*/ 464344 h 588754"/>
                  <a:gd name="connsiteX17" fmla="*/ 150909 w 455691"/>
                  <a:gd name="connsiteY17" fmla="*/ 477679 h 588754"/>
                  <a:gd name="connsiteX18" fmla="*/ 133574 w 455691"/>
                  <a:gd name="connsiteY18" fmla="*/ 512064 h 588754"/>
                  <a:gd name="connsiteX19" fmla="*/ 95474 w 455691"/>
                  <a:gd name="connsiteY19" fmla="*/ 587883 h 588754"/>
                  <a:gd name="connsiteX20" fmla="*/ 58993 w 455691"/>
                  <a:gd name="connsiteY20" fmla="*/ 558927 h 588754"/>
                  <a:gd name="connsiteX21" fmla="*/ 57850 w 455691"/>
                  <a:gd name="connsiteY21" fmla="*/ 552069 h 588754"/>
                  <a:gd name="connsiteX22" fmla="*/ 17845 w 455691"/>
                  <a:gd name="connsiteY22" fmla="*/ 552069 h 588754"/>
                  <a:gd name="connsiteX23" fmla="*/ 14797 w 455691"/>
                  <a:gd name="connsiteY23" fmla="*/ 549116 h 588754"/>
                  <a:gd name="connsiteX24" fmla="*/ 13178 w 455691"/>
                  <a:gd name="connsiteY24" fmla="*/ 341948 h 588754"/>
                  <a:gd name="connsiteX25" fmla="*/ 62136 w 455691"/>
                  <a:gd name="connsiteY25" fmla="*/ 281750 h 588754"/>
                  <a:gd name="connsiteX26" fmla="*/ 99474 w 455691"/>
                  <a:gd name="connsiteY26" fmla="*/ 237173 h 588754"/>
                  <a:gd name="connsiteX27" fmla="*/ 74328 w 455691"/>
                  <a:gd name="connsiteY27" fmla="*/ 204026 h 588754"/>
                  <a:gd name="connsiteX28" fmla="*/ 108999 w 455691"/>
                  <a:gd name="connsiteY28" fmla="*/ 216789 h 588754"/>
                  <a:gd name="connsiteX29" fmla="*/ 117095 w 455691"/>
                  <a:gd name="connsiteY29" fmla="*/ 165164 h 588754"/>
                  <a:gd name="connsiteX30" fmla="*/ 89473 w 455691"/>
                  <a:gd name="connsiteY30" fmla="*/ 186976 h 588754"/>
                  <a:gd name="connsiteX31" fmla="*/ 189200 w 455691"/>
                  <a:gd name="connsiteY31" fmla="*/ 53150 h 588754"/>
                  <a:gd name="connsiteX32" fmla="*/ 156434 w 455691"/>
                  <a:gd name="connsiteY32" fmla="*/ 51245 h 588754"/>
                  <a:gd name="connsiteX33" fmla="*/ 366555 w 455691"/>
                  <a:gd name="connsiteY33" fmla="*/ 0 h 588754"/>
                  <a:gd name="connsiteX34" fmla="*/ 366555 w 455691"/>
                  <a:gd name="connsiteY34" fmla="*/ 0 h 588754"/>
                  <a:gd name="connsiteX35" fmla="*/ 413704 w 455691"/>
                  <a:gd name="connsiteY35" fmla="*/ 25813 h 58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5691" h="588754">
                    <a:moveTo>
                      <a:pt x="413894" y="25718"/>
                    </a:moveTo>
                    <a:cubicBezTo>
                      <a:pt x="414466" y="26480"/>
                      <a:pt x="415228" y="27623"/>
                      <a:pt x="415704" y="28480"/>
                    </a:cubicBezTo>
                    <a:cubicBezTo>
                      <a:pt x="406560" y="30385"/>
                      <a:pt x="405322" y="30575"/>
                      <a:pt x="402369" y="35528"/>
                    </a:cubicBezTo>
                    <a:cubicBezTo>
                      <a:pt x="409989" y="44006"/>
                      <a:pt x="421991" y="46768"/>
                      <a:pt x="428944" y="56102"/>
                    </a:cubicBezTo>
                    <a:cubicBezTo>
                      <a:pt x="436945" y="66770"/>
                      <a:pt x="438755" y="80105"/>
                      <a:pt x="444565" y="91726"/>
                    </a:cubicBezTo>
                    <a:cubicBezTo>
                      <a:pt x="442755" y="93536"/>
                      <a:pt x="440374" y="95822"/>
                      <a:pt x="438564" y="97631"/>
                    </a:cubicBezTo>
                    <a:cubicBezTo>
                      <a:pt x="438755" y="104585"/>
                      <a:pt x="443612" y="111252"/>
                      <a:pt x="440279" y="118491"/>
                    </a:cubicBezTo>
                    <a:cubicBezTo>
                      <a:pt x="432087" y="121444"/>
                      <a:pt x="427610" y="123158"/>
                      <a:pt x="439612" y="144304"/>
                    </a:cubicBezTo>
                    <a:cubicBezTo>
                      <a:pt x="439993" y="144971"/>
                      <a:pt x="469425" y="213551"/>
                      <a:pt x="447708" y="241554"/>
                    </a:cubicBezTo>
                    <a:cubicBezTo>
                      <a:pt x="434278" y="258890"/>
                      <a:pt x="396845" y="298514"/>
                      <a:pt x="338933" y="293561"/>
                    </a:cubicBezTo>
                    <a:cubicBezTo>
                      <a:pt x="327026" y="292513"/>
                      <a:pt x="323312" y="292894"/>
                      <a:pt x="320835" y="295561"/>
                    </a:cubicBezTo>
                    <a:cubicBezTo>
                      <a:pt x="313310" y="303276"/>
                      <a:pt x="317692" y="314801"/>
                      <a:pt x="311786" y="323088"/>
                    </a:cubicBezTo>
                    <a:cubicBezTo>
                      <a:pt x="307500" y="329184"/>
                      <a:pt x="301880" y="334232"/>
                      <a:pt x="278354" y="355378"/>
                    </a:cubicBezTo>
                    <a:cubicBezTo>
                      <a:pt x="275687" y="357854"/>
                      <a:pt x="272162" y="361283"/>
                      <a:pt x="269400" y="363569"/>
                    </a:cubicBezTo>
                    <a:cubicBezTo>
                      <a:pt x="257970" y="372999"/>
                      <a:pt x="253208" y="376904"/>
                      <a:pt x="229490" y="387382"/>
                    </a:cubicBezTo>
                    <a:cubicBezTo>
                      <a:pt x="179294" y="409670"/>
                      <a:pt x="171102" y="420815"/>
                      <a:pt x="171769" y="443008"/>
                    </a:cubicBezTo>
                    <a:cubicBezTo>
                      <a:pt x="172245" y="458057"/>
                      <a:pt x="171483" y="459391"/>
                      <a:pt x="168911" y="464344"/>
                    </a:cubicBezTo>
                    <a:cubicBezTo>
                      <a:pt x="166530" y="468916"/>
                      <a:pt x="159291" y="473011"/>
                      <a:pt x="150909" y="477679"/>
                    </a:cubicBezTo>
                    <a:cubicBezTo>
                      <a:pt x="143384" y="481870"/>
                      <a:pt x="140432" y="485489"/>
                      <a:pt x="133574" y="512064"/>
                    </a:cubicBezTo>
                    <a:cubicBezTo>
                      <a:pt x="122429" y="555689"/>
                      <a:pt x="116238" y="579692"/>
                      <a:pt x="95474" y="587883"/>
                    </a:cubicBezTo>
                    <a:cubicBezTo>
                      <a:pt x="84710" y="592169"/>
                      <a:pt x="54897" y="580358"/>
                      <a:pt x="58993" y="558927"/>
                    </a:cubicBezTo>
                    <a:cubicBezTo>
                      <a:pt x="59374" y="556832"/>
                      <a:pt x="59660" y="553117"/>
                      <a:pt x="57850" y="552069"/>
                    </a:cubicBezTo>
                    <a:cubicBezTo>
                      <a:pt x="44515" y="544830"/>
                      <a:pt x="31180" y="558451"/>
                      <a:pt x="17845" y="552069"/>
                    </a:cubicBezTo>
                    <a:cubicBezTo>
                      <a:pt x="16702" y="551498"/>
                      <a:pt x="15273" y="550355"/>
                      <a:pt x="14797" y="549116"/>
                    </a:cubicBezTo>
                    <a:cubicBezTo>
                      <a:pt x="14416" y="547973"/>
                      <a:pt x="-17207" y="412909"/>
                      <a:pt x="13178" y="341948"/>
                    </a:cubicBezTo>
                    <a:cubicBezTo>
                      <a:pt x="36133" y="288417"/>
                      <a:pt x="51754" y="284417"/>
                      <a:pt x="62136" y="281750"/>
                    </a:cubicBezTo>
                    <a:cubicBezTo>
                      <a:pt x="75947" y="278225"/>
                      <a:pt x="97379" y="255080"/>
                      <a:pt x="99474" y="237173"/>
                    </a:cubicBezTo>
                    <a:cubicBezTo>
                      <a:pt x="81567" y="218758"/>
                      <a:pt x="73185" y="207709"/>
                      <a:pt x="74328" y="204026"/>
                    </a:cubicBezTo>
                    <a:cubicBezTo>
                      <a:pt x="88044" y="202406"/>
                      <a:pt x="94807" y="219647"/>
                      <a:pt x="108999" y="216789"/>
                    </a:cubicBezTo>
                    <a:cubicBezTo>
                      <a:pt x="117667" y="200501"/>
                      <a:pt x="111476" y="181832"/>
                      <a:pt x="117095" y="165164"/>
                    </a:cubicBezTo>
                    <a:cubicBezTo>
                      <a:pt x="102617" y="165735"/>
                      <a:pt x="99284" y="180499"/>
                      <a:pt x="89473" y="186976"/>
                    </a:cubicBezTo>
                    <a:cubicBezTo>
                      <a:pt x="88587" y="183992"/>
                      <a:pt x="121829" y="139382"/>
                      <a:pt x="189200" y="53150"/>
                    </a:cubicBezTo>
                    <a:cubicBezTo>
                      <a:pt x="179103" y="40767"/>
                      <a:pt x="166530" y="46577"/>
                      <a:pt x="156434" y="51245"/>
                    </a:cubicBezTo>
                    <a:cubicBezTo>
                      <a:pt x="162911" y="38957"/>
                      <a:pt x="238539" y="95"/>
                      <a:pt x="366555" y="0"/>
                    </a:cubicBezTo>
                    <a:lnTo>
                      <a:pt x="366555" y="0"/>
                    </a:lnTo>
                    <a:cubicBezTo>
                      <a:pt x="366555" y="0"/>
                      <a:pt x="411132" y="22860"/>
                      <a:pt x="413704" y="25813"/>
                    </a:cubicBezTo>
                  </a:path>
                </a:pathLst>
              </a:custGeom>
              <a:solidFill>
                <a:srgbClr val="D0D0D0"/>
              </a:solidFill>
              <a:ln w="9525" cap="flat">
                <a:noFill/>
                <a:prstDash val="solid"/>
                <a:miter/>
              </a:ln>
            </p:spPr>
            <p:txBody>
              <a:bodyPr rtlCol="0" anchor="ctr"/>
              <a:lstStyle/>
              <a:p>
                <a:pPr defTabSz="912754">
                  <a:defRPr/>
                </a:pPr>
                <a:endParaRPr lang="en-US" sz="1797">
                  <a:solidFill>
                    <a:srgbClr val="000000"/>
                  </a:solidFill>
                  <a:latin typeface="Calibri"/>
                </a:endParaRPr>
              </a:p>
            </p:txBody>
          </p:sp>
        </p:grpSp>
        <p:sp>
          <p:nvSpPr>
            <p:cNvPr id="69" name="AutoShape 59">
              <a:extLst>
                <a:ext uri="{FF2B5EF4-FFF2-40B4-BE49-F238E27FC236}">
                  <a16:creationId xmlns:a16="http://schemas.microsoft.com/office/drawing/2014/main" id="{C90DA49B-B837-147E-C0D3-341724AA5C37}"/>
                </a:ext>
              </a:extLst>
            </p:cNvPr>
            <p:cNvSpPr>
              <a:spLocks noChangeAspect="1" noChangeArrowheads="1" noTextEdit="1"/>
            </p:cNvSpPr>
            <p:nvPr/>
          </p:nvSpPr>
          <p:spPr bwMode="auto">
            <a:xfrm>
              <a:off x="5358625" y="2853402"/>
              <a:ext cx="400693" cy="4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3" tIns="45637" rIns="91273" bIns="45637" numCol="1" anchor="t" anchorCtr="0" compatLnSpc="1">
              <a:prstTxWarp prst="textNoShape">
                <a:avLst/>
              </a:prstTxWarp>
            </a:bodyPr>
            <a:lstStyle/>
            <a:p>
              <a:pPr defTabSz="912754">
                <a:defRPr/>
              </a:pPr>
              <a:endParaRPr lang="en-US" sz="1797">
                <a:solidFill>
                  <a:srgbClr val="000000"/>
                </a:solidFill>
                <a:latin typeface="Calibri"/>
              </a:endParaRPr>
            </a:p>
          </p:txBody>
        </p:sp>
        <p:sp>
          <p:nvSpPr>
            <p:cNvPr id="70" name="Freeform 81">
              <a:extLst>
                <a:ext uri="{FF2B5EF4-FFF2-40B4-BE49-F238E27FC236}">
                  <a16:creationId xmlns:a16="http://schemas.microsoft.com/office/drawing/2014/main" id="{39D5AA16-A7A9-4B28-78E2-6D6FFE56D396}"/>
                </a:ext>
              </a:extLst>
            </p:cNvPr>
            <p:cNvSpPr>
              <a:spLocks/>
            </p:cNvSpPr>
            <p:nvPr/>
          </p:nvSpPr>
          <p:spPr bwMode="auto">
            <a:xfrm>
              <a:off x="5279907" y="2507474"/>
              <a:ext cx="570221" cy="395420"/>
            </a:xfrm>
            <a:custGeom>
              <a:avLst/>
              <a:gdLst>
                <a:gd name="T0" fmla="*/ 336 w 436"/>
                <a:gd name="T1" fmla="*/ 0 h 303"/>
                <a:gd name="T2" fmla="*/ 320 w 436"/>
                <a:gd name="T3" fmla="*/ 17 h 303"/>
                <a:gd name="T4" fmla="*/ 336 w 436"/>
                <a:gd name="T5" fmla="*/ 33 h 303"/>
                <a:gd name="T6" fmla="*/ 379 w 436"/>
                <a:gd name="T7" fmla="*/ 33 h 303"/>
                <a:gd name="T8" fmla="*/ 228 w 436"/>
                <a:gd name="T9" fmla="*/ 185 h 303"/>
                <a:gd name="T10" fmla="*/ 161 w 436"/>
                <a:gd name="T11" fmla="*/ 118 h 303"/>
                <a:gd name="T12" fmla="*/ 0 w 436"/>
                <a:gd name="T13" fmla="*/ 280 h 303"/>
                <a:gd name="T14" fmla="*/ 23 w 436"/>
                <a:gd name="T15" fmla="*/ 303 h 303"/>
                <a:gd name="T16" fmla="*/ 161 w 436"/>
                <a:gd name="T17" fmla="*/ 165 h 303"/>
                <a:gd name="T18" fmla="*/ 228 w 436"/>
                <a:gd name="T19" fmla="*/ 232 h 303"/>
                <a:gd name="T20" fmla="*/ 403 w 436"/>
                <a:gd name="T21" fmla="*/ 57 h 303"/>
                <a:gd name="T22" fmla="*/ 403 w 436"/>
                <a:gd name="T23" fmla="*/ 100 h 303"/>
                <a:gd name="T24" fmla="*/ 420 w 436"/>
                <a:gd name="T25" fmla="*/ 117 h 303"/>
                <a:gd name="T26" fmla="*/ 436 w 436"/>
                <a:gd name="T27" fmla="*/ 100 h 303"/>
                <a:gd name="T28" fmla="*/ 436 w 436"/>
                <a:gd name="T29" fmla="*/ 0 h 303"/>
                <a:gd name="T30" fmla="*/ 336 w 436"/>
                <a:gd name="T3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6" h="303">
                  <a:moveTo>
                    <a:pt x="336" y="0"/>
                  </a:moveTo>
                  <a:cubicBezTo>
                    <a:pt x="327" y="0"/>
                    <a:pt x="320" y="7"/>
                    <a:pt x="320" y="17"/>
                  </a:cubicBezTo>
                  <a:cubicBezTo>
                    <a:pt x="320" y="26"/>
                    <a:pt x="327" y="33"/>
                    <a:pt x="336" y="33"/>
                  </a:cubicBezTo>
                  <a:lnTo>
                    <a:pt x="379" y="33"/>
                  </a:lnTo>
                  <a:lnTo>
                    <a:pt x="228" y="185"/>
                  </a:lnTo>
                  <a:lnTo>
                    <a:pt x="161" y="118"/>
                  </a:lnTo>
                  <a:lnTo>
                    <a:pt x="0" y="280"/>
                  </a:lnTo>
                  <a:lnTo>
                    <a:pt x="23" y="303"/>
                  </a:lnTo>
                  <a:lnTo>
                    <a:pt x="161" y="165"/>
                  </a:lnTo>
                  <a:lnTo>
                    <a:pt x="228" y="232"/>
                  </a:lnTo>
                  <a:lnTo>
                    <a:pt x="403" y="57"/>
                  </a:lnTo>
                  <a:lnTo>
                    <a:pt x="403" y="100"/>
                  </a:lnTo>
                  <a:cubicBezTo>
                    <a:pt x="403" y="109"/>
                    <a:pt x="410" y="117"/>
                    <a:pt x="420" y="117"/>
                  </a:cubicBezTo>
                  <a:cubicBezTo>
                    <a:pt x="429" y="117"/>
                    <a:pt x="436" y="109"/>
                    <a:pt x="436" y="100"/>
                  </a:cubicBezTo>
                  <a:lnTo>
                    <a:pt x="436" y="0"/>
                  </a:lnTo>
                  <a:lnTo>
                    <a:pt x="336" y="0"/>
                  </a:lnTo>
                  <a:close/>
                </a:path>
              </a:pathLst>
            </a:custGeom>
            <a:solidFill>
              <a:schemeClr val="accent5"/>
            </a:solidFill>
            <a:ln>
              <a:noFill/>
            </a:ln>
          </p:spPr>
          <p:txBody>
            <a:bodyPr vert="horz" wrap="square" lIns="91273" tIns="45637" rIns="91273" bIns="45637" numCol="1" anchor="t" anchorCtr="0" compatLnSpc="1">
              <a:prstTxWarp prst="textNoShape">
                <a:avLst/>
              </a:prstTxWarp>
            </a:bodyPr>
            <a:lstStyle/>
            <a:p>
              <a:pPr defTabSz="912754">
                <a:defRPr/>
              </a:pPr>
              <a:endParaRPr lang="en-US" sz="1797">
                <a:solidFill>
                  <a:srgbClr val="000000"/>
                </a:solidFill>
                <a:latin typeface="Calibri"/>
              </a:endParaRPr>
            </a:p>
          </p:txBody>
        </p:sp>
        <p:grpSp>
          <p:nvGrpSpPr>
            <p:cNvPr id="71" name="Gruppieren 291">
              <a:extLst>
                <a:ext uri="{FF2B5EF4-FFF2-40B4-BE49-F238E27FC236}">
                  <a16:creationId xmlns:a16="http://schemas.microsoft.com/office/drawing/2014/main" id="{8EB3D881-A0A6-D956-168B-79B32B1113B3}"/>
                </a:ext>
              </a:extLst>
            </p:cNvPr>
            <p:cNvGrpSpPr>
              <a:grpSpLocks/>
            </p:cNvGrpSpPr>
            <p:nvPr/>
          </p:nvGrpSpPr>
          <p:grpSpPr>
            <a:xfrm>
              <a:off x="4905489" y="2271636"/>
              <a:ext cx="235225" cy="662388"/>
              <a:chOff x="9286037" y="2731011"/>
              <a:chExt cx="445211" cy="1253702"/>
            </a:xfrm>
          </p:grpSpPr>
          <p:sp>
            <p:nvSpPr>
              <p:cNvPr id="72" name="Freihandform: Form 292">
                <a:extLst>
                  <a:ext uri="{FF2B5EF4-FFF2-40B4-BE49-F238E27FC236}">
                    <a16:creationId xmlns:a16="http://schemas.microsoft.com/office/drawing/2014/main" id="{26C2919C-578E-24C4-EEC4-541026A174F1}"/>
                  </a:ext>
                </a:extLst>
              </p:cNvPr>
              <p:cNvSpPr>
                <a:spLocks/>
              </p:cNvSpPr>
              <p:nvPr/>
            </p:nvSpPr>
            <p:spPr>
              <a:xfrm>
                <a:off x="9286037" y="2731011"/>
                <a:ext cx="445211" cy="1253702"/>
              </a:xfrm>
              <a:custGeom>
                <a:avLst/>
                <a:gdLst>
                  <a:gd name="connsiteX0" fmla="*/ 260559 w 521118"/>
                  <a:gd name="connsiteY0" fmla="*/ 0 h 1467451"/>
                  <a:gd name="connsiteX1" fmla="*/ 367117 w 521118"/>
                  <a:gd name="connsiteY1" fmla="*/ 106558 h 1467451"/>
                  <a:gd name="connsiteX2" fmla="*/ 367117 w 521118"/>
                  <a:gd name="connsiteY2" fmla="*/ 970272 h 1467451"/>
                  <a:gd name="connsiteX3" fmla="*/ 444802 w 521118"/>
                  <a:gd name="connsiteY3" fmla="*/ 1022649 h 1467451"/>
                  <a:gd name="connsiteX4" fmla="*/ 521118 w 521118"/>
                  <a:gd name="connsiteY4" fmla="*/ 1206892 h 1467451"/>
                  <a:gd name="connsiteX5" fmla="*/ 260559 w 521118"/>
                  <a:gd name="connsiteY5" fmla="*/ 1467451 h 1467451"/>
                  <a:gd name="connsiteX6" fmla="*/ 0 w 521118"/>
                  <a:gd name="connsiteY6" fmla="*/ 1206892 h 1467451"/>
                  <a:gd name="connsiteX7" fmla="*/ 76316 w 521118"/>
                  <a:gd name="connsiteY7" fmla="*/ 1022649 h 1467451"/>
                  <a:gd name="connsiteX8" fmla="*/ 154001 w 521118"/>
                  <a:gd name="connsiteY8" fmla="*/ 970272 h 1467451"/>
                  <a:gd name="connsiteX9" fmla="*/ 154001 w 521118"/>
                  <a:gd name="connsiteY9" fmla="*/ 106558 h 1467451"/>
                  <a:gd name="connsiteX10" fmla="*/ 260559 w 521118"/>
                  <a:gd name="connsiteY10" fmla="*/ 0 h 146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118" h="1467451">
                    <a:moveTo>
                      <a:pt x="260559" y="0"/>
                    </a:moveTo>
                    <a:cubicBezTo>
                      <a:pt x="319409" y="0"/>
                      <a:pt x="367117" y="47708"/>
                      <a:pt x="367117" y="106558"/>
                    </a:cubicBezTo>
                    <a:lnTo>
                      <a:pt x="367117" y="970272"/>
                    </a:lnTo>
                    <a:lnTo>
                      <a:pt x="444802" y="1022649"/>
                    </a:lnTo>
                    <a:cubicBezTo>
                      <a:pt x="491954" y="1069801"/>
                      <a:pt x="521118" y="1134941"/>
                      <a:pt x="521118" y="1206892"/>
                    </a:cubicBezTo>
                    <a:cubicBezTo>
                      <a:pt x="521118" y="1350795"/>
                      <a:pt x="404462" y="1467451"/>
                      <a:pt x="260559" y="1467451"/>
                    </a:cubicBezTo>
                    <a:cubicBezTo>
                      <a:pt x="116656" y="1467451"/>
                      <a:pt x="0" y="1350795"/>
                      <a:pt x="0" y="1206892"/>
                    </a:cubicBezTo>
                    <a:cubicBezTo>
                      <a:pt x="0" y="1134941"/>
                      <a:pt x="29164" y="1069801"/>
                      <a:pt x="76316" y="1022649"/>
                    </a:cubicBezTo>
                    <a:lnTo>
                      <a:pt x="154001" y="970272"/>
                    </a:lnTo>
                    <a:lnTo>
                      <a:pt x="154001" y="106558"/>
                    </a:lnTo>
                    <a:cubicBezTo>
                      <a:pt x="154001" y="47708"/>
                      <a:pt x="201709" y="0"/>
                      <a:pt x="260559" y="0"/>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a:solidFill>
                    <a:srgbClr val="FFFFFF"/>
                  </a:solidFill>
                  <a:latin typeface="Calibri"/>
                </a:endParaRPr>
              </a:p>
            </p:txBody>
          </p:sp>
          <p:sp>
            <p:nvSpPr>
              <p:cNvPr id="73" name="Ellipse 293">
                <a:extLst>
                  <a:ext uri="{FF2B5EF4-FFF2-40B4-BE49-F238E27FC236}">
                    <a16:creationId xmlns:a16="http://schemas.microsoft.com/office/drawing/2014/main" id="{0A2189C0-6613-FAD9-A484-04C49924793E}"/>
                  </a:ext>
                </a:extLst>
              </p:cNvPr>
              <p:cNvSpPr/>
              <p:nvPr/>
            </p:nvSpPr>
            <p:spPr>
              <a:xfrm>
                <a:off x="9341113" y="3593222"/>
                <a:ext cx="335060" cy="335060"/>
              </a:xfrm>
              <a:prstGeom prst="ellipse">
                <a:avLst/>
              </a:prstGeom>
              <a:solidFill>
                <a:srgbClr val="EC6602"/>
              </a:solidFill>
              <a:ln>
                <a:solidFill>
                  <a:srgbClr val="EC66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797" dirty="0">
                  <a:solidFill>
                    <a:srgbClr val="FFFFFF"/>
                  </a:solidFill>
                  <a:latin typeface="Calibri"/>
                </a:endParaRPr>
              </a:p>
            </p:txBody>
          </p:sp>
          <p:cxnSp>
            <p:nvCxnSpPr>
              <p:cNvPr id="74" name="Gerader Verbinder 294">
                <a:extLst>
                  <a:ext uri="{FF2B5EF4-FFF2-40B4-BE49-F238E27FC236}">
                    <a16:creationId xmlns:a16="http://schemas.microsoft.com/office/drawing/2014/main" id="{962072B8-E3A2-63B5-484F-BD08FAC27665}"/>
                  </a:ext>
                </a:extLst>
              </p:cNvPr>
              <p:cNvCxnSpPr>
                <a:cxnSpLocks/>
                <a:endCxn id="73" idx="0"/>
              </p:cNvCxnSpPr>
              <p:nvPr/>
            </p:nvCxnSpPr>
            <p:spPr>
              <a:xfrm>
                <a:off x="9508643" y="2905930"/>
                <a:ext cx="0" cy="687292"/>
              </a:xfrm>
              <a:prstGeom prst="line">
                <a:avLst/>
              </a:prstGeom>
              <a:solidFill>
                <a:schemeClr val="bg2"/>
              </a:solidFill>
              <a:ln w="38100" cap="rnd">
                <a:solidFill>
                  <a:srgbClr val="EC6602"/>
                </a:solidFill>
                <a:prstDash val="solid"/>
              </a:ln>
            </p:spPr>
            <p:style>
              <a:lnRef idx="1">
                <a:schemeClr val="accent1"/>
              </a:lnRef>
              <a:fillRef idx="0">
                <a:schemeClr val="accent1"/>
              </a:fillRef>
              <a:effectRef idx="0">
                <a:schemeClr val="accent1"/>
              </a:effectRef>
              <a:fontRef idx="minor">
                <a:schemeClr val="tx1"/>
              </a:fontRef>
            </p:style>
          </p:cxnSp>
        </p:grpSp>
      </p:grpSp>
      <p:sp>
        <p:nvSpPr>
          <p:cNvPr id="99" name="Textplatzhalter 8">
            <a:extLst>
              <a:ext uri="{FF2B5EF4-FFF2-40B4-BE49-F238E27FC236}">
                <a16:creationId xmlns:a16="http://schemas.microsoft.com/office/drawing/2014/main" id="{ED056073-9242-C265-04B3-F9FCB297E23C}"/>
              </a:ext>
            </a:extLst>
          </p:cNvPr>
          <p:cNvSpPr txBox="1">
            <a:spLocks/>
          </p:cNvSpPr>
          <p:nvPr/>
        </p:nvSpPr>
        <p:spPr bwMode="gray">
          <a:xfrm>
            <a:off x="374093" y="4554202"/>
            <a:ext cx="7474508" cy="461665"/>
          </a:xfrm>
          <a:prstGeom prst="rect">
            <a:avLst/>
          </a:prstGeom>
          <a:solidFill>
            <a:schemeClr val="bg1"/>
          </a:solidFill>
        </p:spPr>
        <p:txBody>
          <a:bodyPr>
            <a:noAutofit/>
          </a:bodyPr>
          <a:lst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700" dirty="0">
                <a:sym typeface="Calibri" panose="020F0502020204030204" pitchFamily="34" charset="0"/>
              </a:rPr>
              <a:t>1 </a:t>
            </a:r>
            <a:r>
              <a:rPr lang="de-DE" sz="700" dirty="0" err="1">
                <a:sym typeface="Calibri" panose="020F0502020204030204" pitchFamily="34" charset="0"/>
              </a:rPr>
              <a:t>aboutDigitalHealth</a:t>
            </a:r>
            <a:r>
              <a:rPr lang="de-DE" sz="700" dirty="0">
                <a:sym typeface="Calibri" panose="020F0502020204030204" pitchFamily="34" charset="0"/>
              </a:rPr>
              <a:t>, “Net Zero </a:t>
            </a:r>
            <a:r>
              <a:rPr lang="de-DE" sz="700" dirty="0" err="1">
                <a:sym typeface="Calibri" panose="020F0502020204030204" pitchFamily="34" charset="0"/>
              </a:rPr>
              <a:t>Healthcare</a:t>
            </a:r>
            <a:r>
              <a:rPr lang="de-DE" sz="700" dirty="0">
                <a:sym typeface="Calibri" panose="020F0502020204030204" pitchFamily="34" charset="0"/>
              </a:rPr>
              <a:t>”: https://aboutdigitalhealth.com/2022/09/20/net-zero-healthcare-pharma, </a:t>
            </a:r>
            <a:r>
              <a:rPr lang="de-DE" sz="700" dirty="0" err="1">
                <a:sym typeface="Calibri" panose="020F0502020204030204" pitchFamily="34" charset="0"/>
              </a:rPr>
              <a:t>viewed</a:t>
            </a:r>
            <a:r>
              <a:rPr lang="de-DE" sz="700" dirty="0">
                <a:sym typeface="Calibri" panose="020F0502020204030204" pitchFamily="34" charset="0"/>
              </a:rPr>
              <a:t> October 25, 2023. | 2 </a:t>
            </a:r>
            <a:r>
              <a:rPr lang="de-DE" sz="700" dirty="0" err="1">
                <a:sym typeface="Calibri" panose="020F0502020204030204" pitchFamily="34" charset="0"/>
              </a:rPr>
              <a:t>Karliner</a:t>
            </a:r>
            <a:r>
              <a:rPr lang="de-DE" sz="700" dirty="0">
                <a:sym typeface="Calibri" panose="020F0502020204030204" pitchFamily="34" charset="0"/>
              </a:rPr>
              <a:t> J, Slotterback S, Boyd R, Ashby B, Steele K, Wang J. Health </a:t>
            </a:r>
            <a:r>
              <a:rPr lang="de-DE" sz="700" dirty="0" err="1">
                <a:sym typeface="Calibri" panose="020F0502020204030204" pitchFamily="34" charset="0"/>
              </a:rPr>
              <a:t>Care’s</a:t>
            </a:r>
            <a:r>
              <a:rPr lang="de-DE" sz="700" dirty="0">
                <a:sym typeface="Calibri" panose="020F0502020204030204" pitchFamily="34" charset="0"/>
              </a:rPr>
              <a:t> </a:t>
            </a:r>
            <a:r>
              <a:rPr lang="de-DE" sz="700" dirty="0" err="1">
                <a:sym typeface="Calibri" panose="020F0502020204030204" pitchFamily="34" charset="0"/>
              </a:rPr>
              <a:t>climate</a:t>
            </a:r>
            <a:r>
              <a:rPr lang="de-DE" sz="700" dirty="0">
                <a:sym typeface="Calibri" panose="020F0502020204030204" pitchFamily="34" charset="0"/>
              </a:rPr>
              <a:t> </a:t>
            </a:r>
            <a:r>
              <a:rPr lang="de-DE" sz="700" dirty="0" err="1">
                <a:sym typeface="Calibri" panose="020F0502020204030204" pitchFamily="34" charset="0"/>
              </a:rPr>
              <a:t>footprint</a:t>
            </a:r>
            <a:r>
              <a:rPr lang="de-DE" sz="700" dirty="0">
                <a:sym typeface="Calibri" panose="020F0502020204030204" pitchFamily="34" charset="0"/>
              </a:rPr>
              <a:t>: The Health </a:t>
            </a:r>
            <a:r>
              <a:rPr lang="de-DE" sz="700" dirty="0" err="1">
                <a:sym typeface="Calibri" panose="020F0502020204030204" pitchFamily="34" charset="0"/>
              </a:rPr>
              <a:t>Sector</a:t>
            </a:r>
            <a:r>
              <a:rPr lang="de-DE" sz="700" dirty="0">
                <a:sym typeface="Calibri" panose="020F0502020204030204" pitchFamily="34" charset="0"/>
              </a:rPr>
              <a:t> </a:t>
            </a:r>
            <a:r>
              <a:rPr lang="de-DE" sz="700" dirty="0" err="1">
                <a:sym typeface="Calibri" panose="020F0502020204030204" pitchFamily="34" charset="0"/>
              </a:rPr>
              <a:t>Contribution</a:t>
            </a:r>
            <a:r>
              <a:rPr lang="de-DE" sz="700" dirty="0">
                <a:sym typeface="Calibri" panose="020F0502020204030204" pitchFamily="34" charset="0"/>
              </a:rPr>
              <a:t> and </a:t>
            </a:r>
            <a:r>
              <a:rPr lang="de-DE" sz="700" dirty="0" err="1">
                <a:sym typeface="Calibri" panose="020F0502020204030204" pitchFamily="34" charset="0"/>
              </a:rPr>
              <a:t>opportunities</a:t>
            </a:r>
            <a:r>
              <a:rPr lang="de-DE" sz="700" dirty="0">
                <a:sym typeface="Calibri" panose="020F0502020204030204" pitchFamily="34" charset="0"/>
              </a:rPr>
              <a:t> </a:t>
            </a:r>
            <a:r>
              <a:rPr lang="de-DE" sz="700" dirty="0" err="1">
                <a:sym typeface="Calibri" panose="020F0502020204030204" pitchFamily="34" charset="0"/>
              </a:rPr>
              <a:t>for</a:t>
            </a:r>
            <a:r>
              <a:rPr lang="de-DE" sz="700" dirty="0">
                <a:sym typeface="Calibri" panose="020F0502020204030204" pitchFamily="34" charset="0"/>
              </a:rPr>
              <a:t> </a:t>
            </a:r>
            <a:r>
              <a:rPr lang="de-DE" sz="700" dirty="0" err="1">
                <a:sym typeface="Calibri" panose="020F0502020204030204" pitchFamily="34" charset="0"/>
              </a:rPr>
              <a:t>action</a:t>
            </a:r>
            <a:r>
              <a:rPr lang="de-DE" sz="700" dirty="0">
                <a:sym typeface="Calibri" panose="020F0502020204030204" pitchFamily="34" charset="0"/>
              </a:rPr>
              <a:t>. European Journal of Public Health. 2020;30 (Supplement_5) | 3 </a:t>
            </a:r>
            <a:r>
              <a:rPr lang="de-DE" sz="700" dirty="0" err="1"/>
              <a:t>Aunión</a:t>
            </a:r>
            <a:r>
              <a:rPr lang="de-DE" sz="700" dirty="0"/>
              <a:t>-Villa, J., Gómez-Chaparro, M. &amp; García-Sanz-Calcedo, J. Study of </a:t>
            </a:r>
            <a:r>
              <a:rPr lang="de-DE" sz="700" dirty="0" err="1"/>
              <a:t>the</a:t>
            </a:r>
            <a:r>
              <a:rPr lang="de-DE" sz="700" dirty="0"/>
              <a:t> </a:t>
            </a:r>
            <a:r>
              <a:rPr lang="de-DE" sz="700" dirty="0" err="1"/>
              <a:t>energy</a:t>
            </a:r>
            <a:r>
              <a:rPr lang="de-DE" sz="700" dirty="0"/>
              <a:t> </a:t>
            </a:r>
            <a:r>
              <a:rPr lang="de-DE" sz="700" dirty="0" err="1"/>
              <a:t>intensity</a:t>
            </a:r>
            <a:r>
              <a:rPr lang="de-DE" sz="700" dirty="0"/>
              <a:t> </a:t>
            </a:r>
            <a:r>
              <a:rPr lang="de-DE" sz="700" dirty="0" err="1"/>
              <a:t>by</a:t>
            </a:r>
            <a:r>
              <a:rPr lang="de-DE" sz="700" dirty="0"/>
              <a:t> </a:t>
            </a:r>
            <a:r>
              <a:rPr lang="de-DE" sz="700" dirty="0" err="1"/>
              <a:t>built</a:t>
            </a:r>
            <a:r>
              <a:rPr lang="de-DE" sz="700" dirty="0"/>
              <a:t> </a:t>
            </a:r>
            <a:r>
              <a:rPr lang="de-DE" sz="700" dirty="0" err="1"/>
              <a:t>areas</a:t>
            </a:r>
            <a:r>
              <a:rPr lang="de-DE" sz="700" dirty="0"/>
              <a:t> in a medium-</a:t>
            </a:r>
            <a:r>
              <a:rPr lang="de-DE" sz="700" dirty="0" err="1"/>
              <a:t>sized</a:t>
            </a:r>
            <a:r>
              <a:rPr lang="de-DE" sz="700" dirty="0"/>
              <a:t> </a:t>
            </a:r>
            <a:r>
              <a:rPr lang="de-DE" sz="700" dirty="0" err="1"/>
              <a:t>Spanish</a:t>
            </a:r>
            <a:r>
              <a:rPr lang="de-DE" sz="700" dirty="0"/>
              <a:t> </a:t>
            </a:r>
            <a:r>
              <a:rPr lang="de-DE" sz="700" dirty="0" err="1"/>
              <a:t>hospital</a:t>
            </a:r>
            <a:r>
              <a:rPr lang="de-DE" sz="700" dirty="0"/>
              <a:t>. Energy Efficiency 14, 26 (2021) </a:t>
            </a:r>
            <a:endParaRPr lang="de-DE" sz="700" dirty="0">
              <a:sym typeface="Calibri" panose="020F0502020204030204" pitchFamily="34" charset="0"/>
            </a:endParaRPr>
          </a:p>
        </p:txBody>
      </p:sp>
    </p:spTree>
    <p:extLst>
      <p:ext uri="{BB962C8B-B14F-4D97-AF65-F5344CB8AC3E}">
        <p14:creationId xmlns:p14="http://schemas.microsoft.com/office/powerpoint/2010/main" val="8335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4CCDE5-058F-42CA-22D3-5E706D179C81}"/>
              </a:ext>
            </a:extLst>
          </p:cNvPr>
          <p:cNvSpPr>
            <a:spLocks noGrp="1"/>
          </p:cNvSpPr>
          <p:nvPr>
            <p:ph type="body" sz="quarter" idx="10"/>
          </p:nvPr>
        </p:nvSpPr>
        <p:spPr/>
        <p:txBody>
          <a:bodyPr/>
          <a:lstStyle/>
          <a:p>
            <a:r>
              <a:rPr lang="en-US" sz="2400" dirty="0"/>
              <a:t>Siemens Healthineers is committed </a:t>
            </a:r>
            <a:br>
              <a:rPr lang="en-US" sz="2400" dirty="0"/>
            </a:br>
            <a:r>
              <a:rPr lang="en-US" sz="2400" dirty="0"/>
              <a:t>to preserving our planet’s resources</a:t>
            </a:r>
            <a:endParaRPr lang="de-DE" sz="2400" dirty="0"/>
          </a:p>
        </p:txBody>
      </p:sp>
      <p:sp>
        <p:nvSpPr>
          <p:cNvPr id="4" name="TextBox 3">
            <a:extLst>
              <a:ext uri="{FF2B5EF4-FFF2-40B4-BE49-F238E27FC236}">
                <a16:creationId xmlns:a16="http://schemas.microsoft.com/office/drawing/2014/main" id="{A412B105-1566-4551-E6CC-7C86D5F58B2A}"/>
              </a:ext>
            </a:extLst>
          </p:cNvPr>
          <p:cNvSpPr txBox="1"/>
          <p:nvPr/>
        </p:nvSpPr>
        <p:spPr>
          <a:xfrm>
            <a:off x="412409" y="1419382"/>
            <a:ext cx="4544465" cy="622286"/>
          </a:xfrm>
          <a:prstGeom prst="rect">
            <a:avLst/>
          </a:prstGeom>
          <a:noFill/>
        </p:spPr>
        <p:txBody>
          <a:bodyPr wrap="square" lIns="0" tIns="0" rIns="0" bIns="0">
            <a:spAutoFit/>
          </a:bodyPr>
          <a:lstStyle/>
          <a:p>
            <a:pPr defTabSz="685800"/>
            <a:r>
              <a:rPr lang="en-US" sz="1348" b="1" dirty="0">
                <a:solidFill>
                  <a:srgbClr val="000000"/>
                </a:solidFill>
                <a:latin typeface="Calibri"/>
              </a:rPr>
              <a:t>At Siemens </a:t>
            </a:r>
            <a:r>
              <a:rPr lang="en-US" sz="1348" b="1" dirty="0" err="1">
                <a:solidFill>
                  <a:srgbClr val="000000"/>
                </a:solidFill>
                <a:latin typeface="Calibri"/>
              </a:rPr>
              <a:t>Healthineers</a:t>
            </a:r>
            <a:r>
              <a:rPr lang="en-US" sz="1348" b="1" dirty="0">
                <a:solidFill>
                  <a:srgbClr val="000000"/>
                </a:solidFill>
                <a:latin typeface="Calibri"/>
              </a:rPr>
              <a:t>, we want to advance a world </a:t>
            </a:r>
            <a:br>
              <a:rPr lang="en-US" sz="1348" b="1" dirty="0">
                <a:solidFill>
                  <a:srgbClr val="000000"/>
                </a:solidFill>
                <a:latin typeface="Calibri"/>
              </a:rPr>
            </a:br>
            <a:r>
              <a:rPr lang="en-US" sz="1348" b="1" dirty="0">
                <a:solidFill>
                  <a:srgbClr val="000000"/>
                </a:solidFill>
                <a:latin typeface="Calibri"/>
              </a:rPr>
              <a:t>where breakthroughs in healthcare create new possibilities</a:t>
            </a:r>
            <a:br>
              <a:rPr lang="en-US" sz="1348" b="1" dirty="0">
                <a:solidFill>
                  <a:srgbClr val="000000"/>
                </a:solidFill>
                <a:latin typeface="Calibri"/>
              </a:rPr>
            </a:br>
            <a:r>
              <a:rPr lang="en-US" sz="1348" b="1" dirty="0">
                <a:solidFill>
                  <a:srgbClr val="000000"/>
                </a:solidFill>
                <a:latin typeface="Calibri"/>
              </a:rPr>
              <a:t>with a minimal impact on our planet.</a:t>
            </a:r>
          </a:p>
        </p:txBody>
      </p:sp>
      <p:sp>
        <p:nvSpPr>
          <p:cNvPr id="5" name="TextBox 4">
            <a:extLst>
              <a:ext uri="{FF2B5EF4-FFF2-40B4-BE49-F238E27FC236}">
                <a16:creationId xmlns:a16="http://schemas.microsoft.com/office/drawing/2014/main" id="{F0430E9C-8E30-4948-5043-6D8992696C3D}"/>
              </a:ext>
            </a:extLst>
          </p:cNvPr>
          <p:cNvSpPr txBox="1">
            <a:spLocks/>
          </p:cNvSpPr>
          <p:nvPr/>
        </p:nvSpPr>
        <p:spPr>
          <a:xfrm>
            <a:off x="415573" y="2299581"/>
            <a:ext cx="4210503" cy="368659"/>
          </a:xfrm>
          <a:prstGeom prst="rect">
            <a:avLst/>
          </a:prstGeom>
          <a:noFill/>
        </p:spPr>
        <p:txBody>
          <a:bodyPr wrap="square" lIns="0" tIns="0" rIns="0" bIns="0" rtlCol="0">
            <a:noAutofit/>
          </a:bodyPr>
          <a:lstStyle/>
          <a:p>
            <a:pPr defTabSz="685800"/>
            <a:r>
              <a:rPr lang="en-US" sz="1198" dirty="0">
                <a:solidFill>
                  <a:srgbClr val="000000"/>
                </a:solidFill>
                <a:latin typeface="Calibri"/>
              </a:rPr>
              <a:t>We aim to minimize the environmental impact </a:t>
            </a:r>
            <a:br>
              <a:rPr lang="en-US" sz="1198" dirty="0">
                <a:solidFill>
                  <a:srgbClr val="000000"/>
                </a:solidFill>
                <a:latin typeface="Calibri"/>
              </a:rPr>
            </a:br>
            <a:r>
              <a:rPr lang="en-US" sz="1198" dirty="0">
                <a:solidFill>
                  <a:srgbClr val="000000"/>
                </a:solidFill>
                <a:latin typeface="Calibri"/>
              </a:rPr>
              <a:t>throughout the </a:t>
            </a:r>
            <a:r>
              <a:rPr lang="en-US" sz="1198" b="1" dirty="0">
                <a:solidFill>
                  <a:srgbClr val="EC6602"/>
                </a:solidFill>
                <a:latin typeface="Calibri"/>
              </a:rPr>
              <a:t>lifecycle</a:t>
            </a:r>
            <a:r>
              <a:rPr lang="en-US" sz="1198" dirty="0">
                <a:solidFill>
                  <a:srgbClr val="000000"/>
                </a:solidFill>
                <a:latin typeface="Calibri"/>
              </a:rPr>
              <a:t> of our solutions. </a:t>
            </a:r>
          </a:p>
        </p:txBody>
      </p:sp>
      <p:sp>
        <p:nvSpPr>
          <p:cNvPr id="6" name="TextBox 5">
            <a:extLst>
              <a:ext uri="{FF2B5EF4-FFF2-40B4-BE49-F238E27FC236}">
                <a16:creationId xmlns:a16="http://schemas.microsoft.com/office/drawing/2014/main" id="{EEDE8274-2833-7965-05F4-3009AC32949A}"/>
              </a:ext>
            </a:extLst>
          </p:cNvPr>
          <p:cNvSpPr txBox="1">
            <a:spLocks/>
          </p:cNvSpPr>
          <p:nvPr/>
        </p:nvSpPr>
        <p:spPr>
          <a:xfrm>
            <a:off x="415573" y="2937748"/>
            <a:ext cx="4210503" cy="368659"/>
          </a:xfrm>
          <a:prstGeom prst="rect">
            <a:avLst/>
          </a:prstGeom>
          <a:noFill/>
        </p:spPr>
        <p:txBody>
          <a:bodyPr wrap="square" lIns="0" tIns="0" rIns="0" bIns="0" rtlCol="0">
            <a:noAutofit/>
          </a:bodyPr>
          <a:lstStyle/>
          <a:p>
            <a:pPr defTabSz="685800"/>
            <a:r>
              <a:rPr lang="en-US" sz="1198" dirty="0">
                <a:solidFill>
                  <a:srgbClr val="000000"/>
                </a:solidFill>
                <a:latin typeface="Calibri"/>
              </a:rPr>
              <a:t>We are committed to driving </a:t>
            </a:r>
            <a:r>
              <a:rPr lang="en-US" sz="1198" b="1" dirty="0">
                <a:solidFill>
                  <a:srgbClr val="EC6602"/>
                </a:solidFill>
                <a:latin typeface="Calibri"/>
              </a:rPr>
              <a:t>decarbonization</a:t>
            </a:r>
            <a:r>
              <a:rPr lang="en-US" sz="1198" b="1" dirty="0">
                <a:solidFill>
                  <a:srgbClr val="1B1B1B"/>
                </a:solidFill>
                <a:latin typeface="Calibri"/>
              </a:rPr>
              <a:t> </a:t>
            </a:r>
            <a:br>
              <a:rPr lang="en-US" sz="1198" b="1" dirty="0">
                <a:solidFill>
                  <a:srgbClr val="1B1B1B"/>
                </a:solidFill>
                <a:latin typeface="Calibri"/>
              </a:rPr>
            </a:br>
            <a:r>
              <a:rPr lang="en-US" sz="1198" dirty="0">
                <a:solidFill>
                  <a:srgbClr val="000000"/>
                </a:solidFill>
                <a:latin typeface="Calibri"/>
              </a:rPr>
              <a:t>across our value chain and promoting</a:t>
            </a:r>
            <a:r>
              <a:rPr lang="en-US" sz="1198" dirty="0">
                <a:solidFill>
                  <a:srgbClr val="1B1B1B"/>
                </a:solidFill>
                <a:latin typeface="Calibri"/>
              </a:rPr>
              <a:t> </a:t>
            </a:r>
            <a:r>
              <a:rPr lang="en-US" sz="1198" b="1" dirty="0">
                <a:solidFill>
                  <a:srgbClr val="EC6602"/>
                </a:solidFill>
                <a:latin typeface="Calibri"/>
              </a:rPr>
              <a:t>circularity.</a:t>
            </a:r>
            <a:endParaRPr lang="en-US" sz="1198" dirty="0">
              <a:solidFill>
                <a:srgbClr val="EC6602"/>
              </a:solidFill>
              <a:latin typeface="Calibri"/>
            </a:endParaRPr>
          </a:p>
        </p:txBody>
      </p:sp>
      <p:sp>
        <p:nvSpPr>
          <p:cNvPr id="7" name="TextBox 6">
            <a:extLst>
              <a:ext uri="{FF2B5EF4-FFF2-40B4-BE49-F238E27FC236}">
                <a16:creationId xmlns:a16="http://schemas.microsoft.com/office/drawing/2014/main" id="{2F4BCD49-4183-CB68-8E65-AE0A3987C15C}"/>
              </a:ext>
            </a:extLst>
          </p:cNvPr>
          <p:cNvSpPr txBox="1">
            <a:spLocks/>
          </p:cNvSpPr>
          <p:nvPr/>
        </p:nvSpPr>
        <p:spPr>
          <a:xfrm>
            <a:off x="415573" y="3575916"/>
            <a:ext cx="4210503" cy="368659"/>
          </a:xfrm>
          <a:prstGeom prst="rect">
            <a:avLst/>
          </a:prstGeom>
          <a:noFill/>
        </p:spPr>
        <p:txBody>
          <a:bodyPr wrap="square" lIns="0" tIns="0" rIns="0" bIns="0" rtlCol="0">
            <a:noAutofit/>
          </a:bodyPr>
          <a:lstStyle/>
          <a:p>
            <a:pPr defTabSz="685800"/>
            <a:r>
              <a:rPr lang="en-US" sz="1198" dirty="0">
                <a:solidFill>
                  <a:srgbClr val="000000"/>
                </a:solidFill>
                <a:latin typeface="Calibri"/>
              </a:rPr>
              <a:t>We are committed to developing </a:t>
            </a:r>
            <a:r>
              <a:rPr lang="en-US" sz="1198" b="1" dirty="0">
                <a:solidFill>
                  <a:srgbClr val="EC6602"/>
                </a:solidFill>
                <a:latin typeface="Calibri"/>
              </a:rPr>
              <a:t>sustainably designed products and services </a:t>
            </a:r>
            <a:r>
              <a:rPr lang="en-US" sz="1198" dirty="0">
                <a:solidFill>
                  <a:srgbClr val="000000"/>
                </a:solidFill>
                <a:latin typeface="Calibri"/>
              </a:rPr>
              <a:t>that also help our customers meet their targets.</a:t>
            </a:r>
          </a:p>
        </p:txBody>
      </p:sp>
      <p:cxnSp>
        <p:nvCxnSpPr>
          <p:cNvPr id="8" name="Straight Connector 19">
            <a:extLst>
              <a:ext uri="{FF2B5EF4-FFF2-40B4-BE49-F238E27FC236}">
                <a16:creationId xmlns:a16="http://schemas.microsoft.com/office/drawing/2014/main" id="{EC1D9806-B7DB-D2C3-9290-F764DDE6F39B}"/>
              </a:ext>
            </a:extLst>
          </p:cNvPr>
          <p:cNvCxnSpPr>
            <a:cxnSpLocks/>
          </p:cNvCxnSpPr>
          <p:nvPr/>
        </p:nvCxnSpPr>
        <p:spPr bwMode="gray">
          <a:xfrm flipH="1">
            <a:off x="421323" y="2802994"/>
            <a:ext cx="568342" cy="0"/>
          </a:xfrm>
          <a:prstGeom prst="line">
            <a:avLst/>
          </a:prstGeom>
          <a:ln w="19050" cap="rnd">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19">
            <a:extLst>
              <a:ext uri="{FF2B5EF4-FFF2-40B4-BE49-F238E27FC236}">
                <a16:creationId xmlns:a16="http://schemas.microsoft.com/office/drawing/2014/main" id="{C2D79732-65EA-5BED-886A-F84FB099959A}"/>
              </a:ext>
            </a:extLst>
          </p:cNvPr>
          <p:cNvCxnSpPr>
            <a:cxnSpLocks/>
          </p:cNvCxnSpPr>
          <p:nvPr/>
        </p:nvCxnSpPr>
        <p:spPr bwMode="gray">
          <a:xfrm flipH="1">
            <a:off x="421323" y="3441161"/>
            <a:ext cx="568342" cy="0"/>
          </a:xfrm>
          <a:prstGeom prst="line">
            <a:avLst/>
          </a:prstGeom>
          <a:ln w="19050" cap="rnd">
            <a:solidFill>
              <a:schemeClr val="bg2"/>
            </a:solidFill>
            <a:prstDash val="soli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C1679D1-8A0C-8EB8-50B3-B4F3E9F6EDA3}"/>
              </a:ext>
            </a:extLst>
          </p:cNvPr>
          <p:cNvGrpSpPr/>
          <p:nvPr/>
        </p:nvGrpSpPr>
        <p:grpSpPr>
          <a:xfrm>
            <a:off x="5638798" y="1327668"/>
            <a:ext cx="4309499" cy="3955882"/>
            <a:chOff x="7161269" y="1830871"/>
            <a:chExt cx="5745999" cy="5274508"/>
          </a:xfrm>
        </p:grpSpPr>
        <p:sp>
          <p:nvSpPr>
            <p:cNvPr id="11" name="Bogen 95">
              <a:extLst>
                <a:ext uri="{FF2B5EF4-FFF2-40B4-BE49-F238E27FC236}">
                  <a16:creationId xmlns:a16="http://schemas.microsoft.com/office/drawing/2014/main" id="{5258F648-1E0C-2D22-828F-82643D003258}"/>
                </a:ext>
              </a:extLst>
            </p:cNvPr>
            <p:cNvSpPr>
              <a:spLocks/>
            </p:cNvSpPr>
            <p:nvPr/>
          </p:nvSpPr>
          <p:spPr>
            <a:xfrm rot="5400000">
              <a:off x="7256871" y="1735269"/>
              <a:ext cx="5274508" cy="5465711"/>
            </a:xfrm>
            <a:prstGeom prst="arc">
              <a:avLst>
                <a:gd name="adj1" fmla="val 16200000"/>
                <a:gd name="adj2" fmla="val 14909515"/>
              </a:avLst>
            </a:prstGeom>
            <a:noFill/>
            <a:ln w="30221" cap="flat" cmpd="sng" algn="ctr">
              <a:solidFill>
                <a:srgbClr val="ECECEC"/>
              </a:solidFill>
              <a:prstDash val="solid"/>
              <a:roun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81299" tIns="40649" rIns="81299" bIns="40649" rtlCol="0" anchor="ctr"/>
            <a:lstStyle/>
            <a:p>
              <a:pPr algn="ctr" defTabSz="685800"/>
              <a:endParaRPr lang="en-US" sz="1346">
                <a:solidFill>
                  <a:srgbClr val="FFFFFF"/>
                </a:solidFill>
                <a:latin typeface="Calibri"/>
              </a:endParaRPr>
            </a:p>
          </p:txBody>
        </p:sp>
        <p:grpSp>
          <p:nvGrpSpPr>
            <p:cNvPr id="12" name="Group 11">
              <a:extLst>
                <a:ext uri="{FF2B5EF4-FFF2-40B4-BE49-F238E27FC236}">
                  <a16:creationId xmlns:a16="http://schemas.microsoft.com/office/drawing/2014/main" id="{F007DD62-AA9B-B638-B010-C5FBDB6936FB}"/>
                </a:ext>
              </a:extLst>
            </p:cNvPr>
            <p:cNvGrpSpPr/>
            <p:nvPr/>
          </p:nvGrpSpPr>
          <p:grpSpPr>
            <a:xfrm>
              <a:off x="7364472" y="1965647"/>
              <a:ext cx="5542796" cy="5033574"/>
              <a:chOff x="7364472" y="1965647"/>
              <a:chExt cx="5542796" cy="5033574"/>
            </a:xfrm>
          </p:grpSpPr>
          <p:sp>
            <p:nvSpPr>
              <p:cNvPr id="13" name="Ellipse 84">
                <a:extLst>
                  <a:ext uri="{FF2B5EF4-FFF2-40B4-BE49-F238E27FC236}">
                    <a16:creationId xmlns:a16="http://schemas.microsoft.com/office/drawing/2014/main" id="{E88A9279-E45A-0D8D-2A3D-79A988179CAD}"/>
                  </a:ext>
                </a:extLst>
              </p:cNvPr>
              <p:cNvSpPr/>
              <p:nvPr/>
            </p:nvSpPr>
            <p:spPr>
              <a:xfrm>
                <a:off x="7364472" y="1965647"/>
                <a:ext cx="5122704" cy="5033574"/>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
            <p:nvSpPr>
              <p:cNvPr id="14" name="Content">
                <a:extLst>
                  <a:ext uri="{FF2B5EF4-FFF2-40B4-BE49-F238E27FC236}">
                    <a16:creationId xmlns:a16="http://schemas.microsoft.com/office/drawing/2014/main" id="{A4B7F454-BA87-23AC-7F71-27C2EBFC9C05}"/>
                  </a:ext>
                </a:extLst>
              </p:cNvPr>
              <p:cNvSpPr txBox="1">
                <a:spLocks/>
              </p:cNvSpPr>
              <p:nvPr/>
            </p:nvSpPr>
            <p:spPr>
              <a:xfrm>
                <a:off x="8337023" y="3172746"/>
                <a:ext cx="3276879" cy="984885"/>
              </a:xfrm>
              <a:prstGeom prst="rect">
                <a:avLst/>
              </a:prstGeom>
            </p:spPr>
            <p:txBody>
              <a:bodyPr wrap="square" lIns="0" tIns="0" rIns="0" bIns="0">
                <a:spAutoFit/>
              </a:bodyPr>
              <a:lstStyle>
                <a:lvl1pPr marL="0" indent="0" algn="l" defTabSz="914400" rtl="0" eaLnBrk="1" latinLnBrk="0" hangingPunct="1">
                  <a:lnSpc>
                    <a:spcPct val="85000"/>
                  </a:lnSpc>
                  <a:spcBef>
                    <a:spcPts val="0"/>
                  </a:spcBef>
                  <a:buFont typeface="Arial" panose="020B0604020202020204" pitchFamily="34" charset="0"/>
                  <a:buNone/>
                  <a:defRPr sz="4000" b="0" i="1" kern="1200" baseline="0">
                    <a:solidFill>
                      <a:schemeClr val="tx1"/>
                    </a:solidFill>
                    <a:latin typeface="+mn-lt"/>
                    <a:ea typeface="+mn-ea"/>
                    <a:cs typeface="+mn-cs"/>
                  </a:defRPr>
                </a:lvl1pPr>
                <a:lvl2pPr marL="0" indent="0" algn="l" defTabSz="914400" rtl="0" eaLnBrk="1" latinLnBrk="0" hangingPunct="1">
                  <a:lnSpc>
                    <a:spcPct val="100000"/>
                  </a:lnSpc>
                  <a:spcBef>
                    <a:spcPts val="2200"/>
                  </a:spcBef>
                  <a:buClr>
                    <a:schemeClr val="bg2"/>
                  </a:buClr>
                  <a:buFont typeface="Arial" panose="020B0604020202020204" pitchFamily="34" charset="0"/>
                  <a:buNone/>
                  <a:defRPr sz="14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48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864000" marR="0" indent="-216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080000" indent="-216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296000" marR="0" indent="-216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lnSpc>
                    <a:spcPct val="100000"/>
                  </a:lnSpc>
                </a:pPr>
                <a:r>
                  <a:rPr lang="en-US" sz="1600" dirty="0"/>
                  <a:t>For us as a company, business and sustainability are one integrated set of goals.</a:t>
                </a:r>
                <a:endParaRPr lang="en-US" sz="1600" i="0" dirty="0"/>
              </a:p>
            </p:txBody>
          </p:sp>
          <p:sp>
            <p:nvSpPr>
              <p:cNvPr id="15" name="TextBox 14">
                <a:extLst>
                  <a:ext uri="{FF2B5EF4-FFF2-40B4-BE49-F238E27FC236}">
                    <a16:creationId xmlns:a16="http://schemas.microsoft.com/office/drawing/2014/main" id="{1B6AD469-7F5C-090D-379E-63D1A48E394D}"/>
                  </a:ext>
                </a:extLst>
              </p:cNvPr>
              <p:cNvSpPr txBox="1"/>
              <p:nvPr/>
            </p:nvSpPr>
            <p:spPr>
              <a:xfrm>
                <a:off x="9737185" y="5037083"/>
                <a:ext cx="1629614" cy="798604"/>
              </a:xfrm>
              <a:prstGeom prst="rect">
                <a:avLst/>
              </a:prstGeom>
              <a:noFill/>
            </p:spPr>
            <p:txBody>
              <a:bodyPr wrap="square" lIns="0" tIns="0" rIns="0" bIns="0" rtlCol="0" anchor="t">
                <a:noAutofit/>
              </a:bodyPr>
              <a:lstStyle/>
              <a:p>
                <a:pPr defTabSz="685800"/>
                <a:r>
                  <a:rPr lang="en-US" sz="1346" b="1" dirty="0">
                    <a:solidFill>
                      <a:srgbClr val="EC6602"/>
                    </a:solidFill>
                    <a:latin typeface="Calibri" panose="020F0502020204030204" pitchFamily="34" charset="0"/>
                  </a:rPr>
                  <a:t>Bernd Montag</a:t>
                </a:r>
                <a:br>
                  <a:rPr lang="en-US" sz="1346" b="1" dirty="0">
                    <a:solidFill>
                      <a:srgbClr val="EC6602"/>
                    </a:solidFill>
                    <a:latin typeface="Calibri"/>
                  </a:rPr>
                </a:br>
                <a:r>
                  <a:rPr lang="en-US" sz="825" dirty="0">
                    <a:solidFill>
                      <a:srgbClr val="000000"/>
                    </a:solidFill>
                    <a:latin typeface="Calibri" panose="020F0502020204030204" pitchFamily="34" charset="0"/>
                    <a:ea typeface="Calibri" panose="020F0502020204030204" pitchFamily="34" charset="0"/>
                  </a:rPr>
                  <a:t>CEO, Siemens Healthineers</a:t>
                </a:r>
                <a:endParaRPr lang="de-DE" sz="825" dirty="0">
                  <a:solidFill>
                    <a:srgbClr val="000000"/>
                  </a:solidFill>
                  <a:latin typeface="Aptos" panose="020B0004020202020204" pitchFamily="34" charset="0"/>
                  <a:ea typeface="Calibri" panose="020F0502020204030204" pitchFamily="34" charset="0"/>
                  <a:cs typeface="Aptos" panose="020B0004020202020204" pitchFamily="34" charset="0"/>
                </a:endParaRPr>
              </a:p>
              <a:p>
                <a:pPr defTabSz="685800"/>
                <a:endParaRPr lang="en-US" sz="1346" dirty="0">
                  <a:solidFill>
                    <a:srgbClr val="000000"/>
                  </a:solidFill>
                  <a:latin typeface="Calibri"/>
                </a:endParaRPr>
              </a:p>
            </p:txBody>
          </p:sp>
          <p:sp>
            <p:nvSpPr>
              <p:cNvPr id="16" name="TextBox 6">
                <a:extLst>
                  <a:ext uri="{FF2B5EF4-FFF2-40B4-BE49-F238E27FC236}">
                    <a16:creationId xmlns:a16="http://schemas.microsoft.com/office/drawing/2014/main" id="{6A328667-2F18-E7EB-0B46-C7517F1196C1}"/>
                  </a:ext>
                </a:extLst>
              </p:cNvPr>
              <p:cNvSpPr txBox="1">
                <a:spLocks/>
              </p:cNvSpPr>
              <p:nvPr/>
            </p:nvSpPr>
            <p:spPr>
              <a:xfrm>
                <a:off x="8277203" y="2162549"/>
                <a:ext cx="428734" cy="903211"/>
              </a:xfrm>
              <a:prstGeom prst="rect">
                <a:avLst/>
              </a:prstGeom>
              <a:noFill/>
            </p:spPr>
            <p:txBody>
              <a:bodyPr wrap="square" lIns="0" tIns="0" rIns="0" bIns="0" rtlCol="0">
                <a:noAutofit/>
              </a:bodyPr>
              <a:lstStyle/>
              <a:p>
                <a:pPr defTabSz="685800"/>
                <a:r>
                  <a:rPr lang="en-US" sz="10350" b="1" dirty="0">
                    <a:solidFill>
                      <a:srgbClr val="EC6602"/>
                    </a:solidFill>
                    <a:latin typeface="Calibri" panose="020F0502020204030204" pitchFamily="34" charset="0"/>
                  </a:rPr>
                  <a:t>“</a:t>
                </a:r>
              </a:p>
            </p:txBody>
          </p:sp>
          <p:sp>
            <p:nvSpPr>
              <p:cNvPr id="17" name="TextBox 60">
                <a:extLst>
                  <a:ext uri="{FF2B5EF4-FFF2-40B4-BE49-F238E27FC236}">
                    <a16:creationId xmlns:a16="http://schemas.microsoft.com/office/drawing/2014/main" id="{BC0F0088-B8AB-78D2-5729-111DD23A0B3D}"/>
                  </a:ext>
                </a:extLst>
              </p:cNvPr>
              <p:cNvSpPr txBox="1"/>
              <p:nvPr/>
            </p:nvSpPr>
            <p:spPr>
              <a:xfrm>
                <a:off x="12626980" y="5685117"/>
                <a:ext cx="280288" cy="143476"/>
              </a:xfrm>
              <a:prstGeom prst="rect">
                <a:avLst/>
              </a:prstGeom>
              <a:noFill/>
            </p:spPr>
            <p:txBody>
              <a:bodyPr vert="horz" wrap="square" lIns="0" tIns="0" rIns="0" bIns="0" rtlCol="0" anchor="ctr" anchorCtr="0">
                <a:noAutofit/>
              </a:bodyPr>
              <a:lstStyle/>
              <a:p>
                <a:pPr algn="r" defTabSz="685800"/>
                <a:endParaRPr lang="de-DE" sz="747" b="1" dirty="0">
                  <a:solidFill>
                    <a:srgbClr val="000000"/>
                  </a:solidFill>
                  <a:latin typeface="Calibri" panose="020F0502020204030204" pitchFamily="34" charset="0"/>
                </a:endParaRPr>
              </a:p>
            </p:txBody>
          </p:sp>
        </p:grpSp>
      </p:grpSp>
      <p:pic>
        <p:nvPicPr>
          <p:cNvPr id="20" name="Picture 19">
            <a:extLst>
              <a:ext uri="{FF2B5EF4-FFF2-40B4-BE49-F238E27FC236}">
                <a16:creationId xmlns:a16="http://schemas.microsoft.com/office/drawing/2014/main" id="{DE3D3F3B-A598-D94A-BA3D-4318A1C31712}"/>
              </a:ext>
            </a:extLst>
          </p:cNvPr>
          <p:cNvPicPr>
            <a:picLocks noChangeAspect="1"/>
          </p:cNvPicPr>
          <p:nvPr/>
        </p:nvPicPr>
        <p:blipFill>
          <a:blip r:embed="rId3"/>
          <a:stretch>
            <a:fillRect/>
          </a:stretch>
        </p:blipFill>
        <p:spPr>
          <a:xfrm>
            <a:off x="6387850" y="3441161"/>
            <a:ext cx="1041243" cy="1005840"/>
          </a:xfrm>
          <a:prstGeom prst="ellipse">
            <a:avLst/>
          </a:prstGeom>
        </p:spPr>
      </p:pic>
      <p:sp>
        <p:nvSpPr>
          <p:cNvPr id="21" name="TextBox 6">
            <a:extLst>
              <a:ext uri="{FF2B5EF4-FFF2-40B4-BE49-F238E27FC236}">
                <a16:creationId xmlns:a16="http://schemas.microsoft.com/office/drawing/2014/main" id="{3A305CEF-7398-44FF-B394-80ED93E70AB0}"/>
              </a:ext>
            </a:extLst>
          </p:cNvPr>
          <p:cNvSpPr txBox="1">
            <a:spLocks/>
          </p:cNvSpPr>
          <p:nvPr/>
        </p:nvSpPr>
        <p:spPr>
          <a:xfrm rot="10800000">
            <a:off x="8690290" y="3045797"/>
            <a:ext cx="321551" cy="677408"/>
          </a:xfrm>
          <a:prstGeom prst="rect">
            <a:avLst/>
          </a:prstGeom>
          <a:noFill/>
        </p:spPr>
        <p:txBody>
          <a:bodyPr wrap="square" lIns="0" tIns="0" rIns="0" bIns="0" rtlCol="0">
            <a:noAutofit/>
          </a:bodyPr>
          <a:lstStyle/>
          <a:p>
            <a:pPr defTabSz="685800"/>
            <a:r>
              <a:rPr lang="en-US" sz="10350" b="1" dirty="0">
                <a:solidFill>
                  <a:srgbClr val="EC6602"/>
                </a:solidFill>
                <a:latin typeface="Calibri" panose="020F0502020204030204" pitchFamily="34" charset="0"/>
              </a:rPr>
              <a:t>“</a:t>
            </a:r>
          </a:p>
        </p:txBody>
      </p:sp>
    </p:spTree>
    <p:extLst>
      <p:ext uri="{BB962C8B-B14F-4D97-AF65-F5344CB8AC3E}">
        <p14:creationId xmlns:p14="http://schemas.microsoft.com/office/powerpoint/2010/main" val="354192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049B7E4-125A-B713-6E42-010AC9C7F74F}"/>
              </a:ext>
            </a:extLst>
          </p:cNvPr>
          <p:cNvSpPr/>
          <p:nvPr/>
        </p:nvSpPr>
        <p:spPr>
          <a:xfrm>
            <a:off x="5873534" y="1352550"/>
            <a:ext cx="2508465" cy="3352799"/>
          </a:xfrm>
          <a:prstGeom prst="rect">
            <a:avLst/>
          </a:prstGeom>
          <a:solidFill>
            <a:srgbClr val="ECECEC"/>
          </a:solid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2" name="Text Placeholder 1">
            <a:extLst>
              <a:ext uri="{FF2B5EF4-FFF2-40B4-BE49-F238E27FC236}">
                <a16:creationId xmlns:a16="http://schemas.microsoft.com/office/drawing/2014/main" id="{118A8D14-E18A-F3BB-034E-4884321FC8AA}"/>
              </a:ext>
            </a:extLst>
          </p:cNvPr>
          <p:cNvSpPr>
            <a:spLocks noGrp="1"/>
          </p:cNvSpPr>
          <p:nvPr>
            <p:ph type="body" sz="quarter" idx="10"/>
          </p:nvPr>
        </p:nvSpPr>
        <p:spPr>
          <a:xfrm>
            <a:off x="324619" y="339502"/>
            <a:ext cx="6685782" cy="432048"/>
          </a:xfrm>
        </p:spPr>
        <p:txBody>
          <a:bodyPr/>
          <a:lstStyle/>
          <a:p>
            <a:r>
              <a:rPr lang="en-US" sz="2400" dirty="0"/>
              <a:t>Net Zero, especially Scope 3 reduction, inherently challenging due to dependency on external factors </a:t>
            </a:r>
            <a:endParaRPr lang="de-DE" sz="2400" dirty="0"/>
          </a:p>
        </p:txBody>
      </p:sp>
      <p:grpSp>
        <p:nvGrpSpPr>
          <p:cNvPr id="50" name="Group 49">
            <a:extLst>
              <a:ext uri="{FF2B5EF4-FFF2-40B4-BE49-F238E27FC236}">
                <a16:creationId xmlns:a16="http://schemas.microsoft.com/office/drawing/2014/main" id="{FED32487-2CBD-7D89-EB96-C9C06B31D307}"/>
              </a:ext>
            </a:extLst>
          </p:cNvPr>
          <p:cNvGrpSpPr>
            <a:grpSpLocks noChangeAspect="1"/>
          </p:cNvGrpSpPr>
          <p:nvPr>
            <p:custDataLst>
              <p:tags r:id="rId1"/>
            </p:custDataLst>
          </p:nvPr>
        </p:nvGrpSpPr>
        <p:grpSpPr>
          <a:xfrm>
            <a:off x="6061128" y="1864021"/>
            <a:ext cx="304799" cy="304799"/>
            <a:chOff x="7253973" y="1414800"/>
            <a:chExt cx="357188" cy="357188"/>
          </a:xfrm>
        </p:grpSpPr>
        <p:sp>
          <p:nvSpPr>
            <p:cNvPr id="47" name="Harvey Ball">
              <a:extLst>
                <a:ext uri="{FF2B5EF4-FFF2-40B4-BE49-F238E27FC236}">
                  <a16:creationId xmlns:a16="http://schemas.microsoft.com/office/drawing/2014/main" id="{0FA3D319-A1D4-E59B-5F1F-96BF0DD01621}"/>
                </a:ext>
              </a:extLst>
            </p:cNvPr>
            <p:cNvSpPr>
              <a:spLocks noChangeArrowheads="1"/>
            </p:cNvSpPr>
            <p:nvPr>
              <p:custDataLst>
                <p:tags r:id="rId2"/>
              </p:custDataLst>
            </p:nvPr>
          </p:nvSpPr>
          <p:spPr bwMode="auto">
            <a:xfrm>
              <a:off x="7253973" y="1414800"/>
              <a:ext cx="357188" cy="357188"/>
            </a:xfrm>
            <a:prstGeom prst="ellipse">
              <a:avLst/>
            </a:prstGeom>
            <a:noFill/>
            <a:ln w="25400" cap="flat" cmpd="sng" algn="ctr">
              <a:solidFill>
                <a:schemeClr val="tx1"/>
              </a:solidFill>
              <a:prstDash val="solid"/>
              <a:round/>
              <a:headEnd type="none" w="med" len="med"/>
              <a:tailEnd type="none" w="med" len="med"/>
            </a:ln>
          </p:spPr>
          <p:txBody>
            <a:bodyPr anchor="ctr"/>
            <a:lstStyle/>
            <a:p>
              <a:pPr algn="ctr">
                <a:spcBef>
                  <a:spcPct val="50000"/>
                </a:spcBef>
                <a:buClr>
                  <a:schemeClr val="accent2"/>
                </a:buClr>
                <a:buFont typeface="Wingdings" pitchFamily="2" charset="2"/>
                <a:buNone/>
              </a:pPr>
              <a:endParaRPr lang="de-DE" sz="2400" dirty="0">
                <a:latin typeface="Arial" pitchFamily="34" charset="0"/>
              </a:endParaRPr>
            </a:p>
          </p:txBody>
        </p:sp>
        <p:sp>
          <p:nvSpPr>
            <p:cNvPr id="48" name="Harvey Ball">
              <a:extLst>
                <a:ext uri="{FF2B5EF4-FFF2-40B4-BE49-F238E27FC236}">
                  <a16:creationId xmlns:a16="http://schemas.microsoft.com/office/drawing/2014/main" id="{6BE5DFB1-EF67-22AA-CD0F-89314F9663A9}"/>
                </a:ext>
              </a:extLst>
            </p:cNvPr>
            <p:cNvSpPr/>
            <p:nvPr>
              <p:custDataLst>
                <p:tags r:id="rId3"/>
              </p:custDataLst>
            </p:nvPr>
          </p:nvSpPr>
          <p:spPr bwMode="auto">
            <a:xfrm>
              <a:off x="7253973" y="1414800"/>
              <a:ext cx="357188" cy="357188"/>
            </a:xfrm>
            <a:prstGeom prst="pie">
              <a:avLst>
                <a:gd name="adj1" fmla="val 16200000"/>
                <a:gd name="adj2" fmla="val 15120000"/>
              </a:avLst>
            </a:prstGeom>
            <a:solidFill>
              <a:schemeClr val="tx1"/>
            </a:solidFill>
            <a:ln w="12700" cap="flat" cmpd="sng" algn="ctr">
              <a:solidFill>
                <a:schemeClr val="tx1"/>
              </a:solidFill>
              <a:prstDash val="solid"/>
              <a:round/>
              <a:headEnd type="none" w="med" len="med"/>
              <a:tailEnd type="none" w="med" len="med"/>
            </a:ln>
            <a:effectLst/>
          </p:spPr>
          <p:txBody>
            <a:bodyPr anchor="ctr"/>
            <a:lstStyle/>
            <a:p>
              <a:pPr algn="ctr">
                <a:spcBef>
                  <a:spcPct val="50000"/>
                </a:spcBef>
                <a:buClr>
                  <a:schemeClr val="accent2"/>
                </a:buClr>
                <a:buFont typeface="Wingdings" pitchFamily="2" charset="2"/>
                <a:buNone/>
                <a:defRPr/>
              </a:pPr>
              <a:endParaRPr lang="de-DE" sz="2400" dirty="0">
                <a:latin typeface="Arial" pitchFamily="34" charset="0"/>
              </a:endParaRPr>
            </a:p>
          </p:txBody>
        </p:sp>
      </p:grpSp>
      <p:sp>
        <p:nvSpPr>
          <p:cNvPr id="51" name="TextBox 50">
            <a:extLst>
              <a:ext uri="{FF2B5EF4-FFF2-40B4-BE49-F238E27FC236}">
                <a16:creationId xmlns:a16="http://schemas.microsoft.com/office/drawing/2014/main" id="{C819BEC1-26B1-6150-A93E-A017383FB098}"/>
              </a:ext>
            </a:extLst>
          </p:cNvPr>
          <p:cNvSpPr txBox="1"/>
          <p:nvPr/>
        </p:nvSpPr>
        <p:spPr>
          <a:xfrm>
            <a:off x="6400800" y="1773487"/>
            <a:ext cx="1919973" cy="461665"/>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1200" b="1" i="0" kern="1200" dirty="0">
                <a:solidFill>
                  <a:schemeClr val="tx1"/>
                </a:solidFill>
                <a:latin typeface="+mn-lt"/>
                <a:ea typeface="+mn-ea"/>
              </a:rPr>
              <a:t>Scope 3 </a:t>
            </a:r>
            <a:r>
              <a:rPr lang="en-US" sz="1200" i="0" kern="1200" dirty="0">
                <a:solidFill>
                  <a:schemeClr val="tx1"/>
                </a:solidFill>
                <a:latin typeface="+mn-lt"/>
                <a:ea typeface="+mn-ea"/>
              </a:rPr>
              <a:t>represents </a:t>
            </a:r>
            <a:r>
              <a:rPr lang="en-US" sz="1200" b="1" i="0" kern="1200" dirty="0">
                <a:latin typeface="+mn-lt"/>
                <a:ea typeface="+mn-ea"/>
              </a:rPr>
              <a:t>97%</a:t>
            </a:r>
            <a:r>
              <a:rPr lang="en-US" sz="1200" b="1" i="0" kern="1200" dirty="0">
                <a:solidFill>
                  <a:schemeClr val="tx1"/>
                </a:solidFill>
                <a:latin typeface="+mn-lt"/>
                <a:ea typeface="+mn-ea"/>
              </a:rPr>
              <a:t> </a:t>
            </a:r>
            <a:r>
              <a:rPr lang="en-US" sz="1200" i="0" kern="1200" dirty="0">
                <a:solidFill>
                  <a:schemeClr val="tx1"/>
                </a:solidFill>
                <a:latin typeface="+mn-lt"/>
                <a:ea typeface="+mn-ea"/>
              </a:rPr>
              <a:t>of our total emissions</a:t>
            </a:r>
            <a:endParaRPr lang="de-DE" sz="1200" i="0" kern="1200" dirty="0">
              <a:solidFill>
                <a:schemeClr val="tx1"/>
              </a:solidFill>
              <a:latin typeface="+mn-lt"/>
              <a:ea typeface="+mn-ea"/>
            </a:endParaRPr>
          </a:p>
        </p:txBody>
      </p:sp>
      <p:cxnSp>
        <p:nvCxnSpPr>
          <p:cNvPr id="53" name="Straight Connector 52">
            <a:extLst>
              <a:ext uri="{FF2B5EF4-FFF2-40B4-BE49-F238E27FC236}">
                <a16:creationId xmlns:a16="http://schemas.microsoft.com/office/drawing/2014/main" id="{45B2F66B-1D57-136D-A365-FAA8AC737A2F}"/>
              </a:ext>
            </a:extLst>
          </p:cNvPr>
          <p:cNvCxnSpPr/>
          <p:nvPr/>
        </p:nvCxnSpPr>
        <p:spPr>
          <a:xfrm>
            <a:off x="5958573" y="2332524"/>
            <a:ext cx="2362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518BCD3-A545-EFC7-56BB-1DD76A0EB53E}"/>
              </a:ext>
            </a:extLst>
          </p:cNvPr>
          <p:cNvSpPr txBox="1"/>
          <p:nvPr/>
        </p:nvSpPr>
        <p:spPr>
          <a:xfrm>
            <a:off x="5867400" y="1352550"/>
            <a:ext cx="2362200" cy="276999"/>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1200" b="1" i="0" kern="1200" dirty="0">
                <a:latin typeface="+mn-lt"/>
                <a:ea typeface="+mn-ea"/>
              </a:rPr>
              <a:t>The Scope 3 challenge</a:t>
            </a:r>
            <a:endParaRPr lang="de-DE" sz="1200" b="1" i="0" kern="1200" dirty="0">
              <a:latin typeface="+mn-lt"/>
              <a:ea typeface="+mn-ea"/>
            </a:endParaRPr>
          </a:p>
        </p:txBody>
      </p:sp>
      <p:pic>
        <p:nvPicPr>
          <p:cNvPr id="56" name="Graphic 55" descr="Gears with solid fill">
            <a:extLst>
              <a:ext uri="{FF2B5EF4-FFF2-40B4-BE49-F238E27FC236}">
                <a16:creationId xmlns:a16="http://schemas.microsoft.com/office/drawing/2014/main" id="{55F6B222-1EBD-D566-2023-099E7F8A11A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34773" y="2456380"/>
            <a:ext cx="357188" cy="357188"/>
          </a:xfrm>
          <a:prstGeom prst="rect">
            <a:avLst/>
          </a:prstGeom>
        </p:spPr>
      </p:pic>
      <p:sp>
        <p:nvSpPr>
          <p:cNvPr id="57" name="TextBox 56">
            <a:extLst>
              <a:ext uri="{FF2B5EF4-FFF2-40B4-BE49-F238E27FC236}">
                <a16:creationId xmlns:a16="http://schemas.microsoft.com/office/drawing/2014/main" id="{F8A2B30E-2362-E82D-BEF2-85263F8FB334}"/>
              </a:ext>
            </a:extLst>
          </p:cNvPr>
          <p:cNvSpPr txBox="1"/>
          <p:nvPr/>
        </p:nvSpPr>
        <p:spPr>
          <a:xfrm>
            <a:off x="6391961" y="2336067"/>
            <a:ext cx="1919973" cy="2308324"/>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1200" i="0" kern="1200" dirty="0">
                <a:solidFill>
                  <a:schemeClr val="tx1"/>
                </a:solidFill>
                <a:latin typeface="+mn-lt"/>
                <a:ea typeface="+mn-ea"/>
              </a:rPr>
              <a:t>Reduction requires </a:t>
            </a:r>
            <a:r>
              <a:rPr lang="en-US" sz="1200" b="1" i="0" kern="1200" dirty="0">
                <a:solidFill>
                  <a:schemeClr val="tx1"/>
                </a:solidFill>
                <a:latin typeface="+mn-lt"/>
                <a:ea typeface="+mn-ea"/>
              </a:rPr>
              <a:t>structural decoupling of emissions from growth </a:t>
            </a:r>
            <a:r>
              <a:rPr lang="en-US" sz="1200" i="0" kern="1200" dirty="0">
                <a:solidFill>
                  <a:schemeClr val="tx1"/>
                </a:solidFill>
                <a:latin typeface="+mn-lt"/>
                <a:ea typeface="+mn-ea"/>
              </a:rPr>
              <a:t>through key levers for e.g.</a:t>
            </a:r>
          </a:p>
          <a:p>
            <a:pPr marL="210150" indent="-171450" algn="l" defTabSz="360000" rtl="0" eaLnBrk="1" latinLnBrk="0" hangingPunct="1">
              <a:spcBef>
                <a:spcPct val="20000"/>
              </a:spcBef>
              <a:buClr>
                <a:srgbClr val="C00000"/>
              </a:buClr>
              <a:buFontTx/>
              <a:buChar char="-"/>
            </a:pPr>
            <a:r>
              <a:rPr lang="en-US" sz="1200" dirty="0"/>
              <a:t>Supplier engagement and sourcing</a:t>
            </a:r>
          </a:p>
          <a:p>
            <a:pPr marL="210150" indent="-171450" algn="l" defTabSz="360000" rtl="0" eaLnBrk="1" latinLnBrk="0" hangingPunct="1">
              <a:spcBef>
                <a:spcPct val="20000"/>
              </a:spcBef>
              <a:buClr>
                <a:srgbClr val="C00000"/>
              </a:buClr>
              <a:buFontTx/>
              <a:buChar char="-"/>
            </a:pPr>
            <a:r>
              <a:rPr lang="de-DE" sz="1200" i="0" kern="1200" dirty="0">
                <a:solidFill>
                  <a:schemeClr val="tx1"/>
                </a:solidFill>
                <a:latin typeface="+mn-lt"/>
                <a:ea typeface="+mn-ea"/>
              </a:rPr>
              <a:t>Transportation</a:t>
            </a:r>
          </a:p>
          <a:p>
            <a:pPr marL="210150" indent="-171450" algn="l" defTabSz="360000" rtl="0" eaLnBrk="1" latinLnBrk="0" hangingPunct="1">
              <a:spcBef>
                <a:spcPct val="20000"/>
              </a:spcBef>
              <a:buClr>
                <a:srgbClr val="C00000"/>
              </a:buClr>
              <a:buFontTx/>
              <a:buChar char="-"/>
            </a:pPr>
            <a:r>
              <a:rPr lang="de-DE" sz="1200" i="0" kern="1200" dirty="0" err="1">
                <a:solidFill>
                  <a:schemeClr val="tx1"/>
                </a:solidFill>
                <a:latin typeface="+mn-lt"/>
                <a:ea typeface="+mn-ea"/>
              </a:rPr>
              <a:t>Product</a:t>
            </a:r>
            <a:r>
              <a:rPr lang="de-DE" sz="1200" i="0" kern="1200" dirty="0">
                <a:solidFill>
                  <a:schemeClr val="tx1"/>
                </a:solidFill>
                <a:latin typeface="+mn-lt"/>
                <a:ea typeface="+mn-ea"/>
              </a:rPr>
              <a:t> design and </a:t>
            </a:r>
            <a:r>
              <a:rPr lang="de-DE" sz="1200" i="0" kern="1200" dirty="0" err="1">
                <a:solidFill>
                  <a:schemeClr val="tx1"/>
                </a:solidFill>
                <a:latin typeface="+mn-lt"/>
                <a:ea typeface="+mn-ea"/>
              </a:rPr>
              <a:t>circular</a:t>
            </a:r>
            <a:r>
              <a:rPr lang="de-DE" sz="1200" dirty="0" err="1"/>
              <a:t>ity</a:t>
            </a:r>
            <a:endParaRPr lang="de-DE" sz="1200" dirty="0"/>
          </a:p>
          <a:p>
            <a:pPr marL="210150" indent="-171450" algn="l" defTabSz="360000" rtl="0" eaLnBrk="1" latinLnBrk="0" hangingPunct="1">
              <a:spcBef>
                <a:spcPct val="20000"/>
              </a:spcBef>
              <a:buClr>
                <a:srgbClr val="C00000"/>
              </a:buClr>
              <a:buFontTx/>
              <a:buChar char="-"/>
            </a:pPr>
            <a:r>
              <a:rPr lang="de-DE" sz="1200" i="0" kern="1200" dirty="0">
                <a:solidFill>
                  <a:schemeClr val="tx1"/>
                </a:solidFill>
                <a:latin typeface="+mn-lt"/>
                <a:ea typeface="+mn-ea"/>
              </a:rPr>
              <a:t>Customer </a:t>
            </a:r>
            <a:r>
              <a:rPr lang="de-DE" sz="1200" i="0" kern="1200" dirty="0" err="1">
                <a:solidFill>
                  <a:schemeClr val="tx1"/>
                </a:solidFill>
                <a:latin typeface="+mn-lt"/>
                <a:ea typeface="+mn-ea"/>
              </a:rPr>
              <a:t>engagement</a:t>
            </a:r>
            <a:r>
              <a:rPr lang="de-DE" sz="1200" i="0" kern="1200" dirty="0">
                <a:solidFill>
                  <a:schemeClr val="tx1"/>
                </a:solidFill>
                <a:latin typeface="+mn-lt"/>
                <a:ea typeface="+mn-ea"/>
              </a:rPr>
              <a:t> </a:t>
            </a:r>
          </a:p>
          <a:p>
            <a:pPr marL="210150" indent="-171450" algn="l" defTabSz="360000" rtl="0" eaLnBrk="1" latinLnBrk="0" hangingPunct="1">
              <a:spcBef>
                <a:spcPct val="20000"/>
              </a:spcBef>
              <a:buClr>
                <a:srgbClr val="C00000"/>
              </a:buClr>
              <a:buFontTx/>
              <a:buChar char="-"/>
            </a:pPr>
            <a:r>
              <a:rPr lang="de-DE" sz="1200" dirty="0"/>
              <a:t>Business </a:t>
            </a:r>
            <a:r>
              <a:rPr lang="de-DE" sz="1200" dirty="0" err="1"/>
              <a:t>travel</a:t>
            </a:r>
            <a:endParaRPr lang="de-DE" sz="1200" i="0" kern="1200" dirty="0">
              <a:solidFill>
                <a:schemeClr val="tx1"/>
              </a:solidFill>
              <a:latin typeface="+mn-lt"/>
              <a:ea typeface="+mn-ea"/>
            </a:endParaRPr>
          </a:p>
        </p:txBody>
      </p:sp>
      <p:pic>
        <p:nvPicPr>
          <p:cNvPr id="81" name="Picture 80">
            <a:extLst>
              <a:ext uri="{FF2B5EF4-FFF2-40B4-BE49-F238E27FC236}">
                <a16:creationId xmlns:a16="http://schemas.microsoft.com/office/drawing/2014/main" id="{BBF7D6CE-11A9-F53B-FE5B-6C6BF8DA8B8B}"/>
              </a:ext>
            </a:extLst>
          </p:cNvPr>
          <p:cNvPicPr>
            <a:picLocks noChangeAspect="1"/>
          </p:cNvPicPr>
          <p:nvPr/>
        </p:nvPicPr>
        <p:blipFill>
          <a:blip r:embed="rId7"/>
          <a:srcRect r="45421"/>
          <a:stretch>
            <a:fillRect/>
          </a:stretch>
        </p:blipFill>
        <p:spPr>
          <a:xfrm>
            <a:off x="152400" y="1864021"/>
            <a:ext cx="5486400" cy="3045435"/>
          </a:xfrm>
          <a:prstGeom prst="rect">
            <a:avLst/>
          </a:prstGeom>
        </p:spPr>
      </p:pic>
    </p:spTree>
    <p:extLst>
      <p:ext uri="{BB962C8B-B14F-4D97-AF65-F5344CB8AC3E}">
        <p14:creationId xmlns:p14="http://schemas.microsoft.com/office/powerpoint/2010/main" val="150628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DE171-CE54-0D3F-0FF3-FB385F121E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6F72F-767B-7331-C464-81E2A8D30177}"/>
              </a:ext>
            </a:extLst>
          </p:cNvPr>
          <p:cNvSpPr>
            <a:spLocks noGrp="1"/>
          </p:cNvSpPr>
          <p:nvPr>
            <p:ph type="body" sz="quarter" idx="10"/>
          </p:nvPr>
        </p:nvSpPr>
        <p:spPr>
          <a:xfrm>
            <a:off x="324618" y="339501"/>
            <a:ext cx="6466275" cy="704397"/>
          </a:xfrm>
        </p:spPr>
        <p:txBody>
          <a:bodyPr/>
          <a:lstStyle/>
          <a:p>
            <a:r>
              <a:rPr lang="en-US" sz="2400" dirty="0"/>
              <a:t>Embedding sustainability in product design and innovation is key to reduce Scope 3 emissions</a:t>
            </a:r>
          </a:p>
        </p:txBody>
      </p:sp>
      <p:sp>
        <p:nvSpPr>
          <p:cNvPr id="4" name="Rechteck 2">
            <a:extLst>
              <a:ext uri="{FF2B5EF4-FFF2-40B4-BE49-F238E27FC236}">
                <a16:creationId xmlns:a16="http://schemas.microsoft.com/office/drawing/2014/main" id="{AD570780-95D9-555F-86C6-F0086C176239}"/>
              </a:ext>
            </a:extLst>
          </p:cNvPr>
          <p:cNvSpPr/>
          <p:nvPr/>
        </p:nvSpPr>
        <p:spPr>
          <a:xfrm>
            <a:off x="0" y="2489782"/>
            <a:ext cx="9144000" cy="2139368"/>
          </a:xfrm>
          <a:prstGeom prst="rect">
            <a:avLst/>
          </a:prstGeom>
          <a:solidFill>
            <a:srgbClr val="ECECEC"/>
          </a:solidFill>
          <a:ln w="9525" cap="rnd" cmpd="sng" algn="ctr">
            <a:noFill/>
            <a:prstDash val="solid"/>
            <a:round/>
          </a:ln>
          <a:effectLst/>
        </p:spPr>
        <p:txBody>
          <a:bodyPr rot="0" spcFirstLastPara="0" vertOverflow="overflow" horzOverflow="overflow" vert="horz" wrap="square" lIns="176400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Calibri"/>
              <a:ea typeface="+mn-ea"/>
              <a:cs typeface="Calibri" panose="020F0502020204030204" pitchFamily="34" charset="0"/>
            </a:endParaRPr>
          </a:p>
        </p:txBody>
      </p:sp>
      <p:sp>
        <p:nvSpPr>
          <p:cNvPr id="9" name="Section 1">
            <a:extLst>
              <a:ext uri="{FF2B5EF4-FFF2-40B4-BE49-F238E27FC236}">
                <a16:creationId xmlns:a16="http://schemas.microsoft.com/office/drawing/2014/main" id="{42A60F89-02A7-4402-DC42-D74ECBDCFFFD}"/>
              </a:ext>
            </a:extLst>
          </p:cNvPr>
          <p:cNvSpPr txBox="1">
            <a:spLocks/>
          </p:cNvSpPr>
          <p:nvPr/>
        </p:nvSpPr>
        <p:spPr>
          <a:xfrm>
            <a:off x="329157" y="2580982"/>
            <a:ext cx="8315728" cy="600586"/>
          </a:xfrm>
          <a:prstGeom prst="rect">
            <a:avLst/>
          </a:prstGeom>
        </p:spPr>
        <p:txBody>
          <a:bodyPr lIns="0" tIns="0" rIns="89672">
            <a:noAutofit/>
          </a:bodyPr>
          <a:lstStyle>
            <a:lvl1pPr marL="0" indent="0" algn="l" defTabSz="914400" rtl="0" eaLnBrk="1" latinLnBrk="0" hangingPunct="1">
              <a:lnSpc>
                <a:spcPct val="100000"/>
              </a:lnSpc>
              <a:spcBef>
                <a:spcPts val="0"/>
              </a:spcBef>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0"/>
              </a:spcAft>
              <a:buClr>
                <a:schemeClr val="bg2"/>
              </a:buClr>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Clr>
                <a:schemeClr val="bg2"/>
              </a:buClr>
              <a:buFont typeface="Arial" panose="020B0604020202020204" pitchFamily="34" charset="0"/>
              <a:buNone/>
              <a:defRPr sz="14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Clr>
                <a:schemeClr val="bg2"/>
              </a:buClr>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Clr>
                <a:schemeClr val="bg2"/>
              </a:buClr>
              <a:buFont typeface="Arial" panose="020B0604020202020204" pitchFamily="34" charset="0"/>
              <a:buNone/>
              <a:defRPr sz="1200" b="1" kern="1200">
                <a:solidFill>
                  <a:schemeClr val="tx1"/>
                </a:solidFill>
                <a:latin typeface="+mn-lt"/>
                <a:ea typeface="+mn-ea"/>
                <a:cs typeface="+mn-cs"/>
              </a:defRPr>
            </a:lvl5pPr>
            <a:lvl6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200" kern="1200">
                <a:solidFill>
                  <a:schemeClr val="tx1"/>
                </a:solidFill>
                <a:latin typeface="+mn-lt"/>
                <a:ea typeface="+mn-ea"/>
                <a:cs typeface="+mn-cs"/>
              </a:defRPr>
            </a:lvl6pPr>
            <a:lvl7pPr marL="0" indent="0" algn="l" defTabSz="914400" rtl="0" eaLnBrk="1" latinLnBrk="0" hangingPunct="1">
              <a:spcBef>
                <a:spcPts val="0"/>
              </a:spcBef>
              <a:spcAft>
                <a:spcPts val="0"/>
              </a:spcAft>
              <a:buClr>
                <a:schemeClr val="bg2"/>
              </a:buClr>
              <a:buFont typeface="Arial" panose="020B0604020202020204" pitchFamily="34" charset="0"/>
              <a:buNone/>
              <a:defRPr sz="1600" b="1" kern="1200">
                <a:solidFill>
                  <a:schemeClr val="accent3"/>
                </a:solidFill>
                <a:latin typeface="+mn-lt"/>
                <a:ea typeface="+mn-ea"/>
                <a:cs typeface="+mn-cs"/>
              </a:defRPr>
            </a:lvl7pPr>
            <a:lvl8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600" kern="1200">
                <a:solidFill>
                  <a:schemeClr val="accent3"/>
                </a:solidFill>
                <a:latin typeface="+mn-lt"/>
                <a:ea typeface="+mn-ea"/>
                <a:cs typeface="+mn-cs"/>
              </a:defRPr>
            </a:lvl8pPr>
            <a:lvl9pPr marL="0" indent="0" algn="l" defTabSz="914400" rtl="0" eaLnBrk="1" latinLnBrk="0" hangingPunct="1">
              <a:spcBef>
                <a:spcPts val="0"/>
              </a:spcBef>
              <a:spcAft>
                <a:spcPts val="0"/>
              </a:spcAft>
              <a:buFont typeface="Arial" panose="020B0604020202020204" pitchFamily="34" charset="0"/>
              <a:buNone/>
              <a:defRPr sz="1400" kern="1200">
                <a:solidFill>
                  <a:schemeClr val="accent3"/>
                </a:solidFill>
                <a:latin typeface="+mn-lt"/>
                <a:ea typeface="+mn-ea"/>
                <a:cs typeface="+mn-cs"/>
              </a:defRPr>
            </a:lvl9pPr>
          </a:lstStyle>
          <a:p>
            <a:pPr lvl="0">
              <a:defRPr/>
            </a:pPr>
            <a:r>
              <a:rPr kumimoji="0" lang="en-US" sz="1100" b="0" i="0" u="none" strike="noStrike" kern="1200" cap="none" spc="0" normalizeH="0" baseline="0" noProof="0" dirty="0">
                <a:ln>
                  <a:noFill/>
                </a:ln>
                <a:effectLst/>
                <a:uLnTx/>
                <a:uFillTx/>
                <a:latin typeface="Calibri"/>
                <a:ea typeface="+mn-ea"/>
                <a:cs typeface="+mn-cs"/>
              </a:rPr>
              <a:t>Key priorities for product design to lower lifecycle and lifetime footprint</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Inhaltsplatzhalter 9">
            <a:extLst>
              <a:ext uri="{FF2B5EF4-FFF2-40B4-BE49-F238E27FC236}">
                <a16:creationId xmlns:a16="http://schemas.microsoft.com/office/drawing/2014/main" id="{1B7B4787-D461-E6E9-ADD7-3AE1C7019868}"/>
              </a:ext>
            </a:extLst>
          </p:cNvPr>
          <p:cNvSpPr txBox="1">
            <a:spLocks/>
          </p:cNvSpPr>
          <p:nvPr/>
        </p:nvSpPr>
        <p:spPr>
          <a:xfrm>
            <a:off x="380431" y="1459403"/>
            <a:ext cx="3211900" cy="78817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6pPr>
            <a:lvl7pPr marL="1080000" indent="-216000" algn="l" defTabSz="914400" rtl="0" eaLnBrk="1" latinLnBrk="0" hangingPunct="1">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8pPr>
            <a:lvl9pPr marL="0" indent="0" algn="l" defTabSz="914400" rtl="0" eaLnBrk="1" latinLnBrk="0" hangingPunct="1">
              <a:spcBef>
                <a:spcPts val="1200"/>
              </a:spcBef>
              <a:buFontTx/>
              <a:buNone/>
              <a:defRPr sz="1200" kern="1200">
                <a:solidFill>
                  <a:schemeClr val="tx1"/>
                </a:solidFill>
                <a:latin typeface="Calibri" panose="020F0502020204030204" pitchFamily="34" charset="0"/>
                <a:ea typeface="+mn-ea"/>
                <a:cs typeface="Calibri" panose="020F0502020204030204" pitchFamily="34" charset="0"/>
              </a:defRPr>
            </a:lvl9pPr>
          </a:lstStyle>
          <a:p>
            <a:pPr marL="0" marR="0" lvl="0" indent="0" algn="l" defTabSz="914400" rtl="0" eaLnBrk="1" fontAlgn="auto" latinLnBrk="0" hangingPunct="1">
              <a:lnSpc>
                <a:spcPct val="100000"/>
              </a:lnSpc>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Net zero</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sz="1400" b="1" i="0" u="none" strike="noStrike" kern="1200" cap="none" spc="0" normalizeH="0" baseline="0" noProof="0" dirty="0">
                <a:ln>
                  <a:noFill/>
                </a:ln>
                <a:solidFill>
                  <a:sysClr val="windowText" lastClr="000000"/>
                </a:solidFill>
                <a:effectLst/>
                <a:uLnTx/>
                <a:uFillTx/>
                <a:latin typeface="Calibri"/>
                <a:ea typeface="+mn-ea"/>
                <a:cs typeface="Calibri"/>
              </a:rPr>
              <a:t>90% </a:t>
            </a:r>
            <a:r>
              <a:rPr kumimoji="0" lang="en-US" sz="1100" b="0" i="0" u="none" strike="noStrike" kern="1200" cap="none" spc="0" normalizeH="0" baseline="0" noProof="0" dirty="0">
                <a:ln>
                  <a:noFill/>
                </a:ln>
                <a:solidFill>
                  <a:sysClr val="windowText" lastClr="000000"/>
                </a:solidFill>
                <a:effectLst/>
                <a:uLnTx/>
                <a:uFillTx/>
                <a:latin typeface="Calibri"/>
                <a:ea typeface="+mn-ea"/>
                <a:cs typeface="Calibri"/>
              </a:rPr>
              <a:t>reduction in Scope 1 &amp; 2 emissions by 2030</a:t>
            </a:r>
            <a:r>
              <a:rPr kumimoji="0" lang="en-US" sz="1100" b="0" i="0" u="none" strike="noStrike" kern="1200" cap="none" spc="0" normalizeH="0" baseline="30000" noProof="0" dirty="0">
                <a:ln>
                  <a:noFill/>
                </a:ln>
                <a:solidFill>
                  <a:sysClr val="windowText" lastClr="000000"/>
                </a:solidFill>
                <a:effectLst/>
                <a:uLnTx/>
                <a:uFillTx/>
                <a:latin typeface="Calibri"/>
                <a:ea typeface="+mn-ea"/>
                <a:cs typeface="Calibri"/>
              </a:rPr>
              <a:t>1</a:t>
            </a:r>
          </a:p>
          <a:p>
            <a:pPr lvl="0">
              <a:defRPr/>
            </a:pPr>
            <a:r>
              <a:rPr kumimoji="0" lang="en-US" sz="1400" b="1" i="0" u="none" strike="noStrike" kern="1200" cap="none" spc="0" normalizeH="0" baseline="0" noProof="0" dirty="0">
                <a:ln>
                  <a:noFill/>
                </a:ln>
                <a:solidFill>
                  <a:sysClr val="windowText" lastClr="000000"/>
                </a:solidFill>
                <a:effectLst/>
                <a:uLnTx/>
                <a:uFillTx/>
                <a:latin typeface="Calibri"/>
                <a:ea typeface="Calibri"/>
                <a:cs typeface="Calibri"/>
              </a:rPr>
              <a:t>28% </a:t>
            </a:r>
            <a:r>
              <a:rPr kumimoji="0" lang="en-US" sz="1100" b="0" i="0" u="none" strike="noStrike" kern="1200" cap="none" spc="0" normalizeH="0" baseline="0" noProof="0" dirty="0">
                <a:ln>
                  <a:noFill/>
                </a:ln>
                <a:solidFill>
                  <a:sysClr val="windowText" lastClr="000000"/>
                </a:solidFill>
                <a:effectLst/>
                <a:uLnTx/>
                <a:uFillTx/>
                <a:latin typeface="Calibri"/>
                <a:ea typeface="Calibri"/>
                <a:cs typeface="Calibri"/>
              </a:rPr>
              <a:t>reduction in Scope 3 emissions by 2030</a:t>
            </a:r>
            <a:r>
              <a:rPr lang="en-US" sz="1100" b="0" baseline="30000" dirty="0">
                <a:solidFill>
                  <a:sysClr val="windowText" lastClr="000000"/>
                </a:solidFill>
                <a:latin typeface="Calibri"/>
                <a:cs typeface="Calibri"/>
              </a:rPr>
              <a:t>1</a:t>
            </a:r>
            <a:r>
              <a:rPr kumimoji="0" lang="en-US" sz="1100" b="0" i="0" u="none" strike="noStrike" kern="1200" cap="none" spc="0" normalizeH="0" baseline="0" noProof="0" dirty="0">
                <a:ln>
                  <a:noFill/>
                </a:ln>
                <a:solidFill>
                  <a:sysClr val="windowText" lastClr="000000"/>
                </a:solidFill>
                <a:effectLst/>
                <a:uLnTx/>
                <a:uFillTx/>
                <a:latin typeface="Calibri"/>
                <a:ea typeface="Calibri"/>
                <a:cs typeface="Calibri"/>
              </a:rPr>
              <a:t>, </a:t>
            </a:r>
          </a:p>
          <a:p>
            <a:pPr lvl="0">
              <a:defRPr/>
            </a:pPr>
            <a:r>
              <a:rPr kumimoji="0" lang="en-US" sz="1400" b="1" i="0" u="none" strike="noStrike" kern="1200" cap="none" spc="0" normalizeH="0" baseline="0" noProof="0" dirty="0">
                <a:ln>
                  <a:noFill/>
                </a:ln>
                <a:solidFill>
                  <a:sysClr val="windowText" lastClr="000000"/>
                </a:solidFill>
                <a:effectLst/>
                <a:uLnTx/>
                <a:uFillTx/>
                <a:latin typeface="Calibri"/>
                <a:ea typeface="Calibri"/>
                <a:cs typeface="Calibri"/>
              </a:rPr>
              <a:t>90% </a:t>
            </a:r>
            <a:r>
              <a:rPr kumimoji="0" lang="en-US" sz="1100" b="0" i="0" u="none" strike="noStrike" kern="1200" cap="none" spc="0" normalizeH="0" baseline="0" noProof="0" dirty="0">
                <a:ln>
                  <a:noFill/>
                </a:ln>
                <a:solidFill>
                  <a:sysClr val="windowText" lastClr="000000"/>
                </a:solidFill>
                <a:effectLst/>
                <a:uLnTx/>
                <a:uFillTx/>
                <a:latin typeface="Calibri"/>
                <a:ea typeface="Calibri"/>
                <a:cs typeface="Calibri"/>
              </a:rPr>
              <a:t>reduction by 2050</a:t>
            </a:r>
            <a:r>
              <a:rPr lang="en-US" sz="1100" b="0" baseline="30000" dirty="0">
                <a:solidFill>
                  <a:sysClr val="windowText" lastClr="000000"/>
                </a:solidFill>
                <a:latin typeface="Calibri"/>
                <a:cs typeface="Calibri"/>
              </a:rPr>
              <a:t>1</a:t>
            </a:r>
            <a:endParaRPr kumimoji="0" lang="en-US" sz="1100" b="0" i="0" u="none" strike="noStrike" kern="1200" cap="none" spc="0" normalizeH="0" baseline="0" noProof="0" dirty="0">
              <a:ln>
                <a:noFill/>
              </a:ln>
              <a:solidFill>
                <a:sysClr val="windowText" lastClr="000000"/>
              </a:solidFill>
              <a:effectLst/>
              <a:uLnTx/>
              <a:uFillTx/>
              <a:ea typeface="Calibri"/>
              <a:cs typeface="Calibri"/>
            </a:endParaRPr>
          </a:p>
        </p:txBody>
      </p:sp>
      <p:pic>
        <p:nvPicPr>
          <p:cNvPr id="11" name="Picture 4" descr="Daikin's Greenhouse Gas Emissions Reduction Target Approved as &quot;Net Zero  Target&quot; by SBTi | Daikin">
            <a:extLst>
              <a:ext uri="{FF2B5EF4-FFF2-40B4-BE49-F238E27FC236}">
                <a16:creationId xmlns:a16="http://schemas.microsoft.com/office/drawing/2014/main" id="{18D82A1A-D206-A518-4B0B-C2E60BA67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8968" y="1736557"/>
            <a:ext cx="1554458" cy="4711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E1AF3A1-2A74-AB18-2654-E68264EC6A4E}"/>
              </a:ext>
            </a:extLst>
          </p:cNvPr>
          <p:cNvSpPr txBox="1"/>
          <p:nvPr/>
        </p:nvSpPr>
        <p:spPr>
          <a:xfrm>
            <a:off x="286518" y="1100632"/>
            <a:ext cx="6516000"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929292"/>
                </a:solidFill>
                <a:effectLst/>
                <a:uLnTx/>
                <a:uFillTx/>
              </a:rPr>
              <a:t>Our commitment</a:t>
            </a:r>
            <a:endParaRPr kumimoji="0" lang="de-DE" sz="1400" b="1" i="0" u="none" strike="noStrike" kern="0" cap="none" spc="0" normalizeH="0" baseline="0" noProof="0" dirty="0">
              <a:ln>
                <a:noFill/>
              </a:ln>
              <a:solidFill>
                <a:srgbClr val="929292"/>
              </a:solidFill>
              <a:effectLst/>
              <a:uLnTx/>
              <a:uFillTx/>
            </a:endParaRPr>
          </a:p>
        </p:txBody>
      </p:sp>
      <p:sp>
        <p:nvSpPr>
          <p:cNvPr id="13" name="Inhaltsplatzhalter 9">
            <a:extLst>
              <a:ext uri="{FF2B5EF4-FFF2-40B4-BE49-F238E27FC236}">
                <a16:creationId xmlns:a16="http://schemas.microsoft.com/office/drawing/2014/main" id="{38D29B60-E056-2182-B5DC-134107311F95}"/>
              </a:ext>
            </a:extLst>
          </p:cNvPr>
          <p:cNvSpPr txBox="1">
            <a:spLocks/>
          </p:cNvSpPr>
          <p:nvPr/>
        </p:nvSpPr>
        <p:spPr>
          <a:xfrm>
            <a:off x="5504941" y="1462166"/>
            <a:ext cx="2094676" cy="80450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6pPr>
            <a:lvl7pPr marL="1080000" indent="-216000" algn="l" defTabSz="914400" rtl="0" eaLnBrk="1" latinLnBrk="0" hangingPunct="1">
              <a:spcBef>
                <a:spcPts val="0"/>
              </a:spcBef>
              <a:buClr>
                <a:schemeClr val="bg2"/>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8pPr>
            <a:lvl9pPr marL="0" indent="0" algn="l" defTabSz="914400" rtl="0" eaLnBrk="1" latinLnBrk="0" hangingPunct="1">
              <a:spcBef>
                <a:spcPts val="1200"/>
              </a:spcBef>
              <a:buFontTx/>
              <a:buNone/>
              <a:defRPr sz="1200" kern="1200">
                <a:solidFill>
                  <a:schemeClr val="tx1"/>
                </a:solidFill>
                <a:latin typeface="Calibri" panose="020F0502020204030204" pitchFamily="34" charset="0"/>
                <a:ea typeface="+mn-ea"/>
                <a:cs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999"/>
                </a:solidFill>
                <a:effectLst/>
                <a:uLnTx/>
                <a:uFillTx/>
                <a:latin typeface="Calibri" panose="020F0502020204030204" pitchFamily="34" charset="0"/>
                <a:ea typeface="+mn-ea"/>
                <a:cs typeface="Calibri" panose="020F0502020204030204" pitchFamily="34" charset="0"/>
              </a:rPr>
              <a:t>Sustainable by Design </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100" b="0" i="0" u="none" strike="noStrike" kern="1200" cap="none" spc="0" normalizeH="0" baseline="0" noProof="0" dirty="0">
                <a:ln>
                  <a:noFill/>
                </a:ln>
                <a:solidFill>
                  <a:sysClr val="windowText" lastClr="000000"/>
                </a:solidFill>
                <a:effectLst/>
                <a:uLnTx/>
                <a:uFillTx/>
                <a:latin typeface="Calibri"/>
                <a:ea typeface="Calibri"/>
                <a:cs typeface="Calibri"/>
              </a:rPr>
              <a:t>Lowering environmental impact through sustainably designed products and circular solutions</a:t>
            </a:r>
            <a:endParaRPr kumimoji="0" lang="en-US" sz="1100" b="0" i="0" u="none" strike="noStrike" kern="1200" cap="none" spc="0" normalizeH="0" baseline="0" noProof="0" dirty="0">
              <a:ln>
                <a:noFill/>
              </a:ln>
              <a:solidFill>
                <a:sysClr val="windowText" lastClr="000000"/>
              </a:solidFill>
              <a:effectLst/>
              <a:uLnTx/>
              <a:uFillTx/>
              <a:ea typeface="Calibri"/>
              <a:cs typeface="Calibri"/>
            </a:endParaRPr>
          </a:p>
        </p:txBody>
      </p:sp>
      <p:cxnSp>
        <p:nvCxnSpPr>
          <p:cNvPr id="16" name="Straight Connector 15">
            <a:extLst>
              <a:ext uri="{FF2B5EF4-FFF2-40B4-BE49-F238E27FC236}">
                <a16:creationId xmlns:a16="http://schemas.microsoft.com/office/drawing/2014/main" id="{4F1654CB-DD4F-FA88-A6B7-3AECD56CE011}"/>
              </a:ext>
            </a:extLst>
          </p:cNvPr>
          <p:cNvCxnSpPr>
            <a:cxnSpLocks/>
          </p:cNvCxnSpPr>
          <p:nvPr/>
        </p:nvCxnSpPr>
        <p:spPr>
          <a:xfrm>
            <a:off x="380431" y="1405432"/>
            <a:ext cx="8233519" cy="0"/>
          </a:xfrm>
          <a:prstGeom prst="line">
            <a:avLst/>
          </a:prstGeom>
          <a:noFill/>
          <a:ln w="9525" cap="rnd" cmpd="sng" algn="ctr">
            <a:solidFill>
              <a:srgbClr val="929292"/>
            </a:solidFill>
            <a:prstDash val="solid"/>
            <a:headEnd type="none" w="med" len="med"/>
            <a:tailEnd type="none" w="med" len="med"/>
          </a:ln>
          <a:effectLst/>
        </p:spPr>
      </p:cxnSp>
      <p:sp>
        <p:nvSpPr>
          <p:cNvPr id="17" name="Rectangle 16">
            <a:extLst>
              <a:ext uri="{FF2B5EF4-FFF2-40B4-BE49-F238E27FC236}">
                <a16:creationId xmlns:a16="http://schemas.microsoft.com/office/drawing/2014/main" id="{4E4AE83A-4D93-EF98-96B6-A22E8F56599F}"/>
              </a:ext>
            </a:extLst>
          </p:cNvPr>
          <p:cNvSpPr/>
          <p:nvPr/>
        </p:nvSpPr>
        <p:spPr>
          <a:xfrm>
            <a:off x="355505" y="3044169"/>
            <a:ext cx="1986540" cy="876835"/>
          </a:xfrm>
          <a:prstGeom prst="rect">
            <a:avLst/>
          </a:prstGeom>
          <a:solidFill>
            <a:srgbClr val="ECECEC"/>
          </a:solidFill>
          <a:ln w="25400" cap="flat" cmpd="sng" algn="ctr">
            <a:noFill/>
            <a:prstDash val="solid"/>
          </a:ln>
          <a:effectLst>
            <a:outerShdw blurRad="25400" sx="101000" sy="101000" algn="ctr" rotWithShape="0">
              <a:prstClr val="black">
                <a:alpha val="40000"/>
              </a:prstClr>
            </a:outerShdw>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EB61377-0FF1-57A2-34D7-182D179070CA}"/>
              </a:ext>
            </a:extLst>
          </p:cNvPr>
          <p:cNvSpPr txBox="1"/>
          <p:nvPr/>
        </p:nvSpPr>
        <p:spPr>
          <a:xfrm>
            <a:off x="355504" y="3426178"/>
            <a:ext cx="1899736" cy="430887"/>
          </a:xfrm>
          <a:prstGeom prst="rect">
            <a:avLst/>
          </a:prstGeom>
          <a:noFill/>
        </p:spPr>
        <p:txBody>
          <a:bodyPr wrap="square">
            <a:spAutoFit/>
          </a:bodyPr>
          <a:lstStyle/>
          <a:p>
            <a:pPr defTabSz="0">
              <a:spcAft>
                <a:spcPts val="800"/>
              </a:spcAft>
              <a:buFont typeface="Arial" panose="020B0604020202020204" pitchFamily="34" charset="0"/>
              <a:buNone/>
              <a:defRPr/>
            </a:pPr>
            <a:r>
              <a:rPr lang="en-US" sz="1100" i="1" dirty="0">
                <a:cs typeface="Calibri" panose="020F0502020204030204" pitchFamily="34" charset="0"/>
              </a:rPr>
              <a:t>Prioritizing low carbon and secondary materials</a:t>
            </a:r>
          </a:p>
        </p:txBody>
      </p:sp>
      <p:sp>
        <p:nvSpPr>
          <p:cNvPr id="19" name="Textplatzhalter 12">
            <a:extLst>
              <a:ext uri="{FF2B5EF4-FFF2-40B4-BE49-F238E27FC236}">
                <a16:creationId xmlns:a16="http://schemas.microsoft.com/office/drawing/2014/main" id="{550BDF9E-A072-99AD-70B4-518B556B7CCF}"/>
              </a:ext>
            </a:extLst>
          </p:cNvPr>
          <p:cNvSpPr txBox="1">
            <a:spLocks/>
          </p:cNvSpPr>
          <p:nvPr/>
        </p:nvSpPr>
        <p:spPr>
          <a:xfrm>
            <a:off x="346559" y="3146658"/>
            <a:ext cx="2099864" cy="29995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8pPr>
            <a:lvl9pPr marL="0" indent="0" algn="l" defTabSz="914400" rtl="0" eaLnBrk="1" latinLnBrk="0" hangingPunct="1">
              <a:spcBef>
                <a:spcPts val="1600"/>
              </a:spcBef>
              <a:buFontTx/>
              <a:buNone/>
              <a:defRPr sz="1400" kern="1200">
                <a:solidFill>
                  <a:schemeClr val="tx1"/>
                </a:solidFill>
                <a:latin typeface="Calibri" panose="020F0502020204030204" pitchFamily="34" charset="0"/>
                <a:ea typeface="+mn-ea"/>
                <a:cs typeface="Calibri" panose="020F0502020204030204" pitchFamily="34" charset="0"/>
              </a:defRPr>
            </a:lvl9pPr>
          </a:lstStyle>
          <a:p>
            <a:pPr marL="0" marR="0" lvl="0" indent="0" algn="l" defTabSz="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Responsible Material Use</a:t>
            </a:r>
          </a:p>
        </p:txBody>
      </p:sp>
      <p:sp>
        <p:nvSpPr>
          <p:cNvPr id="20" name="Rectangle 19">
            <a:extLst>
              <a:ext uri="{FF2B5EF4-FFF2-40B4-BE49-F238E27FC236}">
                <a16:creationId xmlns:a16="http://schemas.microsoft.com/office/drawing/2014/main" id="{4EBE2877-DA6F-8285-53DC-B53C1696503C}"/>
              </a:ext>
            </a:extLst>
          </p:cNvPr>
          <p:cNvSpPr/>
          <p:nvPr/>
        </p:nvSpPr>
        <p:spPr>
          <a:xfrm>
            <a:off x="2465089" y="3044169"/>
            <a:ext cx="1986540" cy="876835"/>
          </a:xfrm>
          <a:prstGeom prst="rect">
            <a:avLst/>
          </a:prstGeom>
          <a:solidFill>
            <a:srgbClr val="ECECEC"/>
          </a:solidFill>
          <a:ln w="25400" cap="flat" cmpd="sng" algn="ctr">
            <a:noFill/>
            <a:prstDash val="solid"/>
          </a:ln>
          <a:effectLst>
            <a:outerShdw blurRad="25400" sx="101000" sy="101000" algn="ctr" rotWithShape="0">
              <a:prstClr val="black">
                <a:alpha val="40000"/>
              </a:prstClr>
            </a:outerShdw>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9C5BA7F-3241-D833-B356-C97170472A09}"/>
              </a:ext>
            </a:extLst>
          </p:cNvPr>
          <p:cNvSpPr txBox="1"/>
          <p:nvPr/>
        </p:nvSpPr>
        <p:spPr>
          <a:xfrm>
            <a:off x="2465088" y="3416825"/>
            <a:ext cx="1986540" cy="430887"/>
          </a:xfrm>
          <a:prstGeom prst="rect">
            <a:avLst/>
          </a:prstGeom>
          <a:noFill/>
        </p:spPr>
        <p:txBody>
          <a:bodyPr wrap="square">
            <a:spAutoFit/>
          </a:bodyPr>
          <a:lstStyle/>
          <a:p>
            <a:pPr defTabSz="0">
              <a:spcAft>
                <a:spcPts val="800"/>
              </a:spcAft>
              <a:buFont typeface="Arial" panose="020B0604020202020204" pitchFamily="34" charset="0"/>
              <a:buNone/>
              <a:defRPr/>
            </a:pPr>
            <a:r>
              <a:rPr lang="en-US" sz="1100" i="1" dirty="0">
                <a:cs typeface="Calibri" panose="020F0502020204030204" pitchFamily="34" charset="0"/>
              </a:rPr>
              <a:t>Optimizing energy consumption across the product lifecycle</a:t>
            </a:r>
          </a:p>
        </p:txBody>
      </p:sp>
      <p:sp>
        <p:nvSpPr>
          <p:cNvPr id="22" name="Textplatzhalter 13">
            <a:extLst>
              <a:ext uri="{FF2B5EF4-FFF2-40B4-BE49-F238E27FC236}">
                <a16:creationId xmlns:a16="http://schemas.microsoft.com/office/drawing/2014/main" id="{FFEDBC1A-82A2-0908-7A12-7F6FF385EAEE}"/>
              </a:ext>
            </a:extLst>
          </p:cNvPr>
          <p:cNvSpPr txBox="1">
            <a:spLocks/>
          </p:cNvSpPr>
          <p:nvPr/>
        </p:nvSpPr>
        <p:spPr>
          <a:xfrm>
            <a:off x="2453631" y="3145396"/>
            <a:ext cx="1747270" cy="31957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8pPr>
            <a:lvl9pPr marL="0" indent="0" algn="l" defTabSz="914400" rtl="0" eaLnBrk="1" latinLnBrk="0" hangingPunct="1">
              <a:spcBef>
                <a:spcPts val="1600"/>
              </a:spcBef>
              <a:buFontTx/>
              <a:buNone/>
              <a:defRPr sz="1400" kern="1200">
                <a:solidFill>
                  <a:schemeClr val="tx1"/>
                </a:solidFill>
                <a:latin typeface="Calibri" panose="020F0502020204030204" pitchFamily="34" charset="0"/>
                <a:ea typeface="+mn-ea"/>
                <a:cs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Energy Efficiency</a:t>
            </a:r>
          </a:p>
        </p:txBody>
      </p:sp>
      <p:sp>
        <p:nvSpPr>
          <p:cNvPr id="23" name="Rectangle 22">
            <a:extLst>
              <a:ext uri="{FF2B5EF4-FFF2-40B4-BE49-F238E27FC236}">
                <a16:creationId xmlns:a16="http://schemas.microsoft.com/office/drawing/2014/main" id="{FC46A932-A406-C12D-DC1F-74553333C1D2}"/>
              </a:ext>
            </a:extLst>
          </p:cNvPr>
          <p:cNvSpPr/>
          <p:nvPr/>
        </p:nvSpPr>
        <p:spPr>
          <a:xfrm>
            <a:off x="4572001" y="3034068"/>
            <a:ext cx="1969821" cy="886187"/>
          </a:xfrm>
          <a:prstGeom prst="rect">
            <a:avLst/>
          </a:prstGeom>
          <a:solidFill>
            <a:srgbClr val="ECECEC"/>
          </a:solidFill>
          <a:ln w="25400" cap="flat" cmpd="sng" algn="ctr">
            <a:noFill/>
            <a:prstDash val="solid"/>
          </a:ln>
          <a:effectLst>
            <a:outerShdw blurRad="25400" sx="101000" sy="101000" algn="ctr" rotWithShape="0">
              <a:prstClr val="black">
                <a:alpha val="40000"/>
              </a:prstClr>
            </a:outerShdw>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B778CD3-CCF8-5DA5-E47E-E92F9A61E1B7}"/>
              </a:ext>
            </a:extLst>
          </p:cNvPr>
          <p:cNvSpPr txBox="1"/>
          <p:nvPr/>
        </p:nvSpPr>
        <p:spPr>
          <a:xfrm>
            <a:off x="4572000" y="3416077"/>
            <a:ext cx="1978118" cy="430887"/>
          </a:xfrm>
          <a:prstGeom prst="rect">
            <a:avLst/>
          </a:prstGeom>
          <a:noFill/>
        </p:spPr>
        <p:txBody>
          <a:bodyPr wrap="square">
            <a:spAutoFit/>
          </a:bodyPr>
          <a:lstStyle/>
          <a:p>
            <a:pPr defTabSz="0">
              <a:spcAft>
                <a:spcPts val="800"/>
              </a:spcAft>
              <a:buFont typeface="Arial" panose="020B0604020202020204" pitchFamily="34" charset="0"/>
              <a:buNone/>
              <a:defRPr/>
            </a:pPr>
            <a:r>
              <a:rPr lang="en-US" sz="1100" i="1" dirty="0">
                <a:cs typeface="Calibri" panose="020F0502020204030204" pitchFamily="34" charset="0"/>
              </a:rPr>
              <a:t>Providing upgrades and refurbishment, advancing reuse</a:t>
            </a:r>
          </a:p>
        </p:txBody>
      </p:sp>
      <p:sp>
        <p:nvSpPr>
          <p:cNvPr id="25" name="Textplatzhalter 13">
            <a:extLst>
              <a:ext uri="{FF2B5EF4-FFF2-40B4-BE49-F238E27FC236}">
                <a16:creationId xmlns:a16="http://schemas.microsoft.com/office/drawing/2014/main" id="{163A4DAD-F976-3876-EB4E-6503B4577988}"/>
              </a:ext>
            </a:extLst>
          </p:cNvPr>
          <p:cNvSpPr txBox="1">
            <a:spLocks/>
          </p:cNvSpPr>
          <p:nvPr/>
        </p:nvSpPr>
        <p:spPr>
          <a:xfrm>
            <a:off x="4560543" y="3144648"/>
            <a:ext cx="1843148" cy="31957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8pPr>
            <a:lvl9pPr marL="0" indent="0" algn="l" defTabSz="914400" rtl="0" eaLnBrk="1" latinLnBrk="0" hangingPunct="1">
              <a:spcBef>
                <a:spcPts val="1600"/>
              </a:spcBef>
              <a:buFontTx/>
              <a:buNone/>
              <a:defRPr sz="1400" kern="1200">
                <a:solidFill>
                  <a:schemeClr val="tx1"/>
                </a:solidFill>
                <a:latin typeface="Calibri" panose="020F0502020204030204" pitchFamily="34" charset="0"/>
                <a:ea typeface="+mn-ea"/>
                <a:cs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Lifetime Optimization</a:t>
            </a:r>
          </a:p>
        </p:txBody>
      </p:sp>
      <p:sp>
        <p:nvSpPr>
          <p:cNvPr id="26" name="Rectangle 25">
            <a:extLst>
              <a:ext uri="{FF2B5EF4-FFF2-40B4-BE49-F238E27FC236}">
                <a16:creationId xmlns:a16="http://schemas.microsoft.com/office/drawing/2014/main" id="{349795FF-083F-E317-3912-87204D199866}"/>
              </a:ext>
            </a:extLst>
          </p:cNvPr>
          <p:cNvSpPr/>
          <p:nvPr/>
        </p:nvSpPr>
        <p:spPr>
          <a:xfrm>
            <a:off x="6675064" y="3034643"/>
            <a:ext cx="1969821" cy="876835"/>
          </a:xfrm>
          <a:prstGeom prst="rect">
            <a:avLst/>
          </a:prstGeom>
          <a:solidFill>
            <a:srgbClr val="ECECEC"/>
          </a:solidFill>
          <a:ln w="25400" cap="flat" cmpd="sng" algn="ctr">
            <a:noFill/>
            <a:prstDash val="solid"/>
          </a:ln>
          <a:effectLst>
            <a:outerShdw blurRad="25400" sx="101000" sy="101000" algn="ctr" rotWithShape="0">
              <a:prstClr val="black">
                <a:alpha val="40000"/>
              </a:prstClr>
            </a:outerShdw>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27" name="Textplatzhalter 13">
            <a:extLst>
              <a:ext uri="{FF2B5EF4-FFF2-40B4-BE49-F238E27FC236}">
                <a16:creationId xmlns:a16="http://schemas.microsoft.com/office/drawing/2014/main" id="{74D6B38F-5075-8FEC-C174-2769B42353A4}"/>
              </a:ext>
            </a:extLst>
          </p:cNvPr>
          <p:cNvSpPr txBox="1">
            <a:spLocks/>
          </p:cNvSpPr>
          <p:nvPr/>
        </p:nvSpPr>
        <p:spPr>
          <a:xfrm>
            <a:off x="6663606" y="3135871"/>
            <a:ext cx="1839266" cy="31957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Calibri" panose="020F0502020204030204" pitchFamily="34" charset="0"/>
                <a:ea typeface="+mn-ea"/>
                <a:cs typeface="Calibri" panose="020F0502020204030204" pitchFamily="34" charset="0"/>
              </a:defRPr>
            </a:lvl8pPr>
            <a:lvl9pPr marL="0" indent="0" algn="l" defTabSz="914400" rtl="0" eaLnBrk="1" latinLnBrk="0" hangingPunct="1">
              <a:spcBef>
                <a:spcPts val="1600"/>
              </a:spcBef>
              <a:buFontTx/>
              <a:buNone/>
              <a:defRPr sz="1400" kern="1200">
                <a:solidFill>
                  <a:schemeClr val="tx1"/>
                </a:solidFill>
                <a:latin typeface="Calibri" panose="020F0502020204030204" pitchFamily="34" charset="0"/>
                <a:ea typeface="+mn-ea"/>
                <a:cs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Waste Reduction</a:t>
            </a:r>
          </a:p>
        </p:txBody>
      </p:sp>
      <p:sp>
        <p:nvSpPr>
          <p:cNvPr id="28" name="TextBox 27">
            <a:extLst>
              <a:ext uri="{FF2B5EF4-FFF2-40B4-BE49-F238E27FC236}">
                <a16:creationId xmlns:a16="http://schemas.microsoft.com/office/drawing/2014/main" id="{CE665EB7-623C-8707-DDB9-E5EDE090BDE2}"/>
              </a:ext>
            </a:extLst>
          </p:cNvPr>
          <p:cNvSpPr txBox="1"/>
          <p:nvPr/>
        </p:nvSpPr>
        <p:spPr>
          <a:xfrm>
            <a:off x="6683360" y="3416652"/>
            <a:ext cx="1819511" cy="430887"/>
          </a:xfrm>
          <a:prstGeom prst="rect">
            <a:avLst/>
          </a:prstGeom>
          <a:noFill/>
        </p:spPr>
        <p:txBody>
          <a:bodyPr wrap="square">
            <a:spAutoFit/>
          </a:bodyPr>
          <a:lstStyle/>
          <a:p>
            <a:pPr defTabSz="0">
              <a:buFont typeface="Arial" panose="020B0604020202020204" pitchFamily="34" charset="0"/>
              <a:buNone/>
              <a:defRPr/>
            </a:pPr>
            <a:r>
              <a:rPr lang="en-US" sz="1100" i="1" dirty="0">
                <a:cs typeface="Calibri" panose="020F0502020204030204" pitchFamily="34" charset="0"/>
              </a:rPr>
              <a:t>Reducing material waste – </a:t>
            </a:r>
          </a:p>
          <a:p>
            <a:pPr defTabSz="0">
              <a:spcAft>
                <a:spcPts val="800"/>
              </a:spcAft>
              <a:buFont typeface="Arial" panose="020B0604020202020204" pitchFamily="34" charset="0"/>
              <a:buNone/>
              <a:defRPr/>
            </a:pPr>
            <a:r>
              <a:rPr lang="en-US" sz="1100" i="1" dirty="0">
                <a:cs typeface="Calibri" panose="020F0502020204030204" pitchFamily="34" charset="0"/>
              </a:rPr>
              <a:t>in products and packaging</a:t>
            </a:r>
          </a:p>
        </p:txBody>
      </p:sp>
      <p:sp>
        <p:nvSpPr>
          <p:cNvPr id="29" name="Rectangle 28">
            <a:extLst>
              <a:ext uri="{FF2B5EF4-FFF2-40B4-BE49-F238E27FC236}">
                <a16:creationId xmlns:a16="http://schemas.microsoft.com/office/drawing/2014/main" id="{785428C2-2C51-12A7-A7D3-E52CDD11BF69}"/>
              </a:ext>
            </a:extLst>
          </p:cNvPr>
          <p:cNvSpPr/>
          <p:nvPr/>
        </p:nvSpPr>
        <p:spPr>
          <a:xfrm>
            <a:off x="488073" y="2819184"/>
            <a:ext cx="365760" cy="365760"/>
          </a:xfrm>
          <a:prstGeom prst="rect">
            <a:avLst/>
          </a:prstGeom>
          <a:solidFill>
            <a:srgbClr val="ECECEC"/>
          </a:solidFill>
          <a:ln w="6350" cap="flat" cmpd="sng" algn="ctr">
            <a:solidFill>
              <a:srgbClr val="878787"/>
            </a:solidFill>
            <a:prstDash val="solid"/>
          </a:ln>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49E8CD38-718B-9F5F-4E91-6C091EB6098B}"/>
              </a:ext>
            </a:extLst>
          </p:cNvPr>
          <p:cNvSpPr/>
          <p:nvPr/>
        </p:nvSpPr>
        <p:spPr>
          <a:xfrm>
            <a:off x="2588437" y="2811729"/>
            <a:ext cx="365760" cy="365760"/>
          </a:xfrm>
          <a:prstGeom prst="rect">
            <a:avLst/>
          </a:prstGeom>
          <a:solidFill>
            <a:srgbClr val="ECECEC"/>
          </a:solidFill>
          <a:ln w="6350" cap="flat" cmpd="sng" algn="ctr">
            <a:solidFill>
              <a:srgbClr val="878787"/>
            </a:solidFill>
            <a:prstDash val="solid"/>
          </a:ln>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B4661B6B-909B-1E38-C93E-A09701584531}"/>
              </a:ext>
            </a:extLst>
          </p:cNvPr>
          <p:cNvSpPr/>
          <p:nvPr/>
        </p:nvSpPr>
        <p:spPr>
          <a:xfrm>
            <a:off x="4713659" y="2817104"/>
            <a:ext cx="365760" cy="365760"/>
          </a:xfrm>
          <a:prstGeom prst="rect">
            <a:avLst/>
          </a:prstGeom>
          <a:solidFill>
            <a:srgbClr val="ECECEC"/>
          </a:solidFill>
          <a:ln w="6350" cap="flat" cmpd="sng" algn="ctr">
            <a:solidFill>
              <a:srgbClr val="878787"/>
            </a:solidFill>
            <a:prstDash val="solid"/>
          </a:ln>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C1441DAB-CC93-6C59-FD38-927530EBE9E7}"/>
              </a:ext>
            </a:extLst>
          </p:cNvPr>
          <p:cNvSpPr/>
          <p:nvPr/>
        </p:nvSpPr>
        <p:spPr>
          <a:xfrm>
            <a:off x="6812254" y="2817130"/>
            <a:ext cx="365760" cy="365760"/>
          </a:xfrm>
          <a:prstGeom prst="rect">
            <a:avLst/>
          </a:prstGeom>
          <a:solidFill>
            <a:srgbClr val="ECECEC"/>
          </a:solidFill>
          <a:ln w="6350" cap="flat" cmpd="sng" algn="ctr">
            <a:solidFill>
              <a:srgbClr val="878787"/>
            </a:solidFill>
            <a:prstDash val="solid"/>
          </a:ln>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pic>
        <p:nvPicPr>
          <p:cNvPr id="33" name="Graphic 32" descr="Garbage outline">
            <a:extLst>
              <a:ext uri="{FF2B5EF4-FFF2-40B4-BE49-F238E27FC236}">
                <a16:creationId xmlns:a16="http://schemas.microsoft.com/office/drawing/2014/main" id="{0A331C8F-2CC8-1434-5547-AE13323F37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60718" y="2868676"/>
            <a:ext cx="274320" cy="274320"/>
          </a:xfrm>
          <a:prstGeom prst="rect">
            <a:avLst/>
          </a:prstGeom>
        </p:spPr>
      </p:pic>
      <p:grpSp>
        <p:nvGrpSpPr>
          <p:cNvPr id="34" name="Group 4">
            <a:extLst>
              <a:ext uri="{FF2B5EF4-FFF2-40B4-BE49-F238E27FC236}">
                <a16:creationId xmlns:a16="http://schemas.microsoft.com/office/drawing/2014/main" id="{2D7FCF22-62AA-B81C-8F89-D1BEBB79CC1D}"/>
              </a:ext>
            </a:extLst>
          </p:cNvPr>
          <p:cNvGrpSpPr>
            <a:grpSpLocks noChangeAspect="1"/>
          </p:cNvGrpSpPr>
          <p:nvPr/>
        </p:nvGrpSpPr>
        <p:grpSpPr bwMode="auto">
          <a:xfrm>
            <a:off x="4771297" y="2867900"/>
            <a:ext cx="274320" cy="274320"/>
            <a:chOff x="3116" y="421"/>
            <a:chExt cx="272" cy="272"/>
          </a:xfrm>
        </p:grpSpPr>
        <p:sp>
          <p:nvSpPr>
            <p:cNvPr id="35" name="AutoShape 3">
              <a:extLst>
                <a:ext uri="{FF2B5EF4-FFF2-40B4-BE49-F238E27FC236}">
                  <a16:creationId xmlns:a16="http://schemas.microsoft.com/office/drawing/2014/main" id="{5CF2CAE6-5A7D-6838-2BDD-599B856D9AA7}"/>
                </a:ext>
              </a:extLst>
            </p:cNvPr>
            <p:cNvSpPr>
              <a:spLocks noChangeAspect="1" noChangeArrowheads="1" noTextEdit="1"/>
            </p:cNvSpPr>
            <p:nvPr/>
          </p:nvSpPr>
          <p:spPr bwMode="auto">
            <a:xfrm>
              <a:off x="3116" y="421"/>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endParaRPr>
            </a:p>
          </p:txBody>
        </p:sp>
        <p:sp>
          <p:nvSpPr>
            <p:cNvPr id="36" name="Freeform 5">
              <a:extLst>
                <a:ext uri="{FF2B5EF4-FFF2-40B4-BE49-F238E27FC236}">
                  <a16:creationId xmlns:a16="http://schemas.microsoft.com/office/drawing/2014/main" id="{052EFE46-1D9C-8F03-8E9A-B36F36A42C35}"/>
                </a:ext>
              </a:extLst>
            </p:cNvPr>
            <p:cNvSpPr>
              <a:spLocks noEditPoints="1"/>
            </p:cNvSpPr>
            <p:nvPr/>
          </p:nvSpPr>
          <p:spPr bwMode="auto">
            <a:xfrm>
              <a:off x="3144" y="453"/>
              <a:ext cx="196" cy="192"/>
            </a:xfrm>
            <a:custGeom>
              <a:avLst/>
              <a:gdLst>
                <a:gd name="T0" fmla="*/ 140 w 409"/>
                <a:gd name="T1" fmla="*/ 387 h 399"/>
                <a:gd name="T2" fmla="*/ 192 w 409"/>
                <a:gd name="T3" fmla="*/ 399 h 399"/>
                <a:gd name="T4" fmla="*/ 192 w 409"/>
                <a:gd name="T5" fmla="*/ 365 h 399"/>
                <a:gd name="T6" fmla="*/ 154 w 409"/>
                <a:gd name="T7" fmla="*/ 357 h 399"/>
                <a:gd name="T8" fmla="*/ 140 w 409"/>
                <a:gd name="T9" fmla="*/ 387 h 399"/>
                <a:gd name="T10" fmla="*/ 67 w 409"/>
                <a:gd name="T11" fmla="*/ 340 h 399"/>
                <a:gd name="T12" fmla="*/ 109 w 409"/>
                <a:gd name="T13" fmla="*/ 373 h 399"/>
                <a:gd name="T14" fmla="*/ 124 w 409"/>
                <a:gd name="T15" fmla="*/ 343 h 399"/>
                <a:gd name="T16" fmla="*/ 92 w 409"/>
                <a:gd name="T17" fmla="*/ 319 h 399"/>
                <a:gd name="T18" fmla="*/ 67 w 409"/>
                <a:gd name="T19" fmla="*/ 340 h 399"/>
                <a:gd name="T20" fmla="*/ 209 w 409"/>
                <a:gd name="T21" fmla="*/ 0 h 399"/>
                <a:gd name="T22" fmla="*/ 34 w 409"/>
                <a:gd name="T23" fmla="*/ 103 h 399"/>
                <a:gd name="T24" fmla="*/ 34 w 409"/>
                <a:gd name="T25" fmla="*/ 58 h 399"/>
                <a:gd name="T26" fmla="*/ 17 w 409"/>
                <a:gd name="T27" fmla="*/ 41 h 399"/>
                <a:gd name="T28" fmla="*/ 0 w 409"/>
                <a:gd name="T29" fmla="*/ 58 h 399"/>
                <a:gd name="T30" fmla="*/ 0 w 409"/>
                <a:gd name="T31" fmla="*/ 158 h 399"/>
                <a:gd name="T32" fmla="*/ 100 w 409"/>
                <a:gd name="T33" fmla="*/ 158 h 399"/>
                <a:gd name="T34" fmla="*/ 117 w 409"/>
                <a:gd name="T35" fmla="*/ 141 h 399"/>
                <a:gd name="T36" fmla="*/ 100 w 409"/>
                <a:gd name="T37" fmla="*/ 125 h 399"/>
                <a:gd name="T38" fmla="*/ 60 w 409"/>
                <a:gd name="T39" fmla="*/ 125 h 399"/>
                <a:gd name="T40" fmla="*/ 209 w 409"/>
                <a:gd name="T41" fmla="*/ 33 h 399"/>
                <a:gd name="T42" fmla="*/ 375 w 409"/>
                <a:gd name="T43" fmla="*/ 200 h 399"/>
                <a:gd name="T44" fmla="*/ 225 w 409"/>
                <a:gd name="T45" fmla="*/ 365 h 399"/>
                <a:gd name="T46" fmla="*/ 225 w 409"/>
                <a:gd name="T47" fmla="*/ 399 h 399"/>
                <a:gd name="T48" fmla="*/ 409 w 409"/>
                <a:gd name="T49" fmla="*/ 200 h 399"/>
                <a:gd name="T50" fmla="*/ 209 w 409"/>
                <a:gd name="T51" fmla="*/ 0 h 399"/>
                <a:gd name="T52" fmla="*/ 53 w 409"/>
                <a:gd name="T53" fmla="*/ 259 h 399"/>
                <a:gd name="T54" fmla="*/ 21 w 409"/>
                <a:gd name="T55" fmla="*/ 267 h 399"/>
                <a:gd name="T56" fmla="*/ 45 w 409"/>
                <a:gd name="T57" fmla="*/ 315 h 399"/>
                <a:gd name="T58" fmla="*/ 71 w 409"/>
                <a:gd name="T59" fmla="*/ 293 h 399"/>
                <a:gd name="T60" fmla="*/ 53 w 409"/>
                <a:gd name="T61" fmla="*/ 259 h 399"/>
                <a:gd name="T62" fmla="*/ 225 w 409"/>
                <a:gd name="T63" fmla="*/ 116 h 399"/>
                <a:gd name="T64" fmla="*/ 225 w 409"/>
                <a:gd name="T65" fmla="*/ 200 h 399"/>
                <a:gd name="T66" fmla="*/ 292 w 409"/>
                <a:gd name="T67" fmla="*/ 200 h 399"/>
                <a:gd name="T68" fmla="*/ 292 w 409"/>
                <a:gd name="T69" fmla="*/ 233 h 399"/>
                <a:gd name="T70" fmla="*/ 192 w 409"/>
                <a:gd name="T71" fmla="*/ 233 h 399"/>
                <a:gd name="T72" fmla="*/ 192 w 409"/>
                <a:gd name="T73" fmla="*/ 116 h 399"/>
                <a:gd name="T74" fmla="*/ 225 w 409"/>
                <a:gd name="T75" fmla="*/ 11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9" h="399">
                  <a:moveTo>
                    <a:pt x="140" y="387"/>
                  </a:moveTo>
                  <a:cubicBezTo>
                    <a:pt x="156" y="393"/>
                    <a:pt x="174" y="397"/>
                    <a:pt x="192" y="399"/>
                  </a:cubicBezTo>
                  <a:lnTo>
                    <a:pt x="192" y="365"/>
                  </a:lnTo>
                  <a:cubicBezTo>
                    <a:pt x="179" y="364"/>
                    <a:pt x="166" y="361"/>
                    <a:pt x="154" y="357"/>
                  </a:cubicBezTo>
                  <a:lnTo>
                    <a:pt x="140" y="387"/>
                  </a:lnTo>
                  <a:close/>
                  <a:moveTo>
                    <a:pt x="67" y="340"/>
                  </a:moveTo>
                  <a:cubicBezTo>
                    <a:pt x="79" y="353"/>
                    <a:pt x="94" y="364"/>
                    <a:pt x="109" y="373"/>
                  </a:cubicBezTo>
                  <a:lnTo>
                    <a:pt x="124" y="343"/>
                  </a:lnTo>
                  <a:cubicBezTo>
                    <a:pt x="112" y="336"/>
                    <a:pt x="102" y="328"/>
                    <a:pt x="92" y="319"/>
                  </a:cubicBezTo>
                  <a:lnTo>
                    <a:pt x="67" y="340"/>
                  </a:lnTo>
                  <a:close/>
                  <a:moveTo>
                    <a:pt x="209" y="0"/>
                  </a:moveTo>
                  <a:cubicBezTo>
                    <a:pt x="133" y="0"/>
                    <a:pt x="68" y="42"/>
                    <a:pt x="34" y="103"/>
                  </a:cubicBezTo>
                  <a:lnTo>
                    <a:pt x="34" y="58"/>
                  </a:lnTo>
                  <a:cubicBezTo>
                    <a:pt x="34" y="49"/>
                    <a:pt x="26" y="41"/>
                    <a:pt x="17" y="41"/>
                  </a:cubicBezTo>
                  <a:cubicBezTo>
                    <a:pt x="8" y="41"/>
                    <a:pt x="0" y="49"/>
                    <a:pt x="0" y="58"/>
                  </a:cubicBezTo>
                  <a:lnTo>
                    <a:pt x="0" y="158"/>
                  </a:lnTo>
                  <a:lnTo>
                    <a:pt x="100" y="158"/>
                  </a:lnTo>
                  <a:cubicBezTo>
                    <a:pt x="110" y="158"/>
                    <a:pt x="117" y="151"/>
                    <a:pt x="117" y="141"/>
                  </a:cubicBezTo>
                  <a:cubicBezTo>
                    <a:pt x="117" y="132"/>
                    <a:pt x="110" y="125"/>
                    <a:pt x="100" y="125"/>
                  </a:cubicBezTo>
                  <a:lnTo>
                    <a:pt x="60" y="125"/>
                  </a:lnTo>
                  <a:cubicBezTo>
                    <a:pt x="87" y="70"/>
                    <a:pt x="144" y="33"/>
                    <a:pt x="209" y="33"/>
                  </a:cubicBezTo>
                  <a:cubicBezTo>
                    <a:pt x="301" y="33"/>
                    <a:pt x="375" y="108"/>
                    <a:pt x="375" y="200"/>
                  </a:cubicBezTo>
                  <a:cubicBezTo>
                    <a:pt x="375" y="286"/>
                    <a:pt x="309" y="357"/>
                    <a:pt x="225" y="365"/>
                  </a:cubicBezTo>
                  <a:lnTo>
                    <a:pt x="225" y="399"/>
                  </a:lnTo>
                  <a:cubicBezTo>
                    <a:pt x="328" y="390"/>
                    <a:pt x="409" y="304"/>
                    <a:pt x="409" y="200"/>
                  </a:cubicBezTo>
                  <a:cubicBezTo>
                    <a:pt x="409" y="89"/>
                    <a:pt x="319" y="0"/>
                    <a:pt x="209" y="0"/>
                  </a:cubicBezTo>
                  <a:close/>
                  <a:moveTo>
                    <a:pt x="53" y="259"/>
                  </a:moveTo>
                  <a:lnTo>
                    <a:pt x="21" y="267"/>
                  </a:lnTo>
                  <a:cubicBezTo>
                    <a:pt x="27" y="284"/>
                    <a:pt x="35" y="300"/>
                    <a:pt x="45" y="315"/>
                  </a:cubicBezTo>
                  <a:lnTo>
                    <a:pt x="71" y="293"/>
                  </a:lnTo>
                  <a:cubicBezTo>
                    <a:pt x="64" y="283"/>
                    <a:pt x="58" y="271"/>
                    <a:pt x="53" y="259"/>
                  </a:cubicBezTo>
                  <a:close/>
                  <a:moveTo>
                    <a:pt x="225" y="116"/>
                  </a:moveTo>
                  <a:lnTo>
                    <a:pt x="225" y="200"/>
                  </a:lnTo>
                  <a:lnTo>
                    <a:pt x="292" y="200"/>
                  </a:lnTo>
                  <a:lnTo>
                    <a:pt x="292" y="233"/>
                  </a:lnTo>
                  <a:lnTo>
                    <a:pt x="192" y="233"/>
                  </a:lnTo>
                  <a:lnTo>
                    <a:pt x="192" y="116"/>
                  </a:lnTo>
                  <a:lnTo>
                    <a:pt x="225" y="1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endParaRPr>
            </a:p>
          </p:txBody>
        </p:sp>
      </p:grpSp>
      <p:sp>
        <p:nvSpPr>
          <p:cNvPr id="38" name="AutoShape 7">
            <a:extLst>
              <a:ext uri="{FF2B5EF4-FFF2-40B4-BE49-F238E27FC236}">
                <a16:creationId xmlns:a16="http://schemas.microsoft.com/office/drawing/2014/main" id="{054C6E38-A13A-B74A-5D23-CE2F7B828823}"/>
              </a:ext>
            </a:extLst>
          </p:cNvPr>
          <p:cNvSpPr>
            <a:spLocks noChangeAspect="1" noChangeArrowheads="1" noTextEdit="1"/>
          </p:cNvSpPr>
          <p:nvPr/>
        </p:nvSpPr>
        <p:spPr bwMode="auto">
          <a:xfrm>
            <a:off x="2623769" y="2862864"/>
            <a:ext cx="273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endParaRPr>
          </a:p>
        </p:txBody>
      </p:sp>
      <p:sp>
        <p:nvSpPr>
          <p:cNvPr id="40" name="Graphic 1062" descr="Raw Materials outline">
            <a:extLst>
              <a:ext uri="{FF2B5EF4-FFF2-40B4-BE49-F238E27FC236}">
                <a16:creationId xmlns:a16="http://schemas.microsoft.com/office/drawing/2014/main" id="{7F146ED4-799E-F67C-E69B-04D8E2AD06CA}"/>
              </a:ext>
            </a:extLst>
          </p:cNvPr>
          <p:cNvSpPr/>
          <p:nvPr/>
        </p:nvSpPr>
        <p:spPr>
          <a:xfrm>
            <a:off x="545533" y="2883934"/>
            <a:ext cx="274320" cy="228600"/>
          </a:xfrm>
          <a:custGeom>
            <a:avLst/>
            <a:gdLst>
              <a:gd name="csX0" fmla="*/ 866775 w 866775"/>
              <a:gd name="csY0" fmla="*/ 583387 h 640537"/>
              <a:gd name="csX1" fmla="*/ 622592 w 866775"/>
              <a:gd name="csY1" fmla="*/ 583387 h 640537"/>
              <a:gd name="csX2" fmla="*/ 642699 w 866775"/>
              <a:gd name="csY2" fmla="*/ 535762 h 640537"/>
              <a:gd name="csX3" fmla="*/ 641976 w 866775"/>
              <a:gd name="csY3" fmla="*/ 526523 h 640537"/>
              <a:gd name="csX4" fmla="*/ 692401 w 866775"/>
              <a:gd name="csY4" fmla="*/ 526523 h 640537"/>
              <a:gd name="csX5" fmla="*/ 810282 w 866775"/>
              <a:gd name="csY5" fmla="*/ 212198 h 640537"/>
              <a:gd name="csX6" fmla="*/ 828675 w 866775"/>
              <a:gd name="csY6" fmla="*/ 212198 h 640537"/>
              <a:gd name="csX7" fmla="*/ 838200 w 866775"/>
              <a:gd name="csY7" fmla="*/ 202673 h 640537"/>
              <a:gd name="csX8" fmla="*/ 828675 w 866775"/>
              <a:gd name="csY8" fmla="*/ 193148 h 640537"/>
              <a:gd name="csX9" fmla="*/ 785908 w 866775"/>
              <a:gd name="csY9" fmla="*/ 193148 h 640537"/>
              <a:gd name="csX10" fmla="*/ 703669 w 866775"/>
              <a:gd name="csY10" fmla="*/ 91116 h 640537"/>
              <a:gd name="csX11" fmla="*/ 618544 w 866775"/>
              <a:gd name="csY11" fmla="*/ 91116 h 640537"/>
              <a:gd name="csX12" fmla="*/ 534114 w 866775"/>
              <a:gd name="csY12" fmla="*/ 0 h 640537"/>
              <a:gd name="csX13" fmla="*/ 436721 w 866775"/>
              <a:gd name="csY13" fmla="*/ 52549 h 640537"/>
              <a:gd name="csX14" fmla="*/ 316659 w 866775"/>
              <a:gd name="csY14" fmla="*/ 26632 h 640537"/>
              <a:gd name="csX15" fmla="*/ 268862 w 866775"/>
              <a:gd name="csY15" fmla="*/ 91116 h 640537"/>
              <a:gd name="csX16" fmla="*/ 172660 w 866775"/>
              <a:gd name="csY16" fmla="*/ 91116 h 640537"/>
              <a:gd name="csX17" fmla="*/ 90354 w 866775"/>
              <a:gd name="csY17" fmla="*/ 193148 h 640537"/>
              <a:gd name="csX18" fmla="*/ 38100 w 866775"/>
              <a:gd name="csY18" fmla="*/ 193148 h 640537"/>
              <a:gd name="csX19" fmla="*/ 28575 w 866775"/>
              <a:gd name="csY19" fmla="*/ 202673 h 640537"/>
              <a:gd name="csX20" fmla="*/ 38100 w 866775"/>
              <a:gd name="csY20" fmla="*/ 212198 h 640537"/>
              <a:gd name="csX21" fmla="*/ 56198 w 866775"/>
              <a:gd name="csY21" fmla="*/ 212198 h 640537"/>
              <a:gd name="csX22" fmla="*/ 174374 w 866775"/>
              <a:gd name="csY22" fmla="*/ 526523 h 640537"/>
              <a:gd name="csX23" fmla="*/ 224542 w 866775"/>
              <a:gd name="csY23" fmla="*/ 526523 h 640537"/>
              <a:gd name="csX24" fmla="*/ 223838 w 866775"/>
              <a:gd name="csY24" fmla="*/ 535762 h 640537"/>
              <a:gd name="csX25" fmla="*/ 243945 w 866775"/>
              <a:gd name="csY25" fmla="*/ 583387 h 640537"/>
              <a:gd name="csX26" fmla="*/ 0 w 866775"/>
              <a:gd name="csY26" fmla="*/ 583387 h 640537"/>
              <a:gd name="csX27" fmla="*/ 0 w 866775"/>
              <a:gd name="csY27" fmla="*/ 602437 h 640537"/>
              <a:gd name="csX28" fmla="*/ 38100 w 866775"/>
              <a:gd name="csY28" fmla="*/ 602437 h 640537"/>
              <a:gd name="csX29" fmla="*/ 38100 w 866775"/>
              <a:gd name="csY29" fmla="*/ 640537 h 640537"/>
              <a:gd name="csX30" fmla="*/ 142875 w 866775"/>
              <a:gd name="csY30" fmla="*/ 640537 h 640537"/>
              <a:gd name="csX31" fmla="*/ 142875 w 866775"/>
              <a:gd name="csY31" fmla="*/ 602437 h 640537"/>
              <a:gd name="csX32" fmla="*/ 209550 w 866775"/>
              <a:gd name="csY32" fmla="*/ 602437 h 640537"/>
              <a:gd name="csX33" fmla="*/ 209550 w 866775"/>
              <a:gd name="csY33" fmla="*/ 640537 h 640537"/>
              <a:gd name="csX34" fmla="*/ 314325 w 866775"/>
              <a:gd name="csY34" fmla="*/ 640537 h 640537"/>
              <a:gd name="csX35" fmla="*/ 314325 w 866775"/>
              <a:gd name="csY35" fmla="*/ 602437 h 640537"/>
              <a:gd name="csX36" fmla="*/ 381000 w 866775"/>
              <a:gd name="csY36" fmla="*/ 602437 h 640537"/>
              <a:gd name="csX37" fmla="*/ 381000 w 866775"/>
              <a:gd name="csY37" fmla="*/ 640537 h 640537"/>
              <a:gd name="csX38" fmla="*/ 485775 w 866775"/>
              <a:gd name="csY38" fmla="*/ 640537 h 640537"/>
              <a:gd name="csX39" fmla="*/ 485775 w 866775"/>
              <a:gd name="csY39" fmla="*/ 602437 h 640537"/>
              <a:gd name="csX40" fmla="*/ 552450 w 866775"/>
              <a:gd name="csY40" fmla="*/ 602437 h 640537"/>
              <a:gd name="csX41" fmla="*/ 552450 w 866775"/>
              <a:gd name="csY41" fmla="*/ 640537 h 640537"/>
              <a:gd name="csX42" fmla="*/ 657225 w 866775"/>
              <a:gd name="csY42" fmla="*/ 640537 h 640537"/>
              <a:gd name="csX43" fmla="*/ 657225 w 866775"/>
              <a:gd name="csY43" fmla="*/ 602437 h 640537"/>
              <a:gd name="csX44" fmla="*/ 723900 w 866775"/>
              <a:gd name="csY44" fmla="*/ 602437 h 640537"/>
              <a:gd name="csX45" fmla="*/ 723900 w 866775"/>
              <a:gd name="csY45" fmla="*/ 640537 h 640537"/>
              <a:gd name="csX46" fmla="*/ 828675 w 866775"/>
              <a:gd name="csY46" fmla="*/ 640537 h 640537"/>
              <a:gd name="csX47" fmla="*/ 828675 w 866775"/>
              <a:gd name="csY47" fmla="*/ 602437 h 640537"/>
              <a:gd name="csX48" fmla="*/ 866775 w 866775"/>
              <a:gd name="csY48" fmla="*/ 602437 h 640537"/>
              <a:gd name="csX49" fmla="*/ 123825 w 866775"/>
              <a:gd name="csY49" fmla="*/ 621487 h 640537"/>
              <a:gd name="csX50" fmla="*/ 57150 w 866775"/>
              <a:gd name="csY50" fmla="*/ 621487 h 640537"/>
              <a:gd name="csX51" fmla="*/ 57150 w 866775"/>
              <a:gd name="csY51" fmla="*/ 602437 h 640537"/>
              <a:gd name="csX52" fmla="*/ 123825 w 866775"/>
              <a:gd name="csY52" fmla="*/ 602437 h 640537"/>
              <a:gd name="csX53" fmla="*/ 576024 w 866775"/>
              <a:gd name="csY53" fmla="*/ 583387 h 640537"/>
              <a:gd name="csX54" fmla="*/ 528399 w 866775"/>
              <a:gd name="csY54" fmla="*/ 535762 h 640537"/>
              <a:gd name="csX55" fmla="*/ 576024 w 866775"/>
              <a:gd name="csY55" fmla="*/ 488137 h 640537"/>
              <a:gd name="csX56" fmla="*/ 623649 w 866775"/>
              <a:gd name="csY56" fmla="*/ 535762 h 640537"/>
              <a:gd name="csX57" fmla="*/ 576024 w 866775"/>
              <a:gd name="csY57" fmla="*/ 583387 h 640537"/>
              <a:gd name="csX58" fmla="*/ 181747 w 866775"/>
              <a:gd name="csY58" fmla="*/ 110166 h 640537"/>
              <a:gd name="csX59" fmla="*/ 254803 w 866775"/>
              <a:gd name="csY59" fmla="*/ 110166 h 640537"/>
              <a:gd name="csX60" fmla="*/ 232962 w 866775"/>
              <a:gd name="csY60" fmla="*/ 139798 h 640537"/>
              <a:gd name="csX61" fmla="*/ 248288 w 866775"/>
              <a:gd name="csY61" fmla="*/ 151095 h 640537"/>
              <a:gd name="csX62" fmla="*/ 280149 w 866775"/>
              <a:gd name="csY62" fmla="*/ 107880 h 640537"/>
              <a:gd name="csX63" fmla="*/ 324641 w 866775"/>
              <a:gd name="csY63" fmla="*/ 47873 h 640537"/>
              <a:gd name="csX64" fmla="*/ 410528 w 866775"/>
              <a:gd name="csY64" fmla="*/ 66389 h 640537"/>
              <a:gd name="csX65" fmla="*/ 394849 w 866775"/>
              <a:gd name="csY65" fmla="*/ 74647 h 640537"/>
              <a:gd name="csX66" fmla="*/ 403746 w 866775"/>
              <a:gd name="csY66" fmla="*/ 91507 h 640537"/>
              <a:gd name="csX67" fmla="*/ 439522 w 866775"/>
              <a:gd name="csY67" fmla="*/ 72638 h 640537"/>
              <a:gd name="csX68" fmla="*/ 439522 w 866775"/>
              <a:gd name="csY68" fmla="*/ 72638 h 640537"/>
              <a:gd name="csX69" fmla="*/ 442303 w 866775"/>
              <a:gd name="csY69" fmla="*/ 71142 h 640537"/>
              <a:gd name="csX70" fmla="*/ 442541 w 866775"/>
              <a:gd name="csY70" fmla="*/ 71018 h 640537"/>
              <a:gd name="csX71" fmla="*/ 442541 w 866775"/>
              <a:gd name="csY71" fmla="*/ 71018 h 640537"/>
              <a:gd name="csX72" fmla="*/ 530114 w 866775"/>
              <a:gd name="csY72" fmla="*/ 23765 h 640537"/>
              <a:gd name="csX73" fmla="*/ 607533 w 866775"/>
              <a:gd name="csY73" fmla="*/ 107309 h 640537"/>
              <a:gd name="csX74" fmla="*/ 639423 w 866775"/>
              <a:gd name="csY74" fmla="*/ 142027 h 640537"/>
              <a:gd name="csX75" fmla="*/ 653444 w 866775"/>
              <a:gd name="csY75" fmla="*/ 129149 h 640537"/>
              <a:gd name="csX76" fmla="*/ 636013 w 866775"/>
              <a:gd name="csY76" fmla="*/ 110157 h 640537"/>
              <a:gd name="csX77" fmla="*/ 694496 w 866775"/>
              <a:gd name="csY77" fmla="*/ 110157 h 640537"/>
              <a:gd name="csX78" fmla="*/ 761390 w 866775"/>
              <a:gd name="csY78" fmla="*/ 193138 h 640537"/>
              <a:gd name="csX79" fmla="*/ 114824 w 866775"/>
              <a:gd name="csY79" fmla="*/ 193138 h 640537"/>
              <a:gd name="csX80" fmla="*/ 187566 w 866775"/>
              <a:gd name="csY80" fmla="*/ 507473 h 640537"/>
              <a:gd name="csX81" fmla="*/ 76571 w 866775"/>
              <a:gd name="csY81" fmla="*/ 212198 h 640537"/>
              <a:gd name="csX82" fmla="*/ 789937 w 866775"/>
              <a:gd name="csY82" fmla="*/ 212198 h 640537"/>
              <a:gd name="csX83" fmla="*/ 679199 w 866775"/>
              <a:gd name="csY83" fmla="*/ 507473 h 640537"/>
              <a:gd name="csX84" fmla="*/ 636270 w 866775"/>
              <a:gd name="csY84" fmla="*/ 507473 h 640537"/>
              <a:gd name="csX85" fmla="*/ 547820 w 866775"/>
              <a:gd name="csY85" fmla="*/ 475346 h 640537"/>
              <a:gd name="csX86" fmla="*/ 515693 w 866775"/>
              <a:gd name="csY86" fmla="*/ 507473 h 640537"/>
              <a:gd name="csX87" fmla="*/ 350806 w 866775"/>
              <a:gd name="csY87" fmla="*/ 507473 h 640537"/>
              <a:gd name="csX88" fmla="*/ 262360 w 866775"/>
              <a:gd name="csY88" fmla="*/ 475332 h 640537"/>
              <a:gd name="csX89" fmla="*/ 230219 w 866775"/>
              <a:gd name="csY89" fmla="*/ 507473 h 640537"/>
              <a:gd name="csX90" fmla="*/ 242888 w 866775"/>
              <a:gd name="csY90" fmla="*/ 535762 h 640537"/>
              <a:gd name="csX91" fmla="*/ 290513 w 866775"/>
              <a:gd name="csY91" fmla="*/ 488137 h 640537"/>
              <a:gd name="csX92" fmla="*/ 338138 w 866775"/>
              <a:gd name="csY92" fmla="*/ 535762 h 640537"/>
              <a:gd name="csX93" fmla="*/ 290513 w 866775"/>
              <a:gd name="csY93" fmla="*/ 583387 h 640537"/>
              <a:gd name="csX94" fmla="*/ 242888 w 866775"/>
              <a:gd name="csY94" fmla="*/ 535762 h 640537"/>
              <a:gd name="csX95" fmla="*/ 295275 w 866775"/>
              <a:gd name="csY95" fmla="*/ 621487 h 640537"/>
              <a:gd name="csX96" fmla="*/ 228600 w 866775"/>
              <a:gd name="csY96" fmla="*/ 621487 h 640537"/>
              <a:gd name="csX97" fmla="*/ 228600 w 866775"/>
              <a:gd name="csY97" fmla="*/ 602437 h 640537"/>
              <a:gd name="csX98" fmla="*/ 295275 w 866775"/>
              <a:gd name="csY98" fmla="*/ 602437 h 640537"/>
              <a:gd name="csX99" fmla="*/ 466725 w 866775"/>
              <a:gd name="csY99" fmla="*/ 621487 h 640537"/>
              <a:gd name="csX100" fmla="*/ 400050 w 866775"/>
              <a:gd name="csY100" fmla="*/ 621487 h 640537"/>
              <a:gd name="csX101" fmla="*/ 400050 w 866775"/>
              <a:gd name="csY101" fmla="*/ 602437 h 640537"/>
              <a:gd name="csX102" fmla="*/ 466725 w 866775"/>
              <a:gd name="csY102" fmla="*/ 602437 h 640537"/>
              <a:gd name="csX103" fmla="*/ 381000 w 866775"/>
              <a:gd name="csY103" fmla="*/ 583387 h 640537"/>
              <a:gd name="csX104" fmla="*/ 337080 w 866775"/>
              <a:gd name="csY104" fmla="*/ 583387 h 640537"/>
              <a:gd name="csX105" fmla="*/ 357188 w 866775"/>
              <a:gd name="csY105" fmla="*/ 535762 h 640537"/>
              <a:gd name="csX106" fmla="*/ 356473 w 866775"/>
              <a:gd name="csY106" fmla="*/ 526523 h 640537"/>
              <a:gd name="csX107" fmla="*/ 510064 w 866775"/>
              <a:gd name="csY107" fmla="*/ 526523 h 640537"/>
              <a:gd name="csX108" fmla="*/ 509349 w 866775"/>
              <a:gd name="csY108" fmla="*/ 535762 h 640537"/>
              <a:gd name="csX109" fmla="*/ 529447 w 866775"/>
              <a:gd name="csY109" fmla="*/ 583387 h 640537"/>
              <a:gd name="csX110" fmla="*/ 381000 w 866775"/>
              <a:gd name="csY110" fmla="*/ 583387 h 640537"/>
              <a:gd name="csX111" fmla="*/ 638175 w 866775"/>
              <a:gd name="csY111" fmla="*/ 621487 h 640537"/>
              <a:gd name="csX112" fmla="*/ 571500 w 866775"/>
              <a:gd name="csY112" fmla="*/ 621487 h 640537"/>
              <a:gd name="csX113" fmla="*/ 571500 w 866775"/>
              <a:gd name="csY113" fmla="*/ 602437 h 640537"/>
              <a:gd name="csX114" fmla="*/ 638175 w 866775"/>
              <a:gd name="csY114" fmla="*/ 602437 h 640537"/>
              <a:gd name="csX115" fmla="*/ 809625 w 866775"/>
              <a:gd name="csY115" fmla="*/ 621487 h 640537"/>
              <a:gd name="csX116" fmla="*/ 742950 w 866775"/>
              <a:gd name="csY116" fmla="*/ 621487 h 640537"/>
              <a:gd name="csX117" fmla="*/ 742950 w 866775"/>
              <a:gd name="csY117" fmla="*/ 602437 h 640537"/>
              <a:gd name="csX118" fmla="*/ 809625 w 866775"/>
              <a:gd name="csY118" fmla="*/ 602437 h 6405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Lst>
            <a:rect l="l" t="t" r="r" b="b"/>
            <a:pathLst>
              <a:path w="866775" h="640537">
                <a:moveTo>
                  <a:pt x="866775" y="583387"/>
                </a:moveTo>
                <a:lnTo>
                  <a:pt x="622592" y="583387"/>
                </a:lnTo>
                <a:cubicBezTo>
                  <a:pt x="635447" y="570876"/>
                  <a:pt x="642699" y="553701"/>
                  <a:pt x="642699" y="535762"/>
                </a:cubicBezTo>
                <a:cubicBezTo>
                  <a:pt x="642676" y="532669"/>
                  <a:pt x="642434" y="529581"/>
                  <a:pt x="641976" y="526523"/>
                </a:cubicBezTo>
                <a:lnTo>
                  <a:pt x="692401" y="526523"/>
                </a:lnTo>
                <a:lnTo>
                  <a:pt x="810282" y="212198"/>
                </a:lnTo>
                <a:lnTo>
                  <a:pt x="828675" y="212198"/>
                </a:lnTo>
                <a:cubicBezTo>
                  <a:pt x="833936" y="212198"/>
                  <a:pt x="838200" y="207934"/>
                  <a:pt x="838200" y="202673"/>
                </a:cubicBezTo>
                <a:cubicBezTo>
                  <a:pt x="838200" y="197412"/>
                  <a:pt x="833936" y="193148"/>
                  <a:pt x="828675" y="193148"/>
                </a:cubicBezTo>
                <a:lnTo>
                  <a:pt x="785908" y="193148"/>
                </a:lnTo>
                <a:lnTo>
                  <a:pt x="703669" y="91116"/>
                </a:lnTo>
                <a:lnTo>
                  <a:pt x="618544" y="91116"/>
                </a:lnTo>
                <a:lnTo>
                  <a:pt x="534114" y="0"/>
                </a:lnTo>
                <a:lnTo>
                  <a:pt x="436721" y="52549"/>
                </a:lnTo>
                <a:lnTo>
                  <a:pt x="316659" y="26632"/>
                </a:lnTo>
                <a:lnTo>
                  <a:pt x="268862" y="91116"/>
                </a:lnTo>
                <a:lnTo>
                  <a:pt x="172660" y="91116"/>
                </a:lnTo>
                <a:lnTo>
                  <a:pt x="90354" y="193148"/>
                </a:lnTo>
                <a:lnTo>
                  <a:pt x="38100" y="193148"/>
                </a:lnTo>
                <a:cubicBezTo>
                  <a:pt x="32840" y="193148"/>
                  <a:pt x="28575" y="197412"/>
                  <a:pt x="28575" y="202673"/>
                </a:cubicBezTo>
                <a:cubicBezTo>
                  <a:pt x="28575" y="207934"/>
                  <a:pt x="32840" y="212198"/>
                  <a:pt x="38100" y="212198"/>
                </a:cubicBezTo>
                <a:lnTo>
                  <a:pt x="56198" y="212198"/>
                </a:lnTo>
                <a:lnTo>
                  <a:pt x="174374" y="526523"/>
                </a:lnTo>
                <a:lnTo>
                  <a:pt x="224542" y="526523"/>
                </a:lnTo>
                <a:cubicBezTo>
                  <a:pt x="224095" y="529582"/>
                  <a:pt x="223859" y="532669"/>
                  <a:pt x="223838" y="535762"/>
                </a:cubicBezTo>
                <a:cubicBezTo>
                  <a:pt x="223834" y="553702"/>
                  <a:pt x="231086" y="570879"/>
                  <a:pt x="243945" y="583387"/>
                </a:cubicBezTo>
                <a:lnTo>
                  <a:pt x="0" y="583387"/>
                </a:lnTo>
                <a:lnTo>
                  <a:pt x="0" y="602437"/>
                </a:lnTo>
                <a:lnTo>
                  <a:pt x="38100" y="602437"/>
                </a:lnTo>
                <a:lnTo>
                  <a:pt x="38100" y="640537"/>
                </a:lnTo>
                <a:lnTo>
                  <a:pt x="142875" y="640537"/>
                </a:lnTo>
                <a:lnTo>
                  <a:pt x="142875" y="602437"/>
                </a:lnTo>
                <a:lnTo>
                  <a:pt x="209550" y="602437"/>
                </a:lnTo>
                <a:lnTo>
                  <a:pt x="209550" y="640537"/>
                </a:lnTo>
                <a:lnTo>
                  <a:pt x="314325" y="640537"/>
                </a:lnTo>
                <a:lnTo>
                  <a:pt x="314325" y="602437"/>
                </a:lnTo>
                <a:lnTo>
                  <a:pt x="381000" y="602437"/>
                </a:lnTo>
                <a:lnTo>
                  <a:pt x="381000" y="640537"/>
                </a:lnTo>
                <a:lnTo>
                  <a:pt x="485775" y="640537"/>
                </a:lnTo>
                <a:lnTo>
                  <a:pt x="485775" y="602437"/>
                </a:lnTo>
                <a:lnTo>
                  <a:pt x="552450" y="602437"/>
                </a:lnTo>
                <a:lnTo>
                  <a:pt x="552450" y="640537"/>
                </a:lnTo>
                <a:lnTo>
                  <a:pt x="657225" y="640537"/>
                </a:lnTo>
                <a:lnTo>
                  <a:pt x="657225" y="602437"/>
                </a:lnTo>
                <a:lnTo>
                  <a:pt x="723900" y="602437"/>
                </a:lnTo>
                <a:lnTo>
                  <a:pt x="723900" y="640537"/>
                </a:lnTo>
                <a:lnTo>
                  <a:pt x="828675" y="640537"/>
                </a:lnTo>
                <a:lnTo>
                  <a:pt x="828675" y="602437"/>
                </a:lnTo>
                <a:lnTo>
                  <a:pt x="866775" y="602437"/>
                </a:lnTo>
                <a:close/>
                <a:moveTo>
                  <a:pt x="123825" y="621487"/>
                </a:moveTo>
                <a:lnTo>
                  <a:pt x="57150" y="621487"/>
                </a:lnTo>
                <a:lnTo>
                  <a:pt x="57150" y="602437"/>
                </a:lnTo>
                <a:lnTo>
                  <a:pt x="123825" y="602437"/>
                </a:lnTo>
                <a:close/>
                <a:moveTo>
                  <a:pt x="576024" y="583387"/>
                </a:moveTo>
                <a:cubicBezTo>
                  <a:pt x="549722" y="583387"/>
                  <a:pt x="528399" y="562065"/>
                  <a:pt x="528399" y="535762"/>
                </a:cubicBezTo>
                <a:cubicBezTo>
                  <a:pt x="528399" y="509460"/>
                  <a:pt x="549722" y="488137"/>
                  <a:pt x="576024" y="488137"/>
                </a:cubicBezTo>
                <a:cubicBezTo>
                  <a:pt x="602327" y="488137"/>
                  <a:pt x="623649" y="509460"/>
                  <a:pt x="623649" y="535762"/>
                </a:cubicBezTo>
                <a:cubicBezTo>
                  <a:pt x="623618" y="562052"/>
                  <a:pt x="602314" y="583356"/>
                  <a:pt x="576024" y="583387"/>
                </a:cubicBezTo>
                <a:close/>
                <a:moveTo>
                  <a:pt x="181747" y="110166"/>
                </a:moveTo>
                <a:lnTo>
                  <a:pt x="254803" y="110166"/>
                </a:lnTo>
                <a:lnTo>
                  <a:pt x="232962" y="139798"/>
                </a:lnTo>
                <a:lnTo>
                  <a:pt x="248288" y="151095"/>
                </a:lnTo>
                <a:lnTo>
                  <a:pt x="280149" y="107880"/>
                </a:lnTo>
                <a:lnTo>
                  <a:pt x="324641" y="47873"/>
                </a:lnTo>
                <a:lnTo>
                  <a:pt x="410528" y="66389"/>
                </a:lnTo>
                <a:lnTo>
                  <a:pt x="394849" y="74647"/>
                </a:lnTo>
                <a:lnTo>
                  <a:pt x="403746" y="91507"/>
                </a:lnTo>
                <a:lnTo>
                  <a:pt x="439522" y="72638"/>
                </a:lnTo>
                <a:lnTo>
                  <a:pt x="439522" y="72638"/>
                </a:lnTo>
                <a:lnTo>
                  <a:pt x="442303" y="71142"/>
                </a:lnTo>
                <a:lnTo>
                  <a:pt x="442541" y="71018"/>
                </a:lnTo>
                <a:lnTo>
                  <a:pt x="442541" y="71018"/>
                </a:lnTo>
                <a:lnTo>
                  <a:pt x="530114" y="23765"/>
                </a:lnTo>
                <a:lnTo>
                  <a:pt x="607533" y="107309"/>
                </a:lnTo>
                <a:lnTo>
                  <a:pt x="639423" y="142027"/>
                </a:lnTo>
                <a:lnTo>
                  <a:pt x="653444" y="129149"/>
                </a:lnTo>
                <a:lnTo>
                  <a:pt x="636013" y="110157"/>
                </a:lnTo>
                <a:lnTo>
                  <a:pt x="694496" y="110157"/>
                </a:lnTo>
                <a:lnTo>
                  <a:pt x="761390" y="193138"/>
                </a:lnTo>
                <a:lnTo>
                  <a:pt x="114824" y="193138"/>
                </a:lnTo>
                <a:close/>
                <a:moveTo>
                  <a:pt x="187566" y="507473"/>
                </a:moveTo>
                <a:lnTo>
                  <a:pt x="76571" y="212198"/>
                </a:lnTo>
                <a:lnTo>
                  <a:pt x="789937" y="212198"/>
                </a:lnTo>
                <a:lnTo>
                  <a:pt x="679199" y="507473"/>
                </a:lnTo>
                <a:lnTo>
                  <a:pt x="636270" y="507473"/>
                </a:lnTo>
                <a:cubicBezTo>
                  <a:pt x="620717" y="474176"/>
                  <a:pt x="581116" y="459793"/>
                  <a:pt x="547820" y="475346"/>
                </a:cubicBezTo>
                <a:cubicBezTo>
                  <a:pt x="533673" y="481955"/>
                  <a:pt x="522301" y="493326"/>
                  <a:pt x="515693" y="507473"/>
                </a:cubicBezTo>
                <a:lnTo>
                  <a:pt x="350806" y="507473"/>
                </a:lnTo>
                <a:cubicBezTo>
                  <a:pt x="335258" y="474174"/>
                  <a:pt x="295660" y="459783"/>
                  <a:pt x="262360" y="475332"/>
                </a:cubicBezTo>
                <a:cubicBezTo>
                  <a:pt x="248206" y="481940"/>
                  <a:pt x="236829" y="493319"/>
                  <a:pt x="230219" y="507473"/>
                </a:cubicBezTo>
                <a:close/>
                <a:moveTo>
                  <a:pt x="242888" y="535762"/>
                </a:moveTo>
                <a:cubicBezTo>
                  <a:pt x="242888" y="509460"/>
                  <a:pt x="264210" y="488137"/>
                  <a:pt x="290513" y="488137"/>
                </a:cubicBezTo>
                <a:cubicBezTo>
                  <a:pt x="316815" y="488137"/>
                  <a:pt x="338138" y="509460"/>
                  <a:pt x="338138" y="535762"/>
                </a:cubicBezTo>
                <a:cubicBezTo>
                  <a:pt x="338138" y="562065"/>
                  <a:pt x="316815" y="583387"/>
                  <a:pt x="290513" y="583387"/>
                </a:cubicBezTo>
                <a:cubicBezTo>
                  <a:pt x="264223" y="583356"/>
                  <a:pt x="242919" y="562052"/>
                  <a:pt x="242888" y="535762"/>
                </a:cubicBezTo>
                <a:close/>
                <a:moveTo>
                  <a:pt x="295275" y="621487"/>
                </a:moveTo>
                <a:lnTo>
                  <a:pt x="228600" y="621487"/>
                </a:lnTo>
                <a:lnTo>
                  <a:pt x="228600" y="602437"/>
                </a:lnTo>
                <a:lnTo>
                  <a:pt x="295275" y="602437"/>
                </a:lnTo>
                <a:close/>
                <a:moveTo>
                  <a:pt x="466725" y="621487"/>
                </a:moveTo>
                <a:lnTo>
                  <a:pt x="400050" y="621487"/>
                </a:lnTo>
                <a:lnTo>
                  <a:pt x="400050" y="602437"/>
                </a:lnTo>
                <a:lnTo>
                  <a:pt x="466725" y="602437"/>
                </a:lnTo>
                <a:close/>
                <a:moveTo>
                  <a:pt x="381000" y="583387"/>
                </a:moveTo>
                <a:lnTo>
                  <a:pt x="337080" y="583387"/>
                </a:lnTo>
                <a:cubicBezTo>
                  <a:pt x="349939" y="570879"/>
                  <a:pt x="357191" y="553702"/>
                  <a:pt x="357188" y="535762"/>
                </a:cubicBezTo>
                <a:cubicBezTo>
                  <a:pt x="357163" y="532669"/>
                  <a:pt x="356924" y="529582"/>
                  <a:pt x="356473" y="526523"/>
                </a:cubicBezTo>
                <a:lnTo>
                  <a:pt x="510064" y="526523"/>
                </a:lnTo>
                <a:cubicBezTo>
                  <a:pt x="509608" y="529582"/>
                  <a:pt x="509369" y="532669"/>
                  <a:pt x="509349" y="535762"/>
                </a:cubicBezTo>
                <a:cubicBezTo>
                  <a:pt x="509347" y="553699"/>
                  <a:pt x="516595" y="570875"/>
                  <a:pt x="529447" y="583387"/>
                </a:cubicBezTo>
                <a:lnTo>
                  <a:pt x="381000" y="583387"/>
                </a:lnTo>
                <a:close/>
                <a:moveTo>
                  <a:pt x="638175" y="621487"/>
                </a:moveTo>
                <a:lnTo>
                  <a:pt x="571500" y="621487"/>
                </a:lnTo>
                <a:lnTo>
                  <a:pt x="571500" y="602437"/>
                </a:lnTo>
                <a:lnTo>
                  <a:pt x="638175" y="602437"/>
                </a:lnTo>
                <a:close/>
                <a:moveTo>
                  <a:pt x="809625" y="621487"/>
                </a:moveTo>
                <a:lnTo>
                  <a:pt x="742950" y="621487"/>
                </a:lnTo>
                <a:lnTo>
                  <a:pt x="742950" y="602437"/>
                </a:lnTo>
                <a:lnTo>
                  <a:pt x="809625" y="602437"/>
                </a:lnTo>
                <a:close/>
              </a:path>
            </a:pathLst>
          </a:custGeom>
          <a:solidFill>
            <a:srgbClr val="EC6602"/>
          </a:solidFill>
          <a:ln w="6350" cap="flat">
            <a:solidFill>
              <a:schemeClr val="tx1"/>
            </a:solidFill>
            <a:prstDash val="solid"/>
            <a:miter/>
          </a:ln>
        </p:spPr>
        <p:txBody>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rgbClr val="000000"/>
              </a:solidFill>
              <a:effectLst/>
              <a:uLnTx/>
              <a:uFillTx/>
            </a:endParaRPr>
          </a:p>
        </p:txBody>
      </p:sp>
      <p:pic>
        <p:nvPicPr>
          <p:cNvPr id="41" name="Picture 11" descr="Material transparency is critical to the success of circularity goals. Image courtesy of Shutterstock.">
            <a:extLst>
              <a:ext uri="{FF2B5EF4-FFF2-40B4-BE49-F238E27FC236}">
                <a16:creationId xmlns:a16="http://schemas.microsoft.com/office/drawing/2014/main" id="{39AB35D0-C5C4-E8D5-5F2B-F2126006A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9617" y="1746240"/>
            <a:ext cx="925209" cy="52043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6968BF4B-3542-6659-020A-4EF26568BF22}"/>
              </a:ext>
            </a:extLst>
          </p:cNvPr>
          <p:cNvCxnSpPr>
            <a:cxnSpLocks/>
          </p:cNvCxnSpPr>
          <p:nvPr/>
        </p:nvCxnSpPr>
        <p:spPr>
          <a:xfrm>
            <a:off x="346558" y="4062175"/>
            <a:ext cx="8315149" cy="0"/>
          </a:xfrm>
          <a:prstGeom prst="line">
            <a:avLst/>
          </a:prstGeom>
          <a:noFill/>
          <a:ln w="3175" cap="rnd" cmpd="sng" algn="ctr">
            <a:solidFill>
              <a:srgbClr val="878787"/>
            </a:solidFill>
            <a:prstDash val="solid"/>
            <a:headEnd type="none" w="med" len="med"/>
            <a:tailEnd type="none" w="med" len="med"/>
          </a:ln>
          <a:effectLst/>
        </p:spPr>
      </p:cxnSp>
      <p:sp>
        <p:nvSpPr>
          <p:cNvPr id="43" name="Rectangle 42">
            <a:extLst>
              <a:ext uri="{FF2B5EF4-FFF2-40B4-BE49-F238E27FC236}">
                <a16:creationId xmlns:a16="http://schemas.microsoft.com/office/drawing/2014/main" id="{976AE547-0ABF-1E9A-D016-6D4C89469EB5}"/>
              </a:ext>
            </a:extLst>
          </p:cNvPr>
          <p:cNvSpPr/>
          <p:nvPr/>
        </p:nvSpPr>
        <p:spPr>
          <a:xfrm>
            <a:off x="4211296" y="3971077"/>
            <a:ext cx="588800" cy="235823"/>
          </a:xfrm>
          <a:prstGeom prst="rect">
            <a:avLst/>
          </a:prstGeom>
          <a:solidFill>
            <a:srgbClr val="ECECEC"/>
          </a:solidFill>
          <a:ln w="25400" cap="flat" cmpd="sng" algn="ctr">
            <a:noFill/>
            <a:prstDash val="solid"/>
          </a:ln>
          <a:effectLst/>
        </p:spPr>
        <p:txBody>
          <a:bodyPr lIns="7200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err="1">
              <a:ln>
                <a:noFill/>
              </a:ln>
              <a:solidFill>
                <a:srgbClr val="FFFFFF"/>
              </a:solidFill>
              <a:effectLst/>
              <a:uLnTx/>
              <a:uFillTx/>
              <a:latin typeface="Calibri"/>
              <a:ea typeface="+mn-ea"/>
              <a:cs typeface="+mn-cs"/>
            </a:endParaRPr>
          </a:p>
        </p:txBody>
      </p:sp>
      <p:sp>
        <p:nvSpPr>
          <p:cNvPr id="44" name="Freihandform: Form 27">
            <a:extLst>
              <a:ext uri="{FF2B5EF4-FFF2-40B4-BE49-F238E27FC236}">
                <a16:creationId xmlns:a16="http://schemas.microsoft.com/office/drawing/2014/main" id="{AB7075E0-2916-7656-1B9D-5C024DB7AFB4}"/>
              </a:ext>
            </a:extLst>
          </p:cNvPr>
          <p:cNvSpPr>
            <a:spLocks noChangeAspect="1"/>
          </p:cNvSpPr>
          <p:nvPr/>
        </p:nvSpPr>
        <p:spPr>
          <a:xfrm>
            <a:off x="4365575" y="3993097"/>
            <a:ext cx="279122" cy="188929"/>
          </a:xfrm>
          <a:custGeom>
            <a:avLst/>
            <a:gdLst>
              <a:gd name="connsiteX0" fmla="*/ 366305 w 380384"/>
              <a:gd name="connsiteY0" fmla="*/ 14139 h 257471"/>
              <a:gd name="connsiteX1" fmla="*/ 299056 w 380384"/>
              <a:gd name="connsiteY1" fmla="*/ 14139 h 257471"/>
              <a:gd name="connsiteX2" fmla="*/ 190222 w 380384"/>
              <a:gd name="connsiteY2" fmla="*/ 122973 h 257471"/>
              <a:gd name="connsiteX3" fmla="*/ 81150 w 380384"/>
              <a:gd name="connsiteY3" fmla="*/ 13901 h 257471"/>
              <a:gd name="connsiteX4" fmla="*/ 13901 w 380384"/>
              <a:gd name="connsiteY4" fmla="*/ 13901 h 257471"/>
              <a:gd name="connsiteX5" fmla="*/ 13901 w 380384"/>
              <a:gd name="connsiteY5" fmla="*/ 81150 h 257471"/>
              <a:gd name="connsiteX6" fmla="*/ 190222 w 380384"/>
              <a:gd name="connsiteY6" fmla="*/ 257471 h 257471"/>
              <a:gd name="connsiteX7" fmla="*/ 366305 w 380384"/>
              <a:gd name="connsiteY7" fmla="*/ 81388 h 257471"/>
              <a:gd name="connsiteX8" fmla="*/ 366305 w 380384"/>
              <a:gd name="connsiteY8" fmla="*/ 14139 h 2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384" h="257471">
                <a:moveTo>
                  <a:pt x="366305" y="14139"/>
                </a:moveTo>
                <a:cubicBezTo>
                  <a:pt x="347770" y="-4396"/>
                  <a:pt x="317591" y="-4396"/>
                  <a:pt x="299056" y="14139"/>
                </a:cubicBezTo>
                <a:lnTo>
                  <a:pt x="190222" y="122973"/>
                </a:lnTo>
                <a:lnTo>
                  <a:pt x="81150" y="13901"/>
                </a:lnTo>
                <a:cubicBezTo>
                  <a:pt x="62615" y="-4634"/>
                  <a:pt x="32436" y="-4634"/>
                  <a:pt x="13901" y="13901"/>
                </a:cubicBezTo>
                <a:cubicBezTo>
                  <a:pt x="-4634" y="32436"/>
                  <a:pt x="-4634" y="62615"/>
                  <a:pt x="13901" y="81150"/>
                </a:cubicBezTo>
                <a:lnTo>
                  <a:pt x="190222" y="257471"/>
                </a:lnTo>
                <a:lnTo>
                  <a:pt x="366305" y="81388"/>
                </a:lnTo>
                <a:cubicBezTo>
                  <a:pt x="385078" y="62615"/>
                  <a:pt x="385078" y="32674"/>
                  <a:pt x="366305" y="14139"/>
                </a:cubicBezTo>
                <a:close/>
              </a:path>
            </a:pathLst>
          </a:custGeom>
          <a:solidFill>
            <a:srgbClr val="878787"/>
          </a:solidFill>
          <a:ln w="23515" cap="flat">
            <a:noFill/>
            <a:prstDash val="solid"/>
            <a:miter/>
          </a:ln>
        </p:spPr>
        <p:txBody>
          <a:bodyPr rtlCol="0" anchor="ctr"/>
          <a:lstStyle/>
          <a:p>
            <a:pPr marL="0" marR="0" lvl="0" indent="0" defTabSz="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ndParaRPr>
          </a:p>
        </p:txBody>
      </p:sp>
      <p:grpSp>
        <p:nvGrpSpPr>
          <p:cNvPr id="45" name="Group 44">
            <a:extLst>
              <a:ext uri="{FF2B5EF4-FFF2-40B4-BE49-F238E27FC236}">
                <a16:creationId xmlns:a16="http://schemas.microsoft.com/office/drawing/2014/main" id="{57555365-736E-AF3C-56F6-97C2509549BC}"/>
              </a:ext>
            </a:extLst>
          </p:cNvPr>
          <p:cNvGrpSpPr/>
          <p:nvPr/>
        </p:nvGrpSpPr>
        <p:grpSpPr>
          <a:xfrm>
            <a:off x="261916" y="4197645"/>
            <a:ext cx="1533704" cy="413204"/>
            <a:chOff x="813729" y="3977641"/>
            <a:chExt cx="1533704" cy="413204"/>
          </a:xfrm>
          <a:noFill/>
        </p:grpSpPr>
        <p:sp>
          <p:nvSpPr>
            <p:cNvPr id="46" name="Rectangle 45">
              <a:extLst>
                <a:ext uri="{FF2B5EF4-FFF2-40B4-BE49-F238E27FC236}">
                  <a16:creationId xmlns:a16="http://schemas.microsoft.com/office/drawing/2014/main" id="{DE56CBF8-9D05-7FFA-8649-2E032ABA1578}"/>
                </a:ext>
              </a:extLst>
            </p:cNvPr>
            <p:cNvSpPr/>
            <p:nvPr/>
          </p:nvSpPr>
          <p:spPr>
            <a:xfrm>
              <a:off x="845821" y="3977641"/>
              <a:ext cx="1501612" cy="413204"/>
            </a:xfrm>
            <a:prstGeom prst="rect">
              <a:avLst/>
            </a:prstGeom>
            <a:grpFill/>
            <a:ln w="25400" cap="flat" cmpd="sng" algn="ctr">
              <a:noFill/>
              <a:prstDash val="solid"/>
            </a:ln>
            <a:effectLst/>
          </p:spPr>
          <p:txBody>
            <a:bodyPr lIns="27432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mn-ea"/>
                  <a:cs typeface="+mn-cs"/>
                </a:rPr>
                <a:t>Limit dependency on scarce resources</a:t>
              </a:r>
              <a:endParaRPr kumimoji="0" lang="de-DE" sz="1100" b="0" i="0" u="none" strike="noStrike" kern="0" cap="none" spc="0" normalizeH="0" baseline="0" noProof="0" dirty="0" err="1">
                <a:ln>
                  <a:noFill/>
                </a:ln>
                <a:effectLst/>
                <a:uLnTx/>
                <a:uFillTx/>
                <a:latin typeface="Calibri"/>
                <a:ea typeface="+mn-ea"/>
                <a:cs typeface="+mn-cs"/>
              </a:endParaRPr>
            </a:p>
          </p:txBody>
        </p:sp>
        <p:sp>
          <p:nvSpPr>
            <p:cNvPr id="47" name="TextBox 46">
              <a:extLst>
                <a:ext uri="{FF2B5EF4-FFF2-40B4-BE49-F238E27FC236}">
                  <a16:creationId xmlns:a16="http://schemas.microsoft.com/office/drawing/2014/main" id="{EA392FF7-6EB2-9E19-B064-8F5FB1F3A0ED}"/>
                </a:ext>
              </a:extLst>
            </p:cNvPr>
            <p:cNvSpPr txBox="1"/>
            <p:nvPr/>
          </p:nvSpPr>
          <p:spPr>
            <a:xfrm>
              <a:off x="813729" y="3984837"/>
              <a:ext cx="335469" cy="338554"/>
            </a:xfrm>
            <a:prstGeom prst="rect">
              <a:avLst/>
            </a:prstGeom>
            <a:grpFill/>
          </p:spPr>
          <p:txBody>
            <a:bodyPr wrap="square">
              <a:spAutoFit/>
            </a:bodyPr>
            <a:lstStyle/>
            <a:p>
              <a:pPr marL="0" marR="0" lvl="0" indent="0" defTabSz="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3"/>
                  </a:solidFill>
                  <a:effectLst/>
                  <a:uLnTx/>
                  <a:uFillTx/>
                  <a:latin typeface="Wingdings" panose="05000000000000000000" pitchFamily="2" charset="2"/>
                </a:rPr>
                <a:t>ü</a:t>
              </a:r>
              <a:endParaRPr kumimoji="0" lang="de-DE" sz="900" b="0" i="0" u="none" strike="noStrike" kern="0" cap="none" spc="0" normalizeH="0" baseline="0" noProof="0" dirty="0">
                <a:ln>
                  <a:noFill/>
                </a:ln>
                <a:solidFill>
                  <a:schemeClr val="accent3"/>
                </a:solidFill>
                <a:effectLst/>
                <a:uLnTx/>
                <a:uFillTx/>
                <a:latin typeface="MS Shell Dlg 2" panose="020B0604030504040204" pitchFamily="34" charset="0"/>
              </a:endParaRPr>
            </a:p>
          </p:txBody>
        </p:sp>
      </p:grpSp>
      <p:grpSp>
        <p:nvGrpSpPr>
          <p:cNvPr id="48" name="Group 47">
            <a:extLst>
              <a:ext uri="{FF2B5EF4-FFF2-40B4-BE49-F238E27FC236}">
                <a16:creationId xmlns:a16="http://schemas.microsoft.com/office/drawing/2014/main" id="{6E811149-0E11-A571-7E70-467BE1C94748}"/>
              </a:ext>
            </a:extLst>
          </p:cNvPr>
          <p:cNvGrpSpPr/>
          <p:nvPr/>
        </p:nvGrpSpPr>
        <p:grpSpPr>
          <a:xfrm>
            <a:off x="7180979" y="4197645"/>
            <a:ext cx="1419039" cy="413204"/>
            <a:chOff x="813729" y="3977641"/>
            <a:chExt cx="1419039" cy="413204"/>
          </a:xfrm>
        </p:grpSpPr>
        <p:sp>
          <p:nvSpPr>
            <p:cNvPr id="49" name="Rectangle 48">
              <a:extLst>
                <a:ext uri="{FF2B5EF4-FFF2-40B4-BE49-F238E27FC236}">
                  <a16:creationId xmlns:a16="http://schemas.microsoft.com/office/drawing/2014/main" id="{5DF4CC85-8F7F-8BB9-D117-C34B9C3803E9}"/>
                </a:ext>
              </a:extLst>
            </p:cNvPr>
            <p:cNvSpPr/>
            <p:nvPr/>
          </p:nvSpPr>
          <p:spPr>
            <a:xfrm>
              <a:off x="845821" y="3977641"/>
              <a:ext cx="1386947" cy="413204"/>
            </a:xfrm>
            <a:prstGeom prst="rect">
              <a:avLst/>
            </a:prstGeom>
            <a:noFill/>
            <a:ln w="25400" cap="flat" cmpd="sng" algn="ctr">
              <a:noFill/>
              <a:prstDash val="solid"/>
            </a:ln>
            <a:effectLst/>
          </p:spPr>
          <p:txBody>
            <a:bodyPr lIns="27432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mn-ea"/>
                  <a:cs typeface="+mn-cs"/>
                </a:rPr>
                <a:t>Lower end-of-life burden</a:t>
              </a:r>
              <a:endParaRPr kumimoji="0" lang="de-DE" sz="1100" b="0" i="0" u="none" strike="noStrike" kern="0" cap="none" spc="0" normalizeH="0" baseline="0" noProof="0" dirty="0" err="1">
                <a:ln>
                  <a:noFill/>
                </a:ln>
                <a:effectLst/>
                <a:uLnTx/>
                <a:uFillTx/>
                <a:latin typeface="Calibri"/>
                <a:ea typeface="+mn-ea"/>
                <a:cs typeface="+mn-cs"/>
              </a:endParaRPr>
            </a:p>
          </p:txBody>
        </p:sp>
        <p:sp>
          <p:nvSpPr>
            <p:cNvPr id="50" name="TextBox 49">
              <a:extLst>
                <a:ext uri="{FF2B5EF4-FFF2-40B4-BE49-F238E27FC236}">
                  <a16:creationId xmlns:a16="http://schemas.microsoft.com/office/drawing/2014/main" id="{AA661CD8-06E2-DD41-15E2-C164BCB07C46}"/>
                </a:ext>
              </a:extLst>
            </p:cNvPr>
            <p:cNvSpPr txBox="1"/>
            <p:nvPr/>
          </p:nvSpPr>
          <p:spPr>
            <a:xfrm>
              <a:off x="813729" y="3983490"/>
              <a:ext cx="335469" cy="338554"/>
            </a:xfrm>
            <a:prstGeom prst="rect">
              <a:avLst/>
            </a:prstGeom>
            <a:noFill/>
          </p:spPr>
          <p:txBody>
            <a:bodyPr wrap="square">
              <a:spAutoFit/>
            </a:bodyPr>
            <a:lstStyle/>
            <a:p>
              <a:pPr marL="0" marR="0" lvl="0" indent="0" defTabSz="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3"/>
                  </a:solidFill>
                  <a:effectLst/>
                  <a:uLnTx/>
                  <a:uFillTx/>
                  <a:latin typeface="Wingdings" panose="05000000000000000000" pitchFamily="2" charset="2"/>
                </a:rPr>
                <a:t>ü</a:t>
              </a:r>
              <a:endParaRPr kumimoji="0" lang="de-DE" sz="900" b="0" i="0" u="none" strike="noStrike" kern="0" cap="none" spc="0" normalizeH="0" baseline="0" noProof="0" dirty="0">
                <a:ln>
                  <a:noFill/>
                </a:ln>
                <a:solidFill>
                  <a:schemeClr val="accent3"/>
                </a:solidFill>
                <a:effectLst/>
                <a:uLnTx/>
                <a:uFillTx/>
                <a:latin typeface="MS Shell Dlg 2" panose="020B0604030504040204" pitchFamily="34" charset="0"/>
              </a:endParaRPr>
            </a:p>
          </p:txBody>
        </p:sp>
      </p:grpSp>
      <p:grpSp>
        <p:nvGrpSpPr>
          <p:cNvPr id="51" name="Group 50">
            <a:extLst>
              <a:ext uri="{FF2B5EF4-FFF2-40B4-BE49-F238E27FC236}">
                <a16:creationId xmlns:a16="http://schemas.microsoft.com/office/drawing/2014/main" id="{E9E9E7E7-8A5B-8E1E-9FDD-B5128854B589}"/>
              </a:ext>
            </a:extLst>
          </p:cNvPr>
          <p:cNvGrpSpPr/>
          <p:nvPr/>
        </p:nvGrpSpPr>
        <p:grpSpPr>
          <a:xfrm>
            <a:off x="5466282" y="4197645"/>
            <a:ext cx="1597231" cy="427652"/>
            <a:chOff x="817898" y="3967555"/>
            <a:chExt cx="1597231" cy="427652"/>
          </a:xfrm>
        </p:grpSpPr>
        <p:sp>
          <p:nvSpPr>
            <p:cNvPr id="52" name="Rectangle 51">
              <a:extLst>
                <a:ext uri="{FF2B5EF4-FFF2-40B4-BE49-F238E27FC236}">
                  <a16:creationId xmlns:a16="http://schemas.microsoft.com/office/drawing/2014/main" id="{D451EE2F-086F-A045-A6D8-6DF31786A345}"/>
                </a:ext>
              </a:extLst>
            </p:cNvPr>
            <p:cNvSpPr/>
            <p:nvPr/>
          </p:nvSpPr>
          <p:spPr>
            <a:xfrm>
              <a:off x="845821" y="3977640"/>
              <a:ext cx="1569308" cy="417567"/>
            </a:xfrm>
            <a:prstGeom prst="rect">
              <a:avLst/>
            </a:prstGeom>
            <a:noFill/>
            <a:ln w="25400" cap="flat" cmpd="sng" algn="ctr">
              <a:noFill/>
              <a:prstDash val="solid"/>
            </a:ln>
            <a:effectLst/>
          </p:spPr>
          <p:txBody>
            <a:bodyPr lIns="27432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mn-ea"/>
                  <a:cs typeface="+mn-cs"/>
                </a:rPr>
                <a:t>Preserve and recover equipment value</a:t>
              </a:r>
              <a:endParaRPr kumimoji="0" lang="de-DE" sz="1100" b="0" i="0" u="none" strike="noStrike" kern="0" cap="none" spc="0" normalizeH="0" baseline="0" noProof="0" dirty="0" err="1">
                <a:ln>
                  <a:noFill/>
                </a:ln>
                <a:effectLst/>
                <a:uLnTx/>
                <a:uFillTx/>
                <a:latin typeface="Calibri"/>
                <a:ea typeface="+mn-ea"/>
                <a:cs typeface="+mn-cs"/>
              </a:endParaRPr>
            </a:p>
          </p:txBody>
        </p:sp>
        <p:sp>
          <p:nvSpPr>
            <p:cNvPr id="53" name="TextBox 52">
              <a:extLst>
                <a:ext uri="{FF2B5EF4-FFF2-40B4-BE49-F238E27FC236}">
                  <a16:creationId xmlns:a16="http://schemas.microsoft.com/office/drawing/2014/main" id="{2A686AA6-14C2-A9EB-2E64-B63BD20A46AE}"/>
                </a:ext>
              </a:extLst>
            </p:cNvPr>
            <p:cNvSpPr txBox="1"/>
            <p:nvPr/>
          </p:nvSpPr>
          <p:spPr>
            <a:xfrm>
              <a:off x="817898" y="3967555"/>
              <a:ext cx="335469" cy="338554"/>
            </a:xfrm>
            <a:prstGeom prst="rect">
              <a:avLst/>
            </a:prstGeom>
            <a:noFill/>
          </p:spPr>
          <p:txBody>
            <a:bodyPr wrap="square">
              <a:spAutoFit/>
            </a:bodyPr>
            <a:lstStyle/>
            <a:p>
              <a:pPr marL="0" marR="0" lvl="0" indent="0" defTabSz="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3"/>
                  </a:solidFill>
                  <a:effectLst/>
                  <a:uLnTx/>
                  <a:uFillTx/>
                  <a:latin typeface="Wingdings" panose="05000000000000000000" pitchFamily="2" charset="2"/>
                </a:rPr>
                <a:t>ü</a:t>
              </a:r>
              <a:endParaRPr kumimoji="0" lang="de-DE" sz="900" b="0" i="0" u="none" strike="noStrike" kern="0" cap="none" spc="0" normalizeH="0" baseline="0" noProof="0" dirty="0">
                <a:ln>
                  <a:noFill/>
                </a:ln>
                <a:solidFill>
                  <a:schemeClr val="accent3"/>
                </a:solidFill>
                <a:effectLst/>
                <a:uLnTx/>
                <a:uFillTx/>
                <a:latin typeface="MS Shell Dlg 2" panose="020B0604030504040204" pitchFamily="34" charset="0"/>
              </a:endParaRPr>
            </a:p>
          </p:txBody>
        </p:sp>
      </p:grpSp>
      <p:grpSp>
        <p:nvGrpSpPr>
          <p:cNvPr id="54" name="Group 53">
            <a:extLst>
              <a:ext uri="{FF2B5EF4-FFF2-40B4-BE49-F238E27FC236}">
                <a16:creationId xmlns:a16="http://schemas.microsoft.com/office/drawing/2014/main" id="{769F8F1A-612E-324C-182D-0AFF9D3F3814}"/>
              </a:ext>
            </a:extLst>
          </p:cNvPr>
          <p:cNvGrpSpPr/>
          <p:nvPr/>
        </p:nvGrpSpPr>
        <p:grpSpPr>
          <a:xfrm>
            <a:off x="3538214" y="4197645"/>
            <a:ext cx="1810602" cy="418609"/>
            <a:chOff x="817015" y="3976598"/>
            <a:chExt cx="1810602" cy="418609"/>
          </a:xfrm>
        </p:grpSpPr>
        <p:sp>
          <p:nvSpPr>
            <p:cNvPr id="55" name="Rectangle 54">
              <a:extLst>
                <a:ext uri="{FF2B5EF4-FFF2-40B4-BE49-F238E27FC236}">
                  <a16:creationId xmlns:a16="http://schemas.microsoft.com/office/drawing/2014/main" id="{5799A16A-B72A-915F-005E-E2F871A69C93}"/>
                </a:ext>
              </a:extLst>
            </p:cNvPr>
            <p:cNvSpPr/>
            <p:nvPr/>
          </p:nvSpPr>
          <p:spPr>
            <a:xfrm>
              <a:off x="845820" y="3977640"/>
              <a:ext cx="1781797" cy="417567"/>
            </a:xfrm>
            <a:prstGeom prst="rect">
              <a:avLst/>
            </a:prstGeom>
            <a:noFill/>
            <a:ln w="25400" cap="flat" cmpd="sng" algn="ctr">
              <a:noFill/>
              <a:prstDash val="solid"/>
            </a:ln>
            <a:effectLst/>
          </p:spPr>
          <p:txBody>
            <a:bodyPr lIns="27432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mn-ea"/>
                  <a:cs typeface="+mn-cs"/>
                </a:rPr>
                <a:t>Reduce emissions and total cost of ownership  </a:t>
              </a:r>
              <a:endParaRPr kumimoji="0" lang="de-DE" sz="1100" b="0" i="0" u="none" strike="noStrike" kern="0" cap="none" spc="0" normalizeH="0" baseline="0" noProof="0" dirty="0" err="1">
                <a:ln>
                  <a:noFill/>
                </a:ln>
                <a:effectLst/>
                <a:uLnTx/>
                <a:uFillTx/>
                <a:latin typeface="Calibri"/>
                <a:ea typeface="+mn-ea"/>
                <a:cs typeface="+mn-cs"/>
              </a:endParaRPr>
            </a:p>
          </p:txBody>
        </p:sp>
        <p:sp>
          <p:nvSpPr>
            <p:cNvPr id="56" name="TextBox 55">
              <a:extLst>
                <a:ext uri="{FF2B5EF4-FFF2-40B4-BE49-F238E27FC236}">
                  <a16:creationId xmlns:a16="http://schemas.microsoft.com/office/drawing/2014/main" id="{F4AE9B36-DBE0-12F8-44D8-3ED4F06D6991}"/>
                </a:ext>
              </a:extLst>
            </p:cNvPr>
            <p:cNvSpPr txBox="1"/>
            <p:nvPr/>
          </p:nvSpPr>
          <p:spPr>
            <a:xfrm>
              <a:off x="817015" y="3976598"/>
              <a:ext cx="335469" cy="338554"/>
            </a:xfrm>
            <a:prstGeom prst="rect">
              <a:avLst/>
            </a:prstGeom>
            <a:noFill/>
          </p:spPr>
          <p:txBody>
            <a:bodyPr wrap="square">
              <a:spAutoFit/>
            </a:bodyPr>
            <a:lstStyle/>
            <a:p>
              <a:pPr marL="0" marR="0" lvl="0" indent="0" defTabSz="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3"/>
                  </a:solidFill>
                  <a:effectLst/>
                  <a:uLnTx/>
                  <a:uFillTx/>
                  <a:latin typeface="Wingdings" panose="05000000000000000000" pitchFamily="2" charset="2"/>
                </a:rPr>
                <a:t>ü</a:t>
              </a:r>
              <a:endParaRPr kumimoji="0" lang="de-DE" sz="900" b="0" i="0" u="none" strike="noStrike" kern="0" cap="none" spc="0" normalizeH="0" baseline="0" noProof="0" dirty="0">
                <a:ln>
                  <a:noFill/>
                </a:ln>
                <a:solidFill>
                  <a:schemeClr val="accent3"/>
                </a:solidFill>
                <a:effectLst/>
                <a:uLnTx/>
                <a:uFillTx/>
                <a:latin typeface="MS Shell Dlg 2" panose="020B0604030504040204" pitchFamily="34" charset="0"/>
              </a:endParaRPr>
            </a:p>
          </p:txBody>
        </p:sp>
      </p:grpSp>
      <p:grpSp>
        <p:nvGrpSpPr>
          <p:cNvPr id="60" name="Group 59">
            <a:extLst>
              <a:ext uri="{FF2B5EF4-FFF2-40B4-BE49-F238E27FC236}">
                <a16:creationId xmlns:a16="http://schemas.microsoft.com/office/drawing/2014/main" id="{A2ECF398-00E5-FE73-76A9-0332A2759685}"/>
              </a:ext>
            </a:extLst>
          </p:cNvPr>
          <p:cNvGrpSpPr/>
          <p:nvPr/>
        </p:nvGrpSpPr>
        <p:grpSpPr>
          <a:xfrm>
            <a:off x="1913085" y="4197645"/>
            <a:ext cx="1507664" cy="394179"/>
            <a:chOff x="807178" y="3976598"/>
            <a:chExt cx="1507664" cy="394179"/>
          </a:xfrm>
        </p:grpSpPr>
        <p:sp>
          <p:nvSpPr>
            <p:cNvPr id="61" name="Rectangle 60">
              <a:extLst>
                <a:ext uri="{FF2B5EF4-FFF2-40B4-BE49-F238E27FC236}">
                  <a16:creationId xmlns:a16="http://schemas.microsoft.com/office/drawing/2014/main" id="{35FEDD23-7433-EAC9-FB67-E779DCE07A2B}"/>
                </a:ext>
              </a:extLst>
            </p:cNvPr>
            <p:cNvSpPr/>
            <p:nvPr/>
          </p:nvSpPr>
          <p:spPr>
            <a:xfrm>
              <a:off x="845820" y="3977641"/>
              <a:ext cx="1469022" cy="393136"/>
            </a:xfrm>
            <a:prstGeom prst="rect">
              <a:avLst/>
            </a:prstGeom>
            <a:noFill/>
            <a:ln w="25400" cap="flat" cmpd="sng" algn="ctr">
              <a:noFill/>
              <a:prstDash val="solid"/>
            </a:ln>
            <a:effectLst/>
          </p:spPr>
          <p:txBody>
            <a:bodyPr lIns="274320" tIns="36000" rIns="72000" bIns="36000" rtlCol="0" anchor="t"/>
            <a:lstStyle/>
            <a:p>
              <a:pPr marL="0" marR="0" lvl="0" indent="0" defTabSz="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mn-ea"/>
                  <a:cs typeface="+mn-cs"/>
                </a:rPr>
                <a:t>Scale resources for more patients</a:t>
              </a:r>
              <a:endParaRPr kumimoji="0" lang="de-DE" sz="1100" b="0" i="0" u="none" strike="noStrike" kern="0" cap="none" spc="0" normalizeH="0" baseline="0" noProof="0" dirty="0" err="1">
                <a:ln>
                  <a:noFill/>
                </a:ln>
                <a:effectLst/>
                <a:uLnTx/>
                <a:uFillTx/>
                <a:latin typeface="Calibri"/>
                <a:ea typeface="+mn-ea"/>
                <a:cs typeface="+mn-cs"/>
              </a:endParaRPr>
            </a:p>
          </p:txBody>
        </p:sp>
        <p:sp>
          <p:nvSpPr>
            <p:cNvPr id="62" name="TextBox 61">
              <a:extLst>
                <a:ext uri="{FF2B5EF4-FFF2-40B4-BE49-F238E27FC236}">
                  <a16:creationId xmlns:a16="http://schemas.microsoft.com/office/drawing/2014/main" id="{9486F207-1522-DA22-1364-9D287E7FB584}"/>
                </a:ext>
              </a:extLst>
            </p:cNvPr>
            <p:cNvSpPr txBox="1"/>
            <p:nvPr/>
          </p:nvSpPr>
          <p:spPr>
            <a:xfrm>
              <a:off x="807178" y="3976598"/>
              <a:ext cx="335469" cy="338554"/>
            </a:xfrm>
            <a:prstGeom prst="rect">
              <a:avLst/>
            </a:prstGeom>
            <a:noFill/>
          </p:spPr>
          <p:txBody>
            <a:bodyPr wrap="square">
              <a:spAutoFit/>
            </a:bodyPr>
            <a:lstStyle/>
            <a:p>
              <a:pPr marL="0" marR="0" lvl="0" indent="0" defTabSz="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3"/>
                  </a:solidFill>
                  <a:effectLst/>
                  <a:uLnTx/>
                  <a:uFillTx/>
                  <a:latin typeface="Wingdings" panose="05000000000000000000" pitchFamily="2" charset="2"/>
                </a:rPr>
                <a:t>ü</a:t>
              </a:r>
              <a:endParaRPr kumimoji="0" lang="de-DE" sz="900" b="0" i="0" u="none" strike="noStrike" kern="0" cap="none" spc="0" normalizeH="0" baseline="0" noProof="0" dirty="0">
                <a:ln>
                  <a:noFill/>
                </a:ln>
                <a:solidFill>
                  <a:schemeClr val="accent3"/>
                </a:solidFill>
                <a:effectLst/>
                <a:uLnTx/>
                <a:uFillTx/>
                <a:latin typeface="MS Shell Dlg 2" panose="020B0604030504040204" pitchFamily="34" charset="0"/>
              </a:endParaRPr>
            </a:p>
          </p:txBody>
        </p:sp>
      </p:grpSp>
      <p:sp>
        <p:nvSpPr>
          <p:cNvPr id="7" name="TextBox 6">
            <a:extLst>
              <a:ext uri="{FF2B5EF4-FFF2-40B4-BE49-F238E27FC236}">
                <a16:creationId xmlns:a16="http://schemas.microsoft.com/office/drawing/2014/main" id="{AE75074F-444A-4E1A-B784-1686573419B9}"/>
              </a:ext>
            </a:extLst>
          </p:cNvPr>
          <p:cNvSpPr txBox="1"/>
          <p:nvPr/>
        </p:nvSpPr>
        <p:spPr>
          <a:xfrm>
            <a:off x="292868" y="4868408"/>
            <a:ext cx="3828035" cy="200055"/>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700" b="1" i="0" kern="1200" dirty="0">
                <a:solidFill>
                  <a:schemeClr val="tx1"/>
                </a:solidFill>
                <a:latin typeface="+mn-lt"/>
                <a:ea typeface="+mn-ea"/>
              </a:rPr>
              <a:t>1 Compared to baseline 2019</a:t>
            </a:r>
            <a:endParaRPr lang="de-DE" sz="700" b="1" i="0" kern="1200" dirty="0">
              <a:solidFill>
                <a:schemeClr val="tx1"/>
              </a:solidFill>
              <a:latin typeface="+mn-lt"/>
              <a:ea typeface="+mn-ea"/>
            </a:endParaRPr>
          </a:p>
        </p:txBody>
      </p:sp>
      <p:sp>
        <p:nvSpPr>
          <p:cNvPr id="68" name="Freeform: Shape 67">
            <a:extLst>
              <a:ext uri="{FF2B5EF4-FFF2-40B4-BE49-F238E27FC236}">
                <a16:creationId xmlns:a16="http://schemas.microsoft.com/office/drawing/2014/main" id="{707AC481-F5BF-4B8F-9A75-507606D0B432}"/>
              </a:ext>
            </a:extLst>
          </p:cNvPr>
          <p:cNvSpPr/>
          <p:nvPr/>
        </p:nvSpPr>
        <p:spPr>
          <a:xfrm>
            <a:off x="2712396" y="2882813"/>
            <a:ext cx="117841" cy="230892"/>
          </a:xfrm>
          <a:custGeom>
            <a:avLst/>
            <a:gdLst>
              <a:gd name="csX0" fmla="*/ 155353 w 279177"/>
              <a:gd name="csY0" fmla="*/ 285750 h 609600"/>
              <a:gd name="csX1" fmla="*/ 155353 w 279177"/>
              <a:gd name="csY1" fmla="*/ 0 h 609600"/>
              <a:gd name="csX2" fmla="*/ 0 w 279177"/>
              <a:gd name="csY2" fmla="*/ 380714 h 609600"/>
              <a:gd name="csX3" fmla="*/ 136303 w 279177"/>
              <a:gd name="csY3" fmla="*/ 381000 h 609600"/>
              <a:gd name="csX4" fmla="*/ 136303 w 279177"/>
              <a:gd name="csY4" fmla="*/ 609600 h 609600"/>
              <a:gd name="csX5" fmla="*/ 279178 w 279177"/>
              <a:gd name="csY5" fmla="*/ 285750 h 609600"/>
              <a:gd name="csX6" fmla="*/ 155353 w 279177"/>
              <a:gd name="csY6" fmla="*/ 285750 h 6096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79177" h="609600">
                <a:moveTo>
                  <a:pt x="155353" y="285750"/>
                </a:moveTo>
                <a:lnTo>
                  <a:pt x="155353" y="0"/>
                </a:lnTo>
                <a:lnTo>
                  <a:pt x="0" y="380714"/>
                </a:lnTo>
                <a:lnTo>
                  <a:pt x="136303" y="381000"/>
                </a:lnTo>
                <a:lnTo>
                  <a:pt x="136303" y="609600"/>
                </a:lnTo>
                <a:lnTo>
                  <a:pt x="279178" y="285750"/>
                </a:lnTo>
                <a:lnTo>
                  <a:pt x="155353" y="285750"/>
                </a:lnTo>
                <a:close/>
              </a:path>
            </a:pathLst>
          </a:custGeom>
          <a:solidFill>
            <a:schemeClr val="tx1"/>
          </a:solidFill>
          <a:ln w="9525" cap="flat">
            <a:noFill/>
            <a:prstDash val="solid"/>
            <a:miter/>
          </a:ln>
        </p:spPr>
        <p:txBody>
          <a:bodyPr/>
          <a:lstStyle/>
          <a:p>
            <a:endParaRPr lang="de-DE"/>
          </a:p>
        </p:txBody>
      </p:sp>
      <p:cxnSp>
        <p:nvCxnSpPr>
          <p:cNvPr id="5" name="Straight Connector 4">
            <a:extLst>
              <a:ext uri="{FF2B5EF4-FFF2-40B4-BE49-F238E27FC236}">
                <a16:creationId xmlns:a16="http://schemas.microsoft.com/office/drawing/2014/main" id="{E1FCD001-18F5-1C4A-9C87-1CDB6AFB24C7}"/>
              </a:ext>
            </a:extLst>
          </p:cNvPr>
          <p:cNvCxnSpPr/>
          <p:nvPr/>
        </p:nvCxnSpPr>
        <p:spPr>
          <a:xfrm>
            <a:off x="5232552" y="1459403"/>
            <a:ext cx="0" cy="959947"/>
          </a:xfrm>
          <a:prstGeom prst="line">
            <a:avLst/>
          </a:prstGeom>
          <a:ln>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0AFB29E-AFD2-CDCD-92C8-6270F621796C}"/>
              </a:ext>
            </a:extLst>
          </p:cNvPr>
          <p:cNvCxnSpPr>
            <a:cxnSpLocks/>
          </p:cNvCxnSpPr>
          <p:nvPr/>
        </p:nvCxnSpPr>
        <p:spPr>
          <a:xfrm>
            <a:off x="6555754" y="2352606"/>
            <a:ext cx="0" cy="142944"/>
          </a:xfrm>
          <a:prstGeom prst="line">
            <a:avLst/>
          </a:prstGeom>
          <a:ln>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0C6ABD8-BC77-A0CA-960B-1922C68A8AA4}"/>
              </a:ext>
            </a:extLst>
          </p:cNvPr>
          <p:cNvCxnSpPr>
            <a:cxnSpLocks/>
          </p:cNvCxnSpPr>
          <p:nvPr/>
        </p:nvCxnSpPr>
        <p:spPr>
          <a:xfrm>
            <a:off x="5504941" y="2357768"/>
            <a:ext cx="30198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84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par>
                                <p:cTn id="89" presetID="10" presetClass="entr" presetSubtype="0" fill="hold"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par>
                                <p:cTn id="92" presetID="10" presetClass="entr" presetSubtype="0" fill="hold"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500"/>
                                        <p:tgtEl>
                                          <p:spTgt spid="6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par>
                                <p:cTn id="98" presetID="10" presetClass="entr" presetSubtype="0" fill="hold" nodeType="with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0" presetClass="entr" presetSubtype="0" fill="hold"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7" grpId="0" animBg="1"/>
      <p:bldP spid="18" grpId="0"/>
      <p:bldP spid="19" grpId="0"/>
      <p:bldP spid="20" grpId="0" animBg="1"/>
      <p:bldP spid="21" grpId="0"/>
      <p:bldP spid="22" grpId="0"/>
      <p:bldP spid="23" grpId="0" animBg="1"/>
      <p:bldP spid="24" grpId="0"/>
      <p:bldP spid="25" grpId="0"/>
      <p:bldP spid="26" grpId="0" animBg="1"/>
      <p:bldP spid="27" grpId="0"/>
      <p:bldP spid="28" grpId="0"/>
      <p:bldP spid="29" grpId="0" animBg="1"/>
      <p:bldP spid="30" grpId="0" animBg="1"/>
      <p:bldP spid="31" grpId="0" animBg="1"/>
      <p:bldP spid="32" grpId="0" animBg="1"/>
      <p:bldP spid="38" grpId="0"/>
      <p:bldP spid="40" grpId="0" animBg="1"/>
      <p:bldP spid="43" grpId="0" animBg="1"/>
      <p:bldP spid="44"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1767F-BCF8-E53B-713A-70E68EAD86DD}"/>
              </a:ext>
            </a:extLst>
          </p:cNvPr>
          <p:cNvSpPr>
            <a:spLocks noGrp="1"/>
          </p:cNvSpPr>
          <p:nvPr>
            <p:ph type="body" sz="quarter" idx="10"/>
          </p:nvPr>
        </p:nvSpPr>
        <p:spPr/>
        <p:txBody>
          <a:bodyPr/>
          <a:lstStyle/>
          <a:p>
            <a:r>
              <a:rPr lang="en-US" sz="2400" dirty="0"/>
              <a:t>Innovation in action – key examples</a:t>
            </a:r>
            <a:endParaRPr lang="de-DE" sz="2400" dirty="0"/>
          </a:p>
        </p:txBody>
      </p:sp>
      <p:sp>
        <p:nvSpPr>
          <p:cNvPr id="86" name="Rectangle 4">
            <a:extLst>
              <a:ext uri="{FF2B5EF4-FFF2-40B4-BE49-F238E27FC236}">
                <a16:creationId xmlns:a16="http://schemas.microsoft.com/office/drawing/2014/main" id="{50B4BCEC-2537-0128-79D6-6E94E7ED2A82}"/>
              </a:ext>
            </a:extLst>
          </p:cNvPr>
          <p:cNvSpPr/>
          <p:nvPr/>
        </p:nvSpPr>
        <p:spPr bwMode="gray">
          <a:xfrm>
            <a:off x="8336" y="1276350"/>
            <a:ext cx="9127331" cy="1600200"/>
          </a:xfrm>
          <a:prstGeom prst="rect">
            <a:avLst/>
          </a:prstGeom>
          <a:solidFill>
            <a:srgbClr val="ECECEC"/>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87" name="Group 28">
            <a:extLst>
              <a:ext uri="{FF2B5EF4-FFF2-40B4-BE49-F238E27FC236}">
                <a16:creationId xmlns:a16="http://schemas.microsoft.com/office/drawing/2014/main" id="{363B7AA8-57FF-F7BB-18B6-ED5914DB776B}"/>
              </a:ext>
            </a:extLst>
          </p:cNvPr>
          <p:cNvGrpSpPr/>
          <p:nvPr/>
        </p:nvGrpSpPr>
        <p:grpSpPr bwMode="gray">
          <a:xfrm>
            <a:off x="6245" y="1371726"/>
            <a:ext cx="9129422" cy="1316462"/>
            <a:chOff x="79827" y="2711461"/>
            <a:chExt cx="12039334" cy="1736071"/>
          </a:xfrm>
        </p:grpSpPr>
        <p:sp>
          <p:nvSpPr>
            <p:cNvPr id="88" name="Freeform: Shape 29">
              <a:extLst>
                <a:ext uri="{FF2B5EF4-FFF2-40B4-BE49-F238E27FC236}">
                  <a16:creationId xmlns:a16="http://schemas.microsoft.com/office/drawing/2014/main" id="{7EB9C70E-21C3-16A2-6326-ACC9C4BF9300}"/>
                </a:ext>
              </a:extLst>
            </p:cNvPr>
            <p:cNvSpPr/>
            <p:nvPr/>
          </p:nvSpPr>
          <p:spPr bwMode="gray">
            <a:xfrm flipH="1" flipV="1">
              <a:off x="11034722" y="3892815"/>
              <a:ext cx="1084439" cy="48210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89" name="Freeform: Shape 30">
              <a:extLst>
                <a:ext uri="{FF2B5EF4-FFF2-40B4-BE49-F238E27FC236}">
                  <a16:creationId xmlns:a16="http://schemas.microsoft.com/office/drawing/2014/main" id="{C9E7CFE4-D0EE-3696-A2B9-FBD1C327EC5D}"/>
                </a:ext>
              </a:extLst>
            </p:cNvPr>
            <p:cNvSpPr/>
            <p:nvPr/>
          </p:nvSpPr>
          <p:spPr bwMode="gray">
            <a:xfrm>
              <a:off x="3804799" y="3028544"/>
              <a:ext cx="1144520" cy="680103"/>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0" name="Freeform: Shape 31">
              <a:extLst>
                <a:ext uri="{FF2B5EF4-FFF2-40B4-BE49-F238E27FC236}">
                  <a16:creationId xmlns:a16="http://schemas.microsoft.com/office/drawing/2014/main" id="{7FAF67E8-7612-7991-9E68-0B976EC99EF6}"/>
                </a:ext>
              </a:extLst>
            </p:cNvPr>
            <p:cNvSpPr/>
            <p:nvPr/>
          </p:nvSpPr>
          <p:spPr bwMode="gray">
            <a:xfrm flipH="1">
              <a:off x="2565398" y="3060106"/>
              <a:ext cx="1239401" cy="658143"/>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1" name="Freeform: Shape 32">
              <a:extLst>
                <a:ext uri="{FF2B5EF4-FFF2-40B4-BE49-F238E27FC236}">
                  <a16:creationId xmlns:a16="http://schemas.microsoft.com/office/drawing/2014/main" id="{3658381E-F6B4-B470-8D1E-9BEB6152B809}"/>
                </a:ext>
              </a:extLst>
            </p:cNvPr>
            <p:cNvSpPr/>
            <p:nvPr/>
          </p:nvSpPr>
          <p:spPr bwMode="gray">
            <a:xfrm>
              <a:off x="1449568" y="3059710"/>
              <a:ext cx="1121163" cy="102863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2" name="Freeform: Shape 33">
              <a:extLst>
                <a:ext uri="{FF2B5EF4-FFF2-40B4-BE49-F238E27FC236}">
                  <a16:creationId xmlns:a16="http://schemas.microsoft.com/office/drawing/2014/main" id="{9A9F744E-8068-73BF-F5FC-7A5DA29939EF}"/>
                </a:ext>
              </a:extLst>
            </p:cNvPr>
            <p:cNvSpPr/>
            <p:nvPr/>
          </p:nvSpPr>
          <p:spPr bwMode="gray">
            <a:xfrm flipH="1">
              <a:off x="746758" y="2827149"/>
              <a:ext cx="700991" cy="1261191"/>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3" name="Freeform: Shape 34">
              <a:extLst>
                <a:ext uri="{FF2B5EF4-FFF2-40B4-BE49-F238E27FC236}">
                  <a16:creationId xmlns:a16="http://schemas.microsoft.com/office/drawing/2014/main" id="{48C177DC-F3BF-D65B-D21E-F4BF27188693}"/>
                </a:ext>
              </a:extLst>
            </p:cNvPr>
            <p:cNvSpPr/>
            <p:nvPr/>
          </p:nvSpPr>
          <p:spPr bwMode="gray">
            <a:xfrm flipH="1">
              <a:off x="79827" y="3751848"/>
              <a:ext cx="1352064" cy="34680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4" name="Freeform: Shape 35">
              <a:extLst>
                <a:ext uri="{FF2B5EF4-FFF2-40B4-BE49-F238E27FC236}">
                  <a16:creationId xmlns:a16="http://schemas.microsoft.com/office/drawing/2014/main" id="{A9C81372-8470-22DC-7D30-0115EA3F38DB}"/>
                </a:ext>
              </a:extLst>
            </p:cNvPr>
            <p:cNvSpPr/>
            <p:nvPr/>
          </p:nvSpPr>
          <p:spPr bwMode="gray">
            <a:xfrm flipH="1" flipV="1">
              <a:off x="2339793" y="3708648"/>
              <a:ext cx="1460106" cy="675879"/>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5" name="Freeform: Shape 36">
              <a:extLst>
                <a:ext uri="{FF2B5EF4-FFF2-40B4-BE49-F238E27FC236}">
                  <a16:creationId xmlns:a16="http://schemas.microsoft.com/office/drawing/2014/main" id="{8016F821-AE47-EE8B-07BA-7AC4F2F4AC11}"/>
                </a:ext>
              </a:extLst>
            </p:cNvPr>
            <p:cNvSpPr/>
            <p:nvPr/>
          </p:nvSpPr>
          <p:spPr bwMode="gray">
            <a:xfrm flipV="1">
              <a:off x="5200422" y="3888233"/>
              <a:ext cx="872449" cy="50711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6" name="Freeform: Shape 37">
              <a:extLst>
                <a:ext uri="{FF2B5EF4-FFF2-40B4-BE49-F238E27FC236}">
                  <a16:creationId xmlns:a16="http://schemas.microsoft.com/office/drawing/2014/main" id="{F448384E-30B8-AFE5-F3DC-FF980A1201C1}"/>
                </a:ext>
              </a:extLst>
            </p:cNvPr>
            <p:cNvSpPr/>
            <p:nvPr/>
          </p:nvSpPr>
          <p:spPr bwMode="gray">
            <a:xfrm flipH="1" flipV="1">
              <a:off x="6092535" y="2954823"/>
              <a:ext cx="919924" cy="142970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7" name="Freeform: Shape 38">
              <a:extLst>
                <a:ext uri="{FF2B5EF4-FFF2-40B4-BE49-F238E27FC236}">
                  <a16:creationId xmlns:a16="http://schemas.microsoft.com/office/drawing/2014/main" id="{D901DF3F-4F25-B3AC-F07A-B61A23A8C684}"/>
                </a:ext>
              </a:extLst>
            </p:cNvPr>
            <p:cNvSpPr/>
            <p:nvPr/>
          </p:nvSpPr>
          <p:spPr bwMode="gray">
            <a:xfrm flipV="1">
              <a:off x="7021580" y="2961227"/>
              <a:ext cx="1259276" cy="87295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8" name="Freeform: Shape 39">
              <a:extLst>
                <a:ext uri="{FF2B5EF4-FFF2-40B4-BE49-F238E27FC236}">
                  <a16:creationId xmlns:a16="http://schemas.microsoft.com/office/drawing/2014/main" id="{43000779-9301-24AF-6511-7A51481AC02E}"/>
                </a:ext>
              </a:extLst>
            </p:cNvPr>
            <p:cNvSpPr/>
            <p:nvPr/>
          </p:nvSpPr>
          <p:spPr bwMode="gray">
            <a:xfrm flipH="1" flipV="1">
              <a:off x="8267053" y="3635442"/>
              <a:ext cx="889418" cy="189148"/>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99" name="Freeform: Shape 40">
              <a:extLst>
                <a:ext uri="{FF2B5EF4-FFF2-40B4-BE49-F238E27FC236}">
                  <a16:creationId xmlns:a16="http://schemas.microsoft.com/office/drawing/2014/main" id="{D79E4202-D494-1201-213D-7AA2D3F59BB2}"/>
                </a:ext>
              </a:extLst>
            </p:cNvPr>
            <p:cNvSpPr/>
            <p:nvPr/>
          </p:nvSpPr>
          <p:spPr bwMode="gray">
            <a:xfrm flipH="1" flipV="1">
              <a:off x="8648561" y="3635487"/>
              <a:ext cx="523802" cy="739426"/>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0" name="Freeform: Shape 41">
              <a:extLst>
                <a:ext uri="{FF2B5EF4-FFF2-40B4-BE49-F238E27FC236}">
                  <a16:creationId xmlns:a16="http://schemas.microsoft.com/office/drawing/2014/main" id="{B47F453A-5C66-739F-4C22-EB710E9B51A8}"/>
                </a:ext>
              </a:extLst>
            </p:cNvPr>
            <p:cNvSpPr/>
            <p:nvPr/>
          </p:nvSpPr>
          <p:spPr bwMode="gray">
            <a:xfrm flipV="1">
              <a:off x="9172363" y="3627815"/>
              <a:ext cx="666961" cy="76321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1" name="Freeform: Shape 42">
              <a:extLst>
                <a:ext uri="{FF2B5EF4-FFF2-40B4-BE49-F238E27FC236}">
                  <a16:creationId xmlns:a16="http://schemas.microsoft.com/office/drawing/2014/main" id="{206BEC3A-8853-2CBB-8259-B073998ADE0E}"/>
                </a:ext>
              </a:extLst>
            </p:cNvPr>
            <p:cNvSpPr/>
            <p:nvPr/>
          </p:nvSpPr>
          <p:spPr bwMode="gray">
            <a:xfrm flipV="1">
              <a:off x="10780127" y="2779086"/>
              <a:ext cx="797324" cy="365866"/>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43">
              <a:extLst>
                <a:ext uri="{FF2B5EF4-FFF2-40B4-BE49-F238E27FC236}">
                  <a16:creationId xmlns:a16="http://schemas.microsoft.com/office/drawing/2014/main" id="{B4C67669-71F8-34C1-3AB3-967F5F963334}"/>
                </a:ext>
              </a:extLst>
            </p:cNvPr>
            <p:cNvSpPr/>
            <p:nvPr/>
          </p:nvSpPr>
          <p:spPr bwMode="gray">
            <a:xfrm flipV="1">
              <a:off x="10780127" y="2779089"/>
              <a:ext cx="251548" cy="1595823"/>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3" name="Oval 44">
              <a:extLst>
                <a:ext uri="{FF2B5EF4-FFF2-40B4-BE49-F238E27FC236}">
                  <a16:creationId xmlns:a16="http://schemas.microsoft.com/office/drawing/2014/main" id="{60027FE4-D936-36CC-F4AE-7ED0EC35D5CB}"/>
                </a:ext>
              </a:extLst>
            </p:cNvPr>
            <p:cNvSpPr>
              <a:spLocks noChangeAspect="1"/>
            </p:cNvSpPr>
            <p:nvPr/>
          </p:nvSpPr>
          <p:spPr bwMode="gray">
            <a:xfrm>
              <a:off x="1134186" y="3157343"/>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4" name="Oval 45">
              <a:extLst>
                <a:ext uri="{FF2B5EF4-FFF2-40B4-BE49-F238E27FC236}">
                  <a16:creationId xmlns:a16="http://schemas.microsoft.com/office/drawing/2014/main" id="{807C44A0-C474-9857-1B05-5AA31A1798C5}"/>
                </a:ext>
              </a:extLst>
            </p:cNvPr>
            <p:cNvSpPr>
              <a:spLocks noChangeAspect="1"/>
            </p:cNvSpPr>
            <p:nvPr/>
          </p:nvSpPr>
          <p:spPr bwMode="gray">
            <a:xfrm>
              <a:off x="2222537" y="3575531"/>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Oval 46">
              <a:extLst>
                <a:ext uri="{FF2B5EF4-FFF2-40B4-BE49-F238E27FC236}">
                  <a16:creationId xmlns:a16="http://schemas.microsoft.com/office/drawing/2014/main" id="{6A3D2CA3-65DA-D528-3454-BA18F4AD3828}"/>
                </a:ext>
              </a:extLst>
            </p:cNvPr>
            <p:cNvSpPr>
              <a:spLocks noChangeAspect="1"/>
            </p:cNvSpPr>
            <p:nvPr/>
          </p:nvSpPr>
          <p:spPr bwMode="gray">
            <a:xfrm>
              <a:off x="3276530" y="3185394"/>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6" name="Oval 47">
              <a:extLst>
                <a:ext uri="{FF2B5EF4-FFF2-40B4-BE49-F238E27FC236}">
                  <a16:creationId xmlns:a16="http://schemas.microsoft.com/office/drawing/2014/main" id="{9C6A7C0D-72B1-A5D6-4589-A7396E8E89A1}"/>
                </a:ext>
              </a:extLst>
            </p:cNvPr>
            <p:cNvSpPr>
              <a:spLocks noChangeAspect="1"/>
            </p:cNvSpPr>
            <p:nvPr/>
          </p:nvSpPr>
          <p:spPr bwMode="gray">
            <a:xfrm>
              <a:off x="4418016" y="3475884"/>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7" name="Oval 48">
              <a:extLst>
                <a:ext uri="{FF2B5EF4-FFF2-40B4-BE49-F238E27FC236}">
                  <a16:creationId xmlns:a16="http://schemas.microsoft.com/office/drawing/2014/main" id="{D60C4282-F632-D4B0-4834-95AE6E926BDE}"/>
                </a:ext>
              </a:extLst>
            </p:cNvPr>
            <p:cNvSpPr>
              <a:spLocks noChangeAspect="1"/>
            </p:cNvSpPr>
            <p:nvPr/>
          </p:nvSpPr>
          <p:spPr bwMode="gray">
            <a:xfrm>
              <a:off x="5931400" y="3081952"/>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Oval 49">
              <a:extLst>
                <a:ext uri="{FF2B5EF4-FFF2-40B4-BE49-F238E27FC236}">
                  <a16:creationId xmlns:a16="http://schemas.microsoft.com/office/drawing/2014/main" id="{CD75CADF-9304-4F61-4678-C63BD0534999}"/>
                </a:ext>
              </a:extLst>
            </p:cNvPr>
            <p:cNvSpPr>
              <a:spLocks noChangeAspect="1"/>
            </p:cNvSpPr>
            <p:nvPr/>
          </p:nvSpPr>
          <p:spPr bwMode="gray">
            <a:xfrm>
              <a:off x="7462515" y="3512531"/>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Oval 50">
              <a:extLst>
                <a:ext uri="{FF2B5EF4-FFF2-40B4-BE49-F238E27FC236}">
                  <a16:creationId xmlns:a16="http://schemas.microsoft.com/office/drawing/2014/main" id="{2BEE03AD-332E-A4AA-4628-8485101C453F}"/>
                </a:ext>
              </a:extLst>
            </p:cNvPr>
            <p:cNvSpPr>
              <a:spLocks noChangeAspect="1"/>
            </p:cNvSpPr>
            <p:nvPr/>
          </p:nvSpPr>
          <p:spPr bwMode="gray">
            <a:xfrm>
              <a:off x="8362917" y="3018952"/>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0" name="Oval 51">
              <a:extLst>
                <a:ext uri="{FF2B5EF4-FFF2-40B4-BE49-F238E27FC236}">
                  <a16:creationId xmlns:a16="http://schemas.microsoft.com/office/drawing/2014/main" id="{F40D08F6-36A4-B499-FF8F-05E82CD7BBE6}"/>
                </a:ext>
              </a:extLst>
            </p:cNvPr>
            <p:cNvSpPr>
              <a:spLocks noChangeAspect="1"/>
            </p:cNvSpPr>
            <p:nvPr/>
          </p:nvSpPr>
          <p:spPr bwMode="gray">
            <a:xfrm>
              <a:off x="10278765" y="3538884"/>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Oval 52">
              <a:extLst>
                <a:ext uri="{FF2B5EF4-FFF2-40B4-BE49-F238E27FC236}">
                  <a16:creationId xmlns:a16="http://schemas.microsoft.com/office/drawing/2014/main" id="{B0B62943-27D1-976A-24D8-DDBC9DED1E0C}"/>
                </a:ext>
              </a:extLst>
            </p:cNvPr>
            <p:cNvSpPr>
              <a:spLocks noChangeAspect="1"/>
            </p:cNvSpPr>
            <p:nvPr/>
          </p:nvSpPr>
          <p:spPr bwMode="gray">
            <a:xfrm>
              <a:off x="11522399" y="3071985"/>
              <a:ext cx="126000" cy="126000"/>
            </a:xfrm>
            <a:prstGeom prst="ellipse">
              <a:avLst/>
            </a:prstGeom>
            <a:solidFill>
              <a:srgbClr val="80808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2" name="Oval 53">
              <a:extLst>
                <a:ext uri="{FF2B5EF4-FFF2-40B4-BE49-F238E27FC236}">
                  <a16:creationId xmlns:a16="http://schemas.microsoft.com/office/drawing/2014/main" id="{6F269944-5E6E-EE5A-F37D-E0A239993FFF}"/>
                </a:ext>
              </a:extLst>
            </p:cNvPr>
            <p:cNvSpPr>
              <a:spLocks noChangeAspect="1"/>
            </p:cNvSpPr>
            <p:nvPr/>
          </p:nvSpPr>
          <p:spPr bwMode="gray">
            <a:xfrm>
              <a:off x="10710401" y="2711461"/>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Oval 54">
              <a:extLst>
                <a:ext uri="{FF2B5EF4-FFF2-40B4-BE49-F238E27FC236}">
                  <a16:creationId xmlns:a16="http://schemas.microsoft.com/office/drawing/2014/main" id="{C80AFD48-10FB-4E65-A575-B35C208B0577}"/>
                </a:ext>
              </a:extLst>
            </p:cNvPr>
            <p:cNvSpPr>
              <a:spLocks noChangeAspect="1"/>
            </p:cNvSpPr>
            <p:nvPr/>
          </p:nvSpPr>
          <p:spPr bwMode="gray">
            <a:xfrm>
              <a:off x="9109892" y="3560151"/>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4" name="Oval 55">
              <a:extLst>
                <a:ext uri="{FF2B5EF4-FFF2-40B4-BE49-F238E27FC236}">
                  <a16:creationId xmlns:a16="http://schemas.microsoft.com/office/drawing/2014/main" id="{4C9D54B0-A469-6BED-55A2-8491F7D00B14}"/>
                </a:ext>
              </a:extLst>
            </p:cNvPr>
            <p:cNvSpPr>
              <a:spLocks noChangeAspect="1"/>
            </p:cNvSpPr>
            <p:nvPr/>
          </p:nvSpPr>
          <p:spPr bwMode="gray">
            <a:xfrm>
              <a:off x="8204003" y="3762233"/>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5" name="Oval 56">
              <a:extLst>
                <a:ext uri="{FF2B5EF4-FFF2-40B4-BE49-F238E27FC236}">
                  <a16:creationId xmlns:a16="http://schemas.microsoft.com/office/drawing/2014/main" id="{FC665477-7251-E660-6654-2683E1FEAAE0}"/>
                </a:ext>
              </a:extLst>
            </p:cNvPr>
            <p:cNvSpPr>
              <a:spLocks noChangeAspect="1"/>
            </p:cNvSpPr>
            <p:nvPr/>
          </p:nvSpPr>
          <p:spPr bwMode="gray">
            <a:xfrm>
              <a:off x="6945732" y="2887130"/>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6" name="Oval 57">
              <a:extLst>
                <a:ext uri="{FF2B5EF4-FFF2-40B4-BE49-F238E27FC236}">
                  <a16:creationId xmlns:a16="http://schemas.microsoft.com/office/drawing/2014/main" id="{42874E1A-B707-D38F-9617-6316849C3F8B}"/>
                </a:ext>
              </a:extLst>
            </p:cNvPr>
            <p:cNvSpPr>
              <a:spLocks noChangeAspect="1"/>
            </p:cNvSpPr>
            <p:nvPr/>
          </p:nvSpPr>
          <p:spPr bwMode="gray">
            <a:xfrm>
              <a:off x="5128291" y="3816161"/>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7" name="Oval 58">
              <a:extLst>
                <a:ext uri="{FF2B5EF4-FFF2-40B4-BE49-F238E27FC236}">
                  <a16:creationId xmlns:a16="http://schemas.microsoft.com/office/drawing/2014/main" id="{394CE2A3-01D0-BAB6-B8EF-BA626D3C8BA3}"/>
                </a:ext>
              </a:extLst>
            </p:cNvPr>
            <p:cNvSpPr>
              <a:spLocks noChangeAspect="1"/>
            </p:cNvSpPr>
            <p:nvPr/>
          </p:nvSpPr>
          <p:spPr bwMode="gray">
            <a:xfrm>
              <a:off x="4886319" y="2954823"/>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8" name="Oval 59">
              <a:extLst>
                <a:ext uri="{FF2B5EF4-FFF2-40B4-BE49-F238E27FC236}">
                  <a16:creationId xmlns:a16="http://schemas.microsoft.com/office/drawing/2014/main" id="{74F9BD52-54BF-E012-663C-9527B6D783F9}"/>
                </a:ext>
              </a:extLst>
            </p:cNvPr>
            <p:cNvSpPr>
              <a:spLocks noChangeAspect="1"/>
            </p:cNvSpPr>
            <p:nvPr/>
          </p:nvSpPr>
          <p:spPr bwMode="gray">
            <a:xfrm>
              <a:off x="3736873" y="3648945"/>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19" name="Oval 60">
              <a:extLst>
                <a:ext uri="{FF2B5EF4-FFF2-40B4-BE49-F238E27FC236}">
                  <a16:creationId xmlns:a16="http://schemas.microsoft.com/office/drawing/2014/main" id="{B3E1D83D-8F32-84CF-CCD7-0CAD36486364}"/>
                </a:ext>
              </a:extLst>
            </p:cNvPr>
            <p:cNvSpPr>
              <a:spLocks noChangeAspect="1"/>
            </p:cNvSpPr>
            <p:nvPr/>
          </p:nvSpPr>
          <p:spPr bwMode="gray">
            <a:xfrm>
              <a:off x="2506000" y="2991874"/>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0" name="Oval 61">
              <a:extLst>
                <a:ext uri="{FF2B5EF4-FFF2-40B4-BE49-F238E27FC236}">
                  <a16:creationId xmlns:a16="http://schemas.microsoft.com/office/drawing/2014/main" id="{3433FA9E-DADC-3D3C-4AE3-A33B476F85DE}"/>
                </a:ext>
              </a:extLst>
            </p:cNvPr>
            <p:cNvSpPr>
              <a:spLocks noChangeAspect="1"/>
            </p:cNvSpPr>
            <p:nvPr/>
          </p:nvSpPr>
          <p:spPr bwMode="gray">
            <a:xfrm>
              <a:off x="685261" y="2780207"/>
              <a:ext cx="126000" cy="126000"/>
            </a:xfrm>
            <a:prstGeom prst="ellipse">
              <a:avLst/>
            </a:prstGeom>
            <a:solidFill>
              <a:srgbClr val="BFBFB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1" name="Freeform: Shape 62">
              <a:extLst>
                <a:ext uri="{FF2B5EF4-FFF2-40B4-BE49-F238E27FC236}">
                  <a16:creationId xmlns:a16="http://schemas.microsoft.com/office/drawing/2014/main" id="{BF267FF2-A2EF-D098-9C0F-291E9CF78B1C}"/>
                </a:ext>
              </a:extLst>
            </p:cNvPr>
            <p:cNvSpPr/>
            <p:nvPr/>
          </p:nvSpPr>
          <p:spPr bwMode="gray">
            <a:xfrm flipH="1">
              <a:off x="1190625" y="3209334"/>
              <a:ext cx="251802" cy="85555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2" name="Freeform: Shape 63">
              <a:extLst>
                <a:ext uri="{FF2B5EF4-FFF2-40B4-BE49-F238E27FC236}">
                  <a16:creationId xmlns:a16="http://schemas.microsoft.com/office/drawing/2014/main" id="{90D0EFC8-97D4-449C-51E9-56796ED25616}"/>
                </a:ext>
              </a:extLst>
            </p:cNvPr>
            <p:cNvSpPr/>
            <p:nvPr/>
          </p:nvSpPr>
          <p:spPr bwMode="gray">
            <a:xfrm>
              <a:off x="1464342" y="3638531"/>
              <a:ext cx="802916" cy="449809"/>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3" name="Freeform: Shape 64">
              <a:extLst>
                <a:ext uri="{FF2B5EF4-FFF2-40B4-BE49-F238E27FC236}">
                  <a16:creationId xmlns:a16="http://schemas.microsoft.com/office/drawing/2014/main" id="{CDCB91C2-A68A-5C3C-3C41-9EFD3FDD8ED9}"/>
                </a:ext>
              </a:extLst>
            </p:cNvPr>
            <p:cNvSpPr/>
            <p:nvPr/>
          </p:nvSpPr>
          <p:spPr bwMode="gray">
            <a:xfrm flipH="1">
              <a:off x="2289174" y="3644310"/>
              <a:ext cx="45719" cy="741362"/>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4" name="Freeform: Shape 65">
              <a:extLst>
                <a:ext uri="{FF2B5EF4-FFF2-40B4-BE49-F238E27FC236}">
                  <a16:creationId xmlns:a16="http://schemas.microsoft.com/office/drawing/2014/main" id="{F7D7A0E6-C44C-9991-4412-EFA4C9C3FC1A}"/>
                </a:ext>
              </a:extLst>
            </p:cNvPr>
            <p:cNvSpPr/>
            <p:nvPr/>
          </p:nvSpPr>
          <p:spPr bwMode="gray">
            <a:xfrm flipH="1">
              <a:off x="1201618" y="3220343"/>
              <a:ext cx="1087555" cy="407477"/>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5" name="Freeform: Shape 66">
              <a:extLst>
                <a:ext uri="{FF2B5EF4-FFF2-40B4-BE49-F238E27FC236}">
                  <a16:creationId xmlns:a16="http://schemas.microsoft.com/office/drawing/2014/main" id="{47A5986C-05DE-CA86-B5E1-ED192CF44A9F}"/>
                </a:ext>
              </a:extLst>
            </p:cNvPr>
            <p:cNvSpPr/>
            <p:nvPr/>
          </p:nvSpPr>
          <p:spPr bwMode="gray">
            <a:xfrm>
              <a:off x="82584" y="3220343"/>
              <a:ext cx="1119035" cy="318541"/>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6" name="Freeform: Shape 67">
              <a:extLst>
                <a:ext uri="{FF2B5EF4-FFF2-40B4-BE49-F238E27FC236}">
                  <a16:creationId xmlns:a16="http://schemas.microsoft.com/office/drawing/2014/main" id="{AF3AF608-6FA2-4081-81EC-3AD385B0EF36}"/>
                </a:ext>
              </a:extLst>
            </p:cNvPr>
            <p:cNvSpPr/>
            <p:nvPr/>
          </p:nvSpPr>
          <p:spPr bwMode="gray">
            <a:xfrm>
              <a:off x="2289173" y="3267508"/>
              <a:ext cx="1034134" cy="360308"/>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7" name="Freeform: Shape 68">
              <a:extLst>
                <a:ext uri="{FF2B5EF4-FFF2-40B4-BE49-F238E27FC236}">
                  <a16:creationId xmlns:a16="http://schemas.microsoft.com/office/drawing/2014/main" id="{A0EF12CB-CDC5-7DFF-D925-F2DA81E41D43}"/>
                </a:ext>
              </a:extLst>
            </p:cNvPr>
            <p:cNvSpPr/>
            <p:nvPr/>
          </p:nvSpPr>
          <p:spPr bwMode="gray">
            <a:xfrm flipV="1">
              <a:off x="3346225" y="3275672"/>
              <a:ext cx="186947" cy="111000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8" name="Freeform: Shape 69">
              <a:extLst>
                <a:ext uri="{FF2B5EF4-FFF2-40B4-BE49-F238E27FC236}">
                  <a16:creationId xmlns:a16="http://schemas.microsoft.com/office/drawing/2014/main" id="{13A30721-C92D-ACD7-F104-F4CEB903135A}"/>
                </a:ext>
              </a:extLst>
            </p:cNvPr>
            <p:cNvSpPr/>
            <p:nvPr/>
          </p:nvSpPr>
          <p:spPr bwMode="gray">
            <a:xfrm flipV="1">
              <a:off x="2289173" y="3635488"/>
              <a:ext cx="1243999" cy="749046"/>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29" name="Freeform: Shape 70">
              <a:extLst>
                <a:ext uri="{FF2B5EF4-FFF2-40B4-BE49-F238E27FC236}">
                  <a16:creationId xmlns:a16="http://schemas.microsoft.com/office/drawing/2014/main" id="{44686A4A-78E5-4C74-155E-FC83C51888AA}"/>
                </a:ext>
              </a:extLst>
            </p:cNvPr>
            <p:cNvSpPr/>
            <p:nvPr/>
          </p:nvSpPr>
          <p:spPr bwMode="gray">
            <a:xfrm flipV="1">
              <a:off x="3346714" y="3245538"/>
              <a:ext cx="1138158" cy="29249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Freeform: Shape 71">
              <a:extLst>
                <a:ext uri="{FF2B5EF4-FFF2-40B4-BE49-F238E27FC236}">
                  <a16:creationId xmlns:a16="http://schemas.microsoft.com/office/drawing/2014/main" id="{9C371786-02A2-4D60-4BEE-E14CD13F4BB3}"/>
                </a:ext>
              </a:extLst>
            </p:cNvPr>
            <p:cNvSpPr/>
            <p:nvPr/>
          </p:nvSpPr>
          <p:spPr bwMode="gray">
            <a:xfrm flipV="1">
              <a:off x="4484872" y="3547852"/>
              <a:ext cx="401447" cy="83668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Freeform: Shape 72">
              <a:extLst>
                <a:ext uri="{FF2B5EF4-FFF2-40B4-BE49-F238E27FC236}">
                  <a16:creationId xmlns:a16="http://schemas.microsoft.com/office/drawing/2014/main" id="{830FDCAF-B7A9-1639-11C2-9535BBA6B519}"/>
                </a:ext>
              </a:extLst>
            </p:cNvPr>
            <p:cNvSpPr/>
            <p:nvPr/>
          </p:nvSpPr>
          <p:spPr bwMode="gray">
            <a:xfrm flipV="1">
              <a:off x="5994400" y="3144952"/>
              <a:ext cx="78470" cy="123958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Freeform: Shape 73">
              <a:extLst>
                <a:ext uri="{FF2B5EF4-FFF2-40B4-BE49-F238E27FC236}">
                  <a16:creationId xmlns:a16="http://schemas.microsoft.com/office/drawing/2014/main" id="{205DDC33-D4BE-7E26-D49C-FA07D1D241B6}"/>
                </a:ext>
              </a:extLst>
            </p:cNvPr>
            <p:cNvSpPr/>
            <p:nvPr/>
          </p:nvSpPr>
          <p:spPr bwMode="gray">
            <a:xfrm>
              <a:off x="4476862" y="3152791"/>
              <a:ext cx="1517538" cy="377569"/>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Freeform: Shape 74">
              <a:extLst>
                <a:ext uri="{FF2B5EF4-FFF2-40B4-BE49-F238E27FC236}">
                  <a16:creationId xmlns:a16="http://schemas.microsoft.com/office/drawing/2014/main" id="{9C36564C-B9CE-B4E1-2E11-A0F9D3378035}"/>
                </a:ext>
              </a:extLst>
            </p:cNvPr>
            <p:cNvSpPr/>
            <p:nvPr/>
          </p:nvSpPr>
          <p:spPr bwMode="gray">
            <a:xfrm>
              <a:off x="4895850" y="3151663"/>
              <a:ext cx="1098550" cy="1232868"/>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Freeform: Shape 75">
              <a:extLst>
                <a:ext uri="{FF2B5EF4-FFF2-40B4-BE49-F238E27FC236}">
                  <a16:creationId xmlns:a16="http://schemas.microsoft.com/office/drawing/2014/main" id="{3F5383E9-D1B8-DF95-68C8-09CAF54D67D4}"/>
                </a:ext>
              </a:extLst>
            </p:cNvPr>
            <p:cNvSpPr/>
            <p:nvPr/>
          </p:nvSpPr>
          <p:spPr bwMode="gray">
            <a:xfrm flipV="1">
              <a:off x="5994400" y="3168004"/>
              <a:ext cx="1289114" cy="1216526"/>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5" name="Freeform: Shape 76">
              <a:extLst>
                <a:ext uri="{FF2B5EF4-FFF2-40B4-BE49-F238E27FC236}">
                  <a16:creationId xmlns:a16="http://schemas.microsoft.com/office/drawing/2014/main" id="{6484F1D1-56C8-3ABD-6688-FBB7DC98E242}"/>
                </a:ext>
              </a:extLst>
            </p:cNvPr>
            <p:cNvSpPr/>
            <p:nvPr/>
          </p:nvSpPr>
          <p:spPr bwMode="gray">
            <a:xfrm flipV="1">
              <a:off x="5994400" y="3157191"/>
              <a:ext cx="1544867" cy="41834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6" name="Freeform: Shape 77">
              <a:extLst>
                <a:ext uri="{FF2B5EF4-FFF2-40B4-BE49-F238E27FC236}">
                  <a16:creationId xmlns:a16="http://schemas.microsoft.com/office/drawing/2014/main" id="{155AAEAF-BA55-14AC-7F60-000DBE9769BA}"/>
                </a:ext>
              </a:extLst>
            </p:cNvPr>
            <p:cNvSpPr/>
            <p:nvPr/>
          </p:nvSpPr>
          <p:spPr bwMode="gray">
            <a:xfrm>
              <a:off x="7519989" y="3080823"/>
              <a:ext cx="905928" cy="495224"/>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7" name="Freeform: Shape 78">
              <a:extLst>
                <a:ext uri="{FF2B5EF4-FFF2-40B4-BE49-F238E27FC236}">
                  <a16:creationId xmlns:a16="http://schemas.microsoft.com/office/drawing/2014/main" id="{E5744B82-C9FB-A16E-31A3-CA35A13752C2}"/>
                </a:ext>
              </a:extLst>
            </p:cNvPr>
            <p:cNvSpPr/>
            <p:nvPr/>
          </p:nvSpPr>
          <p:spPr bwMode="gray">
            <a:xfrm flipV="1">
              <a:off x="8425918" y="3070699"/>
              <a:ext cx="227546" cy="131021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8" name="Freeform: Shape 79">
              <a:extLst>
                <a:ext uri="{FF2B5EF4-FFF2-40B4-BE49-F238E27FC236}">
                  <a16:creationId xmlns:a16="http://schemas.microsoft.com/office/drawing/2014/main" id="{2A0DB412-44AB-6582-80F5-263065A3F439}"/>
                </a:ext>
              </a:extLst>
            </p:cNvPr>
            <p:cNvSpPr/>
            <p:nvPr/>
          </p:nvSpPr>
          <p:spPr bwMode="gray">
            <a:xfrm>
              <a:off x="8653464" y="3601883"/>
              <a:ext cx="1680354" cy="78264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9" name="Freeform: Shape 80">
              <a:extLst>
                <a:ext uri="{FF2B5EF4-FFF2-40B4-BE49-F238E27FC236}">
                  <a16:creationId xmlns:a16="http://schemas.microsoft.com/office/drawing/2014/main" id="{101CC9BF-A67E-1942-8A29-918D96A9BD2E}"/>
                </a:ext>
              </a:extLst>
            </p:cNvPr>
            <p:cNvSpPr/>
            <p:nvPr/>
          </p:nvSpPr>
          <p:spPr bwMode="gray">
            <a:xfrm flipV="1">
              <a:off x="10341765" y="3601883"/>
              <a:ext cx="685010" cy="78264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0" name="Freeform: Shape 81">
              <a:extLst>
                <a:ext uri="{FF2B5EF4-FFF2-40B4-BE49-F238E27FC236}">
                  <a16:creationId xmlns:a16="http://schemas.microsoft.com/office/drawing/2014/main" id="{6F27D0D1-525A-94F1-5207-097B7FB1F140}"/>
                </a:ext>
              </a:extLst>
            </p:cNvPr>
            <p:cNvSpPr/>
            <p:nvPr/>
          </p:nvSpPr>
          <p:spPr bwMode="gray">
            <a:xfrm flipH="1" flipV="1">
              <a:off x="11031676" y="3134931"/>
              <a:ext cx="545776" cy="1256101"/>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1" name="Freeform: Shape 82">
              <a:extLst>
                <a:ext uri="{FF2B5EF4-FFF2-40B4-BE49-F238E27FC236}">
                  <a16:creationId xmlns:a16="http://schemas.microsoft.com/office/drawing/2014/main" id="{B65A16E2-89B3-4F02-E574-5ADF40DD378A}"/>
                </a:ext>
              </a:extLst>
            </p:cNvPr>
            <p:cNvSpPr/>
            <p:nvPr/>
          </p:nvSpPr>
          <p:spPr bwMode="gray">
            <a:xfrm flipH="1" flipV="1">
              <a:off x="9839325" y="3601882"/>
              <a:ext cx="502440" cy="773077"/>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2" name="Freeform: Shape 83">
              <a:extLst>
                <a:ext uri="{FF2B5EF4-FFF2-40B4-BE49-F238E27FC236}">
                  <a16:creationId xmlns:a16="http://schemas.microsoft.com/office/drawing/2014/main" id="{A1704263-EF98-E52B-7FED-FE17B6F5CE4A}"/>
                </a:ext>
              </a:extLst>
            </p:cNvPr>
            <p:cNvSpPr/>
            <p:nvPr/>
          </p:nvSpPr>
          <p:spPr bwMode="gray">
            <a:xfrm flipV="1">
              <a:off x="8414321" y="3080823"/>
              <a:ext cx="1927443" cy="521058"/>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3" name="Freeform: Shape 84">
              <a:extLst>
                <a:ext uri="{FF2B5EF4-FFF2-40B4-BE49-F238E27FC236}">
                  <a16:creationId xmlns:a16="http://schemas.microsoft.com/office/drawing/2014/main" id="{BAEF85EE-954D-A3EF-7480-480750A0E1C4}"/>
                </a:ext>
              </a:extLst>
            </p:cNvPr>
            <p:cNvSpPr/>
            <p:nvPr/>
          </p:nvSpPr>
          <p:spPr bwMode="gray">
            <a:xfrm>
              <a:off x="10349710" y="3143315"/>
              <a:ext cx="1232641" cy="45856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4" name="Freeform: Shape 85">
              <a:extLst>
                <a:ext uri="{FF2B5EF4-FFF2-40B4-BE49-F238E27FC236}">
                  <a16:creationId xmlns:a16="http://schemas.microsoft.com/office/drawing/2014/main" id="{0815D5C3-5381-5894-370A-4C72CA39251C}"/>
                </a:ext>
              </a:extLst>
            </p:cNvPr>
            <p:cNvSpPr/>
            <p:nvPr/>
          </p:nvSpPr>
          <p:spPr bwMode="gray">
            <a:xfrm flipH="1" flipV="1">
              <a:off x="7274125" y="3575531"/>
              <a:ext cx="243393" cy="805378"/>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5" name="Freeform: Shape 86">
              <a:extLst>
                <a:ext uri="{FF2B5EF4-FFF2-40B4-BE49-F238E27FC236}">
                  <a16:creationId xmlns:a16="http://schemas.microsoft.com/office/drawing/2014/main" id="{FA81C57B-F743-8099-F4D8-4CEE86B63452}"/>
                </a:ext>
              </a:extLst>
            </p:cNvPr>
            <p:cNvSpPr/>
            <p:nvPr/>
          </p:nvSpPr>
          <p:spPr bwMode="gray">
            <a:xfrm flipV="1">
              <a:off x="7525464" y="3575531"/>
              <a:ext cx="1120054" cy="799427"/>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6" name="Freeform: Shape 87">
              <a:extLst>
                <a:ext uri="{FF2B5EF4-FFF2-40B4-BE49-F238E27FC236}">
                  <a16:creationId xmlns:a16="http://schemas.microsoft.com/office/drawing/2014/main" id="{8AC522C6-7923-5797-3991-C7D04BE650E8}"/>
                </a:ext>
              </a:extLst>
            </p:cNvPr>
            <p:cNvSpPr/>
            <p:nvPr/>
          </p:nvSpPr>
          <p:spPr bwMode="gray">
            <a:xfrm flipH="1" flipV="1">
              <a:off x="3541115" y="3547848"/>
              <a:ext cx="927857" cy="827085"/>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7" name="Freeform: Shape 88">
              <a:extLst>
                <a:ext uri="{FF2B5EF4-FFF2-40B4-BE49-F238E27FC236}">
                  <a16:creationId xmlns:a16="http://schemas.microsoft.com/office/drawing/2014/main" id="{3D9A13EC-8FAF-6273-F1EA-09268F4766A0}"/>
                </a:ext>
              </a:extLst>
            </p:cNvPr>
            <p:cNvSpPr/>
            <p:nvPr/>
          </p:nvSpPr>
          <p:spPr bwMode="gray">
            <a:xfrm>
              <a:off x="9172362" y="2776279"/>
              <a:ext cx="1599815" cy="842780"/>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8" name="Freeform: Shape 89">
              <a:extLst>
                <a:ext uri="{FF2B5EF4-FFF2-40B4-BE49-F238E27FC236}">
                  <a16:creationId xmlns:a16="http://schemas.microsoft.com/office/drawing/2014/main" id="{D8C3801C-E85B-D033-3100-DF0F532BDC3E}"/>
                </a:ext>
              </a:extLst>
            </p:cNvPr>
            <p:cNvSpPr/>
            <p:nvPr/>
          </p:nvSpPr>
          <p:spPr bwMode="gray">
            <a:xfrm flipV="1">
              <a:off x="4954794" y="3018536"/>
              <a:ext cx="245628" cy="857451"/>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49" name="Freeform: Shape 90">
              <a:extLst>
                <a:ext uri="{FF2B5EF4-FFF2-40B4-BE49-F238E27FC236}">
                  <a16:creationId xmlns:a16="http://schemas.microsoft.com/office/drawing/2014/main" id="{AC0701CF-2BD0-3A41-079B-773BC7A1B0D0}"/>
                </a:ext>
              </a:extLst>
            </p:cNvPr>
            <p:cNvSpPr/>
            <p:nvPr/>
          </p:nvSpPr>
          <p:spPr bwMode="gray">
            <a:xfrm flipH="1">
              <a:off x="746760" y="2837859"/>
              <a:ext cx="1813160" cy="221851"/>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0" name="Freeform: Shape 91">
              <a:extLst>
                <a:ext uri="{FF2B5EF4-FFF2-40B4-BE49-F238E27FC236}">
                  <a16:creationId xmlns:a16="http://schemas.microsoft.com/office/drawing/2014/main" id="{87B0DACD-C05F-2C1E-4AE5-36C636C8203B}"/>
                </a:ext>
              </a:extLst>
            </p:cNvPr>
            <p:cNvSpPr/>
            <p:nvPr/>
          </p:nvSpPr>
          <p:spPr bwMode="gray">
            <a:xfrm flipH="1" flipV="1">
              <a:off x="79827" y="2837459"/>
              <a:ext cx="666934" cy="561426"/>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1" name="Freeform: Shape 92">
              <a:extLst>
                <a:ext uri="{FF2B5EF4-FFF2-40B4-BE49-F238E27FC236}">
                  <a16:creationId xmlns:a16="http://schemas.microsoft.com/office/drawing/2014/main" id="{0717F2EA-6CBB-13FA-57F6-041687DDD7CD}"/>
                </a:ext>
              </a:extLst>
            </p:cNvPr>
            <p:cNvSpPr/>
            <p:nvPr/>
          </p:nvSpPr>
          <p:spPr bwMode="gray">
            <a:xfrm>
              <a:off x="4949318" y="2965542"/>
              <a:ext cx="2063141" cy="55334"/>
            </a:xfrm>
            <a:custGeom>
              <a:avLst/>
              <a:gdLst>
                <a:gd name="connsiteX0" fmla="*/ 0 w 2133600"/>
                <a:gd name="connsiteY0" fmla="*/ 3175 h 3175"/>
                <a:gd name="connsiteX1" fmla="*/ 2133600 w 2133600"/>
                <a:gd name="connsiteY1" fmla="*/ 0 h 3175"/>
              </a:gdLst>
              <a:ahLst/>
              <a:cxnLst>
                <a:cxn ang="0">
                  <a:pos x="connsiteX0" y="connsiteY0"/>
                </a:cxn>
                <a:cxn ang="0">
                  <a:pos x="connsiteX1" y="connsiteY1"/>
                </a:cxn>
              </a:cxnLst>
              <a:rect l="l" t="t" r="r" b="b"/>
              <a:pathLst>
                <a:path w="2133600" h="3175">
                  <a:moveTo>
                    <a:pt x="0" y="3175"/>
                  </a:moveTo>
                  <a:lnTo>
                    <a:pt x="2133600" y="0"/>
                  </a:lnTo>
                </a:path>
              </a:pathLst>
            </a:custGeom>
            <a:noFill/>
            <a:ln w="12700" cap="flat" cmpd="sng" algn="ctr">
              <a:solidFill>
                <a:srgbClr val="BFBFBF"/>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2" name="Freeform: Shape 93">
              <a:extLst>
                <a:ext uri="{FF2B5EF4-FFF2-40B4-BE49-F238E27FC236}">
                  <a16:creationId xmlns:a16="http://schemas.microsoft.com/office/drawing/2014/main" id="{D8BDAA8E-6C87-64C5-2BD8-225AE04FCF2D}"/>
                </a:ext>
              </a:extLst>
            </p:cNvPr>
            <p:cNvSpPr/>
            <p:nvPr/>
          </p:nvSpPr>
          <p:spPr bwMode="gray">
            <a:xfrm flipH="1">
              <a:off x="11582351" y="3134927"/>
              <a:ext cx="536810" cy="246353"/>
            </a:xfrm>
            <a:custGeom>
              <a:avLst/>
              <a:gdLst>
                <a:gd name="connsiteX0" fmla="*/ 47625 w 47625"/>
                <a:gd name="connsiteY0" fmla="*/ 0 h 1176338"/>
                <a:gd name="connsiteX1" fmla="*/ 0 w 47625"/>
                <a:gd name="connsiteY1" fmla="*/ 1176338 h 1176338"/>
              </a:gdLst>
              <a:ahLst/>
              <a:cxnLst>
                <a:cxn ang="0">
                  <a:pos x="connsiteX0" y="connsiteY0"/>
                </a:cxn>
                <a:cxn ang="0">
                  <a:pos x="connsiteX1" y="connsiteY1"/>
                </a:cxn>
              </a:cxnLst>
              <a:rect l="l" t="t" r="r" b="b"/>
              <a:pathLst>
                <a:path w="47625" h="1176338">
                  <a:moveTo>
                    <a:pt x="47625" y="0"/>
                  </a:moveTo>
                  <a:lnTo>
                    <a:pt x="0" y="1176338"/>
                  </a:lnTo>
                </a:path>
              </a:pathLst>
            </a:custGeom>
            <a:noFill/>
            <a:ln w="12700" cap="flat" cmpd="sng" algn="ctr">
              <a:solidFill>
                <a:srgbClr val="808080"/>
              </a:solid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3" name="Oval 94">
              <a:extLst>
                <a:ext uri="{FF2B5EF4-FFF2-40B4-BE49-F238E27FC236}">
                  <a16:creationId xmlns:a16="http://schemas.microsoft.com/office/drawing/2014/main" id="{F879A90B-06FB-6631-EF72-BE83977CDE06}"/>
                </a:ext>
              </a:extLst>
            </p:cNvPr>
            <p:cNvSpPr>
              <a:spLocks noChangeAspect="1"/>
            </p:cNvSpPr>
            <p:nvPr/>
          </p:nvSpPr>
          <p:spPr bwMode="gray">
            <a:xfrm>
              <a:off x="1376806" y="4028827"/>
              <a:ext cx="126000" cy="126000"/>
            </a:xfrm>
            <a:prstGeom prst="ellipse">
              <a:avLst/>
            </a:prstGeom>
            <a:solidFill>
              <a:srgbClr val="000000"/>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4" name="Oval 95">
              <a:extLst>
                <a:ext uri="{FF2B5EF4-FFF2-40B4-BE49-F238E27FC236}">
                  <a16:creationId xmlns:a16="http://schemas.microsoft.com/office/drawing/2014/main" id="{2BA8C659-97EA-36AB-EB65-1586E939546A}"/>
                </a:ext>
              </a:extLst>
            </p:cNvPr>
            <p:cNvSpPr>
              <a:spLocks noChangeAspect="1"/>
            </p:cNvSpPr>
            <p:nvPr/>
          </p:nvSpPr>
          <p:spPr bwMode="gray">
            <a:xfrm>
              <a:off x="2270818"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5" name="Oval 96">
              <a:extLst>
                <a:ext uri="{FF2B5EF4-FFF2-40B4-BE49-F238E27FC236}">
                  <a16:creationId xmlns:a16="http://schemas.microsoft.com/office/drawing/2014/main" id="{5D959212-A7A6-30CD-1177-C721AB109643}"/>
                </a:ext>
              </a:extLst>
            </p:cNvPr>
            <p:cNvSpPr>
              <a:spLocks noChangeAspect="1"/>
            </p:cNvSpPr>
            <p:nvPr/>
          </p:nvSpPr>
          <p:spPr bwMode="gray">
            <a:xfrm>
              <a:off x="3466018"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6" name="Oval 97">
              <a:extLst>
                <a:ext uri="{FF2B5EF4-FFF2-40B4-BE49-F238E27FC236}">
                  <a16:creationId xmlns:a16="http://schemas.microsoft.com/office/drawing/2014/main" id="{4B3F5469-E8EB-1395-D785-BF9901CBF79C}"/>
                </a:ext>
              </a:extLst>
            </p:cNvPr>
            <p:cNvSpPr>
              <a:spLocks noChangeAspect="1"/>
            </p:cNvSpPr>
            <p:nvPr/>
          </p:nvSpPr>
          <p:spPr bwMode="gray">
            <a:xfrm>
              <a:off x="4823319"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7" name="Oval 98">
              <a:extLst>
                <a:ext uri="{FF2B5EF4-FFF2-40B4-BE49-F238E27FC236}">
                  <a16:creationId xmlns:a16="http://schemas.microsoft.com/office/drawing/2014/main" id="{E9B717BC-1280-D461-3234-DDBA35065A09}"/>
                </a:ext>
              </a:extLst>
            </p:cNvPr>
            <p:cNvSpPr>
              <a:spLocks noChangeAspect="1"/>
            </p:cNvSpPr>
            <p:nvPr/>
          </p:nvSpPr>
          <p:spPr bwMode="gray">
            <a:xfrm>
              <a:off x="6017318"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8" name="Oval 99">
              <a:extLst>
                <a:ext uri="{FF2B5EF4-FFF2-40B4-BE49-F238E27FC236}">
                  <a16:creationId xmlns:a16="http://schemas.microsoft.com/office/drawing/2014/main" id="{E9F722F2-927D-068C-7525-7DCA1AE607B6}"/>
                </a:ext>
              </a:extLst>
            </p:cNvPr>
            <p:cNvSpPr>
              <a:spLocks noChangeAspect="1"/>
            </p:cNvSpPr>
            <p:nvPr/>
          </p:nvSpPr>
          <p:spPr bwMode="gray">
            <a:xfrm>
              <a:off x="7212518"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59" name="Oval 100">
              <a:extLst>
                <a:ext uri="{FF2B5EF4-FFF2-40B4-BE49-F238E27FC236}">
                  <a16:creationId xmlns:a16="http://schemas.microsoft.com/office/drawing/2014/main" id="{AABF508C-6626-C254-7FF3-BD6FA15EF9BE}"/>
                </a:ext>
              </a:extLst>
            </p:cNvPr>
            <p:cNvSpPr>
              <a:spLocks noChangeAspect="1"/>
            </p:cNvSpPr>
            <p:nvPr/>
          </p:nvSpPr>
          <p:spPr bwMode="gray">
            <a:xfrm>
              <a:off x="8582517"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0" name="Oval 101">
              <a:extLst>
                <a:ext uri="{FF2B5EF4-FFF2-40B4-BE49-F238E27FC236}">
                  <a16:creationId xmlns:a16="http://schemas.microsoft.com/office/drawing/2014/main" id="{A37753F0-71D4-776A-407C-FEBEE86A644E}"/>
                </a:ext>
              </a:extLst>
            </p:cNvPr>
            <p:cNvSpPr>
              <a:spLocks noChangeAspect="1"/>
            </p:cNvSpPr>
            <p:nvPr/>
          </p:nvSpPr>
          <p:spPr bwMode="gray">
            <a:xfrm>
              <a:off x="9776517"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1" name="Oval 102">
              <a:extLst>
                <a:ext uri="{FF2B5EF4-FFF2-40B4-BE49-F238E27FC236}">
                  <a16:creationId xmlns:a16="http://schemas.microsoft.com/office/drawing/2014/main" id="{06A9B19D-C39A-0999-E698-7EA6914A423E}"/>
                </a:ext>
              </a:extLst>
            </p:cNvPr>
            <p:cNvSpPr>
              <a:spLocks noChangeAspect="1"/>
            </p:cNvSpPr>
            <p:nvPr/>
          </p:nvSpPr>
          <p:spPr bwMode="gray">
            <a:xfrm>
              <a:off x="10971717" y="4321532"/>
              <a:ext cx="126000" cy="126000"/>
            </a:xfrm>
            <a:prstGeom prst="ellipse">
              <a:avLst/>
            </a:prstGeom>
            <a:solidFill>
              <a:srgbClr val="EC6602"/>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70" name="TextBox 169">
            <a:extLst>
              <a:ext uri="{FF2B5EF4-FFF2-40B4-BE49-F238E27FC236}">
                <a16:creationId xmlns:a16="http://schemas.microsoft.com/office/drawing/2014/main" id="{EC49AACA-3ACA-B086-8DCC-2F59C23453C1}"/>
              </a:ext>
            </a:extLst>
          </p:cNvPr>
          <p:cNvSpPr txBox="1"/>
          <p:nvPr/>
        </p:nvSpPr>
        <p:spPr>
          <a:xfrm>
            <a:off x="329431" y="2977519"/>
            <a:ext cx="1270769" cy="1372683"/>
          </a:xfrm>
          <a:prstGeom prst="rect">
            <a:avLst/>
          </a:prstGeom>
          <a:noFill/>
        </p:spPr>
        <p:txBody>
          <a:bodyPr wrap="square">
            <a:spAutoFit/>
          </a:bodyPr>
          <a:lstStyle/>
          <a:p>
            <a:pPr marL="0" indent="0">
              <a:lnSpc>
                <a:spcPct val="120000"/>
              </a:lnSpc>
              <a:spcBef>
                <a:spcPts val="2500"/>
              </a:spcBef>
              <a:buFont typeface="Arial" panose="020B0604020202020204" pitchFamily="34" charset="0"/>
              <a:buNone/>
            </a:pPr>
            <a:r>
              <a:rPr lang="en-US" sz="1000" b="1" dirty="0"/>
              <a:t>Low-helium MRI</a:t>
            </a:r>
          </a:p>
          <a:p>
            <a:pPr marL="0" lvl="1" indent="0">
              <a:lnSpc>
                <a:spcPct val="120000"/>
              </a:lnSpc>
              <a:buFont typeface="Arial" panose="020B0604020202020204" pitchFamily="34" charset="0"/>
              <a:buNone/>
            </a:pPr>
            <a:r>
              <a:rPr lang="en-US" sz="1000" dirty="0" err="1"/>
              <a:t>DryCool</a:t>
            </a:r>
            <a:r>
              <a:rPr lang="en-US" sz="1000" dirty="0"/>
              <a:t> technology uses only 0.7 liters of helium, reducing helium inventory in new MRI scanners by up to 99%</a:t>
            </a:r>
            <a:r>
              <a:rPr lang="en-US" sz="1000" baseline="30000" dirty="0"/>
              <a:t>1</a:t>
            </a:r>
            <a:endParaRPr lang="de-DE" baseline="30000" dirty="0"/>
          </a:p>
        </p:txBody>
      </p:sp>
      <p:sp>
        <p:nvSpPr>
          <p:cNvPr id="171" name="TextBox 170">
            <a:extLst>
              <a:ext uri="{FF2B5EF4-FFF2-40B4-BE49-F238E27FC236}">
                <a16:creationId xmlns:a16="http://schemas.microsoft.com/office/drawing/2014/main" id="{3D3C187F-A042-9287-1360-BE1434ED1904}"/>
              </a:ext>
            </a:extLst>
          </p:cNvPr>
          <p:cNvSpPr txBox="1"/>
          <p:nvPr/>
        </p:nvSpPr>
        <p:spPr>
          <a:xfrm>
            <a:off x="1600200" y="2977519"/>
            <a:ext cx="1384067" cy="1372683"/>
          </a:xfrm>
          <a:prstGeom prst="rect">
            <a:avLst/>
          </a:prstGeom>
          <a:noFill/>
        </p:spPr>
        <p:txBody>
          <a:bodyPr wrap="square">
            <a:spAutoFit/>
          </a:bodyPr>
          <a:lstStyle/>
          <a:p>
            <a:pPr marL="0" indent="0">
              <a:lnSpc>
                <a:spcPct val="120000"/>
              </a:lnSpc>
              <a:spcBef>
                <a:spcPts val="2500"/>
              </a:spcBef>
              <a:buFont typeface="Arial" panose="020B0604020202020204" pitchFamily="34" charset="0"/>
              <a:buNone/>
            </a:pPr>
            <a:r>
              <a:rPr lang="en-US" sz="1000" b="1" dirty="0"/>
              <a:t>AI-driven Efficiencies</a:t>
            </a:r>
          </a:p>
          <a:p>
            <a:pPr marL="0" lvl="1" indent="0">
              <a:lnSpc>
                <a:spcPct val="120000"/>
              </a:lnSpc>
              <a:buFont typeface="Arial" panose="020B0604020202020204" pitchFamily="34" charset="0"/>
              <a:buNone/>
            </a:pPr>
            <a:r>
              <a:rPr lang="en-US" sz="1000" dirty="0"/>
              <a:t>Deep Resolve AI-based reconstruction solution enables up to 73% faster MRI scanning</a:t>
            </a:r>
            <a:r>
              <a:rPr lang="en-US" sz="1000" baseline="30000" dirty="0"/>
              <a:t>1</a:t>
            </a:r>
            <a:r>
              <a:rPr lang="en-US" sz="1000" dirty="0"/>
              <a:t>, reducing energy consumption</a:t>
            </a:r>
          </a:p>
        </p:txBody>
      </p:sp>
      <p:sp>
        <p:nvSpPr>
          <p:cNvPr id="172" name="Textplatzhalter 2">
            <a:extLst>
              <a:ext uri="{FF2B5EF4-FFF2-40B4-BE49-F238E27FC236}">
                <a16:creationId xmlns:a16="http://schemas.microsoft.com/office/drawing/2014/main" id="{CC7098A7-45CA-E5AB-BD9D-9B5B4497083C}"/>
              </a:ext>
            </a:extLst>
          </p:cNvPr>
          <p:cNvSpPr txBox="1">
            <a:spLocks/>
          </p:cNvSpPr>
          <p:nvPr/>
        </p:nvSpPr>
        <p:spPr>
          <a:xfrm>
            <a:off x="228600" y="4554033"/>
            <a:ext cx="8034432" cy="179672"/>
          </a:xfrm>
          <a:prstGeom prst="rect">
            <a:avLst/>
          </a:prstGeom>
        </p:spPr>
        <p:txBody>
          <a:bodyPr/>
          <a:lst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700" dirty="0"/>
              <a:t>1 Data on file. 2. For more information. visit https://www.siemens-healthineers.com/sustainability-in-healthcare/environmental-sustainability </a:t>
            </a:r>
          </a:p>
        </p:txBody>
      </p:sp>
      <p:sp>
        <p:nvSpPr>
          <p:cNvPr id="174" name="TextBox 173">
            <a:extLst>
              <a:ext uri="{FF2B5EF4-FFF2-40B4-BE49-F238E27FC236}">
                <a16:creationId xmlns:a16="http://schemas.microsoft.com/office/drawing/2014/main" id="{0C286671-EE75-B4C5-D5AD-6DE76258BED6}"/>
              </a:ext>
            </a:extLst>
          </p:cNvPr>
          <p:cNvSpPr txBox="1"/>
          <p:nvPr/>
        </p:nvSpPr>
        <p:spPr>
          <a:xfrm>
            <a:off x="3086100" y="2977519"/>
            <a:ext cx="1333500" cy="1372683"/>
          </a:xfrm>
          <a:prstGeom prst="rect">
            <a:avLst/>
          </a:prstGeom>
          <a:noFill/>
        </p:spPr>
        <p:txBody>
          <a:bodyPr wrap="square">
            <a:spAutoFit/>
          </a:bodyPr>
          <a:lstStyle/>
          <a:p>
            <a:pPr marL="0" indent="0">
              <a:lnSpc>
                <a:spcPct val="120000"/>
              </a:lnSpc>
              <a:spcBef>
                <a:spcPts val="2500"/>
              </a:spcBef>
              <a:buFont typeface="Arial" panose="020B0604020202020204" pitchFamily="34" charset="0"/>
              <a:buNone/>
            </a:pPr>
            <a:r>
              <a:rPr lang="en-US" sz="1000" b="1" dirty="0"/>
              <a:t>System Upgrades</a:t>
            </a:r>
          </a:p>
          <a:p>
            <a:pPr marL="0" lvl="1" indent="0">
              <a:lnSpc>
                <a:spcPct val="120000"/>
              </a:lnSpc>
              <a:buFont typeface="Arial" panose="020B0604020202020204" pitchFamily="34" charset="0"/>
              <a:buNone/>
            </a:pPr>
            <a:r>
              <a:rPr lang="en-US" sz="1000" dirty="0"/>
              <a:t>Upgrades modernize imaging systems while extending lifetime, and saving significant material-related emissions</a:t>
            </a:r>
          </a:p>
        </p:txBody>
      </p:sp>
      <p:sp>
        <p:nvSpPr>
          <p:cNvPr id="175" name="TextBox 174">
            <a:extLst>
              <a:ext uri="{FF2B5EF4-FFF2-40B4-BE49-F238E27FC236}">
                <a16:creationId xmlns:a16="http://schemas.microsoft.com/office/drawing/2014/main" id="{F7474340-7E99-0699-236C-C19D42EB1E1B}"/>
              </a:ext>
            </a:extLst>
          </p:cNvPr>
          <p:cNvSpPr txBox="1"/>
          <p:nvPr/>
        </p:nvSpPr>
        <p:spPr>
          <a:xfrm>
            <a:off x="4457467" y="2977519"/>
            <a:ext cx="1486133" cy="1372683"/>
          </a:xfrm>
          <a:prstGeom prst="rect">
            <a:avLst/>
          </a:prstGeom>
          <a:noFill/>
        </p:spPr>
        <p:txBody>
          <a:bodyPr wrap="square">
            <a:spAutoFit/>
          </a:bodyPr>
          <a:lstStyle/>
          <a:p>
            <a:pPr marL="0" indent="0">
              <a:lnSpc>
                <a:spcPct val="120000"/>
              </a:lnSpc>
              <a:spcBef>
                <a:spcPts val="2500"/>
              </a:spcBef>
              <a:buFont typeface="Arial" panose="020B0604020202020204" pitchFamily="34" charset="0"/>
              <a:buNone/>
            </a:pPr>
            <a:r>
              <a:rPr lang="en-US" sz="1000" b="1" dirty="0"/>
              <a:t>Energy-Efficient Therapy</a:t>
            </a:r>
          </a:p>
          <a:p>
            <a:pPr marL="0" lvl="1" indent="0">
              <a:lnSpc>
                <a:spcPct val="120000"/>
              </a:lnSpc>
              <a:buFont typeface="Arial" panose="020B0604020202020204" pitchFamily="34" charset="0"/>
              <a:buNone/>
            </a:pPr>
            <a:r>
              <a:rPr lang="en-US" sz="1000" dirty="0"/>
              <a:t>Varian Halcyon system delivers more treatments using 70% less energy - lowering costs and environmental impact</a:t>
            </a:r>
            <a:r>
              <a:rPr lang="en-US" sz="1000" baseline="30000" dirty="0"/>
              <a:t>2</a:t>
            </a:r>
          </a:p>
        </p:txBody>
      </p:sp>
      <p:sp>
        <p:nvSpPr>
          <p:cNvPr id="176" name="TextBox 175">
            <a:extLst>
              <a:ext uri="{FF2B5EF4-FFF2-40B4-BE49-F238E27FC236}">
                <a16:creationId xmlns:a16="http://schemas.microsoft.com/office/drawing/2014/main" id="{462CF645-9510-573C-0F24-5A08DDF9C5D0}"/>
              </a:ext>
            </a:extLst>
          </p:cNvPr>
          <p:cNvSpPr txBox="1"/>
          <p:nvPr/>
        </p:nvSpPr>
        <p:spPr>
          <a:xfrm>
            <a:off x="5943600" y="2977519"/>
            <a:ext cx="1324386" cy="1372683"/>
          </a:xfrm>
          <a:prstGeom prst="rect">
            <a:avLst/>
          </a:prstGeom>
          <a:noFill/>
        </p:spPr>
        <p:txBody>
          <a:bodyPr wrap="square">
            <a:spAutoFit/>
          </a:bodyPr>
          <a:lstStyle/>
          <a:p>
            <a:pPr marL="0" indent="0">
              <a:lnSpc>
                <a:spcPct val="120000"/>
              </a:lnSpc>
              <a:spcBef>
                <a:spcPts val="2500"/>
              </a:spcBef>
              <a:buFont typeface="Arial" panose="020B0604020202020204" pitchFamily="34" charset="0"/>
              <a:buNone/>
            </a:pPr>
            <a:r>
              <a:rPr lang="en-US" sz="1000" b="1" dirty="0"/>
              <a:t>Sustainable Design</a:t>
            </a:r>
          </a:p>
          <a:p>
            <a:pPr marL="0" indent="0">
              <a:lnSpc>
                <a:spcPct val="120000"/>
              </a:lnSpc>
              <a:buFont typeface="Arial" panose="020B0604020202020204" pitchFamily="34" charset="0"/>
              <a:buNone/>
            </a:pPr>
            <a:r>
              <a:rPr lang="en-US" sz="1000" dirty="0"/>
              <a:t>ARTIS </a:t>
            </a:r>
            <a:r>
              <a:rPr lang="en-US" sz="1000" dirty="0" err="1"/>
              <a:t>icono</a:t>
            </a:r>
            <a:r>
              <a:rPr lang="en-US" sz="1000" dirty="0"/>
              <a:t> designed for &gt;95% recyclability, lower energy consumption and with packaging optimizations</a:t>
            </a:r>
            <a:r>
              <a:rPr lang="en-US" sz="1000" baseline="30000" dirty="0"/>
              <a:t>1</a:t>
            </a:r>
          </a:p>
        </p:txBody>
      </p:sp>
      <p:sp>
        <p:nvSpPr>
          <p:cNvPr id="177" name="TextBox 176">
            <a:extLst>
              <a:ext uri="{FF2B5EF4-FFF2-40B4-BE49-F238E27FC236}">
                <a16:creationId xmlns:a16="http://schemas.microsoft.com/office/drawing/2014/main" id="{93554B2F-2597-5AFC-AEB8-D7CA03208823}"/>
              </a:ext>
            </a:extLst>
          </p:cNvPr>
          <p:cNvSpPr txBox="1"/>
          <p:nvPr/>
        </p:nvSpPr>
        <p:spPr>
          <a:xfrm>
            <a:off x="7315484" y="2977518"/>
            <a:ext cx="1447516" cy="1372683"/>
          </a:xfrm>
          <a:prstGeom prst="rect">
            <a:avLst/>
          </a:prstGeom>
          <a:solidFill>
            <a:schemeClr val="bg1"/>
          </a:solidFill>
        </p:spPr>
        <p:txBody>
          <a:bodyPr wrap="square">
            <a:spAutoFit/>
          </a:bodyPr>
          <a:lstStyle/>
          <a:p>
            <a:pPr>
              <a:lnSpc>
                <a:spcPct val="120000"/>
              </a:lnSpc>
              <a:spcBef>
                <a:spcPts val="2500"/>
              </a:spcBef>
            </a:pPr>
            <a:r>
              <a:rPr lang="en-US" sz="1000" b="1" dirty="0"/>
              <a:t>Lower environmental footprint of Diagnostics</a:t>
            </a:r>
          </a:p>
          <a:p>
            <a:pPr marL="0" lvl="1" indent="0">
              <a:lnSpc>
                <a:spcPct val="120000"/>
              </a:lnSpc>
              <a:buFont typeface="Arial" panose="020B0604020202020204" pitchFamily="34" charset="0"/>
              <a:buNone/>
            </a:pPr>
            <a:r>
              <a:rPr lang="en-US" sz="1000" dirty="0" err="1"/>
              <a:t>Atellica</a:t>
            </a:r>
            <a:r>
              <a:rPr lang="en-US" sz="1000" dirty="0"/>
              <a:t> solutions reduce plastic waste, water and CO₂ while increasing lab testing capacity significantly</a:t>
            </a:r>
            <a:r>
              <a:rPr lang="en-US" sz="1000" baseline="30000" dirty="0"/>
              <a:t>2</a:t>
            </a:r>
          </a:p>
        </p:txBody>
      </p:sp>
      <p:pic>
        <p:nvPicPr>
          <p:cNvPr id="2050" name="Picture 2">
            <a:extLst>
              <a:ext uri="{FF2B5EF4-FFF2-40B4-BE49-F238E27FC236}">
                <a16:creationId xmlns:a16="http://schemas.microsoft.com/office/drawing/2014/main" id="{A4B295C2-68C6-BA42-5CB7-F70FFBB31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9" r="2823"/>
          <a:stretch>
            <a:fillRect/>
          </a:stretch>
        </p:blipFill>
        <p:spPr bwMode="auto">
          <a:xfrm>
            <a:off x="4618389" y="1689553"/>
            <a:ext cx="1143000" cy="7955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ener Clinical Lab Testing Now Within Reach: New Solutions from Siemens Healthineers Address Labs’ Environmental and Efficiency Goals">
            <a:extLst>
              <a:ext uri="{FF2B5EF4-FFF2-40B4-BE49-F238E27FC236}">
                <a16:creationId xmlns:a16="http://schemas.microsoft.com/office/drawing/2014/main" id="{B91DA723-C314-33C1-4A79-031FE3D1B1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81" r="7485"/>
          <a:stretch>
            <a:fillRect/>
          </a:stretch>
        </p:blipFill>
        <p:spPr bwMode="auto">
          <a:xfrm>
            <a:off x="7390736" y="1694786"/>
            <a:ext cx="1131277" cy="798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D47687-C0B2-57AF-D769-365D8306ED8A}"/>
              </a:ext>
            </a:extLst>
          </p:cNvPr>
          <p:cNvPicPr>
            <a:picLocks noChangeAspect="1"/>
          </p:cNvPicPr>
          <p:nvPr/>
        </p:nvPicPr>
        <p:blipFill>
          <a:blip r:embed="rId5"/>
          <a:srcRect l="1540" r="3360"/>
          <a:stretch>
            <a:fillRect/>
          </a:stretch>
        </p:blipFill>
        <p:spPr>
          <a:xfrm>
            <a:off x="392723" y="1689553"/>
            <a:ext cx="1131277" cy="793041"/>
          </a:xfrm>
          <a:prstGeom prst="rect">
            <a:avLst/>
          </a:prstGeom>
        </p:spPr>
      </p:pic>
      <p:pic>
        <p:nvPicPr>
          <p:cNvPr id="10" name="Picture 9">
            <a:extLst>
              <a:ext uri="{FF2B5EF4-FFF2-40B4-BE49-F238E27FC236}">
                <a16:creationId xmlns:a16="http://schemas.microsoft.com/office/drawing/2014/main" id="{AABA1EB7-9596-692E-8021-E6260E8A4250}"/>
              </a:ext>
            </a:extLst>
          </p:cNvPr>
          <p:cNvPicPr>
            <a:picLocks noChangeAspect="1"/>
          </p:cNvPicPr>
          <p:nvPr/>
        </p:nvPicPr>
        <p:blipFill>
          <a:blip r:embed="rId6"/>
          <a:srcRect l="13055" r="5966"/>
          <a:stretch>
            <a:fillRect/>
          </a:stretch>
        </p:blipFill>
        <p:spPr>
          <a:xfrm>
            <a:off x="1767174" y="1689553"/>
            <a:ext cx="1219200" cy="795528"/>
          </a:xfrm>
          <a:prstGeom prst="rect">
            <a:avLst/>
          </a:prstGeom>
        </p:spPr>
      </p:pic>
      <p:pic>
        <p:nvPicPr>
          <p:cNvPr id="1028" name="Picture 4">
            <a:extLst>
              <a:ext uri="{FF2B5EF4-FFF2-40B4-BE49-F238E27FC236}">
                <a16:creationId xmlns:a16="http://schemas.microsoft.com/office/drawing/2014/main" id="{54803EBD-B877-B9D1-7564-0B3DD8CEE4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8" r="6623"/>
          <a:stretch>
            <a:fillRect/>
          </a:stretch>
        </p:blipFill>
        <p:spPr bwMode="auto">
          <a:xfrm>
            <a:off x="6004563" y="1689553"/>
            <a:ext cx="1143000" cy="795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71ECD80-98AE-0FD4-3F16-1F192DE77509}"/>
              </a:ext>
            </a:extLst>
          </p:cNvPr>
          <p:cNvPicPr>
            <a:picLocks noChangeAspect="1"/>
          </p:cNvPicPr>
          <p:nvPr/>
        </p:nvPicPr>
        <p:blipFill>
          <a:blip r:embed="rId8"/>
          <a:srcRect l="3991"/>
          <a:stretch>
            <a:fillRect/>
          </a:stretch>
        </p:blipFill>
        <p:spPr>
          <a:xfrm>
            <a:off x="3229548" y="1689553"/>
            <a:ext cx="1145667" cy="795528"/>
          </a:xfrm>
          <a:prstGeom prst="rect">
            <a:avLst/>
          </a:prstGeom>
        </p:spPr>
      </p:pic>
    </p:spTree>
    <p:extLst>
      <p:ext uri="{BB962C8B-B14F-4D97-AF65-F5344CB8AC3E}">
        <p14:creationId xmlns:p14="http://schemas.microsoft.com/office/powerpoint/2010/main" val="311383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5C4899-166F-2C09-2DCB-566127E7EF92}"/>
              </a:ext>
            </a:extLst>
          </p:cNvPr>
          <p:cNvSpPr>
            <a:spLocks noGrp="1"/>
          </p:cNvSpPr>
          <p:nvPr>
            <p:ph type="body" sz="quarter" idx="10"/>
          </p:nvPr>
        </p:nvSpPr>
        <p:spPr>
          <a:xfrm>
            <a:off x="324618" y="339502"/>
            <a:ext cx="6076181" cy="432048"/>
          </a:xfrm>
        </p:spPr>
        <p:txBody>
          <a:bodyPr/>
          <a:lstStyle/>
          <a:p>
            <a:r>
              <a:rPr lang="en-US" sz="2400" dirty="0"/>
              <a:t>Scaling sustainable healthcare requires systemic shifts</a:t>
            </a:r>
            <a:endParaRPr lang="de-DE" sz="2400" dirty="0"/>
          </a:p>
        </p:txBody>
      </p:sp>
      <p:cxnSp>
        <p:nvCxnSpPr>
          <p:cNvPr id="40" name="Straight Connector 6">
            <a:extLst>
              <a:ext uri="{FF2B5EF4-FFF2-40B4-BE49-F238E27FC236}">
                <a16:creationId xmlns:a16="http://schemas.microsoft.com/office/drawing/2014/main" id="{FD43D61D-A67F-7D17-B97F-B32393CA9A4C}"/>
              </a:ext>
            </a:extLst>
          </p:cNvPr>
          <p:cNvCxnSpPr>
            <a:cxnSpLocks/>
          </p:cNvCxnSpPr>
          <p:nvPr/>
        </p:nvCxnSpPr>
        <p:spPr bwMode="gray">
          <a:xfrm>
            <a:off x="482079" y="3854487"/>
            <a:ext cx="2374076" cy="0"/>
          </a:xfrm>
          <a:prstGeom prst="line">
            <a:avLst/>
          </a:prstGeom>
          <a:noFill/>
          <a:ln w="6350" cap="flat" cmpd="sng" algn="ctr">
            <a:solidFill>
              <a:srgbClr val="000000"/>
            </a:solidFill>
            <a:prstDash val="solid"/>
            <a:miter lim="800000"/>
          </a:ln>
          <a:effectLst/>
        </p:spPr>
      </p:cxnSp>
      <p:grpSp>
        <p:nvGrpSpPr>
          <p:cNvPr id="41" name="Group 9">
            <a:extLst>
              <a:ext uri="{FF2B5EF4-FFF2-40B4-BE49-F238E27FC236}">
                <a16:creationId xmlns:a16="http://schemas.microsoft.com/office/drawing/2014/main" id="{6037BAC6-B297-E9CD-77CE-CCD4E0D86A25}"/>
              </a:ext>
            </a:extLst>
          </p:cNvPr>
          <p:cNvGrpSpPr>
            <a:grpSpLocks/>
          </p:cNvGrpSpPr>
          <p:nvPr/>
        </p:nvGrpSpPr>
        <p:grpSpPr bwMode="gray">
          <a:xfrm>
            <a:off x="1453979" y="3584304"/>
            <a:ext cx="411760" cy="540368"/>
            <a:chOff x="1990726" y="3798887"/>
            <a:chExt cx="526256" cy="458781"/>
          </a:xfrm>
        </p:grpSpPr>
        <p:sp>
          <p:nvSpPr>
            <p:cNvPr id="42" name="Rectangle 8">
              <a:extLst>
                <a:ext uri="{FF2B5EF4-FFF2-40B4-BE49-F238E27FC236}">
                  <a16:creationId xmlns:a16="http://schemas.microsoft.com/office/drawing/2014/main" id="{A91F517F-C118-6AA3-D2CD-C613A2831DF1}"/>
                </a:ext>
              </a:extLst>
            </p:cNvPr>
            <p:cNvSpPr/>
            <p:nvPr/>
          </p:nvSpPr>
          <p:spPr bwMode="gray">
            <a:xfrm>
              <a:off x="1990726" y="3798887"/>
              <a:ext cx="526256" cy="458781"/>
            </a:xfrm>
            <a:prstGeom prst="rect">
              <a:avLst/>
            </a:prstGeom>
            <a:solidFill>
              <a:srgbClr val="FFFFF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43" name="Freeform 49">
              <a:extLst>
                <a:ext uri="{FF2B5EF4-FFF2-40B4-BE49-F238E27FC236}">
                  <a16:creationId xmlns:a16="http://schemas.microsoft.com/office/drawing/2014/main" id="{8CECCCBE-ADFC-AE24-A985-7DDD59919FE1}"/>
                </a:ext>
              </a:extLst>
            </p:cNvPr>
            <p:cNvSpPr>
              <a:spLocks/>
            </p:cNvSpPr>
            <p:nvPr/>
          </p:nvSpPr>
          <p:spPr bwMode="gray">
            <a:xfrm>
              <a:off x="2054369" y="3944923"/>
              <a:ext cx="350599" cy="155268"/>
            </a:xfrm>
            <a:custGeom>
              <a:avLst/>
              <a:gdLst>
                <a:gd name="T0" fmla="*/ 79 w 82"/>
                <a:gd name="T1" fmla="*/ 3 h 52"/>
                <a:gd name="T2" fmla="*/ 67 w 82"/>
                <a:gd name="T3" fmla="*/ 3 h 52"/>
                <a:gd name="T4" fmla="*/ 41 w 82"/>
                <a:gd name="T5" fmla="*/ 29 h 52"/>
                <a:gd name="T6" fmla="*/ 15 w 82"/>
                <a:gd name="T7" fmla="*/ 3 h 52"/>
                <a:gd name="T8" fmla="*/ 3 w 82"/>
                <a:gd name="T9" fmla="*/ 3 h 52"/>
                <a:gd name="T10" fmla="*/ 3 w 82"/>
                <a:gd name="T11" fmla="*/ 14 h 52"/>
                <a:gd name="T12" fmla="*/ 41 w 82"/>
                <a:gd name="T13" fmla="*/ 52 h 52"/>
                <a:gd name="T14" fmla="*/ 79 w 82"/>
                <a:gd name="T15" fmla="*/ 14 h 52"/>
                <a:gd name="T16" fmla="*/ 79 w 82"/>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52">
                  <a:moveTo>
                    <a:pt x="79" y="3"/>
                  </a:moveTo>
                  <a:cubicBezTo>
                    <a:pt x="76" y="0"/>
                    <a:pt x="70" y="0"/>
                    <a:pt x="67" y="3"/>
                  </a:cubicBezTo>
                  <a:cubicBezTo>
                    <a:pt x="41" y="29"/>
                    <a:pt x="41" y="29"/>
                    <a:pt x="41" y="29"/>
                  </a:cubicBezTo>
                  <a:cubicBezTo>
                    <a:pt x="15" y="3"/>
                    <a:pt x="15" y="3"/>
                    <a:pt x="15" y="3"/>
                  </a:cubicBezTo>
                  <a:cubicBezTo>
                    <a:pt x="12" y="0"/>
                    <a:pt x="6" y="0"/>
                    <a:pt x="3" y="3"/>
                  </a:cubicBezTo>
                  <a:cubicBezTo>
                    <a:pt x="0" y="6"/>
                    <a:pt x="0" y="11"/>
                    <a:pt x="3" y="14"/>
                  </a:cubicBezTo>
                  <a:cubicBezTo>
                    <a:pt x="41" y="52"/>
                    <a:pt x="41" y="52"/>
                    <a:pt x="41" y="52"/>
                  </a:cubicBezTo>
                  <a:cubicBezTo>
                    <a:pt x="79" y="14"/>
                    <a:pt x="79" y="14"/>
                    <a:pt x="79" y="14"/>
                  </a:cubicBezTo>
                  <a:cubicBezTo>
                    <a:pt x="82" y="11"/>
                    <a:pt x="82" y="6"/>
                    <a:pt x="79" y="3"/>
                  </a:cubicBezTo>
                  <a:close/>
                </a:path>
              </a:pathLst>
            </a:custGeom>
            <a:solidFill>
              <a:srgbClr val="EC660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grpSp>
      <p:sp>
        <p:nvSpPr>
          <p:cNvPr id="44" name="TextBox 84">
            <a:extLst>
              <a:ext uri="{FF2B5EF4-FFF2-40B4-BE49-F238E27FC236}">
                <a16:creationId xmlns:a16="http://schemas.microsoft.com/office/drawing/2014/main" id="{DA8ECFDD-9070-EF55-B1A7-86033D450A9B}"/>
              </a:ext>
            </a:extLst>
          </p:cNvPr>
          <p:cNvSpPr txBox="1"/>
          <p:nvPr/>
        </p:nvSpPr>
        <p:spPr bwMode="gray">
          <a:xfrm>
            <a:off x="480843" y="4023891"/>
            <a:ext cx="2374897" cy="338554"/>
          </a:xfrm>
          <a:prstGeom prst="rect">
            <a:avLst/>
          </a:prstGeom>
          <a:noFill/>
        </p:spPr>
        <p:txBody>
          <a:bodyPr wrap="square" lIns="0" tIns="0" rIns="0" bIns="0" rtlCol="0">
            <a:spAutoFit/>
          </a:bodyPr>
          <a:lstStyle/>
          <a:p>
            <a:pPr marL="0" marR="0" lvl="0" indent="0" defTabSz="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rPr>
              <a:t>Make environmental performance visible and comparable</a:t>
            </a:r>
          </a:p>
        </p:txBody>
      </p:sp>
      <p:cxnSp>
        <p:nvCxnSpPr>
          <p:cNvPr id="45" name="Straight Connector 6">
            <a:extLst>
              <a:ext uri="{FF2B5EF4-FFF2-40B4-BE49-F238E27FC236}">
                <a16:creationId xmlns:a16="http://schemas.microsoft.com/office/drawing/2014/main" id="{53B96C8F-CF01-36D7-2B58-324CD15DA862}"/>
              </a:ext>
            </a:extLst>
          </p:cNvPr>
          <p:cNvCxnSpPr>
            <a:cxnSpLocks/>
          </p:cNvCxnSpPr>
          <p:nvPr/>
        </p:nvCxnSpPr>
        <p:spPr bwMode="gray">
          <a:xfrm>
            <a:off x="482079" y="2344287"/>
            <a:ext cx="2374076" cy="0"/>
          </a:xfrm>
          <a:prstGeom prst="line">
            <a:avLst/>
          </a:prstGeom>
          <a:noFill/>
          <a:ln w="38100" cap="flat" cmpd="sng" algn="ctr">
            <a:solidFill>
              <a:srgbClr val="EC6602"/>
            </a:solidFill>
            <a:prstDash val="solid"/>
            <a:miter lim="800000"/>
          </a:ln>
          <a:effectLst/>
        </p:spPr>
      </p:cxnSp>
      <p:sp>
        <p:nvSpPr>
          <p:cNvPr id="46" name="TextBox 4">
            <a:extLst>
              <a:ext uri="{FF2B5EF4-FFF2-40B4-BE49-F238E27FC236}">
                <a16:creationId xmlns:a16="http://schemas.microsoft.com/office/drawing/2014/main" id="{338D0BCF-2786-9585-C54E-6B3B0FE388BA}"/>
              </a:ext>
            </a:extLst>
          </p:cNvPr>
          <p:cNvSpPr txBox="1">
            <a:spLocks/>
          </p:cNvSpPr>
          <p:nvPr/>
        </p:nvSpPr>
        <p:spPr bwMode="gray">
          <a:xfrm>
            <a:off x="480843" y="2025363"/>
            <a:ext cx="2374897" cy="318924"/>
          </a:xfrm>
          <a:prstGeom prst="rect">
            <a:avLst/>
          </a:prstGeom>
          <a:noFill/>
          <a:ln w="9525" algn="ctr">
            <a:noFill/>
            <a:miter lim="800000"/>
            <a:headEnd/>
            <a:tailEnd/>
          </a:ln>
          <a:effectLst/>
        </p:spPr>
        <p:txBody>
          <a:bodyPr lIns="0" tIns="0" rIns="0" bIns="72000" anchor="b">
            <a:noAutofit/>
          </a:bodyPr>
          <a:lstStyle>
            <a:defPPr>
              <a:defRPr lang="de-DE"/>
            </a:defPPr>
            <a:lvl1pPr>
              <a:spcBef>
                <a:spcPts val="0"/>
              </a:spcBef>
              <a:spcAft>
                <a:spcPts val="600"/>
              </a:spcAft>
              <a:buClr>
                <a:schemeClr val="tx2"/>
              </a:buClr>
              <a:buSzPct val="75000"/>
              <a:defRPr sz="1600" b="1"/>
            </a:lvl1pPr>
          </a:lstStyle>
          <a:p>
            <a:pPr lvl="0" defTabSz="0">
              <a:buClr>
                <a:srgbClr val="BFBFBF"/>
              </a:buClr>
            </a:pPr>
            <a:r>
              <a:rPr lang="en-US" sz="1200" kern="0" dirty="0">
                <a:solidFill>
                  <a:srgbClr val="000000"/>
                </a:solidFill>
              </a:rPr>
              <a:t>From opacity </a:t>
            </a:r>
            <a:r>
              <a:rPr lang="en-US" sz="1200" kern="0" dirty="0">
                <a:solidFill>
                  <a:srgbClr val="000000"/>
                </a:solidFill>
                <a:sym typeface="Wingdings" panose="05000000000000000000" pitchFamily="2" charset="2"/>
              </a:rPr>
              <a:t>→</a:t>
            </a:r>
            <a:r>
              <a:rPr lang="en-US" sz="1200" kern="0" dirty="0">
                <a:solidFill>
                  <a:srgbClr val="000000"/>
                </a:solidFill>
              </a:rPr>
              <a:t> transparency</a:t>
            </a:r>
          </a:p>
        </p:txBody>
      </p:sp>
      <p:sp>
        <p:nvSpPr>
          <p:cNvPr id="47" name="TextBox 4">
            <a:extLst>
              <a:ext uri="{FF2B5EF4-FFF2-40B4-BE49-F238E27FC236}">
                <a16:creationId xmlns:a16="http://schemas.microsoft.com/office/drawing/2014/main" id="{7152D101-CEC1-AB07-6085-103073DEC795}"/>
              </a:ext>
            </a:extLst>
          </p:cNvPr>
          <p:cNvSpPr txBox="1"/>
          <p:nvPr/>
        </p:nvSpPr>
        <p:spPr bwMode="gray">
          <a:xfrm>
            <a:off x="480843" y="2451265"/>
            <a:ext cx="2353861" cy="1169551"/>
          </a:xfrm>
          <a:prstGeom prst="rect">
            <a:avLst/>
          </a:prstGeom>
          <a:noFill/>
        </p:spPr>
        <p:txBody>
          <a:bodyPr wrap="square" lIns="0" tIns="0" rIns="0" bIns="0" rtlCol="0">
            <a:spAutoFit/>
          </a:bodyPr>
          <a:lstStyle/>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Standardized product-level data (EPDs</a:t>
            </a:r>
            <a:r>
              <a:rPr kumimoji="0" lang="en-US" sz="1100" b="0" i="0" u="none" strike="noStrike" kern="0" cap="none" spc="0" normalizeH="0" baseline="30000" noProof="0" dirty="0">
                <a:ln>
                  <a:noFill/>
                </a:ln>
                <a:solidFill>
                  <a:srgbClr val="000000"/>
                </a:solidFill>
                <a:effectLst/>
                <a:uLnTx/>
                <a:uFillTx/>
              </a:rPr>
              <a:t>1</a:t>
            </a:r>
            <a:r>
              <a:rPr kumimoji="0" lang="en-US" sz="1100" b="0" i="0" u="none" strike="noStrike" kern="0" cap="none" spc="0" normalizeH="0" baseline="0" noProof="0" dirty="0">
                <a:ln>
                  <a:noFill/>
                </a:ln>
                <a:solidFill>
                  <a:srgbClr val="000000"/>
                </a:solidFill>
                <a:effectLst/>
                <a:uLnTx/>
                <a:uFillTx/>
              </a:rPr>
              <a:t>, lifecycle data)</a:t>
            </a:r>
          </a:p>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Transparency across the MedTech supply chain </a:t>
            </a:r>
          </a:p>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Data-based decisions based on shared standards</a:t>
            </a:r>
          </a:p>
        </p:txBody>
      </p:sp>
      <p:cxnSp>
        <p:nvCxnSpPr>
          <p:cNvPr id="49" name="Straight Connector 16">
            <a:extLst>
              <a:ext uri="{FF2B5EF4-FFF2-40B4-BE49-F238E27FC236}">
                <a16:creationId xmlns:a16="http://schemas.microsoft.com/office/drawing/2014/main" id="{4710953B-A082-E757-35A5-23C18EA81364}"/>
              </a:ext>
            </a:extLst>
          </p:cNvPr>
          <p:cNvCxnSpPr>
            <a:cxnSpLocks/>
          </p:cNvCxnSpPr>
          <p:nvPr/>
        </p:nvCxnSpPr>
        <p:spPr bwMode="gray">
          <a:xfrm>
            <a:off x="5995126" y="3861225"/>
            <a:ext cx="2374076" cy="0"/>
          </a:xfrm>
          <a:prstGeom prst="line">
            <a:avLst/>
          </a:prstGeom>
          <a:noFill/>
          <a:ln w="6350" cap="flat" cmpd="sng" algn="ctr">
            <a:solidFill>
              <a:srgbClr val="000000"/>
            </a:solidFill>
            <a:prstDash val="solid"/>
            <a:miter lim="800000"/>
          </a:ln>
          <a:effectLst/>
        </p:spPr>
      </p:cxnSp>
      <p:grpSp>
        <p:nvGrpSpPr>
          <p:cNvPr id="50" name="Group 23">
            <a:extLst>
              <a:ext uri="{FF2B5EF4-FFF2-40B4-BE49-F238E27FC236}">
                <a16:creationId xmlns:a16="http://schemas.microsoft.com/office/drawing/2014/main" id="{FC46FAB2-E542-57A4-9F3F-867ADCBC97B4}"/>
              </a:ext>
            </a:extLst>
          </p:cNvPr>
          <p:cNvGrpSpPr/>
          <p:nvPr/>
        </p:nvGrpSpPr>
        <p:grpSpPr bwMode="gray">
          <a:xfrm>
            <a:off x="6976284" y="3345098"/>
            <a:ext cx="411760" cy="589349"/>
            <a:chOff x="1990726" y="3798887"/>
            <a:chExt cx="526256" cy="500366"/>
          </a:xfrm>
        </p:grpSpPr>
        <p:sp>
          <p:nvSpPr>
            <p:cNvPr id="58" name="Rectangle 24">
              <a:extLst>
                <a:ext uri="{FF2B5EF4-FFF2-40B4-BE49-F238E27FC236}">
                  <a16:creationId xmlns:a16="http://schemas.microsoft.com/office/drawing/2014/main" id="{F48F2F79-F40E-423C-AC43-FB2DBB03D4F8}"/>
                </a:ext>
              </a:extLst>
            </p:cNvPr>
            <p:cNvSpPr/>
            <p:nvPr/>
          </p:nvSpPr>
          <p:spPr bwMode="gray">
            <a:xfrm>
              <a:off x="1990726" y="3798887"/>
              <a:ext cx="526256" cy="458781"/>
            </a:xfrm>
            <a:prstGeom prst="rect">
              <a:avLst/>
            </a:prstGeom>
            <a:solidFill>
              <a:srgbClr val="FFFFF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59" name="Freeform 49">
              <a:extLst>
                <a:ext uri="{FF2B5EF4-FFF2-40B4-BE49-F238E27FC236}">
                  <a16:creationId xmlns:a16="http://schemas.microsoft.com/office/drawing/2014/main" id="{0E966E80-50A8-D034-229F-D4F8C57CB804}"/>
                </a:ext>
              </a:extLst>
            </p:cNvPr>
            <p:cNvSpPr>
              <a:spLocks/>
            </p:cNvSpPr>
            <p:nvPr/>
          </p:nvSpPr>
          <p:spPr bwMode="gray">
            <a:xfrm>
              <a:off x="2078028" y="4143985"/>
              <a:ext cx="350599" cy="155268"/>
            </a:xfrm>
            <a:custGeom>
              <a:avLst/>
              <a:gdLst>
                <a:gd name="T0" fmla="*/ 79 w 82"/>
                <a:gd name="T1" fmla="*/ 3 h 52"/>
                <a:gd name="T2" fmla="*/ 67 w 82"/>
                <a:gd name="T3" fmla="*/ 3 h 52"/>
                <a:gd name="T4" fmla="*/ 41 w 82"/>
                <a:gd name="T5" fmla="*/ 29 h 52"/>
                <a:gd name="T6" fmla="*/ 15 w 82"/>
                <a:gd name="T7" fmla="*/ 3 h 52"/>
                <a:gd name="T8" fmla="*/ 3 w 82"/>
                <a:gd name="T9" fmla="*/ 3 h 52"/>
                <a:gd name="T10" fmla="*/ 3 w 82"/>
                <a:gd name="T11" fmla="*/ 14 h 52"/>
                <a:gd name="T12" fmla="*/ 41 w 82"/>
                <a:gd name="T13" fmla="*/ 52 h 52"/>
                <a:gd name="T14" fmla="*/ 79 w 82"/>
                <a:gd name="T15" fmla="*/ 14 h 52"/>
                <a:gd name="T16" fmla="*/ 79 w 82"/>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52">
                  <a:moveTo>
                    <a:pt x="79" y="3"/>
                  </a:moveTo>
                  <a:cubicBezTo>
                    <a:pt x="76" y="0"/>
                    <a:pt x="70" y="0"/>
                    <a:pt x="67" y="3"/>
                  </a:cubicBezTo>
                  <a:cubicBezTo>
                    <a:pt x="41" y="29"/>
                    <a:pt x="41" y="29"/>
                    <a:pt x="41" y="29"/>
                  </a:cubicBezTo>
                  <a:cubicBezTo>
                    <a:pt x="15" y="3"/>
                    <a:pt x="15" y="3"/>
                    <a:pt x="15" y="3"/>
                  </a:cubicBezTo>
                  <a:cubicBezTo>
                    <a:pt x="12" y="0"/>
                    <a:pt x="6" y="0"/>
                    <a:pt x="3" y="3"/>
                  </a:cubicBezTo>
                  <a:cubicBezTo>
                    <a:pt x="0" y="6"/>
                    <a:pt x="0" y="11"/>
                    <a:pt x="3" y="14"/>
                  </a:cubicBezTo>
                  <a:cubicBezTo>
                    <a:pt x="41" y="52"/>
                    <a:pt x="41" y="52"/>
                    <a:pt x="41" y="52"/>
                  </a:cubicBezTo>
                  <a:cubicBezTo>
                    <a:pt x="79" y="14"/>
                    <a:pt x="79" y="14"/>
                    <a:pt x="79" y="14"/>
                  </a:cubicBezTo>
                  <a:cubicBezTo>
                    <a:pt x="82" y="11"/>
                    <a:pt x="82" y="6"/>
                    <a:pt x="79" y="3"/>
                  </a:cubicBezTo>
                  <a:close/>
                </a:path>
              </a:pathLst>
            </a:custGeom>
            <a:solidFill>
              <a:srgbClr val="EC660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grpSp>
      <p:cxnSp>
        <p:nvCxnSpPr>
          <p:cNvPr id="52" name="Straight Connector 16">
            <a:extLst>
              <a:ext uri="{FF2B5EF4-FFF2-40B4-BE49-F238E27FC236}">
                <a16:creationId xmlns:a16="http://schemas.microsoft.com/office/drawing/2014/main" id="{C9781F33-D3DF-4D6D-3202-30DDE071DFD4}"/>
              </a:ext>
            </a:extLst>
          </p:cNvPr>
          <p:cNvCxnSpPr>
            <a:cxnSpLocks/>
          </p:cNvCxnSpPr>
          <p:nvPr/>
        </p:nvCxnSpPr>
        <p:spPr bwMode="gray">
          <a:xfrm>
            <a:off x="5995126" y="2344287"/>
            <a:ext cx="2374076" cy="0"/>
          </a:xfrm>
          <a:prstGeom prst="line">
            <a:avLst/>
          </a:prstGeom>
          <a:noFill/>
          <a:ln w="38100" cap="flat" cmpd="sng" algn="ctr">
            <a:solidFill>
              <a:srgbClr val="EC6602"/>
            </a:solidFill>
            <a:prstDash val="solid"/>
            <a:miter lim="800000"/>
          </a:ln>
          <a:effectLst/>
        </p:spPr>
      </p:cxnSp>
      <p:sp>
        <p:nvSpPr>
          <p:cNvPr id="53" name="TextBox 30">
            <a:extLst>
              <a:ext uri="{FF2B5EF4-FFF2-40B4-BE49-F238E27FC236}">
                <a16:creationId xmlns:a16="http://schemas.microsoft.com/office/drawing/2014/main" id="{21E33B25-CE51-986E-C156-25AD67102FA7}"/>
              </a:ext>
            </a:extLst>
          </p:cNvPr>
          <p:cNvSpPr txBox="1">
            <a:spLocks/>
          </p:cNvSpPr>
          <p:nvPr/>
        </p:nvSpPr>
        <p:spPr bwMode="gray">
          <a:xfrm>
            <a:off x="5994305" y="2025363"/>
            <a:ext cx="2374897" cy="318924"/>
          </a:xfrm>
          <a:prstGeom prst="rect">
            <a:avLst/>
          </a:prstGeom>
          <a:noFill/>
          <a:ln w="9525" algn="ctr">
            <a:noFill/>
            <a:miter lim="800000"/>
            <a:headEnd/>
            <a:tailEnd/>
          </a:ln>
          <a:effectLst/>
        </p:spPr>
        <p:txBody>
          <a:bodyPr lIns="0" tIns="0" rIns="0" bIns="72000" anchor="b">
            <a:noAutofit/>
          </a:bodyPr>
          <a:lstStyle>
            <a:defPPr>
              <a:defRPr lang="de-DE"/>
            </a:defPPr>
            <a:lvl1pPr>
              <a:spcBef>
                <a:spcPts val="0"/>
              </a:spcBef>
              <a:spcAft>
                <a:spcPts val="600"/>
              </a:spcAft>
              <a:buClr>
                <a:schemeClr val="tx2"/>
              </a:buClr>
              <a:buSzPct val="75000"/>
              <a:defRPr sz="1600" b="1"/>
            </a:lvl1pPr>
          </a:lstStyle>
          <a:p>
            <a:pPr lvl="0" defTabSz="0">
              <a:buClr>
                <a:srgbClr val="BFBFBF"/>
              </a:buClr>
            </a:pPr>
            <a:r>
              <a:rPr lang="en-US" sz="1200" kern="0" dirty="0">
                <a:solidFill>
                  <a:srgbClr val="000000"/>
                </a:solidFill>
              </a:rPr>
              <a:t>From fragmentation </a:t>
            </a:r>
            <a:r>
              <a:rPr lang="en-US" sz="1200" kern="0" dirty="0">
                <a:solidFill>
                  <a:srgbClr val="000000"/>
                </a:solidFill>
                <a:sym typeface="Wingdings" panose="05000000000000000000" pitchFamily="2" charset="2"/>
              </a:rPr>
              <a:t>→</a:t>
            </a:r>
            <a:r>
              <a:rPr lang="en-US" sz="1200" kern="0" dirty="0">
                <a:solidFill>
                  <a:srgbClr val="000000"/>
                </a:solidFill>
              </a:rPr>
              <a:t> alignment</a:t>
            </a:r>
            <a:endParaRPr kumimoji="0" lang="en-US" sz="1200" b="1" i="0" u="none" strike="noStrike" kern="0" cap="none" spc="0" normalizeH="0" baseline="0" noProof="0" dirty="0">
              <a:ln>
                <a:noFill/>
              </a:ln>
              <a:solidFill>
                <a:srgbClr val="000000"/>
              </a:solidFill>
              <a:effectLst/>
              <a:uLnTx/>
              <a:uFillTx/>
            </a:endParaRPr>
          </a:p>
        </p:txBody>
      </p:sp>
      <p:sp>
        <p:nvSpPr>
          <p:cNvPr id="54" name="TextBox 30">
            <a:extLst>
              <a:ext uri="{FF2B5EF4-FFF2-40B4-BE49-F238E27FC236}">
                <a16:creationId xmlns:a16="http://schemas.microsoft.com/office/drawing/2014/main" id="{7C2FC810-C72E-0037-1FF2-AA43435FE63B}"/>
              </a:ext>
            </a:extLst>
          </p:cNvPr>
          <p:cNvSpPr txBox="1"/>
          <p:nvPr/>
        </p:nvSpPr>
        <p:spPr bwMode="gray">
          <a:xfrm>
            <a:off x="5994306" y="2451264"/>
            <a:ext cx="2374076" cy="923330"/>
          </a:xfrm>
          <a:prstGeom prst="rect">
            <a:avLst/>
          </a:prstGeom>
          <a:noFill/>
        </p:spPr>
        <p:txBody>
          <a:bodyPr wrap="square" lIns="0" tIns="0" rIns="0" bIns="0" rtlCol="0">
            <a:spAutoFit/>
          </a:bodyPr>
          <a:lstStyle/>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Shaping green procurement frameworks and policies</a:t>
            </a:r>
          </a:p>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Cross-sector </a:t>
            </a:r>
            <a:r>
              <a:rPr lang="en-US" sz="1100" kern="0" dirty="0">
                <a:solidFill>
                  <a:srgbClr val="000000"/>
                </a:solidFill>
              </a:rPr>
              <a:t>collaboration and strategic partnerships to drive aligned Scope 3 action</a:t>
            </a:r>
            <a:endParaRPr kumimoji="0" lang="en-US" sz="1100" b="0" i="0" u="none" strike="noStrike" kern="0" cap="none" spc="0" normalizeH="0" baseline="0" noProof="0" dirty="0">
              <a:ln>
                <a:noFill/>
              </a:ln>
              <a:solidFill>
                <a:srgbClr val="000000"/>
              </a:solidFill>
              <a:effectLst/>
              <a:uLnTx/>
              <a:uFillTx/>
            </a:endParaRPr>
          </a:p>
        </p:txBody>
      </p:sp>
      <p:sp>
        <p:nvSpPr>
          <p:cNvPr id="82" name="TextBox 84">
            <a:extLst>
              <a:ext uri="{FF2B5EF4-FFF2-40B4-BE49-F238E27FC236}">
                <a16:creationId xmlns:a16="http://schemas.microsoft.com/office/drawing/2014/main" id="{8A546D73-0B26-3DCB-D8C6-78E32518E1A3}"/>
              </a:ext>
            </a:extLst>
          </p:cNvPr>
          <p:cNvSpPr txBox="1"/>
          <p:nvPr/>
        </p:nvSpPr>
        <p:spPr bwMode="gray">
          <a:xfrm>
            <a:off x="5994304" y="4023891"/>
            <a:ext cx="2374897" cy="338554"/>
          </a:xfrm>
          <a:prstGeom prst="rect">
            <a:avLst/>
          </a:prstGeom>
          <a:noFill/>
        </p:spPr>
        <p:txBody>
          <a:bodyPr wrap="square" lIns="0" tIns="0" rIns="0" bIns="0" rtlCol="0">
            <a:spAutoFit/>
          </a:bodyPr>
          <a:lstStyle/>
          <a:p>
            <a:pPr marL="0" marR="0" lvl="0" indent="0" defTabSz="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rPr>
              <a:t>Align action across industry, providers and policymakers </a:t>
            </a:r>
          </a:p>
        </p:txBody>
      </p:sp>
      <p:cxnSp>
        <p:nvCxnSpPr>
          <p:cNvPr id="64" name="Straight Connector 13">
            <a:extLst>
              <a:ext uri="{FF2B5EF4-FFF2-40B4-BE49-F238E27FC236}">
                <a16:creationId xmlns:a16="http://schemas.microsoft.com/office/drawing/2014/main" id="{6FAF929B-F8FC-3C27-9032-9C5DDB451800}"/>
              </a:ext>
            </a:extLst>
          </p:cNvPr>
          <p:cNvCxnSpPr>
            <a:cxnSpLocks/>
          </p:cNvCxnSpPr>
          <p:nvPr/>
        </p:nvCxnSpPr>
        <p:spPr bwMode="gray">
          <a:xfrm>
            <a:off x="3241845" y="3860118"/>
            <a:ext cx="2374076" cy="0"/>
          </a:xfrm>
          <a:prstGeom prst="line">
            <a:avLst/>
          </a:prstGeom>
          <a:noFill/>
          <a:ln w="6350" cap="flat" cmpd="sng" algn="ctr">
            <a:solidFill>
              <a:srgbClr val="000000"/>
            </a:solidFill>
            <a:prstDash val="solid"/>
            <a:miter lim="800000"/>
          </a:ln>
          <a:effectLst/>
        </p:spPr>
      </p:cxnSp>
      <p:grpSp>
        <p:nvGrpSpPr>
          <p:cNvPr id="65" name="Group 20">
            <a:extLst>
              <a:ext uri="{FF2B5EF4-FFF2-40B4-BE49-F238E27FC236}">
                <a16:creationId xmlns:a16="http://schemas.microsoft.com/office/drawing/2014/main" id="{4F067DFA-634D-4045-F087-AB5DB675AA1D}"/>
              </a:ext>
            </a:extLst>
          </p:cNvPr>
          <p:cNvGrpSpPr>
            <a:grpSpLocks/>
          </p:cNvGrpSpPr>
          <p:nvPr/>
        </p:nvGrpSpPr>
        <p:grpSpPr bwMode="gray">
          <a:xfrm>
            <a:off x="4209035" y="3595118"/>
            <a:ext cx="411760" cy="540368"/>
            <a:chOff x="1990726" y="3798887"/>
            <a:chExt cx="526256" cy="458781"/>
          </a:xfrm>
        </p:grpSpPr>
        <p:sp>
          <p:nvSpPr>
            <p:cNvPr id="73" name="Rectangle 21">
              <a:extLst>
                <a:ext uri="{FF2B5EF4-FFF2-40B4-BE49-F238E27FC236}">
                  <a16:creationId xmlns:a16="http://schemas.microsoft.com/office/drawing/2014/main" id="{979FEF47-9891-E6DA-E240-1B05921DA49F}"/>
                </a:ext>
              </a:extLst>
            </p:cNvPr>
            <p:cNvSpPr/>
            <p:nvPr/>
          </p:nvSpPr>
          <p:spPr bwMode="gray">
            <a:xfrm>
              <a:off x="1990726" y="3798887"/>
              <a:ext cx="526256" cy="458781"/>
            </a:xfrm>
            <a:prstGeom prst="rect">
              <a:avLst/>
            </a:prstGeom>
            <a:solidFill>
              <a:srgbClr val="FFFFFF"/>
            </a:solidFill>
            <a:ln w="25400" cap="flat" cmpd="sng" algn="ctr">
              <a:noFill/>
              <a:prstDash val="solid"/>
            </a:ln>
            <a:effectLst/>
          </p:spPr>
          <p:txBody>
            <a:bodyPr rtlCol="0" anchor="ctr"/>
            <a:lstStyle/>
            <a:p>
              <a:pPr marL="0" marR="0" lvl="0" indent="0" algn="ctr"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74" name="Freeform 49">
              <a:extLst>
                <a:ext uri="{FF2B5EF4-FFF2-40B4-BE49-F238E27FC236}">
                  <a16:creationId xmlns:a16="http://schemas.microsoft.com/office/drawing/2014/main" id="{453BB50D-8711-9F5C-3970-0E45FE27E07F}"/>
                </a:ext>
              </a:extLst>
            </p:cNvPr>
            <p:cNvSpPr>
              <a:spLocks/>
            </p:cNvSpPr>
            <p:nvPr/>
          </p:nvSpPr>
          <p:spPr bwMode="gray">
            <a:xfrm>
              <a:off x="2078555" y="3931713"/>
              <a:ext cx="350599" cy="155268"/>
            </a:xfrm>
            <a:custGeom>
              <a:avLst/>
              <a:gdLst>
                <a:gd name="T0" fmla="*/ 79 w 82"/>
                <a:gd name="T1" fmla="*/ 3 h 52"/>
                <a:gd name="T2" fmla="*/ 67 w 82"/>
                <a:gd name="T3" fmla="*/ 3 h 52"/>
                <a:gd name="T4" fmla="*/ 41 w 82"/>
                <a:gd name="T5" fmla="*/ 29 h 52"/>
                <a:gd name="T6" fmla="*/ 15 w 82"/>
                <a:gd name="T7" fmla="*/ 3 h 52"/>
                <a:gd name="T8" fmla="*/ 3 w 82"/>
                <a:gd name="T9" fmla="*/ 3 h 52"/>
                <a:gd name="T10" fmla="*/ 3 w 82"/>
                <a:gd name="T11" fmla="*/ 14 h 52"/>
                <a:gd name="T12" fmla="*/ 41 w 82"/>
                <a:gd name="T13" fmla="*/ 52 h 52"/>
                <a:gd name="T14" fmla="*/ 79 w 82"/>
                <a:gd name="T15" fmla="*/ 14 h 52"/>
                <a:gd name="T16" fmla="*/ 79 w 82"/>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52">
                  <a:moveTo>
                    <a:pt x="79" y="3"/>
                  </a:moveTo>
                  <a:cubicBezTo>
                    <a:pt x="76" y="0"/>
                    <a:pt x="70" y="0"/>
                    <a:pt x="67" y="3"/>
                  </a:cubicBezTo>
                  <a:cubicBezTo>
                    <a:pt x="41" y="29"/>
                    <a:pt x="41" y="29"/>
                    <a:pt x="41" y="29"/>
                  </a:cubicBezTo>
                  <a:cubicBezTo>
                    <a:pt x="15" y="3"/>
                    <a:pt x="15" y="3"/>
                    <a:pt x="15" y="3"/>
                  </a:cubicBezTo>
                  <a:cubicBezTo>
                    <a:pt x="12" y="0"/>
                    <a:pt x="6" y="0"/>
                    <a:pt x="3" y="3"/>
                  </a:cubicBezTo>
                  <a:cubicBezTo>
                    <a:pt x="0" y="6"/>
                    <a:pt x="0" y="11"/>
                    <a:pt x="3" y="14"/>
                  </a:cubicBezTo>
                  <a:cubicBezTo>
                    <a:pt x="41" y="52"/>
                    <a:pt x="41" y="52"/>
                    <a:pt x="41" y="52"/>
                  </a:cubicBezTo>
                  <a:cubicBezTo>
                    <a:pt x="79" y="14"/>
                    <a:pt x="79" y="14"/>
                    <a:pt x="79" y="14"/>
                  </a:cubicBezTo>
                  <a:cubicBezTo>
                    <a:pt x="82" y="11"/>
                    <a:pt x="82" y="6"/>
                    <a:pt x="79" y="3"/>
                  </a:cubicBezTo>
                  <a:close/>
                </a:path>
              </a:pathLst>
            </a:custGeom>
            <a:solidFill>
              <a:srgbClr val="EC660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grpSp>
      <p:cxnSp>
        <p:nvCxnSpPr>
          <p:cNvPr id="67" name="Straight Connector 13">
            <a:extLst>
              <a:ext uri="{FF2B5EF4-FFF2-40B4-BE49-F238E27FC236}">
                <a16:creationId xmlns:a16="http://schemas.microsoft.com/office/drawing/2014/main" id="{817C79FD-C58D-735E-9B3C-131A1C1C43E6}"/>
              </a:ext>
            </a:extLst>
          </p:cNvPr>
          <p:cNvCxnSpPr>
            <a:cxnSpLocks/>
          </p:cNvCxnSpPr>
          <p:nvPr/>
        </p:nvCxnSpPr>
        <p:spPr bwMode="gray">
          <a:xfrm>
            <a:off x="3215640" y="2344287"/>
            <a:ext cx="2374076" cy="0"/>
          </a:xfrm>
          <a:prstGeom prst="line">
            <a:avLst/>
          </a:prstGeom>
          <a:noFill/>
          <a:ln w="38100" cap="flat" cmpd="sng" algn="ctr">
            <a:solidFill>
              <a:srgbClr val="EC6602"/>
            </a:solidFill>
            <a:prstDash val="solid"/>
            <a:miter lim="800000"/>
          </a:ln>
          <a:effectLst/>
        </p:spPr>
      </p:cxnSp>
      <p:sp>
        <p:nvSpPr>
          <p:cNvPr id="68" name="TextBox 29">
            <a:extLst>
              <a:ext uri="{FF2B5EF4-FFF2-40B4-BE49-F238E27FC236}">
                <a16:creationId xmlns:a16="http://schemas.microsoft.com/office/drawing/2014/main" id="{2E5ED9C4-C930-C346-BD5B-506C31E972D4}"/>
              </a:ext>
            </a:extLst>
          </p:cNvPr>
          <p:cNvSpPr txBox="1">
            <a:spLocks/>
          </p:cNvSpPr>
          <p:nvPr/>
        </p:nvSpPr>
        <p:spPr bwMode="gray">
          <a:xfrm>
            <a:off x="3234538" y="2025363"/>
            <a:ext cx="2374897" cy="318924"/>
          </a:xfrm>
          <a:prstGeom prst="rect">
            <a:avLst/>
          </a:prstGeom>
          <a:noFill/>
          <a:ln w="9525" algn="ctr">
            <a:noFill/>
            <a:miter lim="800000"/>
            <a:headEnd/>
            <a:tailEnd/>
          </a:ln>
          <a:effectLst/>
        </p:spPr>
        <p:txBody>
          <a:bodyPr lIns="0" tIns="0" rIns="0" bIns="72000" anchor="b">
            <a:noAutofit/>
          </a:bodyPr>
          <a:lstStyle>
            <a:defPPr>
              <a:defRPr lang="de-DE"/>
            </a:defPPr>
            <a:lvl1pPr>
              <a:spcBef>
                <a:spcPts val="0"/>
              </a:spcBef>
              <a:spcAft>
                <a:spcPts val="600"/>
              </a:spcAft>
              <a:buClr>
                <a:schemeClr val="tx2"/>
              </a:buClr>
              <a:buSzPct val="75000"/>
              <a:defRPr sz="1600" b="1"/>
            </a:lvl1pPr>
          </a:lstStyle>
          <a:p>
            <a:pPr lvl="0" defTabSz="0">
              <a:buClr>
                <a:srgbClr val="BFBFBF"/>
              </a:buClr>
            </a:pPr>
            <a:r>
              <a:rPr lang="en-US" sz="1200" kern="0" dirty="0">
                <a:solidFill>
                  <a:srgbClr val="000000"/>
                </a:solidFill>
              </a:rPr>
              <a:t>From lighthouses </a:t>
            </a:r>
            <a:r>
              <a:rPr lang="en-US" sz="1200" kern="0" dirty="0">
                <a:solidFill>
                  <a:srgbClr val="000000"/>
                </a:solidFill>
                <a:sym typeface="Wingdings" panose="05000000000000000000" pitchFamily="2" charset="2"/>
              </a:rPr>
              <a:t>→</a:t>
            </a:r>
            <a:r>
              <a:rPr lang="en-US" sz="1200" kern="0" dirty="0">
                <a:solidFill>
                  <a:srgbClr val="000000"/>
                </a:solidFill>
              </a:rPr>
              <a:t> scalable models</a:t>
            </a:r>
          </a:p>
        </p:txBody>
      </p:sp>
      <p:sp>
        <p:nvSpPr>
          <p:cNvPr id="69" name="TextBox 29">
            <a:extLst>
              <a:ext uri="{FF2B5EF4-FFF2-40B4-BE49-F238E27FC236}">
                <a16:creationId xmlns:a16="http://schemas.microsoft.com/office/drawing/2014/main" id="{5D4CB5CC-8C8B-6291-58F6-0A66189CBE3E}"/>
              </a:ext>
            </a:extLst>
          </p:cNvPr>
          <p:cNvSpPr txBox="1"/>
          <p:nvPr/>
        </p:nvSpPr>
        <p:spPr bwMode="gray">
          <a:xfrm>
            <a:off x="3234538" y="2451264"/>
            <a:ext cx="2374897" cy="923330"/>
          </a:xfrm>
          <a:prstGeom prst="rect">
            <a:avLst/>
          </a:prstGeom>
          <a:noFill/>
        </p:spPr>
        <p:txBody>
          <a:bodyPr wrap="square" lIns="0" tIns="0" rIns="0" bIns="0" rtlCol="0">
            <a:spAutoFit/>
          </a:bodyPr>
          <a:lstStyle/>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Broader adoption of innovation and environmental priorities embedded in all key decisions</a:t>
            </a:r>
          </a:p>
          <a:p>
            <a:pPr marL="171450" marR="0" lvl="0" indent="-171450" defTabSz="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Scale through validated, repeatable models</a:t>
            </a:r>
          </a:p>
        </p:txBody>
      </p:sp>
      <p:sp>
        <p:nvSpPr>
          <p:cNvPr id="78" name="TextBox 84">
            <a:extLst>
              <a:ext uri="{FF2B5EF4-FFF2-40B4-BE49-F238E27FC236}">
                <a16:creationId xmlns:a16="http://schemas.microsoft.com/office/drawing/2014/main" id="{6E66D0A1-0F21-F948-2FCF-583C8F490387}"/>
              </a:ext>
            </a:extLst>
          </p:cNvPr>
          <p:cNvSpPr txBox="1"/>
          <p:nvPr/>
        </p:nvSpPr>
        <p:spPr bwMode="gray">
          <a:xfrm>
            <a:off x="3241024" y="4022171"/>
            <a:ext cx="2374897" cy="338554"/>
          </a:xfrm>
          <a:prstGeom prst="rect">
            <a:avLst/>
          </a:prstGeom>
          <a:noFill/>
        </p:spPr>
        <p:txBody>
          <a:bodyPr wrap="square" lIns="0" tIns="0" rIns="0" bIns="0" rtlCol="0">
            <a:spAutoFit/>
          </a:bodyPr>
          <a:lstStyle/>
          <a:p>
            <a:pPr marL="0" marR="0" lvl="0" indent="0" defTabSz="0" eaLnBrk="1" fontAlgn="auto" latinLnBrk="0" hangingPunct="1">
              <a:lnSpc>
                <a:spcPct val="10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000000"/>
                </a:solidFill>
                <a:effectLst/>
                <a:uLnTx/>
                <a:uFillTx/>
              </a:rPr>
              <a:t>Embed solutions at system level to scale impact </a:t>
            </a:r>
          </a:p>
        </p:txBody>
      </p:sp>
      <p:pic>
        <p:nvPicPr>
          <p:cNvPr id="85" name="Picture 84">
            <a:extLst>
              <a:ext uri="{FF2B5EF4-FFF2-40B4-BE49-F238E27FC236}">
                <a16:creationId xmlns:a16="http://schemas.microsoft.com/office/drawing/2014/main" id="{A94FC616-8293-BC70-1BFD-F59FB8F82804}"/>
              </a:ext>
            </a:extLst>
          </p:cNvPr>
          <p:cNvPicPr>
            <a:picLocks noChangeAspect="1"/>
          </p:cNvPicPr>
          <p:nvPr/>
        </p:nvPicPr>
        <p:blipFill>
          <a:blip r:embed="rId3"/>
          <a:srcRect t="23361"/>
          <a:stretch>
            <a:fillRect/>
          </a:stretch>
        </p:blipFill>
        <p:spPr>
          <a:xfrm>
            <a:off x="3226450" y="1332449"/>
            <a:ext cx="1375295" cy="702527"/>
          </a:xfrm>
          <a:prstGeom prst="rect">
            <a:avLst/>
          </a:prstGeom>
        </p:spPr>
      </p:pic>
      <p:pic>
        <p:nvPicPr>
          <p:cNvPr id="89" name="Picture 88">
            <a:extLst>
              <a:ext uri="{FF2B5EF4-FFF2-40B4-BE49-F238E27FC236}">
                <a16:creationId xmlns:a16="http://schemas.microsoft.com/office/drawing/2014/main" id="{6F7E6E2C-7B0D-FA89-9117-4D43D5A08C17}"/>
              </a:ext>
            </a:extLst>
          </p:cNvPr>
          <p:cNvPicPr>
            <a:picLocks noChangeAspect="1"/>
          </p:cNvPicPr>
          <p:nvPr/>
        </p:nvPicPr>
        <p:blipFill>
          <a:blip r:embed="rId4"/>
          <a:srcRect b="23607"/>
          <a:stretch>
            <a:fillRect/>
          </a:stretch>
        </p:blipFill>
        <p:spPr>
          <a:xfrm>
            <a:off x="486309" y="1332449"/>
            <a:ext cx="1379430" cy="702527"/>
          </a:xfrm>
          <a:prstGeom prst="rect">
            <a:avLst/>
          </a:prstGeom>
        </p:spPr>
      </p:pic>
      <p:pic>
        <p:nvPicPr>
          <p:cNvPr id="93" name="Picture 92">
            <a:extLst>
              <a:ext uri="{FF2B5EF4-FFF2-40B4-BE49-F238E27FC236}">
                <a16:creationId xmlns:a16="http://schemas.microsoft.com/office/drawing/2014/main" id="{B20A7F41-12E2-2F69-514D-78C4B853BE33}"/>
              </a:ext>
            </a:extLst>
          </p:cNvPr>
          <p:cNvPicPr>
            <a:picLocks noChangeAspect="1"/>
          </p:cNvPicPr>
          <p:nvPr/>
        </p:nvPicPr>
        <p:blipFill>
          <a:blip r:embed="rId5"/>
          <a:srcRect t="6139" b="17714"/>
          <a:stretch>
            <a:fillRect/>
          </a:stretch>
        </p:blipFill>
        <p:spPr>
          <a:xfrm>
            <a:off x="6008086" y="1332449"/>
            <a:ext cx="1382403" cy="702528"/>
          </a:xfrm>
          <a:prstGeom prst="rect">
            <a:avLst/>
          </a:prstGeom>
        </p:spPr>
      </p:pic>
      <p:sp>
        <p:nvSpPr>
          <p:cNvPr id="94" name="TextBox 93">
            <a:extLst>
              <a:ext uri="{FF2B5EF4-FFF2-40B4-BE49-F238E27FC236}">
                <a16:creationId xmlns:a16="http://schemas.microsoft.com/office/drawing/2014/main" id="{781E1395-8920-522C-66BD-15CA44BEDB7E}"/>
              </a:ext>
            </a:extLst>
          </p:cNvPr>
          <p:cNvSpPr txBox="1"/>
          <p:nvPr/>
        </p:nvSpPr>
        <p:spPr>
          <a:xfrm>
            <a:off x="381000" y="4629150"/>
            <a:ext cx="3828035" cy="200055"/>
          </a:xfrm>
          <a:prstGeom prst="rect">
            <a:avLst/>
          </a:prstGeom>
          <a:noFill/>
        </p:spPr>
        <p:txBody>
          <a:bodyPr wrap="square" rtlCol="0">
            <a:spAutoFit/>
          </a:bodyPr>
          <a:lstStyle/>
          <a:p>
            <a:pPr marL="38700" indent="0" algn="l" defTabSz="360000" rtl="0" eaLnBrk="1" latinLnBrk="0" hangingPunct="1">
              <a:spcBef>
                <a:spcPct val="20000"/>
              </a:spcBef>
              <a:buClr>
                <a:srgbClr val="C00000"/>
              </a:buClr>
              <a:buFont typeface="Arial" panose="020B0604020202020204" pitchFamily="34" charset="0"/>
              <a:buNone/>
            </a:pPr>
            <a:r>
              <a:rPr lang="en-US" sz="700" b="1" i="0" kern="1200" dirty="0">
                <a:solidFill>
                  <a:schemeClr val="tx1"/>
                </a:solidFill>
                <a:latin typeface="+mn-lt"/>
                <a:ea typeface="+mn-ea"/>
              </a:rPr>
              <a:t>1 Environmental Product Declarations</a:t>
            </a:r>
            <a:endParaRPr lang="de-DE" sz="700" b="1" i="0" kern="1200" dirty="0">
              <a:solidFill>
                <a:schemeClr val="tx1"/>
              </a:solidFill>
              <a:latin typeface="+mn-lt"/>
              <a:ea typeface="+mn-ea"/>
            </a:endParaRPr>
          </a:p>
        </p:txBody>
      </p:sp>
    </p:spTree>
    <p:extLst>
      <p:ext uri="{BB962C8B-B14F-4D97-AF65-F5344CB8AC3E}">
        <p14:creationId xmlns:p14="http://schemas.microsoft.com/office/powerpoint/2010/main" val="290503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2252B-01E4-8E21-979D-0C73B80F0B8B}"/>
              </a:ext>
            </a:extLst>
          </p:cNvPr>
          <p:cNvSpPr>
            <a:spLocks noGrp="1"/>
          </p:cNvSpPr>
          <p:nvPr>
            <p:ph type="body" sz="quarter" idx="10"/>
          </p:nvPr>
        </p:nvSpPr>
        <p:spPr/>
        <p:txBody>
          <a:bodyPr/>
          <a:lstStyle/>
          <a:p>
            <a:r>
              <a:rPr lang="en-US" dirty="0"/>
              <a:t>Thank you!</a:t>
            </a:r>
            <a:endParaRPr lang="de-DE" dirty="0"/>
          </a:p>
        </p:txBody>
      </p:sp>
      <p:sp>
        <p:nvSpPr>
          <p:cNvPr id="4" name="Content">
            <a:extLst>
              <a:ext uri="{FF2B5EF4-FFF2-40B4-BE49-F238E27FC236}">
                <a16:creationId xmlns:a16="http://schemas.microsoft.com/office/drawing/2014/main" id="{ADDE77FC-8B09-AA90-3BE0-601099D9359F}"/>
              </a:ext>
            </a:extLst>
          </p:cNvPr>
          <p:cNvSpPr txBox="1">
            <a:spLocks/>
          </p:cNvSpPr>
          <p:nvPr/>
        </p:nvSpPr>
        <p:spPr bwMode="gray">
          <a:xfrm>
            <a:off x="539750" y="1620000"/>
            <a:ext cx="3221037" cy="2520000"/>
          </a:xfrm>
          <a:prstGeom prst="rect">
            <a:avLst/>
          </a:prstGeom>
        </p:spPr>
        <p:txBody>
          <a:bodyPr tIns="144000" bIns="144000"/>
          <a:lst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latin typeface="Calibri" panose="020F0502020204030204" pitchFamily="34" charset="0"/>
                <a:cs typeface="Calibri" panose="020F0502020204030204" pitchFamily="34" charset="0"/>
                <a:sym typeface="Calibri" panose="020F0502020204030204" pitchFamily="34" charset="0"/>
              </a:rPr>
              <a:t>Siemens Healthineers</a:t>
            </a:r>
            <a:endParaRPr lang="en-GB" sz="1600" dirty="0">
              <a:latin typeface="Calibri" panose="020F0502020204030204" pitchFamily="34" charset="0"/>
              <a:cs typeface="Calibri" panose="020F0502020204030204" pitchFamily="34" charset="0"/>
              <a:sym typeface="Calibri" panose="020F0502020204030204" pitchFamily="34" charset="0"/>
            </a:endParaRPr>
          </a:p>
          <a:p>
            <a:endParaRPr lang="en-GB" sz="1600" b="0" dirty="0">
              <a:latin typeface="Calibri" panose="020F0502020204030204" pitchFamily="34" charset="0"/>
              <a:cs typeface="Calibri" panose="020F0502020204030204" pitchFamily="34" charset="0"/>
              <a:sym typeface="Calibri" panose="020F0502020204030204" pitchFamily="34" charset="0"/>
            </a:endParaRPr>
          </a:p>
          <a:p>
            <a:r>
              <a:rPr lang="en-GB" sz="1600" b="0" dirty="0" err="1">
                <a:latin typeface="Calibri" panose="020F0502020204030204" pitchFamily="34" charset="0"/>
                <a:cs typeface="Calibri" panose="020F0502020204030204" pitchFamily="34" charset="0"/>
                <a:sym typeface="Calibri" panose="020F0502020204030204" pitchFamily="34" charset="0"/>
              </a:rPr>
              <a:t>Siemensstraße</a:t>
            </a:r>
            <a:r>
              <a:rPr lang="en-GB" sz="1600" b="0" dirty="0">
                <a:latin typeface="Calibri" panose="020F0502020204030204" pitchFamily="34" charset="0"/>
                <a:cs typeface="Calibri" panose="020F0502020204030204" pitchFamily="34" charset="0"/>
                <a:sym typeface="Calibri" panose="020F0502020204030204" pitchFamily="34" charset="0"/>
              </a:rPr>
              <a:t> 3, </a:t>
            </a:r>
          </a:p>
          <a:p>
            <a:r>
              <a:rPr lang="en-GB" sz="1600" b="0" dirty="0">
                <a:latin typeface="Calibri" panose="020F0502020204030204" pitchFamily="34" charset="0"/>
                <a:cs typeface="Calibri" panose="020F0502020204030204" pitchFamily="34" charset="0"/>
                <a:sym typeface="Calibri" panose="020F0502020204030204" pitchFamily="34" charset="0"/>
              </a:rPr>
              <a:t>91301 </a:t>
            </a:r>
            <a:r>
              <a:rPr lang="en-GB" sz="1600" b="0" dirty="0" err="1">
                <a:latin typeface="Calibri" panose="020F0502020204030204" pitchFamily="34" charset="0"/>
                <a:cs typeface="Calibri" panose="020F0502020204030204" pitchFamily="34" charset="0"/>
                <a:sym typeface="Calibri" panose="020F0502020204030204" pitchFamily="34" charset="0"/>
              </a:rPr>
              <a:t>Forchheim</a:t>
            </a:r>
            <a:r>
              <a:rPr lang="en-GB" sz="1600" b="0" dirty="0">
                <a:latin typeface="Calibri" panose="020F0502020204030204" pitchFamily="34" charset="0"/>
                <a:cs typeface="Calibri" panose="020F0502020204030204" pitchFamily="34" charset="0"/>
                <a:sym typeface="Calibri" panose="020F0502020204030204" pitchFamily="34" charset="0"/>
              </a:rPr>
              <a:t>, </a:t>
            </a:r>
          </a:p>
          <a:p>
            <a:r>
              <a:rPr lang="en-GB" sz="1600" b="0" dirty="0">
                <a:latin typeface="Calibri" panose="020F0502020204030204" pitchFamily="34" charset="0"/>
                <a:cs typeface="Calibri" panose="020F0502020204030204" pitchFamily="34" charset="0"/>
                <a:sym typeface="Calibri" panose="020F0502020204030204" pitchFamily="34" charset="0"/>
              </a:rPr>
              <a:t>Germany</a:t>
            </a:r>
          </a:p>
          <a:p>
            <a:endParaRPr lang="en-GB" sz="1600" b="0" dirty="0">
              <a:latin typeface="Calibri" panose="020F0502020204030204" pitchFamily="34" charset="0"/>
              <a:cs typeface="Calibri" panose="020F0502020204030204" pitchFamily="34" charset="0"/>
              <a:sym typeface="Calibri" panose="020F0502020204030204" pitchFamily="34" charset="0"/>
            </a:endParaRPr>
          </a:p>
          <a:p>
            <a:r>
              <a:rPr lang="en-GB" sz="1600" b="0" dirty="0">
                <a:latin typeface="Calibri" panose="020F0502020204030204" pitchFamily="34" charset="0"/>
                <a:cs typeface="Calibri" panose="020F0502020204030204" pitchFamily="34" charset="0"/>
                <a:sym typeface="Calibri" panose="020F0502020204030204" pitchFamily="34" charset="0"/>
              </a:rPr>
              <a:t>siemens-healthineers.com</a:t>
            </a:r>
          </a:p>
        </p:txBody>
      </p:sp>
      <p:sp>
        <p:nvSpPr>
          <p:cNvPr id="5" name="Content">
            <a:extLst>
              <a:ext uri="{FF2B5EF4-FFF2-40B4-BE49-F238E27FC236}">
                <a16:creationId xmlns:a16="http://schemas.microsoft.com/office/drawing/2014/main" id="{5141479C-35F2-4917-9863-57CD9AF55B10}"/>
              </a:ext>
            </a:extLst>
          </p:cNvPr>
          <p:cNvSpPr txBox="1">
            <a:spLocks/>
          </p:cNvSpPr>
          <p:nvPr/>
        </p:nvSpPr>
        <p:spPr bwMode="gray">
          <a:xfrm>
            <a:off x="4419601" y="1620000"/>
            <a:ext cx="4038600" cy="2520000"/>
          </a:xfrm>
          <a:prstGeom prst="rect">
            <a:avLst/>
          </a:prstGeom>
        </p:spPr>
        <p:txBody>
          <a:bodyPr tIns="144000" bIns="144000"/>
          <a:lst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GB" sz="1600" dirty="0">
                <a:latin typeface="Calibri" panose="020F0502020204030204" pitchFamily="34" charset="0"/>
                <a:cs typeface="Calibri" panose="020F0502020204030204" pitchFamily="34" charset="0"/>
                <a:sym typeface="Calibri" panose="020F0502020204030204" pitchFamily="34" charset="0"/>
              </a:rPr>
              <a:t>Shikha Pillai</a:t>
            </a:r>
          </a:p>
          <a:p>
            <a:pPr lvl="1"/>
            <a:r>
              <a:rPr lang="en-GB" sz="1600" dirty="0">
                <a:latin typeface="Calibri" panose="020F0502020204030204" pitchFamily="34" charset="0"/>
                <a:cs typeface="Calibri" panose="020F0502020204030204" pitchFamily="34" charset="0"/>
                <a:sym typeface="Calibri" panose="020F0502020204030204" pitchFamily="34" charset="0"/>
              </a:rPr>
              <a:t>Phone: +49 1741967001</a:t>
            </a:r>
          </a:p>
          <a:p>
            <a:pPr lvl="1"/>
            <a:r>
              <a:rPr lang="en-GB" sz="1600" dirty="0">
                <a:latin typeface="Calibri" panose="020F0502020204030204" pitchFamily="34" charset="0"/>
                <a:cs typeface="Calibri" panose="020F0502020204030204" pitchFamily="34" charset="0"/>
                <a:sym typeface="Calibri" panose="020F0502020204030204" pitchFamily="34" charset="0"/>
              </a:rPr>
              <a:t>Email: pillai.shikha@siemens-healthineers.com</a:t>
            </a:r>
          </a:p>
        </p:txBody>
      </p:sp>
      <p:cxnSp>
        <p:nvCxnSpPr>
          <p:cNvPr id="6" name="Line top left">
            <a:extLst>
              <a:ext uri="{FF2B5EF4-FFF2-40B4-BE49-F238E27FC236}">
                <a16:creationId xmlns:a16="http://schemas.microsoft.com/office/drawing/2014/main" id="{FBC155E3-E23D-3F24-CCDA-DCE67683B26C}"/>
              </a:ext>
            </a:extLst>
          </p:cNvPr>
          <p:cNvCxnSpPr>
            <a:cxnSpLocks/>
          </p:cNvCxnSpPr>
          <p:nvPr/>
        </p:nvCxnSpPr>
        <p:spPr bwMode="gray">
          <a:xfrm>
            <a:off x="539750" y="1620000"/>
            <a:ext cx="3221037"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 name="Line buttom left">
            <a:extLst>
              <a:ext uri="{FF2B5EF4-FFF2-40B4-BE49-F238E27FC236}">
                <a16:creationId xmlns:a16="http://schemas.microsoft.com/office/drawing/2014/main" id="{2D2300D6-2C90-5691-38DC-DE407F0B79EF}"/>
              </a:ext>
            </a:extLst>
          </p:cNvPr>
          <p:cNvCxnSpPr>
            <a:cxnSpLocks/>
          </p:cNvCxnSpPr>
          <p:nvPr/>
        </p:nvCxnSpPr>
        <p:spPr bwMode="gray">
          <a:xfrm>
            <a:off x="539750" y="4140000"/>
            <a:ext cx="3221037"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 name="Line top right">
            <a:extLst>
              <a:ext uri="{FF2B5EF4-FFF2-40B4-BE49-F238E27FC236}">
                <a16:creationId xmlns:a16="http://schemas.microsoft.com/office/drawing/2014/main" id="{30BF0CE4-7092-F864-AD61-2017CA662FCE}"/>
              </a:ext>
            </a:extLst>
          </p:cNvPr>
          <p:cNvCxnSpPr>
            <a:cxnSpLocks/>
          </p:cNvCxnSpPr>
          <p:nvPr/>
        </p:nvCxnSpPr>
        <p:spPr bwMode="gray">
          <a:xfrm>
            <a:off x="4724400" y="1620000"/>
            <a:ext cx="37338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9" name="Line buttom right">
            <a:extLst>
              <a:ext uri="{FF2B5EF4-FFF2-40B4-BE49-F238E27FC236}">
                <a16:creationId xmlns:a16="http://schemas.microsoft.com/office/drawing/2014/main" id="{8CF0E38B-F365-2166-56FD-6042805D58C7}"/>
              </a:ext>
            </a:extLst>
          </p:cNvPr>
          <p:cNvCxnSpPr>
            <a:cxnSpLocks/>
          </p:cNvCxnSpPr>
          <p:nvPr/>
        </p:nvCxnSpPr>
        <p:spPr bwMode="gray">
          <a:xfrm>
            <a:off x="4724400" y="4140000"/>
            <a:ext cx="37338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069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SHAPETYPES_HARVEYBALL" val="MIO_BORDER"/>
  <p:tag name="MIO_GUID" val="7f415f65-a719-4de1-b8f4-e30b4f02ba6a"/>
  <p:tag name="MIO_EK" val="544"/>
  <p:tag name="MIO_EKGUID" val="d4e2c0fe-3dc1-406d-bb31-045e7f6c4024"/>
  <p:tag name="MIO_UPDATE" val="True"/>
  <p:tag name="MIO_VERSION" val="30.04.2021 07:27:08"/>
  <p:tag name="MIO_DBID" val="90654431-81D8-474F-85F9-88ADAD5450B4"/>
  <p:tag name="MIO_LASTDOWNLOADED" val="15.06.2026 19:44:48.299"/>
  <p:tag name="MIO_OBJECTNAME" val="Harvey Ball"/>
  <p:tag name="MIO_LASTEDITORNAME" val="empower Branding"/>
  <p:tag name="MIO_HARVEYBALL" val="MIO_HARVEYBALL"/>
  <p:tag name="MIO_HARVEYBALL_FILLPERCENTAGE" val="95"/>
</p:tagLst>
</file>

<file path=ppt/tags/tag2.xml><?xml version="1.0" encoding="utf-8"?>
<p:tagLst xmlns:a="http://schemas.openxmlformats.org/drawingml/2006/main" xmlns:r="http://schemas.openxmlformats.org/officeDocument/2006/relationships" xmlns:p="http://schemas.openxmlformats.org/presentationml/2006/main">
  <p:tag name="MIO_SHAPETYPES_HARVEYBALL" val="MIO_BORDER"/>
  <p:tag name="MIO_GUID" val="7f415f65-a719-4de1-b8f4-e30b4f02ba6a"/>
  <p:tag name="MIO_EK" val="544"/>
  <p:tag name="MIO_EKGUID" val="d4e2c0fe-3dc1-406d-bb31-045e7f6c4024"/>
  <p:tag name="MIO_UPDATE" val="True"/>
  <p:tag name="MIO_VERSION" val="30.04.2021 07:27:08"/>
  <p:tag name="MIO_DBID" val="90654431-81D8-474F-85F9-88ADAD5450B4"/>
  <p:tag name="MIO_LASTDOWNLOADED" val="15.06.2026 19:44:48.299"/>
  <p:tag name="MIO_OBJECTNAME" val="Harvey Ball"/>
  <p:tag name="MIO_LASTEDITORNAME" val="empower Branding"/>
</p:tagLst>
</file>

<file path=ppt/tags/tag3.xml><?xml version="1.0" encoding="utf-8"?>
<p:tagLst xmlns:a="http://schemas.openxmlformats.org/drawingml/2006/main" xmlns:r="http://schemas.openxmlformats.org/officeDocument/2006/relationships" xmlns:p="http://schemas.openxmlformats.org/presentationml/2006/main">
  <p:tag name="MIO_SHAPETYPES_HARVEYBALL" val="MIO_FILL"/>
  <p:tag name="MIO_GUID" val="8480ee9a-42a3-484d-b727-1c53199f465a"/>
  <p:tag name="MIO_EK" val="544"/>
  <p:tag name="MIO_EKGUID" val="d4e2c0fe-3dc1-406d-bb31-045e7f6c4024"/>
  <p:tag name="MIO_UPDATE" val="True"/>
  <p:tag name="MIO_VERSION" val="30.04.2021 07:27:08"/>
  <p:tag name="MIO_DBID" val="90654431-81D8-474F-85F9-88ADAD5450B4"/>
  <p:tag name="MIO_LASTDOWNLOADED" val="15.06.2026 19:44:48.299"/>
  <p:tag name="MIO_OBJECTNAME" val="Harvey Ball"/>
  <p:tag name="MIO_LASTEDITORNAME" val="empower Branding"/>
</p:tagLst>
</file>

<file path=ppt/theme/theme1.xml><?xml version="1.0" encoding="utf-8"?>
<a:theme xmlns:a="http://schemas.openxmlformats.org/drawingml/2006/main" name="ESC_PPT_Light_220817-16-9">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marL="38700" indent="0" algn="l" defTabSz="360000" rtl="0" eaLnBrk="1" latinLnBrk="0" hangingPunct="1">
          <a:spcBef>
            <a:spcPct val="20000"/>
          </a:spcBef>
          <a:buClr>
            <a:srgbClr val="C00000"/>
          </a:buClr>
          <a:buFont typeface="Arial" panose="020B0604020202020204" pitchFamily="34" charset="0"/>
          <a:buNone/>
          <a:defRPr sz="1600" b="1" i="0" kern="1200" dirty="0" smtClean="0">
            <a:solidFill>
              <a:schemeClr val="tx1"/>
            </a:solidFill>
            <a:latin typeface="+mn-lt"/>
            <a:ea typeface="+mn-ea"/>
          </a:defRPr>
        </a:defPPr>
      </a:lstStyle>
    </a:txDef>
  </a:objectDefaults>
  <a:extraClrSchemeLst/>
  <a:extLst>
    <a:ext uri="{05A4C25C-085E-4340-85A3-A5531E510DB2}">
      <thm15:themeFamily xmlns:thm15="http://schemas.microsoft.com/office/thememl/2012/main" name="ESC_PPT_GENERIC_2021  -  Read-Only" id="{4B5B4D89-CB0E-439B-8CBF-AF4230193D5F}" vid="{AC3D5165-7A58-4614-8599-A1F589F7EA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ff6dbec8-95a8-4638-9f5f-bd076536645c}" enabled="1" method="Standard" siteId="{5dbf1add-202a-4b8d-815b-bf0fb024e033}" removed="0"/>
</clbl:labelList>
</file>

<file path=docProps/app.xml><?xml version="1.0" encoding="utf-8"?>
<Properties xmlns="http://schemas.openxmlformats.org/officeDocument/2006/extended-properties" xmlns:vt="http://schemas.openxmlformats.org/officeDocument/2006/docPropsVTypes">
  <Template/>
  <TotalTime>0</TotalTime>
  <Words>1938</Words>
  <Application>Microsoft Office PowerPoint</Application>
  <PresentationFormat>On-screen Show (16:9)</PresentationFormat>
  <Paragraphs>134</Paragraphs>
  <Slides>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Soho Pro</vt:lpstr>
      <vt:lpstr>Aptos</vt:lpstr>
      <vt:lpstr>Arial</vt:lpstr>
      <vt:lpstr>Calibri</vt:lpstr>
      <vt:lpstr>MS Shell Dlg 2</vt:lpstr>
      <vt:lpstr>Wingdings</vt:lpstr>
      <vt:lpstr>ESC_PPT_Light_220817-16-9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Camila SUAREZ</dc:creator>
  <cp:lastModifiedBy>Pillai, Shikha</cp:lastModifiedBy>
  <cp:revision>4</cp:revision>
  <dcterms:created xsi:type="dcterms:W3CDTF">2024-01-15T11:18:42Z</dcterms:created>
  <dcterms:modified xsi:type="dcterms:W3CDTF">2026-06-16T11:37:03Z</dcterms:modified>
</cp:coreProperties>
</file>