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256" r:id="rId2"/>
    <p:sldId id="268" r:id="rId3"/>
    <p:sldId id="275" r:id="rId4"/>
    <p:sldId id="276" r:id="rId5"/>
    <p:sldId id="282" r:id="rId6"/>
    <p:sldId id="273" r:id="rId7"/>
    <p:sldId id="269" r:id="rId8"/>
    <p:sldId id="271" r:id="rId9"/>
    <p:sldId id="283"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524">
          <p15:clr>
            <a:srgbClr val="A4A3A4"/>
          </p15:clr>
        </p15:guide>
        <p15:guide id="4" pos="26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COLLINGRIDGE" initials="SC" lastIdx="12" clrIdx="0">
    <p:extLst>
      <p:ext uri="{19B8F6BF-5375-455C-9EA6-DF929625EA0E}">
        <p15:presenceInfo xmlns:p15="http://schemas.microsoft.com/office/powerpoint/2012/main" userId="S::sally_collingridge@escardio.net::bbed4dc1-00b7-474a-8549-18dc7b873d66" providerId="AD"/>
      </p:ext>
    </p:extLst>
  </p:cmAuthor>
  <p:cmAuthor id="2" name="Laure-Emmanuelle PEYRET" initials="LP" lastIdx="7" clrIdx="1">
    <p:extLst>
      <p:ext uri="{19B8F6BF-5375-455C-9EA6-DF929625EA0E}">
        <p15:presenceInfo xmlns:p15="http://schemas.microsoft.com/office/powerpoint/2012/main" userId="S::laure-emmanuelle_peyret@escardio.net::96dd4d06-5b74-42e8-b054-0c0a8419bf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787"/>
    <a:srgbClr val="AE1022"/>
    <a:srgbClr val="D0D0D0"/>
    <a:srgbClr val="D3D3D3"/>
    <a:srgbClr val="E0E0E0"/>
    <a:srgbClr val="F28C26"/>
    <a:srgbClr val="FFBF08"/>
    <a:srgbClr val="B62A79"/>
    <a:srgbClr val="F3BC00"/>
    <a:srgbClr val="D00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56" autoAdjust="0"/>
    <p:restoredTop sz="90102" autoAdjust="0"/>
  </p:normalViewPr>
  <p:slideViewPr>
    <p:cSldViewPr showGuides="1">
      <p:cViewPr>
        <p:scale>
          <a:sx n="100" d="100"/>
          <a:sy n="100" d="100"/>
        </p:scale>
        <p:origin x="1720" y="856"/>
      </p:cViewPr>
      <p:guideLst>
        <p:guide orient="horz" pos="1620"/>
        <p:guide pos="2880"/>
        <p:guide pos="5524"/>
        <p:guide pos="269"/>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123" d="100"/>
          <a:sy n="123" d="100"/>
        </p:scale>
        <p:origin x="41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4CCA8C-2727-A54D-B40F-70CF9669C616}" type="datetimeFigureOut">
              <a:rPr lang="fr-FR"/>
              <a:pPr/>
              <a:t>15/06/2026</a:t>
            </a:fld>
            <a:endParaRPr lang="fr-F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CEFCA3-4FB0-F648-923A-3843471D4321}" type="slidenum">
              <a:rPr/>
              <a:pPr/>
              <a:t>‹#›</a:t>
            </a:fld>
            <a:endParaRPr lang="fr-FR"/>
          </a:p>
        </p:txBody>
      </p:sp>
    </p:spTree>
    <p:extLst>
      <p:ext uri="{BB962C8B-B14F-4D97-AF65-F5344CB8AC3E}">
        <p14:creationId xmlns:p14="http://schemas.microsoft.com/office/powerpoint/2010/main" val="2204206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47D4E0-ADF2-4269-A368-F8657ABA7EB7}" type="datetimeFigureOut">
              <a:rPr lang="en-US" smtClean="0"/>
              <a:pPr/>
              <a:t>6/15/26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8DCFB2-2FC4-4A48-85D8-914292BD17B8}" type="slidenum">
              <a:rPr lang="en-GB" smtClean="0"/>
              <a:pPr/>
              <a:t>‹#›</a:t>
            </a:fld>
            <a:endParaRPr lang="en-GB"/>
          </a:p>
        </p:txBody>
      </p:sp>
    </p:spTree>
    <p:extLst>
      <p:ext uri="{BB962C8B-B14F-4D97-AF65-F5344CB8AC3E}">
        <p14:creationId xmlns:p14="http://schemas.microsoft.com/office/powerpoint/2010/main" val="22585154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Hello, good afternoon everyone.</a:t>
            </a:r>
          </a:p>
          <a:p>
            <a:r>
              <a:rPr lang="en-BE" dirty="0"/>
              <a:t>I’m Tom De Potter, Cardiology resident and PhD researcher from Brussels. My research primarily focuses on the impact of environmental factors on cardiovascular health. But, for today’s session, however, I was asked to look at the issue from the opposite perspective: what is the impact of cardiovascular healthcare on the environment?</a:t>
            </a:r>
          </a:p>
        </p:txBody>
      </p:sp>
      <p:sp>
        <p:nvSpPr>
          <p:cNvPr id="4" name="Slide Number Placeholder 3"/>
          <p:cNvSpPr>
            <a:spLocks noGrp="1"/>
          </p:cNvSpPr>
          <p:nvPr>
            <p:ph type="sldNum" sz="quarter" idx="5"/>
          </p:nvPr>
        </p:nvSpPr>
        <p:spPr/>
        <p:txBody>
          <a:bodyPr/>
          <a:lstStyle/>
          <a:p>
            <a:fld id="{BA8DCFB2-2FC4-4A48-85D8-914292BD17B8}" type="slidenum">
              <a:rPr lang="en-GB" smtClean="0"/>
              <a:pPr/>
              <a:t>1</a:t>
            </a:fld>
            <a:endParaRPr lang="en-GB"/>
          </a:p>
        </p:txBody>
      </p:sp>
    </p:spTree>
    <p:extLst>
      <p:ext uri="{BB962C8B-B14F-4D97-AF65-F5344CB8AC3E}">
        <p14:creationId xmlns:p14="http://schemas.microsoft.com/office/powerpoint/2010/main" val="2892186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I often start my presentations by highlighting that the environmental impact on cardiovascular diseases was recognized with a delay of 2 decades compared to the the link between air pollution and cancer. Today, we actually know that the cardiovascular burden exceeds the cancer burden with regard to the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Interestingly, a similar delay occurred when considering the inverse relation: the impact of our cardiovascular healthcare on the environment</a:t>
            </a:r>
          </a:p>
        </p:txBody>
      </p:sp>
      <p:sp>
        <p:nvSpPr>
          <p:cNvPr id="4" name="Slide Number Placeholder 3"/>
          <p:cNvSpPr>
            <a:spLocks noGrp="1"/>
          </p:cNvSpPr>
          <p:nvPr>
            <p:ph type="sldNum" sz="quarter" idx="5"/>
          </p:nvPr>
        </p:nvSpPr>
        <p:spPr/>
        <p:txBody>
          <a:bodyPr/>
          <a:lstStyle/>
          <a:p>
            <a:fld id="{BA8DCFB2-2FC4-4A48-85D8-914292BD17B8}" type="slidenum">
              <a:rPr lang="en-GB" smtClean="0"/>
              <a:pPr/>
              <a:t>2</a:t>
            </a:fld>
            <a:endParaRPr lang="en-GB"/>
          </a:p>
        </p:txBody>
      </p:sp>
    </p:spTree>
    <p:extLst>
      <p:ext uri="{BB962C8B-B14F-4D97-AF65-F5344CB8AC3E}">
        <p14:creationId xmlns:p14="http://schemas.microsoft.com/office/powerpoint/2010/main" val="2563176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We now recognize that healthcare is a major contributor to global greenhouse gas emissions. Globally, healthcare accounts for 4.4% of total emissions. In some countries such as the United States, this figure may even reach 8 to 10%.</a:t>
            </a:r>
          </a:p>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To put this into perspective, if global healthcare were considered a country, it would rank as the fifth-largest emitter of greenhouse gases worldwide.</a:t>
            </a:r>
          </a:p>
        </p:txBody>
      </p:sp>
      <p:sp>
        <p:nvSpPr>
          <p:cNvPr id="4" name="Slide Number Placeholder 3"/>
          <p:cNvSpPr>
            <a:spLocks noGrp="1"/>
          </p:cNvSpPr>
          <p:nvPr>
            <p:ph type="sldNum" sz="quarter" idx="5"/>
          </p:nvPr>
        </p:nvSpPr>
        <p:spPr/>
        <p:txBody>
          <a:bodyPr/>
          <a:lstStyle/>
          <a:p>
            <a:fld id="{BA8DCFB2-2FC4-4A48-85D8-914292BD17B8}" type="slidenum">
              <a:rPr lang="en-GB" smtClean="0"/>
              <a:pPr/>
              <a:t>3</a:t>
            </a:fld>
            <a:endParaRPr lang="en-GB"/>
          </a:p>
        </p:txBody>
      </p:sp>
    </p:spTree>
    <p:extLst>
      <p:ext uri="{BB962C8B-B14F-4D97-AF65-F5344CB8AC3E}">
        <p14:creationId xmlns:p14="http://schemas.microsoft.com/office/powerpoint/2010/main" val="387861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So how do we actually quantify the carbon footprint of a product?</a:t>
            </a:r>
          </a:p>
          <a:p>
            <a:r>
              <a:rPr lang="en-BE" dirty="0"/>
              <a:t>The most widely accepted approach is the Life Cycle Assessment, or LCA, evaluating every stage of a product’s life cycle, including raw material extraction, manufacturing, distribution, use, and finally disposal or recycling. The goal is to estimate the greenhouse gas emissions associated with each step.</a:t>
            </a:r>
          </a:p>
          <a:p>
            <a:r>
              <a:rPr lang="en-BE" dirty="0"/>
              <a:t>At its core, this comes down to a simple chemical reaction: 1 carbon atom combines with 2 oxygen atoms to form carbon dioxide and release energy.</a:t>
            </a:r>
          </a:p>
          <a:p>
            <a:r>
              <a:rPr lang="en-BE" dirty="0"/>
              <a:t>Including the atomic mass of carbon, the density and pureness of gasoline, burning one liter of gasoline results in approximately 2.3 kilograms of carbon dioxide emissions.</a:t>
            </a:r>
          </a:p>
          <a:p>
            <a:r>
              <a:rPr lang="en-BE" dirty="0"/>
              <a:t>For reference, the average annual carbon footprint in most Western countries is around 8,000 kilograms of CO₂ per person, while the global average is somewhat lower, at approximately 5,000 kilograms.</a:t>
            </a:r>
          </a:p>
          <a:p>
            <a:r>
              <a:rPr lang="en-BE" dirty="0"/>
              <a:t>However, if we are to meet the climate targets established under the Paris Agreement in 2015, this figure would need to decrease to roughly 2,000 kilograms of CO₂ per person per year.</a:t>
            </a:r>
          </a:p>
          <a:p>
            <a:endParaRPr lang="en-BE" dirty="0"/>
          </a:p>
        </p:txBody>
      </p:sp>
      <p:sp>
        <p:nvSpPr>
          <p:cNvPr id="4" name="Slide Number Placeholder 3"/>
          <p:cNvSpPr>
            <a:spLocks noGrp="1"/>
          </p:cNvSpPr>
          <p:nvPr>
            <p:ph type="sldNum" sz="quarter" idx="5"/>
          </p:nvPr>
        </p:nvSpPr>
        <p:spPr/>
        <p:txBody>
          <a:bodyPr/>
          <a:lstStyle/>
          <a:p>
            <a:fld id="{BA8DCFB2-2FC4-4A48-85D8-914292BD17B8}" type="slidenum">
              <a:rPr lang="en-GB" smtClean="0"/>
              <a:pPr/>
              <a:t>4</a:t>
            </a:fld>
            <a:endParaRPr lang="en-GB"/>
          </a:p>
        </p:txBody>
      </p:sp>
    </p:spTree>
    <p:extLst>
      <p:ext uri="{BB962C8B-B14F-4D97-AF65-F5344CB8AC3E}">
        <p14:creationId xmlns:p14="http://schemas.microsoft.com/office/powerpoint/2010/main" val="2834380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BE" dirty="0"/>
              <a:t>When assessing the environmental impact of an entire healthcare system, a different framework is typically used: the Greenhouse Gas Protocol.</a:t>
            </a:r>
          </a:p>
          <a:p>
            <a:r>
              <a:rPr lang="en-BE" dirty="0"/>
              <a:t>This framework categorizes emissions into three distinct scopes.</a:t>
            </a:r>
          </a:p>
          <a:p>
            <a:r>
              <a:rPr lang="en-BE" b="1" dirty="0"/>
              <a:t>Scope 1 </a:t>
            </a:r>
            <a:r>
              <a:rPr lang="en-BE" dirty="0"/>
              <a:t>includes direct emissions generated on-site. In a hospital setting, this includes fuel combustion, hospital fleet vehicles, refrigerants, and anesthetic gases, accounting for approximately 20% of the total healthcare carbon footprint.</a:t>
            </a:r>
          </a:p>
          <a:p>
            <a:r>
              <a:rPr lang="en-BE" b="1" dirty="0"/>
              <a:t>Scope 2 </a:t>
            </a:r>
            <a:r>
              <a:rPr lang="en-BE" dirty="0"/>
              <a:t>includes indirect emissions from purchased electricity, heating, cooling, and steam, contributing roughly 10%.</a:t>
            </a:r>
          </a:p>
          <a:p>
            <a:r>
              <a:rPr lang="en-BE" dirty="0"/>
              <a:t>Finally, </a:t>
            </a:r>
            <a:r>
              <a:rPr lang="en-BE" b="1" dirty="0"/>
              <a:t>Scope 3 </a:t>
            </a:r>
            <a:r>
              <a:rPr lang="en-BE" dirty="0"/>
              <a:t>encompasses all other indirect emissions across the value chain. This is by far the largest contributor, accounting for approximately 70% of healthcare-related emissions. It includes pharmaceuticals, medical devices and equipment, employee commuting, business travel, food procurement, and waste management.</a:t>
            </a:r>
          </a:p>
          <a:p>
            <a:r>
              <a:rPr lang="en-BE" dirty="0"/>
              <a:t>Importantly, this framework is not only useful for quantifying emissions—it also helps identify opportunities for reduction.</a:t>
            </a:r>
          </a:p>
          <a:p>
            <a:r>
              <a:rPr lang="en-BE" dirty="0"/>
              <a:t>For </a:t>
            </a:r>
            <a:r>
              <a:rPr lang="en-BE" b="1" dirty="0"/>
              <a:t>Scope 1 and Scope 2 </a:t>
            </a:r>
            <a:r>
              <a:rPr lang="en-BE" dirty="0"/>
              <a:t>emissions, hospitals can transition towards renewable energy sources, improve energy efficiency, and reduce the use of high-impact anesthetic gases.</a:t>
            </a:r>
          </a:p>
          <a:p>
            <a:r>
              <a:rPr lang="en-BE" dirty="0"/>
              <a:t>For </a:t>
            </a:r>
            <a:r>
              <a:rPr lang="en-BE" b="1" dirty="0"/>
              <a:t>Scope 3</a:t>
            </a:r>
            <a:r>
              <a:rPr lang="en-BE" dirty="0"/>
              <a:t> emissions, interventions may include promoting public transportation, facilitating teleconsultations when clinically appropriate, optimizing supply chains, and reducing unnecessary consumption of single-use materials.</a:t>
            </a:r>
          </a:p>
          <a:p>
            <a:r>
              <a:rPr lang="en-BE" dirty="0"/>
              <a:t>Today, however, I would like to focus on one specific component of Scope 3: waste management.</a:t>
            </a:r>
          </a:p>
          <a:p>
            <a:r>
              <a:rPr lang="en-BE" dirty="0"/>
              <a:t>From a purely carbon perspective, waste management contributes only a relatively small proportion of total healthcare emissions, estimated at around 3%.</a:t>
            </a:r>
          </a:p>
          <a:p>
            <a:r>
              <a:rPr lang="en-BE" dirty="0"/>
              <a:t>However, its impact extends far beyond greenhouse gases alone.</a:t>
            </a:r>
          </a:p>
          <a:p>
            <a:r>
              <a:rPr lang="en-BE" dirty="0"/>
              <a:t>Healthcare waste contributes to environmental pollution through incineration emissions, landfill contamination, and the release of microplastics into different ecosystems, subsequently entering our food chain.</a:t>
            </a:r>
          </a:p>
          <a:p>
            <a:r>
              <a:rPr lang="en-BE" dirty="0"/>
              <a:t>To give you some numbers: approximately 30% of all hospital waste originates from operating rooms and cath labs. In fact, a single operating room can generate as much waste in one day as a family of four produces in an entire week.</a:t>
            </a:r>
          </a:p>
          <a:p>
            <a:r>
              <a:rPr lang="en-BE" dirty="0"/>
              <a:t>What is even more remarkable is that approximately 70% of the waste generated in these environments is ultimately disposed of as hazardous waste.</a:t>
            </a:r>
          </a:p>
          <a:p>
            <a:r>
              <a:rPr lang="en-BE" dirty="0"/>
              <a:t>But is that actually justified?</a:t>
            </a:r>
          </a:p>
        </p:txBody>
      </p:sp>
      <p:sp>
        <p:nvSpPr>
          <p:cNvPr id="4" name="Slide Number Placeholder 3"/>
          <p:cNvSpPr>
            <a:spLocks noGrp="1"/>
          </p:cNvSpPr>
          <p:nvPr>
            <p:ph type="sldNum" sz="quarter" idx="5"/>
          </p:nvPr>
        </p:nvSpPr>
        <p:spPr/>
        <p:txBody>
          <a:bodyPr/>
          <a:lstStyle/>
          <a:p>
            <a:fld id="{BA8DCFB2-2FC4-4A48-85D8-914292BD17B8}" type="slidenum">
              <a:rPr lang="en-GB" smtClean="0"/>
              <a:pPr/>
              <a:t>5</a:t>
            </a:fld>
            <a:endParaRPr lang="en-GB"/>
          </a:p>
        </p:txBody>
      </p:sp>
    </p:spTree>
    <p:extLst>
      <p:ext uri="{BB962C8B-B14F-4D97-AF65-F5344CB8AC3E}">
        <p14:creationId xmlns:p14="http://schemas.microsoft.com/office/powerpoint/2010/main" val="2064539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To give you an overview: medical waste is traditionally divided into two broad categories: non-hazardous waste, considered as ”domestic” waste and hazardous waste. </a:t>
            </a:r>
            <a:r>
              <a:rPr lang="en-BE" b="1" dirty="0"/>
              <a:t>Hazardous waste </a:t>
            </a:r>
            <a:r>
              <a:rPr lang="en-BE" dirty="0"/>
              <a:t>can be further classified into different categories, but most importantly: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BE" dirty="0"/>
              <a:t>it cannot be recycled,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BE" dirty="0"/>
              <a:t>it needs to be autoclaved to be recategorized into non-hazardous waste, an additional energy-intensive process. And I hear you thinking, why doing so if everything is eventually incinerated or dumped into landfills.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BE" dirty="0"/>
              <a:t>Well, the conditions of incineration and landfill are far mor strict. In Belgium, for example, only 2 of the more than 70 incinerators, are allowed to handle hazardous medical waste. As a result, incorrect waste segregation may increase disposal costs by up to ten-fold and generate approximately four times more carbon emissions compared with appropriate disposal pathways.</a:t>
            </a:r>
          </a:p>
          <a:p>
            <a:r>
              <a:rPr lang="en-BE" dirty="0"/>
              <a:t>In practice, studies have shown that up to 70% of waste generated in hospitals and operating rooms is disposed of as hazardous waste. However, according to World Health Organization guidelines, only approximately 5% of healthcare waste should actually require hazardous waste processing.</a:t>
            </a:r>
          </a:p>
        </p:txBody>
      </p:sp>
      <p:sp>
        <p:nvSpPr>
          <p:cNvPr id="4" name="Slide Number Placeholder 3"/>
          <p:cNvSpPr>
            <a:spLocks noGrp="1"/>
          </p:cNvSpPr>
          <p:nvPr>
            <p:ph type="sldNum" sz="quarter" idx="5"/>
          </p:nvPr>
        </p:nvSpPr>
        <p:spPr/>
        <p:txBody>
          <a:bodyPr/>
          <a:lstStyle/>
          <a:p>
            <a:fld id="{BA8DCFB2-2FC4-4A48-85D8-914292BD17B8}" type="slidenum">
              <a:rPr lang="en-GB" smtClean="0"/>
              <a:pPr/>
              <a:t>6</a:t>
            </a:fld>
            <a:endParaRPr lang="en-GB"/>
          </a:p>
        </p:txBody>
      </p:sp>
    </p:spTree>
    <p:extLst>
      <p:ext uri="{BB962C8B-B14F-4D97-AF65-F5344CB8AC3E}">
        <p14:creationId xmlns:p14="http://schemas.microsoft.com/office/powerpoint/2010/main" val="223254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We wanted to illustrate the case of TAVR procedures. Because, as you know, structural cardiology is one of the fastest-growing fields within cardiovascular medicine, as reflected by the continuously increasing number of procedures performed across Europe. However, these procedures are also associated with substantial environmental impacts. Several studies have shown that structural interventions generate two to three times more waste than a standard percutaneous coronary intervention.</a:t>
            </a:r>
          </a:p>
          <a:p>
            <a:r>
              <a:rPr lang="en-BE" dirty="0"/>
              <a:t>For example, the carbon footprint of a single TAVI procedure is estimated to be approximately 300 kilograms of CO₂-equivalent emissions. To put this into perspective, that is roughly comparable to three return flights between London and Brussels.</a:t>
            </a:r>
          </a:p>
          <a:p>
            <a:r>
              <a:rPr lang="en-BE" dirty="0"/>
              <a:t>What makes this particularly interesting is the composition of the waste itself.</a:t>
            </a:r>
          </a:p>
          <a:p>
            <a:endParaRPr lang="en-BE" dirty="0"/>
          </a:p>
        </p:txBody>
      </p:sp>
      <p:sp>
        <p:nvSpPr>
          <p:cNvPr id="4" name="Slide Number Placeholder 3"/>
          <p:cNvSpPr>
            <a:spLocks noGrp="1"/>
          </p:cNvSpPr>
          <p:nvPr>
            <p:ph type="sldNum" sz="quarter" idx="5"/>
          </p:nvPr>
        </p:nvSpPr>
        <p:spPr/>
        <p:txBody>
          <a:bodyPr/>
          <a:lstStyle/>
          <a:p>
            <a:fld id="{BA8DCFB2-2FC4-4A48-85D8-914292BD17B8}" type="slidenum">
              <a:rPr lang="en-GB" smtClean="0"/>
              <a:pPr/>
              <a:t>7</a:t>
            </a:fld>
            <a:endParaRPr lang="en-GB"/>
          </a:p>
        </p:txBody>
      </p:sp>
    </p:spTree>
    <p:extLst>
      <p:ext uri="{BB962C8B-B14F-4D97-AF65-F5344CB8AC3E}">
        <p14:creationId xmlns:p14="http://schemas.microsoft.com/office/powerpoint/2010/main" val="283308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BE" dirty="0"/>
              <a:t>A transcatheter valve system, including the box it comes with, weighs approximately 1,400 grams. Yet the valve itself weighs only about 4 grams. In other words, more than 99% of the material entering the catheterization laboratory ultimately becomes waste.</a:t>
            </a:r>
          </a:p>
          <a:p>
            <a:r>
              <a:rPr lang="en-BE" dirty="0"/>
              <a:t>Furthermore, the remaining waste consists of a complex mixture of plastics, metals, paper, cardboard, and potentially contaminated materials, making recycling challenging.</a:t>
            </a:r>
          </a:p>
          <a:p>
            <a:r>
              <a:rPr lang="en-BE" dirty="0"/>
              <a:t>We therefore decided to take a closer look.</a:t>
            </a:r>
          </a:p>
          <a:p>
            <a:r>
              <a:rPr lang="en-BE" dirty="0"/>
              <a:t>Excluding the outer cardboard packaging—which is generally recycled and is not shown here—we manually separated and categorized all components of a commercially available TAVR system.</a:t>
            </a:r>
          </a:p>
          <a:p>
            <a:r>
              <a:rPr lang="en-BE" dirty="0"/>
              <a:t>Out of approximately 1,396 grams of material, we found that 1,320 grams, representing more than 95% of the total weight, could theoretically be recycled.</a:t>
            </a:r>
          </a:p>
          <a:p>
            <a:r>
              <a:rPr lang="en-BE" dirty="0"/>
              <a:t>Only 76 grams of material had direct contact with patient blood and could reasonably be considered hazardous waste.</a:t>
            </a:r>
          </a:p>
          <a:p>
            <a:r>
              <a:rPr lang="en-BE" dirty="0"/>
              <a:t>This example highlights a major challenge within cardiovascular healthcare. Although the overwhelming majority of material generated during these procedures is potentially recyclable, much of it is routinely discarded into hazardous waste streams, where recycling is no longer possible.</a:t>
            </a:r>
          </a:p>
          <a:p>
            <a:endParaRPr lang="en-BE" dirty="0"/>
          </a:p>
        </p:txBody>
      </p:sp>
      <p:sp>
        <p:nvSpPr>
          <p:cNvPr id="4" name="Slide Number Placeholder 3"/>
          <p:cNvSpPr>
            <a:spLocks noGrp="1"/>
          </p:cNvSpPr>
          <p:nvPr>
            <p:ph type="sldNum" sz="quarter" idx="5"/>
          </p:nvPr>
        </p:nvSpPr>
        <p:spPr/>
        <p:txBody>
          <a:bodyPr/>
          <a:lstStyle/>
          <a:p>
            <a:fld id="{BA8DCFB2-2FC4-4A48-85D8-914292BD17B8}" type="slidenum">
              <a:rPr lang="en-GB" smtClean="0"/>
              <a:pPr/>
              <a:t>8</a:t>
            </a:fld>
            <a:endParaRPr lang="en-GB"/>
          </a:p>
        </p:txBody>
      </p:sp>
    </p:spTree>
    <p:extLst>
      <p:ext uri="{BB962C8B-B14F-4D97-AF65-F5344CB8AC3E}">
        <p14:creationId xmlns:p14="http://schemas.microsoft.com/office/powerpoint/2010/main" val="673791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A8DCFB2-2FC4-4A48-85D8-914292BD17B8}" type="slidenum">
              <a:rPr lang="en-GB" smtClean="0"/>
              <a:pPr/>
              <a:t>9</a:t>
            </a:fld>
            <a:endParaRPr lang="en-GB"/>
          </a:p>
        </p:txBody>
      </p:sp>
    </p:spTree>
    <p:extLst>
      <p:ext uri="{BB962C8B-B14F-4D97-AF65-F5344CB8AC3E}">
        <p14:creationId xmlns:p14="http://schemas.microsoft.com/office/powerpoint/2010/main" val="900167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cxnSp>
        <p:nvCxnSpPr>
          <p:cNvPr id="25" name="Connecteur droit 24">
            <a:extLst>
              <a:ext uri="{FF2B5EF4-FFF2-40B4-BE49-F238E27FC236}">
                <a16:creationId xmlns:a16="http://schemas.microsoft.com/office/drawing/2014/main" id="{88241F9B-0D2C-427A-A3BB-2BECB174CFED}"/>
              </a:ext>
            </a:extLst>
          </p:cNvPr>
          <p:cNvCxnSpPr>
            <a:cxnSpLocks/>
          </p:cNvCxnSpPr>
          <p:nvPr userDrawn="1"/>
        </p:nvCxnSpPr>
        <p:spPr>
          <a:xfrm>
            <a:off x="0" y="4515966"/>
            <a:ext cx="7380312" cy="0"/>
          </a:xfrm>
          <a:prstGeom prst="line">
            <a:avLst/>
          </a:prstGeom>
          <a:ln>
            <a:solidFill>
              <a:srgbClr val="D3D3D3"/>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180363E9-1308-4C0E-BDA5-CF390AD35CAC}"/>
              </a:ext>
            </a:extLst>
          </p:cNvPr>
          <p:cNvCxnSpPr>
            <a:cxnSpLocks/>
          </p:cNvCxnSpPr>
          <p:nvPr userDrawn="1"/>
        </p:nvCxnSpPr>
        <p:spPr>
          <a:xfrm>
            <a:off x="611560" y="0"/>
            <a:ext cx="0" cy="5143500"/>
          </a:xfrm>
          <a:prstGeom prst="line">
            <a:avLst/>
          </a:prstGeom>
          <a:ln>
            <a:solidFill>
              <a:srgbClr val="D3D3D3"/>
            </a:solidFill>
          </a:ln>
        </p:spPr>
        <p:style>
          <a:lnRef idx="1">
            <a:schemeClr val="accent1"/>
          </a:lnRef>
          <a:fillRef idx="0">
            <a:schemeClr val="accent1"/>
          </a:fillRef>
          <a:effectRef idx="0">
            <a:schemeClr val="accent1"/>
          </a:effectRef>
          <a:fontRef idx="minor">
            <a:schemeClr val="tx1"/>
          </a:fontRef>
        </p:style>
      </p:cxnSp>
      <p:sp>
        <p:nvSpPr>
          <p:cNvPr id="28" name="Ellipse 27">
            <a:extLst>
              <a:ext uri="{FF2B5EF4-FFF2-40B4-BE49-F238E27FC236}">
                <a16:creationId xmlns:a16="http://schemas.microsoft.com/office/drawing/2014/main" id="{33F0FED1-B8F9-445B-959A-F64BB176898C}"/>
              </a:ext>
            </a:extLst>
          </p:cNvPr>
          <p:cNvSpPr/>
          <p:nvPr userDrawn="1"/>
        </p:nvSpPr>
        <p:spPr>
          <a:xfrm>
            <a:off x="539552" y="555526"/>
            <a:ext cx="144016" cy="144016"/>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0F7C9BB3-3FAB-4AF6-A672-13B009C327B3}"/>
              </a:ext>
            </a:extLst>
          </p:cNvPr>
          <p:cNvSpPr/>
          <p:nvPr userDrawn="1"/>
        </p:nvSpPr>
        <p:spPr>
          <a:xfrm>
            <a:off x="563197" y="3963547"/>
            <a:ext cx="96725" cy="96725"/>
          </a:xfrm>
          <a:prstGeom prst="ellipse">
            <a:avLst/>
          </a:prstGeom>
          <a:solidFill>
            <a:srgbClr val="AE1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4953AD7C-105B-44C2-B8FA-6295064382B1}"/>
              </a:ext>
            </a:extLst>
          </p:cNvPr>
          <p:cNvSpPr/>
          <p:nvPr userDrawn="1"/>
        </p:nvSpPr>
        <p:spPr>
          <a:xfrm>
            <a:off x="539552" y="4443958"/>
            <a:ext cx="144016" cy="144016"/>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 name="Image 30">
            <a:extLst>
              <a:ext uri="{FF2B5EF4-FFF2-40B4-BE49-F238E27FC236}">
                <a16:creationId xmlns:a16="http://schemas.microsoft.com/office/drawing/2014/main" id="{B770CC4A-0144-496C-B843-8E6984A9B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96336" y="4299942"/>
            <a:ext cx="1122573" cy="501878"/>
          </a:xfrm>
          <a:prstGeom prst="rect">
            <a:avLst/>
          </a:prstGeom>
        </p:spPr>
      </p:pic>
      <p:sp>
        <p:nvSpPr>
          <p:cNvPr id="33" name="Espace réservé du texte 32">
            <a:extLst>
              <a:ext uri="{FF2B5EF4-FFF2-40B4-BE49-F238E27FC236}">
                <a16:creationId xmlns:a16="http://schemas.microsoft.com/office/drawing/2014/main" id="{E87A3DCC-5F52-46C1-83E5-0DCD52BF0AF8}"/>
              </a:ext>
            </a:extLst>
          </p:cNvPr>
          <p:cNvSpPr>
            <a:spLocks noGrp="1" noChangeAspect="1"/>
          </p:cNvSpPr>
          <p:nvPr>
            <p:ph type="body" sz="quarter" idx="10" hasCustomPrompt="1"/>
          </p:nvPr>
        </p:nvSpPr>
        <p:spPr>
          <a:xfrm>
            <a:off x="1039771" y="2517053"/>
            <a:ext cx="6844590" cy="584775"/>
          </a:xfrm>
          <a:prstGeom prst="rect">
            <a:avLst/>
          </a:prstGeom>
        </p:spPr>
        <p:txBody>
          <a:bodyPr wrap="square">
            <a:spAutoFit/>
          </a:bodyPr>
          <a:lstStyle>
            <a:lvl1pPr marL="0" indent="0">
              <a:buNone/>
              <a:defRPr sz="1600" b="0">
                <a:solidFill>
                  <a:schemeClr val="tx1"/>
                </a:solidFill>
                <a:latin typeface="+mn-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A short description about the subject of the presentation. Can be used as a subtitle. </a:t>
            </a:r>
          </a:p>
        </p:txBody>
      </p:sp>
      <p:sp>
        <p:nvSpPr>
          <p:cNvPr id="36" name="Espace réservé du texte 32">
            <a:extLst>
              <a:ext uri="{FF2B5EF4-FFF2-40B4-BE49-F238E27FC236}">
                <a16:creationId xmlns:a16="http://schemas.microsoft.com/office/drawing/2014/main" id="{16284A64-7B54-461F-9363-2BE4503F91FE}"/>
              </a:ext>
            </a:extLst>
          </p:cNvPr>
          <p:cNvSpPr>
            <a:spLocks noGrp="1"/>
          </p:cNvSpPr>
          <p:nvPr>
            <p:ph type="body" sz="quarter" idx="12" hasCustomPrompt="1"/>
          </p:nvPr>
        </p:nvSpPr>
        <p:spPr>
          <a:xfrm>
            <a:off x="1043597" y="3961569"/>
            <a:ext cx="5688626" cy="288032"/>
          </a:xfrm>
          <a:prstGeom prst="rect">
            <a:avLst/>
          </a:prstGeom>
        </p:spPr>
        <p:txBody>
          <a:bodyPr>
            <a:noAutofit/>
          </a:bodyPr>
          <a:lstStyle>
            <a:lvl1pPr marL="0" indent="0">
              <a:buNone/>
              <a:defRPr sz="1600" b="0">
                <a:solidFill>
                  <a:srgbClr val="AE1022"/>
                </a:solidFill>
                <a:latin typeface="+mn-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Presentation date</a:t>
            </a:r>
          </a:p>
        </p:txBody>
      </p:sp>
      <p:sp>
        <p:nvSpPr>
          <p:cNvPr id="15" name="Espace réservé du texte 32">
            <a:extLst>
              <a:ext uri="{FF2B5EF4-FFF2-40B4-BE49-F238E27FC236}">
                <a16:creationId xmlns:a16="http://schemas.microsoft.com/office/drawing/2014/main" id="{DFFB4CC0-14B2-483B-83A6-DA9CE43781CA}"/>
              </a:ext>
            </a:extLst>
          </p:cNvPr>
          <p:cNvSpPr>
            <a:spLocks noGrp="1"/>
          </p:cNvSpPr>
          <p:nvPr>
            <p:ph type="body" sz="quarter" idx="13" hasCustomPrompt="1"/>
          </p:nvPr>
        </p:nvSpPr>
        <p:spPr>
          <a:xfrm>
            <a:off x="1043610" y="3577877"/>
            <a:ext cx="5688619" cy="290018"/>
          </a:xfrm>
          <a:prstGeom prst="rect">
            <a:avLst/>
          </a:prstGeom>
        </p:spPr>
        <p:txBody>
          <a:bodyPr>
            <a:noAutofit/>
          </a:bodyPr>
          <a:lstStyle>
            <a:lvl1pPr marL="0" indent="0">
              <a:buNone/>
              <a:defRPr sz="1600" b="0">
                <a:solidFill>
                  <a:schemeClr val="tx1"/>
                </a:solidFill>
                <a:latin typeface="+mn-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Presenter Name</a:t>
            </a:r>
          </a:p>
        </p:txBody>
      </p:sp>
      <p:sp>
        <p:nvSpPr>
          <p:cNvPr id="17" name="Espace réservé du texte 32">
            <a:extLst>
              <a:ext uri="{FF2B5EF4-FFF2-40B4-BE49-F238E27FC236}">
                <a16:creationId xmlns:a16="http://schemas.microsoft.com/office/drawing/2014/main" id="{495DAAF3-5ADD-3B4B-9B4A-F80003C2F6E4}"/>
              </a:ext>
            </a:extLst>
          </p:cNvPr>
          <p:cNvSpPr>
            <a:spLocks noGrp="1" noChangeAspect="1"/>
          </p:cNvSpPr>
          <p:nvPr>
            <p:ph type="body" sz="quarter" idx="14" hasCustomPrompt="1"/>
          </p:nvPr>
        </p:nvSpPr>
        <p:spPr>
          <a:xfrm>
            <a:off x="1043610" y="927760"/>
            <a:ext cx="6768746" cy="833178"/>
          </a:xfrm>
          <a:prstGeom prst="rect">
            <a:avLst/>
          </a:prstGeom>
        </p:spPr>
        <p:txBody>
          <a:bodyPr wrap="square" lIns="90000" tIns="46800" rIns="90000" bIns="46800">
            <a:spAutoFit/>
          </a:bodyPr>
          <a:lstStyle>
            <a:lvl1pPr marL="0" indent="0">
              <a:spcBef>
                <a:spcPts val="600"/>
              </a:spcBef>
              <a:buNone/>
              <a:defRPr sz="4800" b="1" i="0" baseline="0">
                <a:solidFill>
                  <a:schemeClr val="accent1"/>
                </a:solidFill>
                <a:latin typeface="+mn-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Presentation Title</a:t>
            </a:r>
          </a:p>
        </p:txBody>
      </p:sp>
      <p:sp>
        <p:nvSpPr>
          <p:cNvPr id="3" name="TextBox 2">
            <a:extLst>
              <a:ext uri="{FF2B5EF4-FFF2-40B4-BE49-F238E27FC236}">
                <a16:creationId xmlns:a16="http://schemas.microsoft.com/office/drawing/2014/main" id="{151492E9-6ECE-4889-0480-C4F2070EB7A0}"/>
              </a:ext>
            </a:extLst>
          </p:cNvPr>
          <p:cNvSpPr txBox="1"/>
          <p:nvPr userDrawn="1"/>
        </p:nvSpPr>
        <p:spPr>
          <a:xfrm>
            <a:off x="6434456" y="406770"/>
            <a:ext cx="2487732" cy="276999"/>
          </a:xfrm>
          <a:prstGeom prst="rect">
            <a:avLst/>
          </a:prstGeom>
          <a:noFill/>
        </p:spPr>
        <p:txBody>
          <a:bodyPr wrap="square" rtlCol="0">
            <a:spAutoFit/>
          </a:bodyPr>
          <a:lstStyle/>
          <a:p>
            <a:pPr marL="38700" indent="0" algn="r" defTabSz="360000" rtl="0" eaLnBrk="1" latinLnBrk="0" hangingPunct="1">
              <a:spcBef>
                <a:spcPct val="20000"/>
              </a:spcBef>
              <a:buClr>
                <a:srgbClr val="C00000"/>
              </a:buClr>
              <a:buFont typeface="Arial" panose="020B0604020202020204" pitchFamily="34" charset="0"/>
              <a:buNone/>
            </a:pPr>
            <a:r>
              <a:rPr lang="en-US" sz="1200" b="1" i="0" kern="1200" dirty="0">
                <a:solidFill>
                  <a:srgbClr val="878787"/>
                </a:solidFill>
                <a:latin typeface="Soho Pro" panose="02040503030506020204" pitchFamily="18" charset="0"/>
                <a:ea typeface="+mn-ea"/>
              </a:rPr>
              <a:t>Cardiovascular Round Table </a:t>
            </a:r>
          </a:p>
        </p:txBody>
      </p:sp>
      <p:cxnSp>
        <p:nvCxnSpPr>
          <p:cNvPr id="5" name="Connecteur droit 22">
            <a:extLst>
              <a:ext uri="{FF2B5EF4-FFF2-40B4-BE49-F238E27FC236}">
                <a16:creationId xmlns:a16="http://schemas.microsoft.com/office/drawing/2014/main" id="{91AA91A2-DD8D-CF8B-0080-BF4C3D1738FB}"/>
              </a:ext>
            </a:extLst>
          </p:cNvPr>
          <p:cNvCxnSpPr>
            <a:cxnSpLocks/>
          </p:cNvCxnSpPr>
          <p:nvPr userDrawn="1"/>
        </p:nvCxnSpPr>
        <p:spPr>
          <a:xfrm flipV="1">
            <a:off x="-37220" y="529226"/>
            <a:ext cx="6476756" cy="26136"/>
          </a:xfrm>
          <a:prstGeom prst="line">
            <a:avLst/>
          </a:prstGeom>
          <a:ln>
            <a:solidFill>
              <a:srgbClr val="D3D3D3"/>
            </a:solidFill>
          </a:ln>
        </p:spPr>
        <p:style>
          <a:lnRef idx="1">
            <a:schemeClr val="accent1"/>
          </a:lnRef>
          <a:fillRef idx="0">
            <a:schemeClr val="accent1"/>
          </a:fillRef>
          <a:effectRef idx="0">
            <a:schemeClr val="accent1"/>
          </a:effectRef>
          <a:fontRef idx="minor">
            <a:schemeClr val="tx1"/>
          </a:fontRef>
        </p:style>
      </p:cxnSp>
      <p:sp>
        <p:nvSpPr>
          <p:cNvPr id="6" name="Ellipse 28">
            <a:extLst>
              <a:ext uri="{FF2B5EF4-FFF2-40B4-BE49-F238E27FC236}">
                <a16:creationId xmlns:a16="http://schemas.microsoft.com/office/drawing/2014/main" id="{C6AD76FA-F636-9949-7043-08AE84136761}"/>
              </a:ext>
            </a:extLst>
          </p:cNvPr>
          <p:cNvSpPr/>
          <p:nvPr userDrawn="1"/>
        </p:nvSpPr>
        <p:spPr>
          <a:xfrm>
            <a:off x="6430114" y="480863"/>
            <a:ext cx="96725" cy="96725"/>
          </a:xfrm>
          <a:prstGeom prst="ellipse">
            <a:avLst/>
          </a:prstGeom>
          <a:solidFill>
            <a:srgbClr val="AE1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tra Content">
    <p:spTree>
      <p:nvGrpSpPr>
        <p:cNvPr id="1" name=""/>
        <p:cNvGrpSpPr/>
        <p:nvPr/>
      </p:nvGrpSpPr>
      <p:grpSpPr>
        <a:xfrm>
          <a:off x="0" y="0"/>
          <a:ext cx="0" cy="0"/>
          <a:chOff x="0" y="0"/>
          <a:chExt cx="0" cy="0"/>
        </a:xfrm>
      </p:grpSpPr>
      <p:sp>
        <p:nvSpPr>
          <p:cNvPr id="4" name="Espace réservé du texte 5">
            <a:extLst>
              <a:ext uri="{FF2B5EF4-FFF2-40B4-BE49-F238E27FC236}">
                <a16:creationId xmlns:a16="http://schemas.microsoft.com/office/drawing/2014/main" id="{EC9FD404-747D-47CF-8BD6-85DE35A09CA4}"/>
              </a:ext>
            </a:extLst>
          </p:cNvPr>
          <p:cNvSpPr>
            <a:spLocks noGrp="1"/>
          </p:cNvSpPr>
          <p:nvPr>
            <p:ph type="body" sz="quarter" idx="10" hasCustomPrompt="1"/>
          </p:nvPr>
        </p:nvSpPr>
        <p:spPr>
          <a:xfrm>
            <a:off x="324618" y="339502"/>
            <a:ext cx="7631757" cy="432048"/>
          </a:xfrm>
          <a:prstGeom prst="rect">
            <a:avLst/>
          </a:prstGeom>
        </p:spPr>
        <p:txBody>
          <a:bodyPr>
            <a:noAutofit/>
          </a:bodyPr>
          <a:lstStyle>
            <a:lvl1pPr marL="0" indent="0">
              <a:lnSpc>
                <a:spcPts val="2500"/>
              </a:lnSpc>
              <a:spcBef>
                <a:spcPts val="0"/>
              </a:spcBef>
              <a:buNone/>
              <a:defRPr sz="2800" b="1">
                <a:solidFill>
                  <a:schemeClr val="accent1"/>
                </a:solidFill>
                <a:latin typeface="+mj-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First line of the headline</a:t>
            </a:r>
          </a:p>
        </p:txBody>
      </p:sp>
      <p:sp>
        <p:nvSpPr>
          <p:cNvPr id="6" name="Content Placeholder 4">
            <a:extLst>
              <a:ext uri="{FF2B5EF4-FFF2-40B4-BE49-F238E27FC236}">
                <a16:creationId xmlns:a16="http://schemas.microsoft.com/office/drawing/2014/main" id="{448225EB-A123-4416-BF74-09996F924290}"/>
              </a:ext>
            </a:extLst>
          </p:cNvPr>
          <p:cNvSpPr>
            <a:spLocks noGrp="1"/>
          </p:cNvSpPr>
          <p:nvPr>
            <p:ph sz="quarter" idx="11"/>
          </p:nvPr>
        </p:nvSpPr>
        <p:spPr>
          <a:xfrm>
            <a:off x="323850" y="915566"/>
            <a:ext cx="7632700" cy="3890434"/>
          </a:xfrm>
          <a:prstGeom prst="rect">
            <a:avLst/>
          </a:prstGeom>
        </p:spPr>
        <p:txBody>
          <a:bodyPr/>
          <a:lstStyle>
            <a:lvl1pPr marL="180975" indent="-180975" defTabSz="360000">
              <a:buFont typeface="Arial" panose="020B0604020202020204" pitchFamily="34" charset="0"/>
              <a:buChar char="•"/>
              <a:defRPr>
                <a:solidFill>
                  <a:schemeClr val="tx1"/>
                </a:solidFill>
                <a:latin typeface="+mn-lt"/>
              </a:defRPr>
            </a:lvl1pPr>
            <a:lvl2pPr marL="447675" indent="-179388" defTabSz="358775">
              <a:buClr>
                <a:srgbClr val="AE1022"/>
              </a:buClr>
              <a:buFont typeface="Arial" panose="020B0604020202020204" pitchFamily="34" charset="0"/>
              <a:buChar char="•"/>
              <a:defRPr>
                <a:solidFill>
                  <a:schemeClr val="tx1"/>
                </a:solidFill>
                <a:latin typeface="+mn-lt"/>
              </a:defRPr>
            </a:lvl2pPr>
            <a:lvl3pPr marL="628650" indent="-179388">
              <a:buClr>
                <a:srgbClr val="AE1022"/>
              </a:buClr>
              <a:buFont typeface="Arial" panose="020B0604020202020204" pitchFamily="34" charset="0"/>
              <a:buChar char="•"/>
              <a:defRPr>
                <a:solidFill>
                  <a:schemeClr val="tx1"/>
                </a:solidFill>
                <a:latin typeface="+mn-lt"/>
              </a:defRPr>
            </a:lvl3pPr>
            <a:lvl4pPr marL="804863" indent="-179388">
              <a:buClr>
                <a:srgbClr val="AE1022"/>
              </a:buClr>
              <a:buFont typeface="Arial" panose="020B0604020202020204" pitchFamily="34" charset="0"/>
              <a:buChar char="•"/>
              <a:tabLst>
                <a:tab pos="804863" algn="l"/>
              </a:tabLst>
              <a:defRPr>
                <a:solidFill>
                  <a:schemeClr val="tx1"/>
                </a:solidFill>
                <a:latin typeface="+mn-lt"/>
              </a:defRPr>
            </a:lvl4pPr>
            <a:lvl5pPr marL="985838" indent="-179388">
              <a:buClr>
                <a:srgbClr val="AE1022"/>
              </a:buClr>
              <a:buFont typeface="Arial" panose="020B0604020202020204" pitchFamily="34" charset="0"/>
              <a:buChar char="•"/>
              <a:defRPr>
                <a:solidFill>
                  <a:schemeClr val="tx1"/>
                </a:solidFill>
                <a:latin typeface="+mn-lt"/>
              </a:defRPr>
            </a:lvl5pPr>
            <a:lvl6pPr marL="1166813" indent="-179388">
              <a:buClr>
                <a:srgbClr val="AE1022"/>
              </a:buClr>
              <a:buFont typeface="Arial" panose="020B0604020202020204" pitchFamily="34" charset="0"/>
              <a:buChar char="•"/>
              <a:tabLst>
                <a:tab pos="1076325" algn="l"/>
              </a:tabLst>
              <a:defRPr sz="1800"/>
            </a:lvl6pPr>
            <a:lvl7pPr marL="1346400" indent="-179388">
              <a:buClr>
                <a:srgbClr val="C00000"/>
              </a:buClr>
              <a:defRPr sz="1800"/>
            </a:lvl7pPr>
            <a:lvl8pPr marL="1530000" indent="-179388">
              <a:buClr>
                <a:srgbClr val="C00000"/>
              </a:buClr>
              <a:defRPr sz="1800"/>
            </a:lvl8pPr>
            <a:lvl9pPr marL="2424113" indent="-228600">
              <a:buClr>
                <a:srgbClr val="C00000"/>
              </a:buClr>
              <a:buNone/>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09463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Page">
    <p:spTree>
      <p:nvGrpSpPr>
        <p:cNvPr id="1" name=""/>
        <p:cNvGrpSpPr/>
        <p:nvPr/>
      </p:nvGrpSpPr>
      <p:grpSpPr>
        <a:xfrm>
          <a:off x="0" y="0"/>
          <a:ext cx="0" cy="0"/>
          <a:chOff x="0" y="0"/>
          <a:chExt cx="0" cy="0"/>
        </a:xfrm>
      </p:grpSpPr>
      <p:sp>
        <p:nvSpPr>
          <p:cNvPr id="5" name="Espace réservé du texte 5">
            <a:extLst>
              <a:ext uri="{FF2B5EF4-FFF2-40B4-BE49-F238E27FC236}">
                <a16:creationId xmlns:a16="http://schemas.microsoft.com/office/drawing/2014/main" id="{75713D93-C919-4892-838C-B532C4D773A2}"/>
              </a:ext>
            </a:extLst>
          </p:cNvPr>
          <p:cNvSpPr>
            <a:spLocks noGrp="1"/>
          </p:cNvSpPr>
          <p:nvPr>
            <p:ph type="body" sz="quarter" idx="10" hasCustomPrompt="1"/>
          </p:nvPr>
        </p:nvSpPr>
        <p:spPr>
          <a:xfrm>
            <a:off x="324618" y="339502"/>
            <a:ext cx="7631757" cy="432048"/>
          </a:xfrm>
          <a:prstGeom prst="rect">
            <a:avLst/>
          </a:prstGeom>
        </p:spPr>
        <p:txBody>
          <a:bodyPr>
            <a:noAutofit/>
          </a:bodyPr>
          <a:lstStyle>
            <a:lvl1pPr marL="0" indent="0">
              <a:lnSpc>
                <a:spcPts val="2500"/>
              </a:lnSpc>
              <a:spcBef>
                <a:spcPts val="0"/>
              </a:spcBef>
              <a:buNone/>
              <a:defRPr sz="2800" b="1" baseline="0">
                <a:solidFill>
                  <a:schemeClr val="accent1"/>
                </a:solidFill>
                <a:latin typeface="+mj-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Want to use just a headline? =&gt; type here</a:t>
            </a:r>
          </a:p>
        </p:txBody>
      </p:sp>
    </p:spTree>
    <p:extLst>
      <p:ext uri="{BB962C8B-B14F-4D97-AF65-F5344CB8AC3E}">
        <p14:creationId xmlns:p14="http://schemas.microsoft.com/office/powerpoint/2010/main" val="197294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Sub-title">
    <p:spTree>
      <p:nvGrpSpPr>
        <p:cNvPr id="1" name=""/>
        <p:cNvGrpSpPr/>
        <p:nvPr/>
      </p:nvGrpSpPr>
      <p:grpSpPr>
        <a:xfrm>
          <a:off x="0" y="0"/>
          <a:ext cx="0" cy="0"/>
          <a:chOff x="0" y="0"/>
          <a:chExt cx="0" cy="0"/>
        </a:xfrm>
      </p:grpSpPr>
      <p:sp>
        <p:nvSpPr>
          <p:cNvPr id="4" name="Espace réservé du texte 5">
            <a:extLst>
              <a:ext uri="{FF2B5EF4-FFF2-40B4-BE49-F238E27FC236}">
                <a16:creationId xmlns:a16="http://schemas.microsoft.com/office/drawing/2014/main" id="{8A1CE93C-D99C-4EDD-BA67-BCAAD80495D2}"/>
              </a:ext>
            </a:extLst>
          </p:cNvPr>
          <p:cNvSpPr>
            <a:spLocks noGrp="1"/>
          </p:cNvSpPr>
          <p:nvPr>
            <p:ph type="body" sz="quarter" idx="10" hasCustomPrompt="1"/>
          </p:nvPr>
        </p:nvSpPr>
        <p:spPr>
          <a:xfrm>
            <a:off x="358175" y="1364165"/>
            <a:ext cx="6825854" cy="1152592"/>
          </a:xfrm>
          <a:prstGeom prst="rect">
            <a:avLst/>
          </a:prstGeom>
        </p:spPr>
        <p:txBody>
          <a:bodyPr/>
          <a:lstStyle>
            <a:lvl1pPr marL="0" indent="0">
              <a:lnSpc>
                <a:spcPct val="100000"/>
              </a:lnSpc>
              <a:spcBef>
                <a:spcPts val="450"/>
              </a:spcBef>
              <a:buNone/>
              <a:defRPr sz="2800" b="1">
                <a:solidFill>
                  <a:schemeClr val="accent1"/>
                </a:solidFill>
                <a:latin typeface="+mj-lt"/>
              </a:defRPr>
            </a:lvl1pPr>
            <a:lvl2pPr marL="266693" indent="0">
              <a:buNone/>
              <a:defRPr/>
            </a:lvl2pPr>
            <a:lvl3pPr marL="531799" indent="0">
              <a:buNone/>
              <a:defRPr/>
            </a:lvl3pPr>
            <a:lvl4pPr marL="809605" indent="0">
              <a:buNone/>
              <a:defRPr/>
            </a:lvl4pPr>
            <a:lvl5pPr marL="1076298" indent="0">
              <a:buNone/>
              <a:defRPr/>
            </a:lvl5pPr>
          </a:lstStyle>
          <a:p>
            <a:pPr lvl="0"/>
            <a:r>
              <a:rPr lang="en-GB" dirty="0"/>
              <a:t>S</a:t>
            </a:r>
            <a:r>
              <a:rPr lang="en-US" dirty="0" err="1"/>
              <a:t>ub</a:t>
            </a:r>
            <a:r>
              <a:rPr lang="en-US" dirty="0"/>
              <a:t>-Title</a:t>
            </a:r>
          </a:p>
        </p:txBody>
      </p:sp>
      <p:sp>
        <p:nvSpPr>
          <p:cNvPr id="5" name="Text Placeholder 4">
            <a:extLst>
              <a:ext uri="{FF2B5EF4-FFF2-40B4-BE49-F238E27FC236}">
                <a16:creationId xmlns:a16="http://schemas.microsoft.com/office/drawing/2014/main" id="{6C2DF46A-1BA8-44CA-B779-2ACC2C31960D}"/>
              </a:ext>
            </a:extLst>
          </p:cNvPr>
          <p:cNvSpPr>
            <a:spLocks noGrp="1"/>
          </p:cNvSpPr>
          <p:nvPr>
            <p:ph type="body" sz="quarter" idx="11"/>
          </p:nvPr>
        </p:nvSpPr>
        <p:spPr>
          <a:xfrm>
            <a:off x="358176" y="2571750"/>
            <a:ext cx="6825853" cy="1643063"/>
          </a:xfrm>
          <a:prstGeom prst="rect">
            <a:avLst/>
          </a:prstGeom>
        </p:spPr>
        <p:txBody>
          <a:bodyPr/>
          <a:lstStyle>
            <a:lvl1pPr>
              <a:buFontTx/>
              <a:buNone/>
              <a:defRPr>
                <a:latin typeface="+mn-lt"/>
              </a:defRPr>
            </a:lvl1pPr>
            <a:lvl2pPr indent="-266400">
              <a:buClr>
                <a:srgbClr val="AE1022"/>
              </a:buClr>
              <a:buFont typeface="Arial" panose="020B0604020202020204" pitchFamily="34" charset="0"/>
              <a:buChar char="•"/>
              <a:defRPr>
                <a:latin typeface="+mn-lt"/>
              </a:defRPr>
            </a:lvl2pPr>
            <a:lvl3pPr indent="-266400">
              <a:buClr>
                <a:srgbClr val="AE1022"/>
              </a:buClr>
              <a:buFont typeface="Arial" panose="020B0604020202020204" pitchFamily="34" charset="0"/>
              <a:buChar char="•"/>
              <a:defRPr>
                <a:latin typeface="+mn-lt"/>
              </a:defRPr>
            </a:lvl3pPr>
            <a:lvl4pPr indent="-266400">
              <a:buClr>
                <a:srgbClr val="AE1022"/>
              </a:buClr>
              <a:buFont typeface="Arial" panose="020B0604020202020204" pitchFamily="34" charset="0"/>
              <a:buChar char="•"/>
              <a:defRPr>
                <a:latin typeface="+mn-lt"/>
              </a:defRPr>
            </a:lvl4pPr>
            <a:lvl5pPr indent="-266400">
              <a:buClr>
                <a:srgbClr val="AE1022"/>
              </a:buClr>
              <a:buFont typeface="Arial" panose="020B0604020202020204" pitchFamily="34" charset="0"/>
              <a:buChar cha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688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5555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BC4A9C7A-5BA6-4888-A621-AF6B8C0AA0DF}"/>
              </a:ext>
            </a:extLst>
          </p:cNvPr>
          <p:cNvCxnSpPr>
            <a:cxnSpLocks/>
          </p:cNvCxnSpPr>
          <p:nvPr/>
        </p:nvCxnSpPr>
        <p:spPr>
          <a:xfrm>
            <a:off x="177900" y="4890681"/>
            <a:ext cx="9002612" cy="0"/>
          </a:xfrm>
          <a:prstGeom prst="line">
            <a:avLst/>
          </a:prstGeom>
          <a:ln>
            <a:solidFill>
              <a:srgbClr val="D3D3D3"/>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6D39A238-24AB-44F3-8FE5-EF47858B4208}"/>
              </a:ext>
            </a:extLst>
          </p:cNvPr>
          <p:cNvCxnSpPr>
            <a:cxnSpLocks/>
            <a:endCxn id="11" idx="0"/>
          </p:cNvCxnSpPr>
          <p:nvPr/>
        </p:nvCxnSpPr>
        <p:spPr>
          <a:xfrm>
            <a:off x="8604448" y="792088"/>
            <a:ext cx="0" cy="4026585"/>
          </a:xfrm>
          <a:prstGeom prst="line">
            <a:avLst/>
          </a:prstGeom>
          <a:ln>
            <a:solidFill>
              <a:srgbClr val="D3D3D3"/>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FA040033-896C-4E78-8EDE-BBF09671494D}"/>
              </a:ext>
            </a:extLst>
          </p:cNvPr>
          <p:cNvCxnSpPr>
            <a:cxnSpLocks/>
          </p:cNvCxnSpPr>
          <p:nvPr/>
        </p:nvCxnSpPr>
        <p:spPr>
          <a:xfrm>
            <a:off x="287524" y="4890681"/>
            <a:ext cx="0" cy="252819"/>
          </a:xfrm>
          <a:prstGeom prst="line">
            <a:avLst/>
          </a:prstGeom>
          <a:ln>
            <a:solidFill>
              <a:srgbClr val="D3D3D3"/>
            </a:solidFill>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6FA7AD36-36F4-4B05-B569-FF77480FB16F}"/>
              </a:ext>
            </a:extLst>
          </p:cNvPr>
          <p:cNvSpPr/>
          <p:nvPr/>
        </p:nvSpPr>
        <p:spPr>
          <a:xfrm>
            <a:off x="179512" y="4782669"/>
            <a:ext cx="216024" cy="216024"/>
          </a:xfrm>
          <a:prstGeom prst="ellipse">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llipse 10">
            <a:extLst>
              <a:ext uri="{FF2B5EF4-FFF2-40B4-BE49-F238E27FC236}">
                <a16:creationId xmlns:a16="http://schemas.microsoft.com/office/drawing/2014/main" id="{39103FAE-72E1-4BCF-93BD-189E9C5D00C2}"/>
              </a:ext>
            </a:extLst>
          </p:cNvPr>
          <p:cNvSpPr/>
          <p:nvPr/>
        </p:nvSpPr>
        <p:spPr>
          <a:xfrm>
            <a:off x="8532440" y="4818673"/>
            <a:ext cx="144016" cy="144016"/>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Picture 1" descr="A picture containing drawing&#10;&#10;Description automatically generated">
            <a:extLst>
              <a:ext uri="{FF2B5EF4-FFF2-40B4-BE49-F238E27FC236}">
                <a16:creationId xmlns:a16="http://schemas.microsoft.com/office/drawing/2014/main" id="{37F78404-3754-472A-9C0F-76AD61DAE7C6}"/>
              </a:ext>
            </a:extLst>
          </p:cNvPr>
          <p:cNvPicPr>
            <a:picLocks noChangeAspect="1"/>
          </p:cNvPicPr>
          <p:nvPr userDrawn="1"/>
        </p:nvPicPr>
        <p:blipFill>
          <a:blip r:embed="rId7"/>
          <a:stretch>
            <a:fillRect/>
          </a:stretch>
        </p:blipFill>
        <p:spPr>
          <a:xfrm>
            <a:off x="8093630" y="121280"/>
            <a:ext cx="726370" cy="263075"/>
          </a:xfrm>
          <a:prstGeom prst="rect">
            <a:avLst/>
          </a:prstGeom>
        </p:spPr>
      </p:pic>
      <p:sp>
        <p:nvSpPr>
          <p:cNvPr id="3" name="Title Placeholder 2">
            <a:extLst>
              <a:ext uri="{FF2B5EF4-FFF2-40B4-BE49-F238E27FC236}">
                <a16:creationId xmlns:a16="http://schemas.microsoft.com/office/drawing/2014/main" id="{89271022-20A5-4D9A-84BD-CFB63810A5C6}"/>
              </a:ext>
            </a:extLst>
          </p:cNvPr>
          <p:cNvSpPr>
            <a:spLocks noGrp="1"/>
          </p:cNvSpPr>
          <p:nvPr>
            <p:ph type="title"/>
          </p:nvPr>
        </p:nvSpPr>
        <p:spPr>
          <a:xfrm>
            <a:off x="324000" y="252818"/>
            <a:ext cx="5238600" cy="495175"/>
          </a:xfrm>
          <a:prstGeom prst="rect">
            <a:avLst/>
          </a:prstGeom>
        </p:spPr>
        <p:txBody>
          <a:bodyPr vert="horz" lIns="91440" tIns="45720" rIns="91440" bIns="45720" rtlCol="0">
            <a:noAutofit/>
          </a:bodyPr>
          <a:lstStyle/>
          <a:p>
            <a:pPr marL="0" lvl="0" indent="0">
              <a:lnSpc>
                <a:spcPts val="2500"/>
              </a:lnSpc>
              <a:spcBef>
                <a:spcPts val="0"/>
              </a:spcBef>
              <a:buClr>
                <a:srgbClr val="D00040"/>
              </a:buClr>
              <a:buFont typeface="Arial" pitchFamily="34" charset="0"/>
            </a:pPr>
            <a:r>
              <a:rPr lang="en-US"/>
              <a:t>Click to edit Master title style</a:t>
            </a:r>
          </a:p>
        </p:txBody>
      </p:sp>
      <p:sp>
        <p:nvSpPr>
          <p:cNvPr id="6" name="Text Placeholder 5">
            <a:extLst>
              <a:ext uri="{FF2B5EF4-FFF2-40B4-BE49-F238E27FC236}">
                <a16:creationId xmlns:a16="http://schemas.microsoft.com/office/drawing/2014/main" id="{B374904E-396E-4218-8F2B-633F1212695D}"/>
              </a:ext>
            </a:extLst>
          </p:cNvPr>
          <p:cNvSpPr>
            <a:spLocks noGrp="1"/>
          </p:cNvSpPr>
          <p:nvPr>
            <p:ph type="body" idx="1"/>
          </p:nvPr>
        </p:nvSpPr>
        <p:spPr>
          <a:xfrm>
            <a:off x="324000" y="914400"/>
            <a:ext cx="7886700" cy="3913200"/>
          </a:xfrm>
          <a:prstGeom prst="rect">
            <a:avLst/>
          </a:prstGeom>
        </p:spPr>
        <p:txBody>
          <a:bodyPr vert="horz" lIns="91440" tIns="45720" rIns="91440" bIns="45720" rtlCol="0">
            <a:normAutofit/>
          </a:bodyPr>
          <a:lstStyle/>
          <a:p>
            <a:pPr marL="266700" lvl="0" indent="-266700"/>
            <a:r>
              <a:rPr lang="en-US"/>
              <a:t>Click to edit Master text styles</a:t>
            </a:r>
          </a:p>
          <a:p>
            <a:pPr marL="266700" lvl="1" indent="-266700"/>
            <a:r>
              <a:rPr lang="en-US"/>
              <a:t>Second level</a:t>
            </a:r>
          </a:p>
          <a:p>
            <a:pPr marL="266700" lvl="2" indent="-266700"/>
            <a:r>
              <a:rPr lang="en-US"/>
              <a:t>Third level</a:t>
            </a:r>
          </a:p>
          <a:p>
            <a:pPr marL="266700" lvl="3" indent="-266700"/>
            <a:r>
              <a:rPr lang="en-US"/>
              <a:t>Fourth level</a:t>
            </a:r>
          </a:p>
          <a:p>
            <a:pPr marL="266700" lvl="4" indent="-266700"/>
            <a:r>
              <a:rPr lang="en-US"/>
              <a:t>Fifth level</a:t>
            </a:r>
            <a:endParaRPr lang="en-US" dirty="0"/>
          </a:p>
        </p:txBody>
      </p:sp>
      <p:sp>
        <p:nvSpPr>
          <p:cNvPr id="7" name="TextBox 6">
            <a:extLst>
              <a:ext uri="{FF2B5EF4-FFF2-40B4-BE49-F238E27FC236}">
                <a16:creationId xmlns:a16="http://schemas.microsoft.com/office/drawing/2014/main" id="{348E3D3F-BB53-009A-B128-5135ED82C8FF}"/>
              </a:ext>
            </a:extLst>
          </p:cNvPr>
          <p:cNvSpPr txBox="1"/>
          <p:nvPr userDrawn="1"/>
        </p:nvSpPr>
        <p:spPr>
          <a:xfrm>
            <a:off x="6434456" y="406770"/>
            <a:ext cx="2487732" cy="276999"/>
          </a:xfrm>
          <a:prstGeom prst="rect">
            <a:avLst/>
          </a:prstGeom>
          <a:noFill/>
        </p:spPr>
        <p:txBody>
          <a:bodyPr wrap="square" rtlCol="0">
            <a:spAutoFit/>
          </a:bodyPr>
          <a:lstStyle/>
          <a:p>
            <a:pPr marL="38700" indent="0" algn="r" defTabSz="360000" rtl="0" eaLnBrk="1" latinLnBrk="0" hangingPunct="1">
              <a:spcBef>
                <a:spcPct val="20000"/>
              </a:spcBef>
              <a:buClr>
                <a:srgbClr val="C00000"/>
              </a:buClr>
              <a:buFont typeface="Arial" panose="020B0604020202020204" pitchFamily="34" charset="0"/>
              <a:buNone/>
            </a:pPr>
            <a:r>
              <a:rPr lang="en-US" sz="1200" b="1" i="0" kern="1200" dirty="0">
                <a:solidFill>
                  <a:srgbClr val="878787"/>
                </a:solidFill>
                <a:latin typeface="Soho Pro" panose="02040503030506020204" pitchFamily="18" charset="0"/>
                <a:ea typeface="+mn-ea"/>
              </a:rPr>
              <a:t>Cardiovascular Round Table </a:t>
            </a:r>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65" r:id="rId3"/>
    <p:sldLayoutId id="2147483669" r:id="rId4"/>
    <p:sldLayoutId id="2147483666" r:id="rId5"/>
  </p:sldLayoutIdLst>
  <p:hf hdr="0" ftr="0" dt="0"/>
  <p:txStyles>
    <p:titleStyle>
      <a:lvl1pPr algn="l" defTabSz="914400" rtl="0" eaLnBrk="1" latinLnBrk="0" hangingPunct="1">
        <a:spcBef>
          <a:spcPct val="0"/>
        </a:spcBef>
        <a:buNone/>
        <a:defRPr lang="en-US" sz="2800" b="1" i="0" kern="1200" smtClean="0">
          <a:solidFill>
            <a:schemeClr val="accent1"/>
          </a:solidFill>
          <a:latin typeface="+mj-lt"/>
          <a:ea typeface="+mn-ea"/>
          <a:cs typeface="Verdana"/>
        </a:defRPr>
      </a:lvl1pPr>
    </p:titleStyle>
    <p:bodyStyle>
      <a:lvl1pPr marL="0" indent="0" algn="l" defTabSz="360000" rtl="0" eaLnBrk="1" latinLnBrk="0" hangingPunct="1">
        <a:spcBef>
          <a:spcPct val="20000"/>
        </a:spcBef>
        <a:buClr>
          <a:srgbClr val="C00000"/>
        </a:buClr>
        <a:buFont typeface="Arial" panose="020B0604020202020204" pitchFamily="34" charset="0"/>
        <a:buNone/>
        <a:defRPr lang="en-US" sz="2400" b="1" i="0" kern="1200" dirty="0" smtClean="0">
          <a:solidFill>
            <a:schemeClr val="tx1"/>
          </a:solidFill>
          <a:latin typeface="+mn-lt"/>
          <a:ea typeface="+mn-ea"/>
          <a:cs typeface="Verdana"/>
        </a:defRPr>
      </a:lvl1pPr>
      <a:lvl2pPr marL="266700" indent="0" algn="l" defTabSz="360000" rtl="0" eaLnBrk="1" latinLnBrk="0" hangingPunct="1">
        <a:spcBef>
          <a:spcPct val="20000"/>
        </a:spcBef>
        <a:buClr>
          <a:srgbClr val="C00000"/>
        </a:buClr>
        <a:buFont typeface="Arial" panose="020B0604020202020204" pitchFamily="34" charset="0"/>
        <a:buNone/>
        <a:defRPr lang="en-US" sz="2000" b="0" i="0" kern="1200" dirty="0" smtClean="0">
          <a:solidFill>
            <a:schemeClr val="tx1"/>
          </a:solidFill>
          <a:latin typeface="+mn-lt"/>
          <a:ea typeface="+mn-ea"/>
          <a:cs typeface="Verdana"/>
        </a:defRPr>
      </a:lvl2pPr>
      <a:lvl3pPr marL="531812" indent="0" algn="l" defTabSz="360000" rtl="0" eaLnBrk="1" latinLnBrk="0" hangingPunct="1">
        <a:spcBef>
          <a:spcPct val="20000"/>
        </a:spcBef>
        <a:buClr>
          <a:srgbClr val="C00000"/>
        </a:buClr>
        <a:buFont typeface="Arial" panose="020B0604020202020204" pitchFamily="34" charset="0"/>
        <a:buNone/>
        <a:defRPr lang="en-US" sz="1800" b="0" i="0" kern="1200" dirty="0" smtClean="0">
          <a:solidFill>
            <a:schemeClr val="tx1"/>
          </a:solidFill>
          <a:latin typeface="+mn-lt"/>
          <a:ea typeface="+mn-ea"/>
          <a:cs typeface="Verdana"/>
        </a:defRPr>
      </a:lvl3pPr>
      <a:lvl4pPr marL="809625" indent="0" algn="l" defTabSz="360000" rtl="0" eaLnBrk="1" latinLnBrk="0" hangingPunct="1">
        <a:spcBef>
          <a:spcPct val="20000"/>
        </a:spcBef>
        <a:buClr>
          <a:srgbClr val="C00000"/>
        </a:buClr>
        <a:buFont typeface="Arial" panose="020B0604020202020204" pitchFamily="34" charset="0"/>
        <a:buNone/>
        <a:defRPr lang="en-US" sz="1800" b="0" i="0" kern="1200" dirty="0" smtClean="0">
          <a:solidFill>
            <a:schemeClr val="tx1"/>
          </a:solidFill>
          <a:latin typeface="+mn-lt"/>
          <a:ea typeface="+mn-ea"/>
          <a:cs typeface="Verdana"/>
        </a:defRPr>
      </a:lvl4pPr>
      <a:lvl5pPr marL="1076325" indent="0" algn="l" defTabSz="360000" rtl="0" eaLnBrk="1" latinLnBrk="0" hangingPunct="1">
        <a:spcBef>
          <a:spcPct val="20000"/>
        </a:spcBef>
        <a:buClr>
          <a:srgbClr val="C00000"/>
        </a:buClr>
        <a:buFont typeface="Arial" panose="020B0604020202020204" pitchFamily="34" charset="0"/>
        <a:buNone/>
        <a:defRPr lang="en-US" sz="1800" b="0" i="0" kern="1200" dirty="0" smtClean="0">
          <a:solidFill>
            <a:schemeClr val="tx1"/>
          </a:solidFill>
          <a:latin typeface="+mn-lt"/>
          <a:ea typeface="+mn-ea"/>
          <a:cs typeface="Verdana"/>
        </a:defRPr>
      </a:lvl5pPr>
      <a:lvl6pPr marL="1981200" indent="0" algn="l" defTabSz="914400" rtl="0" eaLnBrk="1" latinLnBrk="0" hangingPunct="1">
        <a:spcBef>
          <a:spcPct val="20000"/>
        </a:spcBef>
        <a:buClr>
          <a:srgbClr val="C00000"/>
        </a:buClr>
        <a:buFont typeface="Arial" panose="020B0604020202020204" pitchFamily="34" charset="0"/>
        <a:buNone/>
        <a:defRPr lang="en-US" sz="1400" kern="1200" dirty="0" smtClean="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lang="en-US" sz="1400" kern="1200" dirty="0" smtClean="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lang="en-US" sz="1400" kern="1200" dirty="0" smtClean="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A54CD9-6332-4018-80C0-8851DA2A6F56}"/>
              </a:ext>
            </a:extLst>
          </p:cNvPr>
          <p:cNvSpPr>
            <a:spLocks noGrp="1"/>
          </p:cNvSpPr>
          <p:nvPr>
            <p:ph type="body" sz="quarter" idx="12"/>
          </p:nvPr>
        </p:nvSpPr>
        <p:spPr/>
        <p:txBody>
          <a:bodyPr/>
          <a:lstStyle/>
          <a:p>
            <a:r>
              <a:rPr lang="en-US" dirty="0"/>
              <a:t>16 June 2026</a:t>
            </a:r>
          </a:p>
        </p:txBody>
      </p:sp>
      <p:sp>
        <p:nvSpPr>
          <p:cNvPr id="4" name="Text Placeholder 3">
            <a:extLst>
              <a:ext uri="{FF2B5EF4-FFF2-40B4-BE49-F238E27FC236}">
                <a16:creationId xmlns:a16="http://schemas.microsoft.com/office/drawing/2014/main" id="{5F110484-47B9-407B-AAD0-5EFF6D5A36BC}"/>
              </a:ext>
            </a:extLst>
          </p:cNvPr>
          <p:cNvSpPr>
            <a:spLocks noGrp="1"/>
          </p:cNvSpPr>
          <p:nvPr>
            <p:ph type="body" sz="quarter" idx="13"/>
          </p:nvPr>
        </p:nvSpPr>
        <p:spPr/>
        <p:txBody>
          <a:bodyPr/>
          <a:lstStyle/>
          <a:p>
            <a:r>
              <a:rPr lang="en-US" dirty="0"/>
              <a:t>Tom De Potter</a:t>
            </a:r>
          </a:p>
        </p:txBody>
      </p:sp>
      <p:sp>
        <p:nvSpPr>
          <p:cNvPr id="5" name="Text Placeholder 4">
            <a:extLst>
              <a:ext uri="{FF2B5EF4-FFF2-40B4-BE49-F238E27FC236}">
                <a16:creationId xmlns:a16="http://schemas.microsoft.com/office/drawing/2014/main" id="{276148CC-D3A4-4136-AA81-28BD3CC083FD}"/>
              </a:ext>
            </a:extLst>
          </p:cNvPr>
          <p:cNvSpPr>
            <a:spLocks noGrp="1"/>
          </p:cNvSpPr>
          <p:nvPr>
            <p:ph type="body" sz="quarter" idx="14"/>
          </p:nvPr>
        </p:nvSpPr>
        <p:spPr>
          <a:xfrm>
            <a:off x="1043610" y="927760"/>
            <a:ext cx="6768746" cy="1448731"/>
          </a:xfrm>
        </p:spPr>
        <p:txBody>
          <a:bodyPr/>
          <a:lstStyle/>
          <a:p>
            <a:r>
              <a:rPr lang="en-US" sz="4400" dirty="0"/>
              <a:t>Impact of the cardiovascular field on the environment</a:t>
            </a:r>
          </a:p>
        </p:txBody>
      </p:sp>
    </p:spTree>
    <p:extLst>
      <p:ext uri="{BB962C8B-B14F-4D97-AF65-F5344CB8AC3E}">
        <p14:creationId xmlns:p14="http://schemas.microsoft.com/office/powerpoint/2010/main" val="2845312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A5D6B3-61FC-FEF7-5326-24CE3791FDCB}"/>
              </a:ext>
            </a:extLst>
          </p:cNvPr>
          <p:cNvSpPr>
            <a:spLocks noGrp="1"/>
          </p:cNvSpPr>
          <p:nvPr>
            <p:ph type="body" sz="quarter" idx="10"/>
          </p:nvPr>
        </p:nvSpPr>
        <p:spPr/>
        <p:txBody>
          <a:bodyPr/>
          <a:lstStyle/>
          <a:p>
            <a:r>
              <a:rPr lang="nl-BE" dirty="0"/>
              <a:t>Late recognition</a:t>
            </a:r>
            <a:endParaRPr lang="en-BE" dirty="0"/>
          </a:p>
        </p:txBody>
      </p:sp>
      <p:pic>
        <p:nvPicPr>
          <p:cNvPr id="4" name="Espace réservé du contenu 6">
            <a:extLst>
              <a:ext uri="{FF2B5EF4-FFF2-40B4-BE49-F238E27FC236}">
                <a16:creationId xmlns:a16="http://schemas.microsoft.com/office/drawing/2014/main" id="{52DCD0BF-816D-7E0A-21DA-AA816F71C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95" y="907953"/>
            <a:ext cx="3689685" cy="3505200"/>
          </a:xfrm>
          <a:prstGeom prst="rect">
            <a:avLst/>
          </a:prstGeom>
        </p:spPr>
      </p:pic>
      <p:pic>
        <p:nvPicPr>
          <p:cNvPr id="5" name="Image 8">
            <a:extLst>
              <a:ext uri="{FF2B5EF4-FFF2-40B4-BE49-F238E27FC236}">
                <a16:creationId xmlns:a16="http://schemas.microsoft.com/office/drawing/2014/main" id="{9959F119-2284-4252-93ED-0131DE5616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7721" y="907953"/>
            <a:ext cx="3745065" cy="3505200"/>
          </a:xfrm>
          <a:prstGeom prst="rect">
            <a:avLst/>
          </a:prstGeom>
        </p:spPr>
      </p:pic>
      <p:pic>
        <p:nvPicPr>
          <p:cNvPr id="8" name="Picture 7">
            <a:extLst>
              <a:ext uri="{FF2B5EF4-FFF2-40B4-BE49-F238E27FC236}">
                <a16:creationId xmlns:a16="http://schemas.microsoft.com/office/drawing/2014/main" id="{131DAB0B-61E7-0AA5-C27E-C64FDDDB5F24}"/>
              </a:ext>
            </a:extLst>
          </p:cNvPr>
          <p:cNvPicPr>
            <a:picLocks noChangeAspect="1"/>
          </p:cNvPicPr>
          <p:nvPr/>
        </p:nvPicPr>
        <p:blipFill>
          <a:blip r:embed="rId5"/>
          <a:srcRect t="3779" r="16662" b="11740"/>
          <a:stretch>
            <a:fillRect/>
          </a:stretch>
        </p:blipFill>
        <p:spPr>
          <a:xfrm>
            <a:off x="2590800" y="758119"/>
            <a:ext cx="3745064" cy="4084378"/>
          </a:xfrm>
          <a:prstGeom prst="rect">
            <a:avLst/>
          </a:prstGeom>
        </p:spPr>
      </p:pic>
    </p:spTree>
    <p:extLst>
      <p:ext uri="{BB962C8B-B14F-4D97-AF65-F5344CB8AC3E}">
        <p14:creationId xmlns:p14="http://schemas.microsoft.com/office/powerpoint/2010/main" val="18503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1A32C7-2CCA-7817-0B11-E92CB26D97EC}"/>
              </a:ext>
            </a:extLst>
          </p:cNvPr>
          <p:cNvSpPr>
            <a:spLocks noGrp="1"/>
          </p:cNvSpPr>
          <p:nvPr>
            <p:ph type="body" sz="quarter" idx="10"/>
          </p:nvPr>
        </p:nvSpPr>
        <p:spPr/>
        <p:txBody>
          <a:bodyPr/>
          <a:lstStyle/>
          <a:p>
            <a:r>
              <a:rPr lang="en-BE" dirty="0"/>
              <a:t>Health care sustainability</a:t>
            </a:r>
          </a:p>
        </p:txBody>
      </p:sp>
      <p:sp>
        <p:nvSpPr>
          <p:cNvPr id="4" name="Content Placeholder 2">
            <a:extLst>
              <a:ext uri="{FF2B5EF4-FFF2-40B4-BE49-F238E27FC236}">
                <a16:creationId xmlns:a16="http://schemas.microsoft.com/office/drawing/2014/main" id="{CCE659D1-0F26-C306-140F-F9F4B5165E7E}"/>
              </a:ext>
            </a:extLst>
          </p:cNvPr>
          <p:cNvSpPr>
            <a:spLocks noGrp="1"/>
          </p:cNvSpPr>
          <p:nvPr>
            <p:ph sz="quarter" idx="11"/>
          </p:nvPr>
        </p:nvSpPr>
        <p:spPr>
          <a:xfrm>
            <a:off x="323850" y="915566"/>
            <a:ext cx="8210550" cy="3890434"/>
          </a:xfrm>
        </p:spPr>
        <p:txBody>
          <a:bodyPr/>
          <a:lstStyle/>
          <a:p>
            <a:r>
              <a:rPr lang="en-BE" dirty="0"/>
              <a:t>4-10% of greenhouse gas emissions</a:t>
            </a:r>
          </a:p>
          <a:p>
            <a:r>
              <a:rPr lang="en-BE" dirty="0"/>
              <a:t>If global healthcare was a country…</a:t>
            </a:r>
          </a:p>
        </p:txBody>
      </p:sp>
      <p:pic>
        <p:nvPicPr>
          <p:cNvPr id="9" name="Picture 8">
            <a:extLst>
              <a:ext uri="{FF2B5EF4-FFF2-40B4-BE49-F238E27FC236}">
                <a16:creationId xmlns:a16="http://schemas.microsoft.com/office/drawing/2014/main" id="{367CCF69-B213-BF45-A760-ED8C22581575}"/>
              </a:ext>
            </a:extLst>
          </p:cNvPr>
          <p:cNvPicPr>
            <a:picLocks noChangeAspect="1"/>
          </p:cNvPicPr>
          <p:nvPr/>
        </p:nvPicPr>
        <p:blipFill>
          <a:blip r:embed="rId3"/>
          <a:stretch>
            <a:fillRect/>
          </a:stretch>
        </p:blipFill>
        <p:spPr>
          <a:xfrm>
            <a:off x="2756887" y="1962150"/>
            <a:ext cx="3344475" cy="2786040"/>
          </a:xfrm>
          <a:prstGeom prst="rect">
            <a:avLst/>
          </a:prstGeom>
        </p:spPr>
      </p:pic>
      <p:sp>
        <p:nvSpPr>
          <p:cNvPr id="3" name="TextBox 2">
            <a:extLst>
              <a:ext uri="{FF2B5EF4-FFF2-40B4-BE49-F238E27FC236}">
                <a16:creationId xmlns:a16="http://schemas.microsoft.com/office/drawing/2014/main" id="{8AFAE0A4-3F9F-536C-1945-9AA8268449B8}"/>
              </a:ext>
            </a:extLst>
          </p:cNvPr>
          <p:cNvSpPr txBox="1"/>
          <p:nvPr/>
        </p:nvSpPr>
        <p:spPr>
          <a:xfrm>
            <a:off x="12827000" y="-762000"/>
            <a:ext cx="223779" cy="338554"/>
          </a:xfrm>
          <a:prstGeom prst="rect">
            <a:avLst/>
          </a:prstGeom>
          <a:noFill/>
        </p:spPr>
        <p:txBody>
          <a:bodyPr wrap="none" rtlCol="0">
            <a:spAutoFit/>
          </a:bodyPr>
          <a:lstStyle/>
          <a:p>
            <a:pPr marL="38700" indent="0" algn="l" defTabSz="360000" rtl="0" eaLnBrk="1" latinLnBrk="0" hangingPunct="1">
              <a:spcBef>
                <a:spcPct val="20000"/>
              </a:spcBef>
              <a:buClr>
                <a:srgbClr val="C00000"/>
              </a:buClr>
              <a:buFont typeface="Arial" panose="020B0604020202020204" pitchFamily="34" charset="0"/>
              <a:buNone/>
            </a:pPr>
            <a:endParaRPr lang="en-BE" sz="1600" b="1" i="0" kern="1200" dirty="0">
              <a:solidFill>
                <a:schemeClr val="tx1"/>
              </a:solidFill>
              <a:latin typeface="+mn-lt"/>
              <a:ea typeface="+mn-ea"/>
            </a:endParaRPr>
          </a:p>
        </p:txBody>
      </p:sp>
    </p:spTree>
    <p:extLst>
      <p:ext uri="{BB962C8B-B14F-4D97-AF65-F5344CB8AC3E}">
        <p14:creationId xmlns:p14="http://schemas.microsoft.com/office/powerpoint/2010/main" val="238910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6572D-FB76-6395-FC71-C019528ECBC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3DD33E9-8EFA-2B85-5AF0-D63FCBBAACA5}"/>
              </a:ext>
            </a:extLst>
          </p:cNvPr>
          <p:cNvSpPr>
            <a:spLocks noGrp="1"/>
          </p:cNvSpPr>
          <p:nvPr>
            <p:ph type="body" sz="quarter" idx="10"/>
          </p:nvPr>
        </p:nvSpPr>
        <p:spPr/>
        <p:txBody>
          <a:bodyPr/>
          <a:lstStyle/>
          <a:p>
            <a:r>
              <a:rPr lang="en-BE" dirty="0"/>
              <a:t>Carbon emission</a:t>
            </a:r>
          </a:p>
        </p:txBody>
      </p:sp>
      <p:sp>
        <p:nvSpPr>
          <p:cNvPr id="5" name="Content Placeholder 2">
            <a:extLst>
              <a:ext uri="{FF2B5EF4-FFF2-40B4-BE49-F238E27FC236}">
                <a16:creationId xmlns:a16="http://schemas.microsoft.com/office/drawing/2014/main" id="{7FCE3FD8-6ADC-9306-FDAA-AC51E199FF72}"/>
              </a:ext>
            </a:extLst>
          </p:cNvPr>
          <p:cNvSpPr>
            <a:spLocks noGrp="1"/>
          </p:cNvSpPr>
          <p:nvPr>
            <p:ph sz="quarter" idx="11"/>
          </p:nvPr>
        </p:nvSpPr>
        <p:spPr>
          <a:xfrm>
            <a:off x="323850" y="915566"/>
            <a:ext cx="7632700" cy="3890434"/>
          </a:xfrm>
        </p:spPr>
        <p:txBody>
          <a:bodyPr>
            <a:normAutofit/>
          </a:bodyPr>
          <a:lstStyle/>
          <a:p>
            <a:r>
              <a:rPr lang="en-BE" dirty="0"/>
              <a:t>Life cycle assessment</a:t>
            </a:r>
          </a:p>
          <a:p>
            <a:r>
              <a:rPr lang="en-BE" dirty="0"/>
              <a:t>C + </a:t>
            </a:r>
            <a:r>
              <a:rPr lang="en-GB" dirty="0"/>
              <a:t>O</a:t>
            </a:r>
            <a:r>
              <a:rPr lang="en-GB" baseline="-25000" dirty="0"/>
              <a:t>2</a:t>
            </a:r>
            <a:r>
              <a:rPr lang="en-BE" dirty="0"/>
              <a:t> </a:t>
            </a:r>
            <a:r>
              <a:rPr lang="en-BE" dirty="0">
                <a:sym typeface="Wingdings" pitchFamily="2" charset="2"/>
              </a:rPr>
              <a:t> </a:t>
            </a:r>
            <a:r>
              <a:rPr lang="en-GB" dirty="0"/>
              <a:t>CO</a:t>
            </a:r>
            <a:r>
              <a:rPr lang="en-GB" baseline="-25000" dirty="0"/>
              <a:t>2</a:t>
            </a:r>
            <a:r>
              <a:rPr lang="en-BE" dirty="0">
                <a:sym typeface="Wingdings" pitchFamily="2" charset="2"/>
              </a:rPr>
              <a:t> </a:t>
            </a:r>
            <a:r>
              <a:rPr lang="en-BE" sz="1800" dirty="0">
                <a:sym typeface="Wingdings" pitchFamily="2" charset="2"/>
              </a:rPr>
              <a:t>+ heat</a:t>
            </a:r>
            <a:endParaRPr lang="en-BE" sz="1800" dirty="0"/>
          </a:p>
          <a:p>
            <a:r>
              <a:rPr lang="en-BE" dirty="0"/>
              <a:t>1L gasoline = 2.3 kg of </a:t>
            </a:r>
            <a:r>
              <a:rPr lang="en-GB" dirty="0"/>
              <a:t>CO</a:t>
            </a:r>
            <a:r>
              <a:rPr lang="en-GB" baseline="-25000" dirty="0"/>
              <a:t>2</a:t>
            </a:r>
            <a:endParaRPr lang="en-BE" dirty="0"/>
          </a:p>
          <a:p>
            <a:r>
              <a:rPr lang="en-BE" dirty="0"/>
              <a:t>Carbon footprint per capita</a:t>
            </a:r>
          </a:p>
          <a:p>
            <a:pPr lvl="1"/>
            <a:r>
              <a:rPr lang="en-BE" dirty="0"/>
              <a:t>Western countries:		8.000 </a:t>
            </a:r>
            <a:r>
              <a:rPr lang="en-BE" sz="1400" dirty="0"/>
              <a:t>kg </a:t>
            </a:r>
            <a:r>
              <a:rPr lang="en-GB" sz="1400" dirty="0"/>
              <a:t>CO</a:t>
            </a:r>
            <a:r>
              <a:rPr lang="en-GB" sz="1400" baseline="-25000" dirty="0"/>
              <a:t>2</a:t>
            </a:r>
            <a:r>
              <a:rPr lang="en-BE" sz="1400" dirty="0"/>
              <a:t>e</a:t>
            </a:r>
          </a:p>
          <a:p>
            <a:pPr lvl="1"/>
            <a:r>
              <a:rPr lang="en-BE" dirty="0"/>
              <a:t>Worldwide:				5.000 </a:t>
            </a:r>
            <a:r>
              <a:rPr lang="en-BE" sz="1400" dirty="0"/>
              <a:t>kg </a:t>
            </a:r>
            <a:r>
              <a:rPr lang="en-GB" sz="1400" dirty="0"/>
              <a:t>CO</a:t>
            </a:r>
            <a:r>
              <a:rPr lang="en-GB" sz="1400" baseline="-25000" dirty="0"/>
              <a:t>2</a:t>
            </a:r>
            <a:r>
              <a:rPr lang="en-BE" sz="1400" dirty="0"/>
              <a:t>e</a:t>
            </a:r>
          </a:p>
          <a:p>
            <a:pPr lvl="1"/>
            <a:r>
              <a:rPr lang="en-BE" dirty="0"/>
              <a:t>Goal:						2.000 </a:t>
            </a:r>
            <a:r>
              <a:rPr lang="en-BE" sz="1400" dirty="0"/>
              <a:t>kg </a:t>
            </a:r>
            <a:r>
              <a:rPr lang="en-GB" sz="1400" dirty="0"/>
              <a:t>CO</a:t>
            </a:r>
            <a:r>
              <a:rPr lang="en-GB" sz="1400" baseline="-25000" dirty="0"/>
              <a:t>2</a:t>
            </a:r>
            <a:r>
              <a:rPr lang="en-BE" sz="1400" dirty="0"/>
              <a:t>e</a:t>
            </a:r>
          </a:p>
          <a:p>
            <a:endParaRPr lang="en-BE" dirty="0"/>
          </a:p>
        </p:txBody>
      </p:sp>
      <p:pic>
        <p:nvPicPr>
          <p:cNvPr id="6" name="Picture 2">
            <a:extLst>
              <a:ext uri="{FF2B5EF4-FFF2-40B4-BE49-F238E27FC236}">
                <a16:creationId xmlns:a16="http://schemas.microsoft.com/office/drawing/2014/main" id="{05A051E7-4194-CD86-73BA-5EA80052A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982" y="57150"/>
            <a:ext cx="3581400" cy="3627301"/>
          </a:xfrm>
          <a:prstGeom prst="rect">
            <a:avLst/>
          </a:prstGeom>
          <a:solidFill>
            <a:schemeClr val="bg1"/>
          </a:solidFill>
        </p:spPr>
      </p:pic>
    </p:spTree>
    <p:extLst>
      <p:ext uri="{BB962C8B-B14F-4D97-AF65-F5344CB8AC3E}">
        <p14:creationId xmlns:p14="http://schemas.microsoft.com/office/powerpoint/2010/main" val="3556222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2CCC24-D019-EC4B-4A3C-90900203D709}"/>
              </a:ext>
            </a:extLst>
          </p:cNvPr>
          <p:cNvSpPr>
            <a:spLocks noGrp="1"/>
          </p:cNvSpPr>
          <p:nvPr>
            <p:ph type="body" sz="quarter" idx="10"/>
          </p:nvPr>
        </p:nvSpPr>
        <p:spPr/>
        <p:txBody>
          <a:bodyPr/>
          <a:lstStyle/>
          <a:p>
            <a:r>
              <a:rPr lang="en-BE" dirty="0"/>
              <a:t>Direct vs indirect emmission</a:t>
            </a:r>
          </a:p>
        </p:txBody>
      </p:sp>
      <p:pic>
        <p:nvPicPr>
          <p:cNvPr id="4" name="Picture 2" descr="Health care emission types by scope">
            <a:extLst>
              <a:ext uri="{FF2B5EF4-FFF2-40B4-BE49-F238E27FC236}">
                <a16:creationId xmlns:a16="http://schemas.microsoft.com/office/drawing/2014/main" id="{66649FB7-AE63-C0D9-E502-A1E0293E1D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18" y="1047750"/>
            <a:ext cx="5399819" cy="339058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3484A13-FE9A-D977-89CC-441F9EFAB9CF}"/>
              </a:ext>
            </a:extLst>
          </p:cNvPr>
          <p:cNvSpPr/>
          <p:nvPr/>
        </p:nvSpPr>
        <p:spPr>
          <a:xfrm>
            <a:off x="3505200" y="3257550"/>
            <a:ext cx="914400" cy="613819"/>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BE"/>
          </a:p>
        </p:txBody>
      </p:sp>
      <p:sp>
        <p:nvSpPr>
          <p:cNvPr id="5" name="TextBox 4">
            <a:extLst>
              <a:ext uri="{FF2B5EF4-FFF2-40B4-BE49-F238E27FC236}">
                <a16:creationId xmlns:a16="http://schemas.microsoft.com/office/drawing/2014/main" id="{86A575D2-29EF-05C7-845B-FD087BCF41FD}"/>
              </a:ext>
            </a:extLst>
          </p:cNvPr>
          <p:cNvSpPr txBox="1"/>
          <p:nvPr/>
        </p:nvSpPr>
        <p:spPr>
          <a:xfrm>
            <a:off x="6019800" y="1809750"/>
            <a:ext cx="2362200" cy="2215991"/>
          </a:xfrm>
          <a:prstGeom prst="rect">
            <a:avLst/>
          </a:prstGeom>
          <a:noFill/>
          <a:ln w="41275">
            <a:solidFill>
              <a:srgbClr val="C00000"/>
            </a:solidFill>
          </a:ln>
        </p:spPr>
        <p:txBody>
          <a:bodyPr wrap="square">
            <a:spAutoFit/>
          </a:bodyPr>
          <a:lstStyle/>
          <a:p>
            <a:pPr marL="285750" indent="-285750">
              <a:spcAft>
                <a:spcPts val="1800"/>
              </a:spcAft>
              <a:buFont typeface="Arial" panose="020B0604020202020204" pitchFamily="34" charset="0"/>
              <a:buChar char="•"/>
            </a:pPr>
            <a:r>
              <a:rPr lang="nl-BE" dirty="0"/>
              <a:t>30% of waste coming from the OR</a:t>
            </a:r>
          </a:p>
          <a:p>
            <a:pPr marL="285750" indent="-285750">
              <a:spcAft>
                <a:spcPts val="1800"/>
              </a:spcAft>
              <a:buFont typeface="Arial" panose="020B0604020202020204" pitchFamily="34" charset="0"/>
              <a:buChar char="•"/>
            </a:pPr>
            <a:r>
              <a:rPr lang="nl-BE" dirty="0"/>
              <a:t>1 OR per day = family of 4 per week</a:t>
            </a:r>
          </a:p>
          <a:p>
            <a:pPr marL="285750" indent="-285750">
              <a:spcAft>
                <a:spcPts val="1800"/>
              </a:spcAft>
              <a:buFont typeface="Arial" panose="020B0604020202020204" pitchFamily="34" charset="0"/>
              <a:buChar char="•"/>
            </a:pPr>
            <a:r>
              <a:rPr lang="nl-BE" dirty="0"/>
              <a:t>70% considered hazardous waste…</a:t>
            </a:r>
            <a:endParaRPr lang="en-BE" dirty="0"/>
          </a:p>
        </p:txBody>
      </p:sp>
      <p:sp>
        <p:nvSpPr>
          <p:cNvPr id="6" name="TextBox 5">
            <a:extLst>
              <a:ext uri="{FF2B5EF4-FFF2-40B4-BE49-F238E27FC236}">
                <a16:creationId xmlns:a16="http://schemas.microsoft.com/office/drawing/2014/main" id="{3CA0A2F7-3BA0-50E6-84FD-5229DA1025E1}"/>
              </a:ext>
            </a:extLst>
          </p:cNvPr>
          <p:cNvSpPr txBox="1"/>
          <p:nvPr/>
        </p:nvSpPr>
        <p:spPr>
          <a:xfrm>
            <a:off x="730328" y="4545256"/>
            <a:ext cx="730328" cy="338554"/>
          </a:xfrm>
          <a:prstGeom prst="rect">
            <a:avLst/>
          </a:prstGeom>
          <a:noFill/>
        </p:spPr>
        <p:txBody>
          <a:bodyPr wrap="non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en-BE" sz="1600" b="1" dirty="0"/>
              <a:t>± 20%</a:t>
            </a:r>
            <a:endParaRPr lang="en-BE" sz="1600" b="1" i="0" kern="1200" dirty="0">
              <a:solidFill>
                <a:schemeClr val="tx1"/>
              </a:solidFill>
              <a:latin typeface="+mn-lt"/>
              <a:ea typeface="+mn-ea"/>
            </a:endParaRPr>
          </a:p>
        </p:txBody>
      </p:sp>
      <p:sp>
        <p:nvSpPr>
          <p:cNvPr id="7" name="TextBox 6">
            <a:extLst>
              <a:ext uri="{FF2B5EF4-FFF2-40B4-BE49-F238E27FC236}">
                <a16:creationId xmlns:a16="http://schemas.microsoft.com/office/drawing/2014/main" id="{E5262E12-9DBF-C215-0C88-ACCBD76F179B}"/>
              </a:ext>
            </a:extLst>
          </p:cNvPr>
          <p:cNvSpPr txBox="1"/>
          <p:nvPr/>
        </p:nvSpPr>
        <p:spPr>
          <a:xfrm>
            <a:off x="2209800" y="4545256"/>
            <a:ext cx="730328" cy="338554"/>
          </a:xfrm>
          <a:prstGeom prst="rect">
            <a:avLst/>
          </a:prstGeom>
          <a:noFill/>
        </p:spPr>
        <p:txBody>
          <a:bodyPr wrap="non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en-BE" sz="1600" b="1" i="0" kern="1200" dirty="0">
                <a:solidFill>
                  <a:schemeClr val="tx1"/>
                </a:solidFill>
                <a:latin typeface="+mn-lt"/>
                <a:ea typeface="+mn-ea"/>
              </a:rPr>
              <a:t>± 10%</a:t>
            </a:r>
          </a:p>
        </p:txBody>
      </p:sp>
      <p:sp>
        <p:nvSpPr>
          <p:cNvPr id="8" name="TextBox 7">
            <a:extLst>
              <a:ext uri="{FF2B5EF4-FFF2-40B4-BE49-F238E27FC236}">
                <a16:creationId xmlns:a16="http://schemas.microsoft.com/office/drawing/2014/main" id="{770A8D27-34C9-50BF-7A69-5E902606DAAD}"/>
              </a:ext>
            </a:extLst>
          </p:cNvPr>
          <p:cNvSpPr txBox="1"/>
          <p:nvPr/>
        </p:nvSpPr>
        <p:spPr>
          <a:xfrm>
            <a:off x="4054436" y="4545256"/>
            <a:ext cx="730328" cy="338554"/>
          </a:xfrm>
          <a:prstGeom prst="rect">
            <a:avLst/>
          </a:prstGeom>
          <a:noFill/>
        </p:spPr>
        <p:txBody>
          <a:bodyPr wrap="non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en-BE" sz="1600" b="1" i="0" kern="1200" dirty="0">
                <a:solidFill>
                  <a:schemeClr val="tx1"/>
                </a:solidFill>
                <a:latin typeface="+mn-lt"/>
                <a:ea typeface="+mn-ea"/>
              </a:rPr>
              <a:t>± 70%</a:t>
            </a:r>
          </a:p>
        </p:txBody>
      </p:sp>
    </p:spTree>
    <p:extLst>
      <p:ext uri="{BB962C8B-B14F-4D97-AF65-F5344CB8AC3E}">
        <p14:creationId xmlns:p14="http://schemas.microsoft.com/office/powerpoint/2010/main" val="159310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24F41F-BE73-21B3-5C42-ADED74A96DF6}"/>
              </a:ext>
            </a:extLst>
          </p:cNvPr>
          <p:cNvSpPr>
            <a:spLocks noGrp="1"/>
          </p:cNvSpPr>
          <p:nvPr>
            <p:ph type="body" sz="quarter" idx="10"/>
          </p:nvPr>
        </p:nvSpPr>
        <p:spPr/>
        <p:txBody>
          <a:bodyPr/>
          <a:lstStyle/>
          <a:p>
            <a:r>
              <a:rPr lang="en-BE" dirty="0"/>
              <a:t>Medical waste</a:t>
            </a:r>
          </a:p>
        </p:txBody>
      </p:sp>
      <p:sp>
        <p:nvSpPr>
          <p:cNvPr id="3" name="Content Placeholder 2">
            <a:extLst>
              <a:ext uri="{FF2B5EF4-FFF2-40B4-BE49-F238E27FC236}">
                <a16:creationId xmlns:a16="http://schemas.microsoft.com/office/drawing/2014/main" id="{D35CB821-1001-EBB9-E1D7-4EB390279821}"/>
              </a:ext>
            </a:extLst>
          </p:cNvPr>
          <p:cNvSpPr>
            <a:spLocks noGrp="1"/>
          </p:cNvSpPr>
          <p:nvPr>
            <p:ph sz="quarter" idx="11"/>
          </p:nvPr>
        </p:nvSpPr>
        <p:spPr>
          <a:xfrm>
            <a:off x="323850" y="915566"/>
            <a:ext cx="8667750" cy="3890434"/>
          </a:xfrm>
        </p:spPr>
        <p:txBody>
          <a:bodyPr>
            <a:normAutofit/>
          </a:bodyPr>
          <a:lstStyle/>
          <a:p>
            <a:r>
              <a:rPr lang="en-BE" dirty="0"/>
              <a:t>Non-hazardous</a:t>
            </a:r>
          </a:p>
          <a:p>
            <a:r>
              <a:rPr lang="en-BE" dirty="0"/>
              <a:t>Hazardous</a:t>
            </a:r>
          </a:p>
          <a:p>
            <a:pPr lvl="1"/>
            <a:r>
              <a:rPr lang="en-GB" dirty="0"/>
              <a:t>S</a:t>
            </a:r>
            <a:r>
              <a:rPr lang="en-BE" dirty="0"/>
              <a:t>harp </a:t>
            </a:r>
          </a:p>
          <a:p>
            <a:pPr lvl="1"/>
            <a:r>
              <a:rPr lang="en-BE" dirty="0"/>
              <a:t>Infectious &amp; pathological</a:t>
            </a:r>
          </a:p>
          <a:p>
            <a:pPr lvl="1"/>
            <a:r>
              <a:rPr lang="en-BE" dirty="0"/>
              <a:t>Chemical</a:t>
            </a:r>
          </a:p>
          <a:p>
            <a:pPr lvl="1"/>
            <a:r>
              <a:rPr lang="en-BE" dirty="0"/>
              <a:t>Pharmaceutical &amp; cytotoxic</a:t>
            </a:r>
          </a:p>
          <a:p>
            <a:pPr lvl="1"/>
            <a:r>
              <a:rPr lang="en-BE" dirty="0"/>
              <a:t>Radioactive</a:t>
            </a:r>
          </a:p>
          <a:p>
            <a:pPr marL="0" indent="0">
              <a:buNone/>
            </a:pPr>
            <a:endParaRPr lang="en-BE" dirty="0"/>
          </a:p>
        </p:txBody>
      </p:sp>
      <p:sp>
        <p:nvSpPr>
          <p:cNvPr id="4" name="Content Placeholder 2">
            <a:extLst>
              <a:ext uri="{FF2B5EF4-FFF2-40B4-BE49-F238E27FC236}">
                <a16:creationId xmlns:a16="http://schemas.microsoft.com/office/drawing/2014/main" id="{CA5744A0-9F82-7F22-1567-4F34F5EB83AD}"/>
              </a:ext>
            </a:extLst>
          </p:cNvPr>
          <p:cNvSpPr txBox="1">
            <a:spLocks/>
          </p:cNvSpPr>
          <p:nvPr/>
        </p:nvSpPr>
        <p:spPr>
          <a:xfrm>
            <a:off x="5337629" y="514350"/>
            <a:ext cx="1748971" cy="1358546"/>
          </a:xfrm>
          <a:prstGeom prst="rect">
            <a:avLst/>
          </a:prstGeom>
        </p:spPr>
        <p:txBody>
          <a:bodyPr vert="horz" lIns="91440" tIns="45720" rIns="91440" bIns="45720" rtlCol="0">
            <a:normAutofit/>
          </a:bodyPr>
          <a:lstStyle>
            <a:lvl1pPr marL="180975" indent="-180975" algn="l" defTabSz="360000" rtl="0" eaLnBrk="1" latinLnBrk="0" hangingPunct="1">
              <a:spcBef>
                <a:spcPct val="20000"/>
              </a:spcBef>
              <a:buClr>
                <a:srgbClr val="C00000"/>
              </a:buClr>
              <a:buFont typeface="Arial" panose="020B0604020202020204" pitchFamily="34" charset="0"/>
              <a:buChar char="•"/>
              <a:defRPr lang="en-US" sz="2400" b="1" i="0" kern="1200">
                <a:solidFill>
                  <a:schemeClr val="tx1"/>
                </a:solidFill>
                <a:latin typeface="+mn-lt"/>
                <a:ea typeface="+mn-ea"/>
                <a:cs typeface="Verdana"/>
              </a:defRPr>
            </a:lvl1pPr>
            <a:lvl2pPr marL="447675" indent="-179388" algn="l" defTabSz="358775" rtl="0" eaLnBrk="1" latinLnBrk="0" hangingPunct="1">
              <a:spcBef>
                <a:spcPct val="20000"/>
              </a:spcBef>
              <a:buClr>
                <a:srgbClr val="AE1022"/>
              </a:buClr>
              <a:buFont typeface="Arial" panose="020B0604020202020204" pitchFamily="34" charset="0"/>
              <a:buChar char="•"/>
              <a:defRPr lang="en-US" sz="2000" b="0" i="0" kern="1200">
                <a:solidFill>
                  <a:schemeClr val="tx1"/>
                </a:solidFill>
                <a:latin typeface="+mn-lt"/>
                <a:ea typeface="+mn-ea"/>
                <a:cs typeface="Verdana"/>
              </a:defRPr>
            </a:lvl2pPr>
            <a:lvl3pPr marL="628650" indent="-179388" algn="l" defTabSz="360000" rtl="0" eaLnBrk="1" latinLnBrk="0" hangingPunct="1">
              <a:spcBef>
                <a:spcPct val="20000"/>
              </a:spcBef>
              <a:buClr>
                <a:srgbClr val="AE1022"/>
              </a:buClr>
              <a:buFont typeface="Arial" panose="020B0604020202020204" pitchFamily="34" charset="0"/>
              <a:buChar char="•"/>
              <a:defRPr lang="en-US" sz="1800" b="0" i="0" kern="1200">
                <a:solidFill>
                  <a:schemeClr val="tx1"/>
                </a:solidFill>
                <a:latin typeface="+mn-lt"/>
                <a:ea typeface="+mn-ea"/>
                <a:cs typeface="Verdana"/>
              </a:defRPr>
            </a:lvl3pPr>
            <a:lvl4pPr marL="804863" indent="-179388" algn="l" defTabSz="360000" rtl="0" eaLnBrk="1" latinLnBrk="0" hangingPunct="1">
              <a:spcBef>
                <a:spcPct val="20000"/>
              </a:spcBef>
              <a:buClr>
                <a:srgbClr val="AE1022"/>
              </a:buClr>
              <a:buFont typeface="Arial" panose="020B0604020202020204" pitchFamily="34" charset="0"/>
              <a:buChar char="•"/>
              <a:tabLst>
                <a:tab pos="804863" algn="l"/>
              </a:tabLst>
              <a:defRPr lang="en-US" sz="1800" b="0" i="0" kern="1200">
                <a:solidFill>
                  <a:schemeClr val="tx1"/>
                </a:solidFill>
                <a:latin typeface="+mn-lt"/>
                <a:ea typeface="+mn-ea"/>
                <a:cs typeface="Verdana"/>
              </a:defRPr>
            </a:lvl4pPr>
            <a:lvl5pPr marL="985838" indent="-179388" algn="l" defTabSz="360000" rtl="0" eaLnBrk="1" latinLnBrk="0" hangingPunct="1">
              <a:spcBef>
                <a:spcPct val="20000"/>
              </a:spcBef>
              <a:buClr>
                <a:srgbClr val="AE1022"/>
              </a:buClr>
              <a:buFont typeface="Arial" panose="020B0604020202020204" pitchFamily="34" charset="0"/>
              <a:buChar char="•"/>
              <a:defRPr lang="en-US" sz="1800" b="0" i="0" kern="1200">
                <a:solidFill>
                  <a:schemeClr val="tx1"/>
                </a:solidFill>
                <a:latin typeface="+mn-lt"/>
                <a:ea typeface="+mn-ea"/>
                <a:cs typeface="Verdana"/>
              </a:defRPr>
            </a:lvl5pPr>
            <a:lvl6pPr marL="1166813" indent="-179388" algn="l" defTabSz="914400" rtl="0" eaLnBrk="1" latinLnBrk="0" hangingPunct="1">
              <a:spcBef>
                <a:spcPct val="20000"/>
              </a:spcBef>
              <a:buClr>
                <a:srgbClr val="AE1022"/>
              </a:buClr>
              <a:buFont typeface="Arial" panose="020B0604020202020204" pitchFamily="34" charset="0"/>
              <a:buChar char="•"/>
              <a:tabLst>
                <a:tab pos="1076325" algn="l"/>
              </a:tabLst>
              <a:defRPr lang="en-US" sz="1800" kern="1200">
                <a:solidFill>
                  <a:schemeClr val="tx1"/>
                </a:solidFill>
                <a:latin typeface="+mn-lt"/>
                <a:ea typeface="+mn-ea"/>
                <a:cs typeface="+mn-cs"/>
              </a:defRPr>
            </a:lvl6pPr>
            <a:lvl7pPr marL="1346400" indent="-179388" algn="l" defTabSz="914400" rtl="0" eaLnBrk="1" latinLnBrk="0" hangingPunct="1">
              <a:spcBef>
                <a:spcPct val="20000"/>
              </a:spcBef>
              <a:buClr>
                <a:srgbClr val="C00000"/>
              </a:buClr>
              <a:buFont typeface="Arial" pitchFamily="34" charset="0"/>
              <a:buChar char="•"/>
              <a:defRPr lang="en-US" sz="1800" kern="1200">
                <a:solidFill>
                  <a:schemeClr val="tx1"/>
                </a:solidFill>
                <a:latin typeface="+mn-lt"/>
                <a:ea typeface="+mn-ea"/>
                <a:cs typeface="+mn-cs"/>
              </a:defRPr>
            </a:lvl7pPr>
            <a:lvl8pPr marL="1530000" indent="-179388" algn="l" defTabSz="914400" rtl="0" eaLnBrk="1" latinLnBrk="0" hangingPunct="1">
              <a:spcBef>
                <a:spcPct val="20000"/>
              </a:spcBef>
              <a:buClr>
                <a:srgbClr val="C00000"/>
              </a:buClr>
              <a:buFont typeface="Arial" pitchFamily="34" charset="0"/>
              <a:buChar char="•"/>
              <a:defRPr lang="en-US" sz="1800" kern="1200">
                <a:solidFill>
                  <a:schemeClr val="tx1"/>
                </a:solidFill>
                <a:latin typeface="+mn-lt"/>
                <a:ea typeface="+mn-ea"/>
                <a:cs typeface="+mn-cs"/>
              </a:defRPr>
            </a:lvl8pPr>
            <a:lvl9pPr marL="2424113" indent="-228600" algn="l" defTabSz="914400" rtl="0" eaLnBrk="1" latinLnBrk="0" hangingPunct="1">
              <a:spcBef>
                <a:spcPct val="20000"/>
              </a:spcBef>
              <a:buClr>
                <a:srgbClr val="C00000"/>
              </a:buClr>
              <a:buFont typeface="Arial" pitchFamily="34" charset="0"/>
              <a:buNone/>
              <a:defRPr sz="1400" kern="1200">
                <a:solidFill>
                  <a:schemeClr val="tx1"/>
                </a:solidFill>
                <a:latin typeface="+mn-lt"/>
                <a:ea typeface="+mn-ea"/>
                <a:cs typeface="+mn-cs"/>
              </a:defRPr>
            </a:lvl9pPr>
          </a:lstStyle>
          <a:p>
            <a:pPr marL="0" indent="0" algn="ctr">
              <a:buNone/>
            </a:pPr>
            <a:r>
              <a:rPr lang="en-BE" u="sng" dirty="0"/>
              <a:t>Frequently</a:t>
            </a:r>
          </a:p>
          <a:p>
            <a:pPr marL="0" indent="0" algn="ctr">
              <a:buNone/>
            </a:pPr>
            <a:r>
              <a:rPr lang="en-BE" dirty="0"/>
              <a:t>30%</a:t>
            </a:r>
          </a:p>
          <a:p>
            <a:pPr marL="0" indent="0" algn="ctr">
              <a:buNone/>
            </a:pPr>
            <a:r>
              <a:rPr lang="en-BE" dirty="0"/>
              <a:t>70%</a:t>
            </a:r>
          </a:p>
        </p:txBody>
      </p:sp>
      <p:sp>
        <p:nvSpPr>
          <p:cNvPr id="7" name="TextBox 6">
            <a:extLst>
              <a:ext uri="{FF2B5EF4-FFF2-40B4-BE49-F238E27FC236}">
                <a16:creationId xmlns:a16="http://schemas.microsoft.com/office/drawing/2014/main" id="{095B458C-EFFB-2AF5-5953-1773AC3891A3}"/>
              </a:ext>
            </a:extLst>
          </p:cNvPr>
          <p:cNvSpPr txBox="1"/>
          <p:nvPr/>
        </p:nvSpPr>
        <p:spPr>
          <a:xfrm>
            <a:off x="7003874" y="80950"/>
            <a:ext cx="1911525" cy="562000"/>
          </a:xfrm>
          <a:prstGeom prst="rect">
            <a:avLst/>
          </a:prstGeom>
          <a:solidFill>
            <a:schemeClr val="bg1"/>
          </a:solidFill>
        </p:spPr>
        <p:txBody>
          <a:bodyPr wrap="square" rtlCol="0">
            <a:spAutoFit/>
          </a:bodyPr>
          <a:lstStyle/>
          <a:p>
            <a:pPr marL="38700" indent="0" algn="l" defTabSz="360000" rtl="0" eaLnBrk="1" latinLnBrk="0" hangingPunct="1">
              <a:spcBef>
                <a:spcPct val="20000"/>
              </a:spcBef>
              <a:buClr>
                <a:srgbClr val="C00000"/>
              </a:buClr>
              <a:buFont typeface="Arial" panose="020B0604020202020204" pitchFamily="34" charset="0"/>
              <a:buNone/>
            </a:pPr>
            <a:endParaRPr lang="en-BE" sz="1600" b="1" i="0" kern="1200" dirty="0">
              <a:solidFill>
                <a:schemeClr val="tx1"/>
              </a:solidFill>
              <a:latin typeface="+mn-lt"/>
              <a:ea typeface="+mn-ea"/>
            </a:endParaRPr>
          </a:p>
        </p:txBody>
      </p:sp>
      <p:sp>
        <p:nvSpPr>
          <p:cNvPr id="6" name="Content Placeholder 2">
            <a:extLst>
              <a:ext uri="{FF2B5EF4-FFF2-40B4-BE49-F238E27FC236}">
                <a16:creationId xmlns:a16="http://schemas.microsoft.com/office/drawing/2014/main" id="{E7DC156D-1C22-841B-D39F-232BFD595680}"/>
              </a:ext>
            </a:extLst>
          </p:cNvPr>
          <p:cNvSpPr txBox="1">
            <a:spLocks/>
          </p:cNvSpPr>
          <p:nvPr/>
        </p:nvSpPr>
        <p:spPr>
          <a:xfrm>
            <a:off x="7010400" y="510952"/>
            <a:ext cx="1748970" cy="1368491"/>
          </a:xfrm>
          <a:prstGeom prst="rect">
            <a:avLst/>
          </a:prstGeom>
        </p:spPr>
        <p:txBody>
          <a:bodyPr vert="horz" lIns="91440" tIns="45720" rIns="91440" bIns="45720" rtlCol="0">
            <a:normAutofit/>
          </a:bodyPr>
          <a:lstStyle>
            <a:lvl1pPr marL="180975" indent="-180975" algn="l" defTabSz="360000" rtl="0" eaLnBrk="1" latinLnBrk="0" hangingPunct="1">
              <a:spcBef>
                <a:spcPct val="20000"/>
              </a:spcBef>
              <a:buClr>
                <a:srgbClr val="C00000"/>
              </a:buClr>
              <a:buFont typeface="Arial" panose="020B0604020202020204" pitchFamily="34" charset="0"/>
              <a:buChar char="•"/>
              <a:defRPr lang="en-US" sz="2400" b="1" i="0" kern="1200">
                <a:solidFill>
                  <a:schemeClr val="tx1"/>
                </a:solidFill>
                <a:latin typeface="+mn-lt"/>
                <a:ea typeface="+mn-ea"/>
                <a:cs typeface="Verdana"/>
              </a:defRPr>
            </a:lvl1pPr>
            <a:lvl2pPr marL="447675" indent="-179388" algn="l" defTabSz="358775" rtl="0" eaLnBrk="1" latinLnBrk="0" hangingPunct="1">
              <a:spcBef>
                <a:spcPct val="20000"/>
              </a:spcBef>
              <a:buClr>
                <a:srgbClr val="AE1022"/>
              </a:buClr>
              <a:buFont typeface="Arial" panose="020B0604020202020204" pitchFamily="34" charset="0"/>
              <a:buChar char="•"/>
              <a:defRPr lang="en-US" sz="2000" b="0" i="0" kern="1200">
                <a:solidFill>
                  <a:schemeClr val="tx1"/>
                </a:solidFill>
                <a:latin typeface="+mn-lt"/>
                <a:ea typeface="+mn-ea"/>
                <a:cs typeface="Verdana"/>
              </a:defRPr>
            </a:lvl2pPr>
            <a:lvl3pPr marL="628650" indent="-179388" algn="l" defTabSz="360000" rtl="0" eaLnBrk="1" latinLnBrk="0" hangingPunct="1">
              <a:spcBef>
                <a:spcPct val="20000"/>
              </a:spcBef>
              <a:buClr>
                <a:srgbClr val="AE1022"/>
              </a:buClr>
              <a:buFont typeface="Arial" panose="020B0604020202020204" pitchFamily="34" charset="0"/>
              <a:buChar char="•"/>
              <a:defRPr lang="en-US" sz="1800" b="0" i="0" kern="1200">
                <a:solidFill>
                  <a:schemeClr val="tx1"/>
                </a:solidFill>
                <a:latin typeface="+mn-lt"/>
                <a:ea typeface="+mn-ea"/>
                <a:cs typeface="Verdana"/>
              </a:defRPr>
            </a:lvl3pPr>
            <a:lvl4pPr marL="804863" indent="-179388" algn="l" defTabSz="360000" rtl="0" eaLnBrk="1" latinLnBrk="0" hangingPunct="1">
              <a:spcBef>
                <a:spcPct val="20000"/>
              </a:spcBef>
              <a:buClr>
                <a:srgbClr val="AE1022"/>
              </a:buClr>
              <a:buFont typeface="Arial" panose="020B0604020202020204" pitchFamily="34" charset="0"/>
              <a:buChar char="•"/>
              <a:tabLst>
                <a:tab pos="804863" algn="l"/>
              </a:tabLst>
              <a:defRPr lang="en-US" sz="1800" b="0" i="0" kern="1200">
                <a:solidFill>
                  <a:schemeClr val="tx1"/>
                </a:solidFill>
                <a:latin typeface="+mn-lt"/>
                <a:ea typeface="+mn-ea"/>
                <a:cs typeface="Verdana"/>
              </a:defRPr>
            </a:lvl4pPr>
            <a:lvl5pPr marL="985838" indent="-179388" algn="l" defTabSz="360000" rtl="0" eaLnBrk="1" latinLnBrk="0" hangingPunct="1">
              <a:spcBef>
                <a:spcPct val="20000"/>
              </a:spcBef>
              <a:buClr>
                <a:srgbClr val="AE1022"/>
              </a:buClr>
              <a:buFont typeface="Arial" panose="020B0604020202020204" pitchFamily="34" charset="0"/>
              <a:buChar char="•"/>
              <a:defRPr lang="en-US" sz="1800" b="0" i="0" kern="1200">
                <a:solidFill>
                  <a:schemeClr val="tx1"/>
                </a:solidFill>
                <a:latin typeface="+mn-lt"/>
                <a:ea typeface="+mn-ea"/>
                <a:cs typeface="Verdana"/>
              </a:defRPr>
            </a:lvl5pPr>
            <a:lvl6pPr marL="1166813" indent="-179388" algn="l" defTabSz="914400" rtl="0" eaLnBrk="1" latinLnBrk="0" hangingPunct="1">
              <a:spcBef>
                <a:spcPct val="20000"/>
              </a:spcBef>
              <a:buClr>
                <a:srgbClr val="AE1022"/>
              </a:buClr>
              <a:buFont typeface="Arial" panose="020B0604020202020204" pitchFamily="34" charset="0"/>
              <a:buChar char="•"/>
              <a:tabLst>
                <a:tab pos="1076325" algn="l"/>
              </a:tabLst>
              <a:defRPr lang="en-US" sz="1800" kern="1200">
                <a:solidFill>
                  <a:schemeClr val="tx1"/>
                </a:solidFill>
                <a:latin typeface="+mn-lt"/>
                <a:ea typeface="+mn-ea"/>
                <a:cs typeface="+mn-cs"/>
              </a:defRPr>
            </a:lvl6pPr>
            <a:lvl7pPr marL="1346400" indent="-179388" algn="l" defTabSz="914400" rtl="0" eaLnBrk="1" latinLnBrk="0" hangingPunct="1">
              <a:spcBef>
                <a:spcPct val="20000"/>
              </a:spcBef>
              <a:buClr>
                <a:srgbClr val="C00000"/>
              </a:buClr>
              <a:buFont typeface="Arial" pitchFamily="34" charset="0"/>
              <a:buChar char="•"/>
              <a:defRPr lang="en-US" sz="1800" kern="1200">
                <a:solidFill>
                  <a:schemeClr val="tx1"/>
                </a:solidFill>
                <a:latin typeface="+mn-lt"/>
                <a:ea typeface="+mn-ea"/>
                <a:cs typeface="+mn-cs"/>
              </a:defRPr>
            </a:lvl7pPr>
            <a:lvl8pPr marL="1530000" indent="-179388" algn="l" defTabSz="914400" rtl="0" eaLnBrk="1" latinLnBrk="0" hangingPunct="1">
              <a:spcBef>
                <a:spcPct val="20000"/>
              </a:spcBef>
              <a:buClr>
                <a:srgbClr val="C00000"/>
              </a:buClr>
              <a:buFont typeface="Arial" pitchFamily="34" charset="0"/>
              <a:buChar char="•"/>
              <a:defRPr lang="en-US" sz="1800" kern="1200">
                <a:solidFill>
                  <a:schemeClr val="tx1"/>
                </a:solidFill>
                <a:latin typeface="+mn-lt"/>
                <a:ea typeface="+mn-ea"/>
                <a:cs typeface="+mn-cs"/>
              </a:defRPr>
            </a:lvl8pPr>
            <a:lvl9pPr marL="2424113" indent="-228600" algn="l" defTabSz="914400" rtl="0" eaLnBrk="1" latinLnBrk="0" hangingPunct="1">
              <a:spcBef>
                <a:spcPct val="20000"/>
              </a:spcBef>
              <a:buClr>
                <a:srgbClr val="C00000"/>
              </a:buClr>
              <a:buFont typeface="Arial" pitchFamily="34" charset="0"/>
              <a:buNone/>
              <a:defRPr sz="1400" kern="1200">
                <a:solidFill>
                  <a:schemeClr val="tx1"/>
                </a:solidFill>
                <a:latin typeface="+mn-lt"/>
                <a:ea typeface="+mn-ea"/>
                <a:cs typeface="+mn-cs"/>
              </a:defRPr>
            </a:lvl9pPr>
          </a:lstStyle>
          <a:p>
            <a:pPr marL="0" indent="0" algn="ctr">
              <a:buNone/>
            </a:pPr>
            <a:r>
              <a:rPr lang="en-BE" u="sng" dirty="0"/>
              <a:t>CDC/WHO</a:t>
            </a:r>
          </a:p>
          <a:p>
            <a:pPr marL="0" indent="0" algn="ctr">
              <a:buNone/>
            </a:pPr>
            <a:endParaRPr lang="en-BE" dirty="0"/>
          </a:p>
          <a:p>
            <a:pPr marL="0" indent="0" algn="ctr">
              <a:buNone/>
            </a:pPr>
            <a:r>
              <a:rPr lang="en-BE" dirty="0"/>
              <a:t>3-15%</a:t>
            </a:r>
          </a:p>
        </p:txBody>
      </p:sp>
      <p:sp>
        <p:nvSpPr>
          <p:cNvPr id="9" name="Right Brace 8">
            <a:extLst>
              <a:ext uri="{FF2B5EF4-FFF2-40B4-BE49-F238E27FC236}">
                <a16:creationId xmlns:a16="http://schemas.microsoft.com/office/drawing/2014/main" id="{67C57413-ADA5-A0D1-1C76-93EA033FAC5D}"/>
              </a:ext>
            </a:extLst>
          </p:cNvPr>
          <p:cNvSpPr/>
          <p:nvPr/>
        </p:nvSpPr>
        <p:spPr>
          <a:xfrm>
            <a:off x="3657600" y="1428750"/>
            <a:ext cx="381000" cy="2286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E"/>
          </a:p>
        </p:txBody>
      </p:sp>
      <p:sp>
        <p:nvSpPr>
          <p:cNvPr id="10" name="TextBox 9">
            <a:extLst>
              <a:ext uri="{FF2B5EF4-FFF2-40B4-BE49-F238E27FC236}">
                <a16:creationId xmlns:a16="http://schemas.microsoft.com/office/drawing/2014/main" id="{1EC5A57A-6728-AFC2-5883-DA7035A95371}"/>
              </a:ext>
            </a:extLst>
          </p:cNvPr>
          <p:cNvSpPr txBox="1"/>
          <p:nvPr/>
        </p:nvSpPr>
        <p:spPr>
          <a:xfrm>
            <a:off x="4114800" y="2107007"/>
            <a:ext cx="2562561" cy="929485"/>
          </a:xfrm>
          <a:prstGeom prst="rect">
            <a:avLst/>
          </a:prstGeom>
          <a:noFill/>
        </p:spPr>
        <p:txBody>
          <a:bodyPr wrap="non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en-BE" sz="1600" b="1" i="0" kern="1200" dirty="0">
                <a:solidFill>
                  <a:schemeClr val="tx1"/>
                </a:solidFill>
                <a:latin typeface="+mn-lt"/>
                <a:ea typeface="+mn-ea"/>
              </a:rPr>
              <a:t>No recycling</a:t>
            </a:r>
          </a:p>
          <a:p>
            <a:pPr marL="38700" indent="0" algn="l" defTabSz="360000" rtl="0" eaLnBrk="1" latinLnBrk="0" hangingPunct="1">
              <a:spcBef>
                <a:spcPct val="20000"/>
              </a:spcBef>
              <a:buClr>
                <a:srgbClr val="C00000"/>
              </a:buClr>
              <a:buFont typeface="Arial" panose="020B0604020202020204" pitchFamily="34" charset="0"/>
              <a:buNone/>
            </a:pPr>
            <a:r>
              <a:rPr lang="en-BE" sz="1600" b="1" dirty="0"/>
              <a:t>Needs to be sterilised</a:t>
            </a:r>
          </a:p>
          <a:p>
            <a:pPr marL="38700" indent="0" algn="l" defTabSz="360000" rtl="0" eaLnBrk="1" latinLnBrk="0" hangingPunct="1">
              <a:spcBef>
                <a:spcPct val="20000"/>
              </a:spcBef>
              <a:buClr>
                <a:srgbClr val="C00000"/>
              </a:buClr>
              <a:buFont typeface="Arial" panose="020B0604020202020204" pitchFamily="34" charset="0"/>
              <a:buNone/>
            </a:pPr>
            <a:r>
              <a:rPr lang="en-BE" sz="1600" b="1" i="0" kern="1200" dirty="0">
                <a:solidFill>
                  <a:schemeClr val="tx1"/>
                </a:solidFill>
                <a:latin typeface="+mn-lt"/>
                <a:ea typeface="+mn-ea"/>
              </a:rPr>
              <a:t>Special incineration/landfill</a:t>
            </a:r>
          </a:p>
        </p:txBody>
      </p:sp>
      <p:sp>
        <p:nvSpPr>
          <p:cNvPr id="12" name="TextBox 11">
            <a:extLst>
              <a:ext uri="{FF2B5EF4-FFF2-40B4-BE49-F238E27FC236}">
                <a16:creationId xmlns:a16="http://schemas.microsoft.com/office/drawing/2014/main" id="{EC96C764-A459-F1EF-B220-2DE031FFEE50}"/>
              </a:ext>
            </a:extLst>
          </p:cNvPr>
          <p:cNvSpPr txBox="1"/>
          <p:nvPr/>
        </p:nvSpPr>
        <p:spPr>
          <a:xfrm>
            <a:off x="1362528" y="4137838"/>
            <a:ext cx="6418943" cy="461665"/>
          </a:xfrm>
          <a:prstGeom prst="rect">
            <a:avLst/>
          </a:prstGeom>
          <a:noFill/>
        </p:spPr>
        <p:txBody>
          <a:bodyPr wrap="square">
            <a:spAutoFit/>
          </a:bodyPr>
          <a:lstStyle/>
          <a:p>
            <a:pPr marL="0" indent="0">
              <a:buNone/>
            </a:pPr>
            <a:r>
              <a:rPr lang="en-BE" sz="2400" b="1" dirty="0">
                <a:sym typeface="Wingdings" pitchFamily="2" charset="2"/>
              </a:rPr>
              <a:t> </a:t>
            </a:r>
            <a:r>
              <a:rPr lang="en-BE" sz="2400" b="1" dirty="0"/>
              <a:t>10x higher cost, 4x higher carbon footprint</a:t>
            </a:r>
          </a:p>
        </p:txBody>
      </p:sp>
      <p:cxnSp>
        <p:nvCxnSpPr>
          <p:cNvPr id="8" name="Straight Arrow Connector 7">
            <a:extLst>
              <a:ext uri="{FF2B5EF4-FFF2-40B4-BE49-F238E27FC236}">
                <a16:creationId xmlns:a16="http://schemas.microsoft.com/office/drawing/2014/main" id="{1101178D-CA9D-0A4C-C0C4-B8E246217A72}"/>
              </a:ext>
            </a:extLst>
          </p:cNvPr>
          <p:cNvCxnSpPr/>
          <p:nvPr/>
        </p:nvCxnSpPr>
        <p:spPr>
          <a:xfrm>
            <a:off x="3200400" y="1200150"/>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8565538-83DB-7368-1B81-9E023D69DD68}"/>
              </a:ext>
            </a:extLst>
          </p:cNvPr>
          <p:cNvSpPr txBox="1"/>
          <p:nvPr/>
        </p:nvSpPr>
        <p:spPr>
          <a:xfrm>
            <a:off x="4114800" y="1011308"/>
            <a:ext cx="1172052" cy="338554"/>
          </a:xfrm>
          <a:prstGeom prst="rect">
            <a:avLst/>
          </a:prstGeom>
          <a:noFill/>
        </p:spPr>
        <p:txBody>
          <a:bodyPr wrap="non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en-BE" sz="1600" b="1" i="0" kern="1200" dirty="0">
                <a:solidFill>
                  <a:schemeClr val="tx1"/>
                </a:solidFill>
                <a:latin typeface="+mn-lt"/>
                <a:ea typeface="+mn-ea"/>
              </a:rPr>
              <a:t>“domestic”</a:t>
            </a:r>
          </a:p>
        </p:txBody>
      </p:sp>
      <p:sp>
        <p:nvSpPr>
          <p:cNvPr id="13" name="Rectangle 12">
            <a:extLst>
              <a:ext uri="{FF2B5EF4-FFF2-40B4-BE49-F238E27FC236}">
                <a16:creationId xmlns:a16="http://schemas.microsoft.com/office/drawing/2014/main" id="{158AF1FE-16D2-43BB-AEAA-793937071E9F}"/>
              </a:ext>
            </a:extLst>
          </p:cNvPr>
          <p:cNvSpPr/>
          <p:nvPr/>
        </p:nvSpPr>
        <p:spPr>
          <a:xfrm>
            <a:off x="5286852" y="346049"/>
            <a:ext cx="3481753" cy="162465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BE"/>
          </a:p>
        </p:txBody>
      </p:sp>
    </p:spTree>
    <p:extLst>
      <p:ext uri="{BB962C8B-B14F-4D97-AF65-F5344CB8AC3E}">
        <p14:creationId xmlns:p14="http://schemas.microsoft.com/office/powerpoint/2010/main" val="268102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animBg="1"/>
      <p:bldP spid="10" grpId="0"/>
      <p:bldP spid="12" grpId="0"/>
      <p:bldP spid="11"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3F177F-D71E-2BC1-C45C-BBCB6CAC748B}"/>
              </a:ext>
            </a:extLst>
          </p:cNvPr>
          <p:cNvSpPr>
            <a:spLocks noGrp="1"/>
          </p:cNvSpPr>
          <p:nvPr>
            <p:ph type="body" sz="quarter" idx="10"/>
          </p:nvPr>
        </p:nvSpPr>
        <p:spPr/>
        <p:txBody>
          <a:bodyPr/>
          <a:lstStyle/>
          <a:p>
            <a:r>
              <a:rPr lang="en-BE" dirty="0"/>
              <a:t>Focus on structural cardiology</a:t>
            </a:r>
          </a:p>
        </p:txBody>
      </p:sp>
      <p:pic>
        <p:nvPicPr>
          <p:cNvPr id="3076" name="Picture 4">
            <a:extLst>
              <a:ext uri="{FF2B5EF4-FFF2-40B4-BE49-F238E27FC236}">
                <a16:creationId xmlns:a16="http://schemas.microsoft.com/office/drawing/2014/main" id="{A0B7C8C9-03EA-E85E-13DA-43D3D8F39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18" y="980732"/>
            <a:ext cx="3811588" cy="24676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25AD640-2BE5-10D7-491C-491707B50463}"/>
              </a:ext>
            </a:extLst>
          </p:cNvPr>
          <p:cNvPicPr>
            <a:picLocks noChangeAspect="1"/>
          </p:cNvPicPr>
          <p:nvPr/>
        </p:nvPicPr>
        <p:blipFill>
          <a:blip r:embed="rId4"/>
          <a:stretch>
            <a:fillRect/>
          </a:stretch>
        </p:blipFill>
        <p:spPr>
          <a:xfrm>
            <a:off x="4579256" y="838007"/>
            <a:ext cx="3811588" cy="2800350"/>
          </a:xfrm>
          <a:prstGeom prst="rect">
            <a:avLst/>
          </a:prstGeom>
        </p:spPr>
      </p:pic>
      <p:sp>
        <p:nvSpPr>
          <p:cNvPr id="11" name="TextBox 10">
            <a:extLst>
              <a:ext uri="{FF2B5EF4-FFF2-40B4-BE49-F238E27FC236}">
                <a16:creationId xmlns:a16="http://schemas.microsoft.com/office/drawing/2014/main" id="{B9EC35F7-2081-9C44-A73F-8F03AFA8A756}"/>
              </a:ext>
            </a:extLst>
          </p:cNvPr>
          <p:cNvSpPr txBox="1"/>
          <p:nvPr/>
        </p:nvSpPr>
        <p:spPr>
          <a:xfrm>
            <a:off x="2895600" y="3829697"/>
            <a:ext cx="4594032" cy="461665"/>
          </a:xfrm>
          <a:prstGeom prst="rect">
            <a:avLst/>
          </a:prstGeom>
          <a:noFill/>
        </p:spPr>
        <p:txBody>
          <a:bodyPr wrap="square">
            <a:spAutoFit/>
          </a:bodyPr>
          <a:lstStyle/>
          <a:p>
            <a:r>
              <a:rPr lang="en-BE" sz="2400" dirty="0"/>
              <a:t>TAVR: 280-360kg of CO2e</a:t>
            </a:r>
          </a:p>
        </p:txBody>
      </p:sp>
      <p:sp>
        <p:nvSpPr>
          <p:cNvPr id="12" name="TextBox 11">
            <a:extLst>
              <a:ext uri="{FF2B5EF4-FFF2-40B4-BE49-F238E27FC236}">
                <a16:creationId xmlns:a16="http://schemas.microsoft.com/office/drawing/2014/main" id="{9FA4F4ED-1342-C48F-2B22-EEA17E6CD05C}"/>
              </a:ext>
            </a:extLst>
          </p:cNvPr>
          <p:cNvSpPr txBox="1"/>
          <p:nvPr/>
        </p:nvSpPr>
        <p:spPr>
          <a:xfrm>
            <a:off x="2743200" y="4305493"/>
            <a:ext cx="4594032" cy="461665"/>
          </a:xfrm>
          <a:prstGeom prst="rect">
            <a:avLst/>
          </a:prstGeom>
          <a:noFill/>
        </p:spPr>
        <p:txBody>
          <a:bodyPr wrap="square" rtlCol="0">
            <a:spAutoFit/>
          </a:bodyPr>
          <a:lstStyle/>
          <a:p>
            <a:pPr indent="0">
              <a:spcBef>
                <a:spcPct val="20000"/>
              </a:spcBef>
              <a:buClr>
                <a:srgbClr val="C00000"/>
              </a:buClr>
              <a:buFont typeface="Arial" panose="020B0604020202020204" pitchFamily="34" charset="0"/>
              <a:buNone/>
            </a:pPr>
            <a:r>
              <a:rPr lang="en-BE" sz="2400" dirty="0"/>
              <a:t>= 6 flights London-Brussels</a:t>
            </a:r>
          </a:p>
        </p:txBody>
      </p:sp>
      <p:sp>
        <p:nvSpPr>
          <p:cNvPr id="13" name="Rectangle 12">
            <a:extLst>
              <a:ext uri="{FF2B5EF4-FFF2-40B4-BE49-F238E27FC236}">
                <a16:creationId xmlns:a16="http://schemas.microsoft.com/office/drawing/2014/main" id="{5336FF21-A16A-F2B7-BD56-FA4EFC1D6F16}"/>
              </a:ext>
            </a:extLst>
          </p:cNvPr>
          <p:cNvSpPr/>
          <p:nvPr/>
        </p:nvSpPr>
        <p:spPr>
          <a:xfrm>
            <a:off x="4580844" y="1728595"/>
            <a:ext cx="3732212" cy="1524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BE"/>
          </a:p>
        </p:txBody>
      </p:sp>
      <p:sp>
        <p:nvSpPr>
          <p:cNvPr id="14" name="Rectangle 13">
            <a:extLst>
              <a:ext uri="{FF2B5EF4-FFF2-40B4-BE49-F238E27FC236}">
                <a16:creationId xmlns:a16="http://schemas.microsoft.com/office/drawing/2014/main" id="{44C238DE-E5F9-C42F-41D2-2ECAC234E7BA}"/>
              </a:ext>
            </a:extLst>
          </p:cNvPr>
          <p:cNvSpPr/>
          <p:nvPr/>
        </p:nvSpPr>
        <p:spPr>
          <a:xfrm>
            <a:off x="4579256" y="2923982"/>
            <a:ext cx="3733800" cy="2286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BE" dirty="0"/>
          </a:p>
        </p:txBody>
      </p:sp>
    </p:spTree>
    <p:extLst>
      <p:ext uri="{BB962C8B-B14F-4D97-AF65-F5344CB8AC3E}">
        <p14:creationId xmlns:p14="http://schemas.microsoft.com/office/powerpoint/2010/main" val="111303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2ECB08-A1A8-1681-AA5C-617841AFFBAE}"/>
              </a:ext>
            </a:extLst>
          </p:cNvPr>
          <p:cNvSpPr>
            <a:spLocks noGrp="1"/>
          </p:cNvSpPr>
          <p:nvPr>
            <p:ph type="body" sz="quarter" idx="10"/>
          </p:nvPr>
        </p:nvSpPr>
        <p:spPr/>
        <p:txBody>
          <a:bodyPr/>
          <a:lstStyle/>
          <a:p>
            <a:r>
              <a:rPr lang="en-BE" dirty="0"/>
              <a:t>TAVR waste</a:t>
            </a:r>
          </a:p>
        </p:txBody>
      </p:sp>
      <p:pic>
        <p:nvPicPr>
          <p:cNvPr id="4" name="Picture 3">
            <a:extLst>
              <a:ext uri="{FF2B5EF4-FFF2-40B4-BE49-F238E27FC236}">
                <a16:creationId xmlns:a16="http://schemas.microsoft.com/office/drawing/2014/main" id="{97FD95D4-B468-6CCB-6161-D928C0D96B2E}"/>
              </a:ext>
            </a:extLst>
          </p:cNvPr>
          <p:cNvPicPr>
            <a:picLocks noChangeAspect="1"/>
          </p:cNvPicPr>
          <p:nvPr/>
        </p:nvPicPr>
        <p:blipFill>
          <a:blip r:embed="rId3"/>
          <a:stretch>
            <a:fillRect/>
          </a:stretch>
        </p:blipFill>
        <p:spPr>
          <a:xfrm>
            <a:off x="5029201" y="539940"/>
            <a:ext cx="3761928" cy="2101977"/>
          </a:xfrm>
          <a:prstGeom prst="rect">
            <a:avLst/>
          </a:prstGeom>
          <a:ln w="69850">
            <a:solidFill>
              <a:srgbClr val="00B050"/>
            </a:solidFill>
          </a:ln>
        </p:spPr>
      </p:pic>
      <p:pic>
        <p:nvPicPr>
          <p:cNvPr id="5" name="Picture 4">
            <a:extLst>
              <a:ext uri="{FF2B5EF4-FFF2-40B4-BE49-F238E27FC236}">
                <a16:creationId xmlns:a16="http://schemas.microsoft.com/office/drawing/2014/main" id="{AB6E88D5-CA68-85DC-1D9A-81783B983CF4}"/>
              </a:ext>
            </a:extLst>
          </p:cNvPr>
          <p:cNvPicPr>
            <a:picLocks noChangeAspect="1"/>
          </p:cNvPicPr>
          <p:nvPr/>
        </p:nvPicPr>
        <p:blipFill>
          <a:blip r:embed="rId4"/>
          <a:stretch>
            <a:fillRect/>
          </a:stretch>
        </p:blipFill>
        <p:spPr>
          <a:xfrm rot="16200000">
            <a:off x="6154045" y="1819047"/>
            <a:ext cx="1532858" cy="3782547"/>
          </a:xfrm>
          <a:prstGeom prst="rect">
            <a:avLst/>
          </a:prstGeom>
          <a:ln w="69850">
            <a:solidFill>
              <a:srgbClr val="FF0000"/>
            </a:solidFill>
          </a:ln>
        </p:spPr>
      </p:pic>
      <p:sp>
        <p:nvSpPr>
          <p:cNvPr id="3" name="Content Placeholder 2">
            <a:extLst>
              <a:ext uri="{FF2B5EF4-FFF2-40B4-BE49-F238E27FC236}">
                <a16:creationId xmlns:a16="http://schemas.microsoft.com/office/drawing/2014/main" id="{C28820D2-D8BB-1F55-5C7B-0E6DDCB55585}"/>
              </a:ext>
            </a:extLst>
          </p:cNvPr>
          <p:cNvSpPr>
            <a:spLocks noGrp="1"/>
          </p:cNvSpPr>
          <p:nvPr>
            <p:ph sz="quarter" idx="11"/>
          </p:nvPr>
        </p:nvSpPr>
        <p:spPr>
          <a:xfrm>
            <a:off x="323850" y="915566"/>
            <a:ext cx="7632700" cy="3890434"/>
          </a:xfrm>
        </p:spPr>
        <p:txBody>
          <a:bodyPr>
            <a:normAutofit/>
          </a:bodyPr>
          <a:lstStyle/>
          <a:p>
            <a:pPr>
              <a:lnSpc>
                <a:spcPct val="150000"/>
              </a:lnSpc>
            </a:pPr>
            <a:r>
              <a:rPr lang="en-GB" dirty="0"/>
              <a:t>V</a:t>
            </a:r>
            <a:r>
              <a:rPr lang="en-BE" dirty="0"/>
              <a:t>alve:				4 g</a:t>
            </a:r>
          </a:p>
          <a:p>
            <a:pPr>
              <a:lnSpc>
                <a:spcPct val="150000"/>
              </a:lnSpc>
            </a:pPr>
            <a:r>
              <a:rPr lang="en-BE" dirty="0"/>
              <a:t>Waste: 			1396 g		&gt; 99%</a:t>
            </a:r>
          </a:p>
        </p:txBody>
      </p:sp>
      <p:sp>
        <p:nvSpPr>
          <p:cNvPr id="7" name="TextBox 6">
            <a:extLst>
              <a:ext uri="{FF2B5EF4-FFF2-40B4-BE49-F238E27FC236}">
                <a16:creationId xmlns:a16="http://schemas.microsoft.com/office/drawing/2014/main" id="{B34E2638-D39F-24A0-C1C3-7FAD66B27243}"/>
              </a:ext>
            </a:extLst>
          </p:cNvPr>
          <p:cNvSpPr txBox="1"/>
          <p:nvPr/>
        </p:nvSpPr>
        <p:spPr>
          <a:xfrm>
            <a:off x="76200" y="2174456"/>
            <a:ext cx="6731000" cy="1295868"/>
          </a:xfrm>
          <a:prstGeom prst="rect">
            <a:avLst/>
          </a:prstGeom>
          <a:noFill/>
        </p:spPr>
        <p:txBody>
          <a:bodyPr wrap="square">
            <a:spAutoFit/>
          </a:bodyPr>
          <a:lstStyle/>
          <a:p>
            <a:pPr lvl="1">
              <a:lnSpc>
                <a:spcPct val="150000"/>
              </a:lnSpc>
            </a:pPr>
            <a:r>
              <a:rPr lang="en-BE" dirty="0">
                <a:solidFill>
                  <a:srgbClr val="00B050"/>
                </a:solidFill>
              </a:rPr>
              <a:t>Non-hazardous:	1320 g	    &gt; 95%</a:t>
            </a:r>
          </a:p>
          <a:p>
            <a:pPr lvl="1">
              <a:lnSpc>
                <a:spcPct val="150000"/>
              </a:lnSpc>
            </a:pPr>
            <a:r>
              <a:rPr lang="en-BE" dirty="0">
                <a:solidFill>
                  <a:srgbClr val="FF0000"/>
                </a:solidFill>
              </a:rPr>
              <a:t>Hazardous:		76 g</a:t>
            </a:r>
            <a:r>
              <a:rPr lang="en-BE" dirty="0">
                <a:solidFill>
                  <a:srgbClr val="00B050"/>
                </a:solidFill>
              </a:rPr>
              <a:t>	    </a:t>
            </a:r>
            <a:r>
              <a:rPr lang="en-BE" dirty="0">
                <a:solidFill>
                  <a:srgbClr val="FF0000"/>
                </a:solidFill>
              </a:rPr>
              <a:t>&lt; 5%</a:t>
            </a:r>
          </a:p>
          <a:p>
            <a:pPr lvl="1">
              <a:lnSpc>
                <a:spcPct val="150000"/>
              </a:lnSpc>
            </a:pPr>
            <a:endParaRPr lang="en-BE" dirty="0">
              <a:solidFill>
                <a:srgbClr val="FF0000"/>
              </a:solidFill>
            </a:endParaRPr>
          </a:p>
        </p:txBody>
      </p:sp>
    </p:spTree>
    <p:extLst>
      <p:ext uri="{BB962C8B-B14F-4D97-AF65-F5344CB8AC3E}">
        <p14:creationId xmlns:p14="http://schemas.microsoft.com/office/powerpoint/2010/main" val="366400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67ACA4-E26F-DBA8-9AE0-7066FBFBD3A1}"/>
              </a:ext>
            </a:extLst>
          </p:cNvPr>
          <p:cNvSpPr>
            <a:spLocks noGrp="1"/>
          </p:cNvSpPr>
          <p:nvPr>
            <p:ph type="body" sz="quarter" idx="10"/>
          </p:nvPr>
        </p:nvSpPr>
        <p:spPr/>
        <p:txBody>
          <a:bodyPr/>
          <a:lstStyle/>
          <a:p>
            <a:r>
              <a:rPr lang="en-BE" dirty="0"/>
              <a:t>TAKE HOME MESSAGE</a:t>
            </a:r>
          </a:p>
        </p:txBody>
      </p:sp>
      <p:sp>
        <p:nvSpPr>
          <p:cNvPr id="3" name="Content Placeholder 2">
            <a:extLst>
              <a:ext uri="{FF2B5EF4-FFF2-40B4-BE49-F238E27FC236}">
                <a16:creationId xmlns:a16="http://schemas.microsoft.com/office/drawing/2014/main" id="{1AF84C9E-863F-6F97-1CE4-3A3A5674DE8C}"/>
              </a:ext>
            </a:extLst>
          </p:cNvPr>
          <p:cNvSpPr>
            <a:spLocks noGrp="1"/>
          </p:cNvSpPr>
          <p:nvPr>
            <p:ph sz="quarter" idx="11"/>
          </p:nvPr>
        </p:nvSpPr>
        <p:spPr>
          <a:xfrm>
            <a:off x="323850" y="915566"/>
            <a:ext cx="9429750" cy="3890434"/>
          </a:xfrm>
        </p:spPr>
        <p:txBody>
          <a:bodyPr>
            <a:normAutofit/>
          </a:bodyPr>
          <a:lstStyle/>
          <a:p>
            <a:r>
              <a:rPr lang="en-BE" dirty="0"/>
              <a:t>(CV) Healthcare has an important environmental footprint</a:t>
            </a:r>
          </a:p>
          <a:p>
            <a:r>
              <a:rPr lang="en-BE" dirty="0"/>
              <a:t>Most emissions arise from the healthcare value chain (Scope 3)</a:t>
            </a:r>
          </a:p>
          <a:p>
            <a:r>
              <a:rPr lang="en-BE" dirty="0"/>
              <a:t>Sustainability should be integrated into future CV innovation</a:t>
            </a:r>
          </a:p>
          <a:p>
            <a:pPr lvl="1"/>
            <a:r>
              <a:rPr lang="en-BE" dirty="0"/>
              <a:t>Optimize the </a:t>
            </a:r>
            <a:r>
              <a:rPr lang="en-BE" b="1" dirty="0"/>
              <a:t>waste-to-device ratio</a:t>
            </a:r>
            <a:r>
              <a:rPr lang="en-BE" dirty="0"/>
              <a:t>.</a:t>
            </a:r>
          </a:p>
          <a:p>
            <a:pPr lvl="1"/>
            <a:r>
              <a:rPr lang="en-BE" dirty="0"/>
              <a:t>Develop </a:t>
            </a:r>
            <a:r>
              <a:rPr lang="en-BE" b="1" dirty="0"/>
              <a:t>reusable</a:t>
            </a:r>
            <a:r>
              <a:rPr lang="en-BE" dirty="0"/>
              <a:t> components where feasible.</a:t>
            </a:r>
          </a:p>
          <a:p>
            <a:pPr lvl="1"/>
            <a:r>
              <a:rPr lang="en-BE" dirty="0"/>
              <a:t>Establish </a:t>
            </a:r>
            <a:r>
              <a:rPr lang="en-BE" b="1" dirty="0"/>
              <a:t>recycling</a:t>
            </a:r>
            <a:r>
              <a:rPr lang="en-BE" dirty="0"/>
              <a:t> pathways for disposable, non-contaminated or </a:t>
            </a:r>
            <a:br>
              <a:rPr lang="en-BE" dirty="0"/>
            </a:br>
            <a:r>
              <a:rPr lang="en-BE" dirty="0"/>
              <a:t>superficially contaminated, materials.</a:t>
            </a:r>
          </a:p>
        </p:txBody>
      </p:sp>
    </p:spTree>
    <p:extLst>
      <p:ext uri="{BB962C8B-B14F-4D97-AF65-F5344CB8AC3E}">
        <p14:creationId xmlns:p14="http://schemas.microsoft.com/office/powerpoint/2010/main" val="1700010487"/>
      </p:ext>
    </p:extLst>
  </p:cSld>
  <p:clrMapOvr>
    <a:masterClrMapping/>
  </p:clrMapOvr>
</p:sld>
</file>

<file path=ppt/theme/theme1.xml><?xml version="1.0" encoding="utf-8"?>
<a:theme xmlns:a="http://schemas.openxmlformats.org/drawingml/2006/main" name="ESC_PPT_Light_220817-16-9">
  <a:themeElements>
    <a:clrScheme name="ESC // branding 2017">
      <a:dk1>
        <a:sysClr val="windowText" lastClr="000000"/>
      </a:dk1>
      <a:lt1>
        <a:sysClr val="window" lastClr="FFFFFF"/>
      </a:lt1>
      <a:dk2>
        <a:srgbClr val="595959"/>
      </a:dk2>
      <a:lt2>
        <a:srgbClr val="F2F2F2"/>
      </a:lt2>
      <a:accent1>
        <a:srgbClr val="AE1022"/>
      </a:accent1>
      <a:accent2>
        <a:srgbClr val="552682"/>
      </a:accent2>
      <a:accent3>
        <a:srgbClr val="00ABAA"/>
      </a:accent3>
      <a:accent4>
        <a:srgbClr val="005694"/>
      </a:accent4>
      <a:accent5>
        <a:srgbClr val="FBB800"/>
      </a:accent5>
      <a:accent6>
        <a:srgbClr val="EF7918"/>
      </a:accent6>
      <a:hlink>
        <a:srgbClr val="F8B836"/>
      </a:hlink>
      <a:folHlink>
        <a:srgbClr val="F5832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marL="38700" indent="0" algn="l" defTabSz="360000" rtl="0" eaLnBrk="1" latinLnBrk="0" hangingPunct="1">
          <a:spcBef>
            <a:spcPct val="20000"/>
          </a:spcBef>
          <a:buClr>
            <a:srgbClr val="C00000"/>
          </a:buClr>
          <a:buFont typeface="Arial" panose="020B0604020202020204" pitchFamily="34" charset="0"/>
          <a:buNone/>
          <a:defRPr sz="1600" b="1" i="0" kern="1200" dirty="0" smtClean="0">
            <a:solidFill>
              <a:schemeClr val="tx1"/>
            </a:solidFill>
            <a:latin typeface="+mn-lt"/>
            <a:ea typeface="+mn-ea"/>
          </a:defRPr>
        </a:defPPr>
      </a:lstStyle>
    </a:txDef>
  </a:objectDefaults>
  <a:extraClrSchemeLst/>
  <a:extLst>
    <a:ext uri="{05A4C25C-085E-4340-85A3-A5531E510DB2}">
      <thm15:themeFamily xmlns:thm15="http://schemas.microsoft.com/office/thememl/2012/main" name="ESC_PPT_GENERIC_2021  -  Read-Only" id="{4B5B4D89-CB0E-439B-8CBF-AF4230193D5F}" vid="{AC3D5165-7A58-4614-8599-A1F589F7EA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7336</TotalTime>
  <Words>1613</Words>
  <Application>Microsoft Macintosh PowerPoint</Application>
  <PresentationFormat>On-screen Show (16:9)</PresentationFormat>
  <Paragraphs>107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Soho Pro</vt:lpstr>
      <vt:lpstr>Wingdings</vt:lpstr>
      <vt:lpstr>ESC_PPT_Light_220817-16-9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Camila SUAREZ</dc:creator>
  <cp:lastModifiedBy>Tom De Potter</cp:lastModifiedBy>
  <cp:revision>10</cp:revision>
  <dcterms:created xsi:type="dcterms:W3CDTF">2024-01-15T11:18:42Z</dcterms:created>
  <dcterms:modified xsi:type="dcterms:W3CDTF">2026-06-16T11:29:02Z</dcterms:modified>
</cp:coreProperties>
</file>