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9" r:id="rId4"/>
    <p:sldId id="260" r:id="rId5"/>
    <p:sldId id="268" r:id="rId6"/>
    <p:sldId id="261" r:id="rId7"/>
    <p:sldId id="264" r:id="rId8"/>
    <p:sldId id="265" r:id="rId9"/>
    <p:sldId id="266" r:id="rId10"/>
    <p:sldId id="259" r:id="rId11"/>
    <p:sldId id="262" r:id="rId12"/>
    <p:sldId id="267" r:id="rId13"/>
    <p:sldId id="270" r:id="rId14"/>
    <p:sldId id="273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COLLINGRIDGE" initials="SC" lastIdx="12" clrIdx="0">
    <p:extLst>
      <p:ext uri="{19B8F6BF-5375-455C-9EA6-DF929625EA0E}">
        <p15:presenceInfo xmlns:p15="http://schemas.microsoft.com/office/powerpoint/2012/main" userId="S::sally_collingridge@escardio.net::bbed4dc1-00b7-474a-8549-18dc7b873d66" providerId="AD"/>
      </p:ext>
    </p:extLst>
  </p:cmAuthor>
  <p:cmAuthor id="2" name="Laure-Emmanuelle PEYRET" initials="LP" lastIdx="7" clrIdx="1">
    <p:extLst>
      <p:ext uri="{19B8F6BF-5375-455C-9EA6-DF929625EA0E}">
        <p15:presenceInfo xmlns:p15="http://schemas.microsoft.com/office/powerpoint/2012/main" userId="S::laure-emmanuelle_peyret@escardio.net::96dd4d06-5b74-42e8-b054-0c0a8419b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022"/>
    <a:srgbClr val="878787"/>
    <a:srgbClr val="D0D0D0"/>
    <a:srgbClr val="D3D3D3"/>
    <a:srgbClr val="E0E0E0"/>
    <a:srgbClr val="F28C26"/>
    <a:srgbClr val="FFBF08"/>
    <a:srgbClr val="B62A79"/>
    <a:srgbClr val="F3BC00"/>
    <a:srgbClr val="D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5" autoAdjust="0"/>
    <p:restoredTop sz="93792" autoAdjust="0"/>
  </p:normalViewPr>
  <p:slideViewPr>
    <p:cSldViewPr showGuides="1">
      <p:cViewPr varScale="1">
        <p:scale>
          <a:sx n="170" d="100"/>
          <a:sy n="170" d="100"/>
        </p:scale>
        <p:origin x="432" y="176"/>
      </p:cViewPr>
      <p:guideLst>
        <p:guide orient="horz" pos="1620"/>
        <p:guide pos="2880"/>
        <p:guide pos="5524"/>
        <p:guide pos="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41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16/06/2026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6/16/26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62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7FCAB-030A-1C21-DFE5-C3E6F9E2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C5C29-CB89-71EE-3386-921D9FEBC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3DDC1-938B-8D54-AAC0-0070482F8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D9B98-6295-5E4C-56CA-2C34F5186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2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58DD-FFB7-6084-6AEE-A6615A339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AA294-4430-E962-6010-647577467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6E260-7C90-626E-A38A-DAA13B9C1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DFD3C-35B2-2DB8-A9A6-0FD6A5EC2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4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1EE8A-46FD-768E-1AE3-245FEFC13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4BDD40-A5A2-914F-569D-B5E1A5D23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6D8A5-42EF-6D6A-31DC-6A68BD900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64B74-E6B1-3091-231E-4DAB3461D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78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9E8AB-78F1-E7DC-92A9-D899220B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6562F-5F50-8DBC-9C0D-57A4AE077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1ED5B-8FF5-0ECD-EB76-30B6EFC7E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4D5C0-43C8-B04A-3FC2-03FB6404F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83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C07E-AE96-003E-82A4-523E19A4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3BAFD-9D43-7F2D-E8CB-2F3C865AF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E9BF5-29A9-539C-0C46-5A180F322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8FBE6-92FA-3405-60C2-6BDC8540F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1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207F3-98DD-9014-617B-D3CBB8A1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B302A-DDC4-92F0-7B79-DC33D1B1B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F37EF-1547-867D-54A8-F69524156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0006F-D925-67AF-D458-5B81047E6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36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E96E1-EC26-F62C-B81A-733E7469A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9822C-3A04-11CE-3DFE-8B0307AE0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B8DDF-AB15-EA7C-5E0E-D85EF62BC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6B5AE-7A4D-4812-E3A1-79C3A3371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8BFF5-36A0-F13A-7937-874E40CEB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DDA28-D973-28F9-AF67-3AEF0FF3E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42734-E85B-24B2-057C-F5F3716E3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6225F-9646-D8C3-F541-D41AE439D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95C3A-473D-1A6A-B9E6-0059B517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70F17-F516-0C66-C448-B0147E306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46BD5-01D3-C818-4693-5EAB4CD4B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B92D-E640-5072-14EA-FECFE9DB1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93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CB6B-7562-9346-41A0-20583636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C90FC-709F-BDC9-E9E2-3B946A5BB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AFCA8-03AC-B932-DF0B-108681021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5658F-563B-3293-20A5-F464AD91C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8FB76-299A-1139-345F-E17E52DC5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258B9-A964-67F0-AFC8-5D0A95836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753DD-1709-725A-B2BA-DF279241A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A032F-1FCB-A65C-C5B1-2ABE279AD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5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1AEB-E090-FDA1-0E6D-2DA935212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DA79B-67E3-CD4E-270F-64437B5AA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EECC8-D2EC-78A0-3AFE-82870B4A0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D13E1-4FF3-0BAD-22DD-5423B51AA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53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0B49A-806C-37B6-8608-27944BEA9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2FB49-544A-5EA2-974A-15A444006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98A4C-4FE8-995E-3930-B27B9C14B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3161D-6FA6-DB14-CF60-090615B46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7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4515966"/>
            <a:ext cx="73803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611560" y="0"/>
            <a:ext cx="0" cy="51435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539552" y="555526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563197" y="3963547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539552" y="4443958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4299942"/>
            <a:ext cx="1122573" cy="50187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7" y="3961569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0" y="3577877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492E9-6ECE-4889-0480-C4F2070EB7A0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  <p:cxnSp>
        <p:nvCxnSpPr>
          <p:cNvPr id="5" name="Connecteur droit 22">
            <a:extLst>
              <a:ext uri="{FF2B5EF4-FFF2-40B4-BE49-F238E27FC236}">
                <a16:creationId xmlns:a16="http://schemas.microsoft.com/office/drawing/2014/main" id="{91AA91A2-DD8D-CF8B-0080-BF4C3D1738FB}"/>
              </a:ext>
            </a:extLst>
          </p:cNvPr>
          <p:cNvCxnSpPr>
            <a:cxnSpLocks/>
          </p:cNvCxnSpPr>
          <p:nvPr userDrawn="1"/>
        </p:nvCxnSpPr>
        <p:spPr>
          <a:xfrm flipV="1">
            <a:off x="-37220" y="529226"/>
            <a:ext cx="6476756" cy="26136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28">
            <a:extLst>
              <a:ext uri="{FF2B5EF4-FFF2-40B4-BE49-F238E27FC236}">
                <a16:creationId xmlns:a16="http://schemas.microsoft.com/office/drawing/2014/main" id="{C6AD76FA-F636-9949-7043-08AE84136761}"/>
              </a:ext>
            </a:extLst>
          </p:cNvPr>
          <p:cNvSpPr/>
          <p:nvPr userDrawn="1"/>
        </p:nvSpPr>
        <p:spPr>
          <a:xfrm>
            <a:off x="6430114" y="480863"/>
            <a:ext cx="96725" cy="96725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915566"/>
            <a:ext cx="7632700" cy="3890434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75" y="1364165"/>
            <a:ext cx="6825854" cy="1152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176" y="2571750"/>
            <a:ext cx="6825853" cy="16430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55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177900" y="4890681"/>
            <a:ext cx="900261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04448" y="792088"/>
            <a:ext cx="0" cy="4026585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287524" y="4890681"/>
            <a:ext cx="0" cy="252819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179512" y="4782669"/>
            <a:ext cx="216024" cy="216024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3FAE-72E1-4BCF-93BD-189E9C5D00C2}"/>
              </a:ext>
            </a:extLst>
          </p:cNvPr>
          <p:cNvSpPr/>
          <p:nvPr/>
        </p:nvSpPr>
        <p:spPr>
          <a:xfrm>
            <a:off x="8532440" y="4818673"/>
            <a:ext cx="144016" cy="144016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F78404-3754-472A-9C0F-76AD61DAE7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93630" y="121280"/>
            <a:ext cx="726370" cy="26307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52818"/>
            <a:ext cx="5238600" cy="495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914400"/>
            <a:ext cx="7886700" cy="391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lvl="0" indent="-266700"/>
            <a:r>
              <a:rPr lang="en-US"/>
              <a:t>Click to edit Master text styles</a:t>
            </a:r>
          </a:p>
          <a:p>
            <a:pPr marL="266700" lvl="1" indent="-266700"/>
            <a:r>
              <a:rPr lang="en-US"/>
              <a:t>Second level</a:t>
            </a:r>
          </a:p>
          <a:p>
            <a:pPr marL="266700" lvl="2" indent="-266700"/>
            <a:r>
              <a:rPr lang="en-US"/>
              <a:t>Third level</a:t>
            </a:r>
          </a:p>
          <a:p>
            <a:pPr marL="266700" lvl="3" indent="-266700"/>
            <a:r>
              <a:rPr lang="en-US"/>
              <a:t>Fourth level</a:t>
            </a:r>
          </a:p>
          <a:p>
            <a:pPr marL="266700" lvl="4" indent="-266700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3D3F-BB53-009A-B128-5135ED82C8FF}"/>
              </a:ext>
            </a:extLst>
          </p:cNvPr>
          <p:cNvSpPr txBox="1"/>
          <p:nvPr userDrawn="1"/>
        </p:nvSpPr>
        <p:spPr>
          <a:xfrm>
            <a:off x="6434456" y="406770"/>
            <a:ext cx="248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66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26670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0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531812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8096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0763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1981200" indent="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4CD9-6332-4018-80C0-8851DA2A6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16 JUNE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484-47B9-407B-AAD0-5EFF6D5A3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JF Riffaud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3610" y="927760"/>
            <a:ext cx="6768746" cy="2141228"/>
          </a:xfrm>
        </p:spPr>
        <p:txBody>
          <a:bodyPr/>
          <a:lstStyle/>
          <a:p>
            <a:r>
              <a:rPr lang="fr-FR" dirty="0"/>
              <a:t>ESC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responsibility</a:t>
            </a:r>
            <a:endParaRPr lang="fr-FR" dirty="0"/>
          </a:p>
          <a:p>
            <a:r>
              <a:rPr lang="en-US" sz="3200" dirty="0"/>
              <a:t>Reflections on conflict of interests</a:t>
            </a:r>
          </a:p>
        </p:txBody>
      </p:sp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E95D3-7F69-5A5E-1D9F-C4A85EA1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2945C2F-D2AB-E68C-5538-DE0D2A7F2F05}"/>
              </a:ext>
            </a:extLst>
          </p:cNvPr>
          <p:cNvSpPr/>
          <p:nvPr/>
        </p:nvSpPr>
        <p:spPr>
          <a:xfrm>
            <a:off x="596900" y="666750"/>
            <a:ext cx="2371271" cy="17307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WE ARE THE RISK FACTOR TO THE ENVIRONMENT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573047-5706-5EDE-9018-40F3B3107FB5}"/>
              </a:ext>
            </a:extLst>
          </p:cNvPr>
          <p:cNvSpPr/>
          <p:nvPr/>
        </p:nvSpPr>
        <p:spPr>
          <a:xfrm>
            <a:off x="600529" y="2477904"/>
            <a:ext cx="2371271" cy="19988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THE ENVIRONMENT IS A RISK FACTOR TO THE PEOPLE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2B7C6E1-5081-4322-1F26-69A7BA20A011}"/>
              </a:ext>
            </a:extLst>
          </p:cNvPr>
          <p:cNvSpPr/>
          <p:nvPr/>
        </p:nvSpPr>
        <p:spPr>
          <a:xfrm>
            <a:off x="4648200" y="1200150"/>
            <a:ext cx="3276600" cy="269417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3200" b="1" dirty="0">
                <a:solidFill>
                  <a:schemeClr val="bg1"/>
                </a:solidFill>
              </a:rPr>
              <a:t>WE ARE A RISK FACTOR TO THE PEOPLE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0AE29CE-CEFB-67D9-4504-464187598E57}"/>
              </a:ext>
            </a:extLst>
          </p:cNvPr>
          <p:cNvSpPr/>
          <p:nvPr/>
        </p:nvSpPr>
        <p:spPr>
          <a:xfrm rot="5400000">
            <a:off x="3238500" y="1924050"/>
            <a:ext cx="1219200" cy="12954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6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46EB-C8B5-882E-5CE6-394F58B5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7CE4B-3EC2-DDB7-0402-5911F6C683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915566"/>
            <a:ext cx="7632700" cy="15037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WE SET THE STANDARDS</a:t>
            </a:r>
          </a:p>
          <a:p>
            <a:pPr lvl="1"/>
            <a:r>
              <a:rPr lang="en-US" b="1" dirty="0"/>
              <a:t>WE RECOMMEND THE GOOD PRACTICE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0A716-011B-E55A-8204-BAA4964A7A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10902"/>
            <a:ext cx="7631757" cy="432048"/>
          </a:xfrm>
        </p:spPr>
        <p:txBody>
          <a:bodyPr/>
          <a:lstStyle/>
          <a:p>
            <a:r>
              <a:rPr lang="en-US" dirty="0"/>
              <a:t>AS A NORMATIVE SCIENTIFIC SOCIETY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37D7CF3-6FE5-ECC9-5296-1AD5F9FC9D01}"/>
              </a:ext>
            </a:extLst>
          </p:cNvPr>
          <p:cNvSpPr/>
          <p:nvPr/>
        </p:nvSpPr>
        <p:spPr>
          <a:xfrm>
            <a:off x="1905000" y="2419350"/>
            <a:ext cx="5486400" cy="2057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3200" b="1" dirty="0">
                <a:solidFill>
                  <a:schemeClr val="bg1"/>
                </a:solidFill>
              </a:rPr>
              <a:t>CAN WE MAKE ESC GUIDELINES MORE ENVIRONMENTALY FRIENDLY?</a:t>
            </a:r>
          </a:p>
        </p:txBody>
      </p:sp>
    </p:spTree>
    <p:extLst>
      <p:ext uri="{BB962C8B-B14F-4D97-AF65-F5344CB8AC3E}">
        <p14:creationId xmlns:p14="http://schemas.microsoft.com/office/powerpoint/2010/main" val="3610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F86F-FDF6-85DF-18C1-366BD6FF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2DFF73C3-7C50-6695-B267-67A3D1651547}"/>
              </a:ext>
            </a:extLst>
          </p:cNvPr>
          <p:cNvSpPr/>
          <p:nvPr/>
        </p:nvSpPr>
        <p:spPr>
          <a:xfrm>
            <a:off x="1066800" y="971550"/>
            <a:ext cx="6477000" cy="4038600"/>
          </a:xfrm>
          <a:prstGeom prst="ellipse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0EB0F8-EE6E-12B2-FF55-8BDD13EA32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3350"/>
            <a:ext cx="7631757" cy="432048"/>
          </a:xfrm>
        </p:spPr>
        <p:txBody>
          <a:bodyPr/>
          <a:lstStyle/>
          <a:p>
            <a:r>
              <a:rPr lang="en-US" dirty="0"/>
              <a:t>AS A CORPORATE CITIZEN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76555D7-3CCA-5E89-185E-05BE687DBA00}"/>
              </a:ext>
            </a:extLst>
          </p:cNvPr>
          <p:cNvSpPr/>
          <p:nvPr/>
        </p:nvSpPr>
        <p:spPr>
          <a:xfrm>
            <a:off x="3365566" y="2038350"/>
            <a:ext cx="1587434" cy="1524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ESC ACTIVITY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6E61355-FC9A-CE20-1D70-7FEA54FF420D}"/>
              </a:ext>
            </a:extLst>
          </p:cNvPr>
          <p:cNvSpPr/>
          <p:nvPr/>
        </p:nvSpPr>
        <p:spPr>
          <a:xfrm>
            <a:off x="4953000" y="2393214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INDUSTRY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47F1AA2-9B33-242F-C8BE-75CFCB262F05}"/>
              </a:ext>
            </a:extLst>
          </p:cNvPr>
          <p:cNvSpPr/>
          <p:nvPr/>
        </p:nvSpPr>
        <p:spPr>
          <a:xfrm>
            <a:off x="1371600" y="2393214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MEMBERS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8FE465C-4260-047E-BA4C-C669AAF63788}"/>
              </a:ext>
            </a:extLst>
          </p:cNvPr>
          <p:cNvSpPr/>
          <p:nvPr/>
        </p:nvSpPr>
        <p:spPr>
          <a:xfrm>
            <a:off x="1905000" y="3562350"/>
            <a:ext cx="4724400" cy="728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accent1"/>
                </a:solidFill>
              </a:rPr>
              <a:t>MEDICAL AND ACADEMIC INSTITUTIONS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AE624BF-6278-4E8C-2044-B8C665ED4821}"/>
              </a:ext>
            </a:extLst>
          </p:cNvPr>
          <p:cNvSpPr/>
          <p:nvPr/>
        </p:nvSpPr>
        <p:spPr>
          <a:xfrm>
            <a:off x="3168683" y="1200150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SUPPLIERS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8806A-8A82-FFAD-DF00-5B62F78C9716}"/>
              </a:ext>
            </a:extLst>
          </p:cNvPr>
          <p:cNvSpPr/>
          <p:nvPr/>
        </p:nvSpPr>
        <p:spPr>
          <a:xfrm>
            <a:off x="990600" y="895350"/>
            <a:ext cx="6705600" cy="42671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592721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ptos" panose="020B0004020202020204" pitchFamily="34" charset="0"/>
                <a:cs typeface="Phosphate Inline" panose="02000506050000020004" pitchFamily="2" charset="77"/>
              </a:rPr>
              <a:t>E S C    R E S P O N S I B I L I T Y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  <p:bldP spid="9" grpId="0" animBg="1"/>
      <p:bldP spid="10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4292D-B793-F944-F8EC-CA3716732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0F59B-5FE8-3049-8F80-675597963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61950"/>
            <a:ext cx="7631757" cy="432048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3751C2-5861-2A40-30CF-6E36DA7C8906}"/>
              </a:ext>
            </a:extLst>
          </p:cNvPr>
          <p:cNvSpPr txBox="1"/>
          <p:nvPr/>
        </p:nvSpPr>
        <p:spPr>
          <a:xfrm>
            <a:off x="697557" y="1085189"/>
            <a:ext cx="7315200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Finalize our Carbon footprint assessment 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Prepare an engagement </a:t>
            </a:r>
            <a:r>
              <a:rPr lang="en-GB" sz="2400" b="1" dirty="0">
                <a:solidFill>
                  <a:schemeClr val="accent1"/>
                </a:solidFill>
              </a:rPr>
              <a:t>ESC Environmental Charter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Set a goal for </a:t>
            </a:r>
            <a:r>
              <a:rPr lang="en-GB" sz="2400" b="1" dirty="0">
                <a:solidFill>
                  <a:schemeClr val="accent1"/>
                </a:solidFill>
              </a:rPr>
              <a:t>reduction</a:t>
            </a:r>
            <a:r>
              <a:rPr lang="en-GB" sz="2400" b="1" dirty="0"/>
              <a:t> of environmental impact and </a:t>
            </a:r>
            <a:r>
              <a:rPr lang="en-GB" sz="2400" b="1" dirty="0">
                <a:solidFill>
                  <a:schemeClr val="accent1"/>
                </a:solidFill>
              </a:rPr>
              <a:t>carbon footprint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Engage partners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Monitor and advocate</a:t>
            </a:r>
          </a:p>
        </p:txBody>
      </p:sp>
    </p:spTree>
    <p:extLst>
      <p:ext uri="{BB962C8B-B14F-4D97-AF65-F5344CB8AC3E}">
        <p14:creationId xmlns:p14="http://schemas.microsoft.com/office/powerpoint/2010/main" val="209221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C6829-CB43-D01A-8BC2-82AE78E7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76575A-B84E-B8D4-FB5C-4893EE262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61950"/>
            <a:ext cx="7631757" cy="43204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A3B261-1C4C-A275-8AAD-AA6C486F31A7}"/>
              </a:ext>
            </a:extLst>
          </p:cNvPr>
          <p:cNvSpPr txBox="1"/>
          <p:nvPr/>
        </p:nvSpPr>
        <p:spPr>
          <a:xfrm>
            <a:off x="697557" y="1085189"/>
            <a:ext cx="7315200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It’s about </a:t>
            </a:r>
            <a:r>
              <a:rPr lang="en-GB" sz="2400" b="1" dirty="0">
                <a:solidFill>
                  <a:schemeClr val="accent1"/>
                </a:solidFill>
              </a:rPr>
              <a:t>science</a:t>
            </a:r>
            <a:r>
              <a:rPr lang="en-GB" sz="2400" b="1" dirty="0"/>
              <a:t> and </a:t>
            </a:r>
            <a:r>
              <a:rPr lang="en-GB" sz="2400" b="1" dirty="0">
                <a:solidFill>
                  <a:schemeClr val="accent1"/>
                </a:solidFill>
              </a:rPr>
              <a:t>moral conscience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It’s about our </a:t>
            </a:r>
            <a:r>
              <a:rPr lang="en-GB" sz="2400" b="1" dirty="0">
                <a:solidFill>
                  <a:schemeClr val="accent1"/>
                </a:solidFill>
              </a:rPr>
              <a:t>collective credibility </a:t>
            </a:r>
            <a:r>
              <a:rPr lang="en-GB" sz="2400" b="1" dirty="0"/>
              <a:t>as scientific and medical organisation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It’s about balance between </a:t>
            </a:r>
            <a:r>
              <a:rPr lang="en-GB" sz="2400" b="1" dirty="0">
                <a:solidFill>
                  <a:schemeClr val="accent1"/>
                </a:solidFill>
              </a:rPr>
              <a:t>individual short-term benefit </a:t>
            </a:r>
            <a:r>
              <a:rPr lang="en-GB" sz="2400" b="1" dirty="0"/>
              <a:t>and</a:t>
            </a:r>
            <a:r>
              <a:rPr lang="en-GB" sz="2400" b="1" dirty="0">
                <a:solidFill>
                  <a:schemeClr val="accent1"/>
                </a:solidFill>
              </a:rPr>
              <a:t> collective long-term survival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It’s a </a:t>
            </a:r>
            <a:r>
              <a:rPr lang="en-GB" sz="2400" b="1" dirty="0">
                <a:solidFill>
                  <a:schemeClr val="accent1"/>
                </a:solidFill>
              </a:rPr>
              <a:t>journey</a:t>
            </a:r>
            <a:r>
              <a:rPr lang="en-GB" sz="2400" b="1" dirty="0"/>
              <a:t> that ESC will continue</a:t>
            </a:r>
          </a:p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It’s a </a:t>
            </a:r>
            <a:r>
              <a:rPr lang="en-GB" sz="2400" b="1" dirty="0">
                <a:solidFill>
                  <a:schemeClr val="accent1"/>
                </a:solidFill>
              </a:rPr>
              <a:t>collective journey </a:t>
            </a:r>
          </a:p>
        </p:txBody>
      </p:sp>
    </p:spTree>
    <p:extLst>
      <p:ext uri="{BB962C8B-B14F-4D97-AF65-F5344CB8AC3E}">
        <p14:creationId xmlns:p14="http://schemas.microsoft.com/office/powerpoint/2010/main" val="247510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C413E-1678-43A3-BC45-BF0DB1B10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0BCC715-E13A-32BE-72A3-37844735389C}"/>
              </a:ext>
            </a:extLst>
          </p:cNvPr>
          <p:cNvSpPr txBox="1"/>
          <p:nvPr/>
        </p:nvSpPr>
        <p:spPr>
          <a:xfrm>
            <a:off x="507718" y="2266950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00" indent="-342900" defTabSz="3600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THANK YOU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1B30AD-325F-9BAB-A25A-C8486D3B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21294"/>
            <a:ext cx="4028323" cy="27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2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A5A98-297F-4C9F-846A-FA7A7E3FD8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915566"/>
            <a:ext cx="7632700" cy="3890434"/>
          </a:xfrm>
        </p:spPr>
        <p:txBody>
          <a:bodyPr>
            <a:normAutofit/>
          </a:bodyPr>
          <a:lstStyle/>
          <a:p>
            <a:r>
              <a:rPr lang="en-US" dirty="0"/>
              <a:t>No conflict to declare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0" dirty="0"/>
              <a:t>…except that my carbon footprint </a:t>
            </a:r>
            <a:r>
              <a:rPr lang="en-US" sz="3200" b="0" dirty="0"/>
              <a:t>&gt; </a:t>
            </a:r>
            <a:r>
              <a:rPr lang="en-US" b="0" dirty="0"/>
              <a:t>75t / year*</a:t>
            </a:r>
          </a:p>
          <a:p>
            <a:endParaRPr lang="en-US" dirty="0"/>
          </a:p>
          <a:p>
            <a:endParaRPr lang="en-US" dirty="0"/>
          </a:p>
          <a:p>
            <a:pPr marL="268287" lvl="1" indent="0">
              <a:buNone/>
            </a:pPr>
            <a:r>
              <a:rPr lang="en-US" sz="1200" dirty="0"/>
              <a:t>* Carbon footprint 2023</a:t>
            </a:r>
          </a:p>
        </p:txBody>
      </p:sp>
    </p:spTree>
    <p:extLst>
      <p:ext uri="{BB962C8B-B14F-4D97-AF65-F5344CB8AC3E}">
        <p14:creationId xmlns:p14="http://schemas.microsoft.com/office/powerpoint/2010/main" val="833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B2BFB-2C2A-D4E7-B231-2D7A56F3B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0C7C81C-B66E-5A54-6E3A-4403E0AC7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17" t="15157" r="45597" b="15382"/>
          <a:stretch>
            <a:fillRect/>
          </a:stretch>
        </p:blipFill>
        <p:spPr>
          <a:xfrm>
            <a:off x="5181600" y="1046843"/>
            <a:ext cx="2514600" cy="2667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9CA08D-6648-87D5-4612-A98BCB6F9EE5}"/>
              </a:ext>
            </a:extLst>
          </p:cNvPr>
          <p:cNvSpPr txBox="1"/>
          <p:nvPr/>
        </p:nvSpPr>
        <p:spPr>
          <a:xfrm>
            <a:off x="5181600" y="3826187"/>
            <a:ext cx="2116862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dirty="0"/>
              <a:t>Water in the village </a:t>
            </a:r>
          </a:p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dirty="0"/>
              <a:t>Development possible</a:t>
            </a:r>
          </a:p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accent1"/>
                </a:solidFill>
                <a:latin typeface="+mn-lt"/>
                <a:ea typeface="+mn-ea"/>
              </a:rPr>
              <a:t>Carbon : 10</a:t>
            </a:r>
            <a:r>
              <a:rPr lang="en-GB" sz="1600" b="1" dirty="0">
                <a:solidFill>
                  <a:schemeClr val="accent1"/>
                </a:solidFill>
              </a:rPr>
              <a:t>T / well</a:t>
            </a:r>
            <a:endParaRPr lang="en-GB" sz="1600" b="1" i="0" kern="12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FBC64F-6443-C1B0-F113-C5511FC1A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564" t="25317" r="19129" b="17199"/>
          <a:stretch>
            <a:fillRect/>
          </a:stretch>
        </p:blipFill>
        <p:spPr>
          <a:xfrm>
            <a:off x="1066800" y="1046843"/>
            <a:ext cx="2514601" cy="2667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BC4B492-AA71-0E83-482B-1925033EE5A4}"/>
              </a:ext>
            </a:extLst>
          </p:cNvPr>
          <p:cNvSpPr txBox="1"/>
          <p:nvPr/>
        </p:nvSpPr>
        <p:spPr>
          <a:xfrm>
            <a:off x="1034143" y="3837432"/>
            <a:ext cx="2389372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dirty="0"/>
              <a:t>20km walk to get water</a:t>
            </a:r>
          </a:p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dirty="0"/>
              <a:t>No development possible</a:t>
            </a:r>
          </a:p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accent1"/>
                </a:solidFill>
                <a:latin typeface="+mn-lt"/>
                <a:ea typeface="+mn-ea"/>
              </a:rPr>
              <a:t>Carbon : 0</a:t>
            </a:r>
            <a:r>
              <a:rPr lang="en-GB" sz="1600" b="1" dirty="0">
                <a:solidFill>
                  <a:schemeClr val="accent1"/>
                </a:solidFill>
              </a:rPr>
              <a:t>T</a:t>
            </a:r>
            <a:endParaRPr lang="en-GB" sz="1600" b="1" i="0" kern="12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3D82E-F9D3-AFDB-5795-6152AD3CF1AD}"/>
              </a:ext>
            </a:extLst>
          </p:cNvPr>
          <p:cNvSpPr txBox="1"/>
          <p:nvPr/>
        </p:nvSpPr>
        <p:spPr>
          <a:xfrm>
            <a:off x="3306533" y="382933"/>
            <a:ext cx="2256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tx1"/>
                </a:solidFill>
                <a:latin typeface="+mn-lt"/>
                <a:ea typeface="+mn-ea"/>
              </a:rPr>
              <a:t>THE OBVIOUS DILEMNA</a:t>
            </a:r>
          </a:p>
        </p:txBody>
      </p:sp>
    </p:spTree>
    <p:extLst>
      <p:ext uri="{BB962C8B-B14F-4D97-AF65-F5344CB8AC3E}">
        <p14:creationId xmlns:p14="http://schemas.microsoft.com/office/powerpoint/2010/main" val="20753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C111-027C-5CD7-CE38-16B278D8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38285-11A8-B1B9-E26F-FA66710EE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37500"/>
            <a:ext cx="7631757" cy="432048"/>
          </a:xfrm>
        </p:spPr>
        <p:txBody>
          <a:bodyPr/>
          <a:lstStyle/>
          <a:p>
            <a:r>
              <a:rPr lang="en-US" dirty="0"/>
              <a:t>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976AB-8453-A2D8-A812-C953226149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915566"/>
            <a:ext cx="7632700" cy="3890434"/>
          </a:xfrm>
        </p:spPr>
        <p:txBody>
          <a:bodyPr>
            <a:normAutofit/>
          </a:bodyPr>
          <a:lstStyle/>
          <a:p>
            <a:r>
              <a:rPr lang="en-US" dirty="0"/>
              <a:t>THE VARIOUS ASPECTS OF OUR RESPONSIBILITY</a:t>
            </a:r>
          </a:p>
          <a:p>
            <a:endParaRPr lang="en-US" dirty="0"/>
          </a:p>
          <a:p>
            <a:pPr lvl="1"/>
            <a:r>
              <a:rPr lang="en-US" dirty="0"/>
              <a:t>AS CARDIOLOGITS</a:t>
            </a:r>
          </a:p>
          <a:p>
            <a:pPr lvl="1"/>
            <a:r>
              <a:rPr lang="en-US" dirty="0"/>
              <a:t>AS AN ORGANISATION (corporate citizenship)</a:t>
            </a:r>
          </a:p>
          <a:p>
            <a:pPr lvl="1"/>
            <a:r>
              <a:rPr lang="en-US" dirty="0"/>
              <a:t>AS A NORMATIVE SCIENTIFIC SOCIETY</a:t>
            </a:r>
          </a:p>
          <a:p>
            <a:pPr lvl="1"/>
            <a:r>
              <a:rPr lang="en-US" dirty="0"/>
              <a:t>SUMMARY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8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8E12-7EBC-9CD7-83CF-62ADDA89A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A3DCE-E4FA-414B-A7BB-7A278FD9CD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800" y="1014822"/>
            <a:ext cx="6400800" cy="490128"/>
          </a:xfrm>
        </p:spPr>
        <p:txBody>
          <a:bodyPr>
            <a:normAutofit/>
          </a:bodyPr>
          <a:lstStyle/>
          <a:p>
            <a:r>
              <a:rPr lang="en-US" dirty="0"/>
              <a:t>WHAT IS THE SCOPE OF OUR RESPONSABILTY?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CDCDFF-5F12-2D5B-C2CF-C535EADB9B46}"/>
              </a:ext>
            </a:extLst>
          </p:cNvPr>
          <p:cNvSpPr/>
          <p:nvPr/>
        </p:nvSpPr>
        <p:spPr>
          <a:xfrm>
            <a:off x="990600" y="1885950"/>
            <a:ext cx="2882834" cy="9906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What can I know?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488D82-F6F2-B2DB-DFAF-DB47B2439B71}"/>
              </a:ext>
            </a:extLst>
          </p:cNvPr>
          <p:cNvSpPr/>
          <p:nvPr/>
        </p:nvSpPr>
        <p:spPr>
          <a:xfrm>
            <a:off x="990600" y="3181350"/>
            <a:ext cx="2882834" cy="9906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What should I do?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A19467-909C-4ADA-72C4-0BD8B37B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883614"/>
            <a:ext cx="4495800" cy="2288336"/>
          </a:xfrm>
          <a:prstGeom prst="rect">
            <a:avLst/>
          </a:prstGeom>
          <a:effectLst>
            <a:softEdge rad="61219"/>
          </a:effectLst>
        </p:spPr>
      </p:pic>
    </p:spTree>
    <p:extLst>
      <p:ext uri="{BB962C8B-B14F-4D97-AF65-F5344CB8AC3E}">
        <p14:creationId xmlns:p14="http://schemas.microsoft.com/office/powerpoint/2010/main" val="306143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AA53-974C-41EB-9C0D-6C195DA5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DD1E-88C2-7052-024E-D9AF799D65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915566"/>
            <a:ext cx="7632700" cy="38904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A663F5C-42FC-AF1F-AF0A-43DD1A93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95" y="888388"/>
            <a:ext cx="4955400" cy="34938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372F13-9B0B-946C-F469-D0FC167E9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78" y="653332"/>
            <a:ext cx="4175900" cy="423053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0185E9-3BCE-F5A5-E1A6-8221224BD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801" y="337500"/>
            <a:ext cx="3501794" cy="47319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41B727D-FC06-43FB-C422-C494F5440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000" y="39577"/>
            <a:ext cx="3194904" cy="506434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FBF7849-9D4D-98CD-8A86-7F532A870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04" y="775503"/>
            <a:ext cx="7772400" cy="403500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C5DAFF9-D4A6-7D5A-525A-8A27155D6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0" y="1777096"/>
            <a:ext cx="7772400" cy="1066526"/>
          </a:xfrm>
          <a:prstGeom prst="rect">
            <a:avLst/>
          </a:prstGeom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1EAA1848-D794-57FD-5B24-189A2067D014}"/>
              </a:ext>
            </a:extLst>
          </p:cNvPr>
          <p:cNvSpPr txBox="1">
            <a:spLocks/>
          </p:cNvSpPr>
          <p:nvPr/>
        </p:nvSpPr>
        <p:spPr>
          <a:xfrm>
            <a:off x="228600" y="310902"/>
            <a:ext cx="763175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00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800" b="1" i="0" kern="120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AS CARDIOLOGIST 1/2</a:t>
            </a:r>
          </a:p>
        </p:txBody>
      </p:sp>
    </p:spTree>
    <p:extLst>
      <p:ext uri="{BB962C8B-B14F-4D97-AF65-F5344CB8AC3E}">
        <p14:creationId xmlns:p14="http://schemas.microsoft.com/office/powerpoint/2010/main" val="33180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5920-CFB8-AC42-C6B2-C277C9EB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E7A69E-FA7E-2086-C468-EEA744D30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310902"/>
            <a:ext cx="7631757" cy="432048"/>
          </a:xfrm>
        </p:spPr>
        <p:txBody>
          <a:bodyPr/>
          <a:lstStyle/>
          <a:p>
            <a:r>
              <a:rPr lang="en-US" dirty="0"/>
              <a:t>AS CARDIOLOGISTS 2/2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0895C-E771-759B-F705-F9DE94D976D2}"/>
              </a:ext>
            </a:extLst>
          </p:cNvPr>
          <p:cNvSpPr txBox="1"/>
          <p:nvPr/>
        </p:nvSpPr>
        <p:spPr>
          <a:xfrm>
            <a:off x="762000" y="1549466"/>
            <a:ext cx="7968207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b="1" i="0" kern="1200" dirty="0">
                <a:solidFill>
                  <a:schemeClr val="tx1"/>
                </a:solidFill>
                <a:latin typeface="+mn-lt"/>
                <a:ea typeface="+mn-ea"/>
              </a:rPr>
              <a:t>WE FULFILL OUR CORE SOCIAL MISSION : REDUCING THE BURDEN OF CV DISEASE</a:t>
            </a:r>
          </a:p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endParaRPr lang="en-GB" sz="1600" b="1" i="0" kern="12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735B4D-825A-CD68-0CF2-E6B54612F4C8}"/>
              </a:ext>
            </a:extLst>
          </p:cNvPr>
          <p:cNvSpPr/>
          <p:nvPr/>
        </p:nvSpPr>
        <p:spPr>
          <a:xfrm>
            <a:off x="2743200" y="2155403"/>
            <a:ext cx="3352800" cy="17307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WHEN WE LOOK AT THE PATIENTS, 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ENVIRONMENT IS A RISK FACTOR</a:t>
            </a:r>
          </a:p>
        </p:txBody>
      </p:sp>
    </p:spTree>
    <p:extLst>
      <p:ext uri="{BB962C8B-B14F-4D97-AF65-F5344CB8AC3E}">
        <p14:creationId xmlns:p14="http://schemas.microsoft.com/office/powerpoint/2010/main" val="38808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6B7E-F6F3-3292-B816-29901EE1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31D8C-EDAF-67A6-3174-C1D657EB5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209550"/>
            <a:ext cx="7631757" cy="432048"/>
          </a:xfrm>
        </p:spPr>
        <p:txBody>
          <a:bodyPr/>
          <a:lstStyle/>
          <a:p>
            <a:r>
              <a:rPr lang="en-US" dirty="0"/>
              <a:t>AS AN ORGANISATION 1/2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04F77BE-48B3-EC4F-4D6D-8C8DC8A6CA40}"/>
              </a:ext>
            </a:extLst>
          </p:cNvPr>
          <p:cNvSpPr/>
          <p:nvPr/>
        </p:nvSpPr>
        <p:spPr>
          <a:xfrm>
            <a:off x="3365566" y="2038350"/>
            <a:ext cx="1587434" cy="1524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ESC ACTIVITY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34D84A8-3791-2C74-FBF3-CD9C5DFA5EA3}"/>
              </a:ext>
            </a:extLst>
          </p:cNvPr>
          <p:cNvSpPr/>
          <p:nvPr/>
        </p:nvSpPr>
        <p:spPr>
          <a:xfrm>
            <a:off x="4953000" y="2393214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INDUSTRY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B64F4CA-4EB6-B4E8-E7F4-478A3FE6F742}"/>
              </a:ext>
            </a:extLst>
          </p:cNvPr>
          <p:cNvSpPr/>
          <p:nvPr/>
        </p:nvSpPr>
        <p:spPr>
          <a:xfrm>
            <a:off x="1371600" y="2393214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MEMBERS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88F57D-0ADC-D5CF-CB79-C10A40478AB2}"/>
              </a:ext>
            </a:extLst>
          </p:cNvPr>
          <p:cNvSpPr/>
          <p:nvPr/>
        </p:nvSpPr>
        <p:spPr>
          <a:xfrm>
            <a:off x="1905000" y="3562350"/>
            <a:ext cx="4724400" cy="728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accent1"/>
                </a:solidFill>
              </a:rPr>
              <a:t>MEDICAL AND ACADEMIC INSTITUTIONS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C9B695-7C58-F0C4-F1D9-A803BCDD01C4}"/>
              </a:ext>
            </a:extLst>
          </p:cNvPr>
          <p:cNvSpPr/>
          <p:nvPr/>
        </p:nvSpPr>
        <p:spPr>
          <a:xfrm>
            <a:off x="3168683" y="1200150"/>
            <a:ext cx="1981200" cy="8142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SUPPLIERS</a:t>
            </a:r>
          </a:p>
        </p:txBody>
      </p:sp>
    </p:spTree>
    <p:extLst>
      <p:ext uri="{BB962C8B-B14F-4D97-AF65-F5344CB8AC3E}">
        <p14:creationId xmlns:p14="http://schemas.microsoft.com/office/powerpoint/2010/main" val="20835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0DB5-00DE-58D6-0AEA-6CEC77BA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73D69A-40A3-F98E-53A9-9FA1D4EA42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285750"/>
            <a:ext cx="7631757" cy="432048"/>
          </a:xfrm>
        </p:spPr>
        <p:txBody>
          <a:bodyPr/>
          <a:lstStyle/>
          <a:p>
            <a:r>
              <a:rPr lang="en-US" dirty="0"/>
              <a:t>AS AN ORGANISATION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B3D8-5455-DF94-CE78-CEC9A11E11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915566"/>
            <a:ext cx="7632700" cy="38904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E7FCB2-4256-CB40-B947-E794DD2DA8F6}"/>
              </a:ext>
            </a:extLst>
          </p:cNvPr>
          <p:cNvSpPr txBox="1"/>
          <p:nvPr/>
        </p:nvSpPr>
        <p:spPr>
          <a:xfrm>
            <a:off x="2057400" y="1361738"/>
            <a:ext cx="538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/>
              <a:t>WHEN WE LOOK AT THE ENVIRONMENT </a:t>
            </a:r>
            <a:endParaRPr lang="en-GB" sz="2400" b="1" i="0" kern="1200" dirty="0">
              <a:latin typeface="+mn-lt"/>
              <a:ea typeface="+mn-ea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5DEB1B-E79B-02EF-8B8D-BB40E52830B6}"/>
              </a:ext>
            </a:extLst>
          </p:cNvPr>
          <p:cNvSpPr/>
          <p:nvPr/>
        </p:nvSpPr>
        <p:spPr>
          <a:xfrm>
            <a:off x="3365566" y="2114550"/>
            <a:ext cx="2412868" cy="17307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accent1"/>
                </a:solidFill>
              </a:rPr>
              <a:t>WE ARE THE RISK FACTOR TO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6203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C_PPT_GENERIC_2021  -  Read-Only" id="{4B5B4D89-CB0E-439B-8CBF-AF4230193D5F}" vid="{AC3D5165-7A58-4614-8599-A1F589F7EA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4919</TotalTime>
  <Words>321</Words>
  <Application>Microsoft Macintosh PowerPoint</Application>
  <PresentationFormat>Affichage à l'écran (16:9)</PresentationFormat>
  <Paragraphs>86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Soho Pro</vt:lpstr>
      <vt:lpstr>ESC_PPT_Light_220817-16-9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SUAREZ</dc:creator>
  <cp:lastModifiedBy>Jean-François RIFFAUD</cp:lastModifiedBy>
  <cp:revision>11</cp:revision>
  <dcterms:created xsi:type="dcterms:W3CDTF">2024-01-15T11:18:42Z</dcterms:created>
  <dcterms:modified xsi:type="dcterms:W3CDTF">2026-06-16T07:25:44Z</dcterms:modified>
</cp:coreProperties>
</file>