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147481265" r:id="rId3"/>
    <p:sldId id="2147481264" r:id="rId4"/>
    <p:sldId id="2147481272" r:id="rId5"/>
    <p:sldId id="2147481271" r:id="rId6"/>
    <p:sldId id="2147481261" r:id="rId7"/>
    <p:sldId id="2147481267" r:id="rId8"/>
    <p:sldId id="259" r:id="rId9"/>
    <p:sldId id="2147481269" r:id="rId10"/>
    <p:sldId id="2147481270" r:id="rId1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pos="5524">
          <p15:clr>
            <a:srgbClr val="A4A3A4"/>
          </p15:clr>
        </p15:guide>
        <p15:guide id="4" pos="2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lly COLLINGRIDGE" initials="SC" lastIdx="12" clrIdx="0">
    <p:extLst>
      <p:ext uri="{19B8F6BF-5375-455C-9EA6-DF929625EA0E}">
        <p15:presenceInfo xmlns:p15="http://schemas.microsoft.com/office/powerpoint/2012/main" userId="S::sally_collingridge@escardio.net::bbed4dc1-00b7-474a-8549-18dc7b873d66" providerId="AD"/>
      </p:ext>
    </p:extLst>
  </p:cmAuthor>
  <p:cmAuthor id="2" name="Laure-Emmanuelle PEYRET" initials="LP" lastIdx="7" clrIdx="1">
    <p:extLst>
      <p:ext uri="{19B8F6BF-5375-455C-9EA6-DF929625EA0E}">
        <p15:presenceInfo xmlns:p15="http://schemas.microsoft.com/office/powerpoint/2012/main" userId="S::laure-emmanuelle_peyret@escardio.net::96dd4d06-5b74-42e8-b054-0c0a8419bf7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F08"/>
    <a:srgbClr val="F28C26"/>
    <a:srgbClr val="878787"/>
    <a:srgbClr val="AE1022"/>
    <a:srgbClr val="D0D0D0"/>
    <a:srgbClr val="D3D3D3"/>
    <a:srgbClr val="E0E0E0"/>
    <a:srgbClr val="B62A79"/>
    <a:srgbClr val="F3BC00"/>
    <a:srgbClr val="D00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554" autoAdjust="0"/>
    <p:restoredTop sz="78087" autoAdjust="0"/>
  </p:normalViewPr>
  <p:slideViewPr>
    <p:cSldViewPr showGuides="1">
      <p:cViewPr varScale="1">
        <p:scale>
          <a:sx n="80" d="100"/>
          <a:sy n="80" d="100"/>
        </p:scale>
        <p:origin x="1680" y="62"/>
      </p:cViewPr>
      <p:guideLst>
        <p:guide orient="horz" pos="1620"/>
        <p:guide pos="2880"/>
        <p:guide pos="5524"/>
        <p:guide pos="26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123" d="100"/>
          <a:sy n="123" d="100"/>
        </p:scale>
        <p:origin x="412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4CCA8C-2727-A54D-B40F-70CF9669C616}" type="datetimeFigureOut">
              <a:rPr lang="fr-FR"/>
              <a:pPr/>
              <a:t>17/06/2026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CEFCA3-4FB0-F648-923A-3843471D4321}" type="slidenum">
              <a:rPr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20675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47D4E0-ADF2-4269-A368-F8657ABA7EB7}" type="datetimeFigureOut">
              <a:rPr lang="en-US" smtClean="0"/>
              <a:pPr/>
              <a:t>6/17/2026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8DCFB2-2FC4-4A48-85D8-914292BD17B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851543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24450" indent="-285750" defTabSz="36000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200" dirty="0"/>
              <a:t>Both ESC Congress and the wider events industry show that </a:t>
            </a:r>
            <a:r>
              <a:rPr lang="en-US" sz="1200" b="1" dirty="0">
                <a:solidFill>
                  <a:srgbClr val="C00000"/>
                </a:solidFill>
              </a:rPr>
              <a:t>travel is the largest source of emissions</a:t>
            </a:r>
            <a:r>
              <a:rPr lang="en-US" sz="1200" b="0" dirty="0">
                <a:solidFill>
                  <a:srgbClr val="C00000"/>
                </a:solidFill>
              </a:rPr>
              <a:t> (Isla 39% audience travel)</a:t>
            </a:r>
            <a:r>
              <a:rPr lang="en-US" sz="1200" b="0" dirty="0"/>
              <a:t>. </a:t>
            </a:r>
            <a:r>
              <a:rPr lang="en-US" sz="1200" dirty="0"/>
              <a:t>For ESC, this effect is amplified by the highly international nature of the congress.</a:t>
            </a:r>
          </a:p>
          <a:p>
            <a:pPr marL="324450" indent="-285750" defTabSz="36000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200" dirty="0"/>
              <a:t>Apart from delegate travel, the second  largest emission source for ESC Congress is venue energy</a:t>
            </a:r>
            <a:endParaRPr lang="en-GB" sz="1200" i="0" kern="1200" dirty="0">
              <a:solidFill>
                <a:schemeClr val="tx1"/>
              </a:solidFill>
              <a:latin typeface="+mn-lt"/>
              <a:ea typeface="+mn-ea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8DCFB2-2FC4-4A48-85D8-914292BD17B8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48292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58A7DE-B7AE-CE6A-0A98-519498A2BC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DFD87C2-B657-8A4F-B386-FD791BF36A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71625A3-672A-DD10-A991-804EA935C7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242409-EB0B-BC4C-0E92-96CE83DA6DF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8DCFB2-2FC4-4A48-85D8-914292BD17B8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01279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8DCFB2-2FC4-4A48-85D8-914292BD17B8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52539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88241F9B-0D2C-427A-A3BB-2BECB174CFED}"/>
              </a:ext>
            </a:extLst>
          </p:cNvPr>
          <p:cNvCxnSpPr>
            <a:cxnSpLocks/>
          </p:cNvCxnSpPr>
          <p:nvPr userDrawn="1"/>
        </p:nvCxnSpPr>
        <p:spPr>
          <a:xfrm>
            <a:off x="0" y="4515966"/>
            <a:ext cx="7380312" cy="0"/>
          </a:xfrm>
          <a:prstGeom prst="line">
            <a:avLst/>
          </a:prstGeom>
          <a:ln>
            <a:solidFill>
              <a:srgbClr val="D3D3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180363E9-1308-4C0E-BDA5-CF390AD35CAC}"/>
              </a:ext>
            </a:extLst>
          </p:cNvPr>
          <p:cNvCxnSpPr>
            <a:cxnSpLocks/>
          </p:cNvCxnSpPr>
          <p:nvPr userDrawn="1"/>
        </p:nvCxnSpPr>
        <p:spPr>
          <a:xfrm>
            <a:off x="611560" y="0"/>
            <a:ext cx="0" cy="5143500"/>
          </a:xfrm>
          <a:prstGeom prst="line">
            <a:avLst/>
          </a:prstGeom>
          <a:ln>
            <a:solidFill>
              <a:srgbClr val="D3D3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Ellipse 27">
            <a:extLst>
              <a:ext uri="{FF2B5EF4-FFF2-40B4-BE49-F238E27FC236}">
                <a16:creationId xmlns:a16="http://schemas.microsoft.com/office/drawing/2014/main" id="{33F0FED1-B8F9-445B-959A-F64BB176898C}"/>
              </a:ext>
            </a:extLst>
          </p:cNvPr>
          <p:cNvSpPr/>
          <p:nvPr userDrawn="1"/>
        </p:nvSpPr>
        <p:spPr>
          <a:xfrm>
            <a:off x="539552" y="555526"/>
            <a:ext cx="144016" cy="144016"/>
          </a:xfrm>
          <a:prstGeom prst="ellipse">
            <a:avLst/>
          </a:prstGeom>
          <a:solidFill>
            <a:srgbClr val="8787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Ellipse 28">
            <a:extLst>
              <a:ext uri="{FF2B5EF4-FFF2-40B4-BE49-F238E27FC236}">
                <a16:creationId xmlns:a16="http://schemas.microsoft.com/office/drawing/2014/main" id="{0F7C9BB3-3FAB-4AF6-A672-13B009C327B3}"/>
              </a:ext>
            </a:extLst>
          </p:cNvPr>
          <p:cNvSpPr/>
          <p:nvPr userDrawn="1"/>
        </p:nvSpPr>
        <p:spPr>
          <a:xfrm>
            <a:off x="563197" y="3963547"/>
            <a:ext cx="96725" cy="96725"/>
          </a:xfrm>
          <a:prstGeom prst="ellipse">
            <a:avLst/>
          </a:prstGeom>
          <a:solidFill>
            <a:srgbClr val="AE10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Ellipse 29">
            <a:extLst>
              <a:ext uri="{FF2B5EF4-FFF2-40B4-BE49-F238E27FC236}">
                <a16:creationId xmlns:a16="http://schemas.microsoft.com/office/drawing/2014/main" id="{4953AD7C-105B-44C2-B8FA-6295064382B1}"/>
              </a:ext>
            </a:extLst>
          </p:cNvPr>
          <p:cNvSpPr/>
          <p:nvPr userDrawn="1"/>
        </p:nvSpPr>
        <p:spPr>
          <a:xfrm>
            <a:off x="539552" y="4443958"/>
            <a:ext cx="144016" cy="144016"/>
          </a:xfrm>
          <a:prstGeom prst="ellipse">
            <a:avLst/>
          </a:prstGeom>
          <a:solidFill>
            <a:srgbClr val="8787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1" name="Image 30">
            <a:extLst>
              <a:ext uri="{FF2B5EF4-FFF2-40B4-BE49-F238E27FC236}">
                <a16:creationId xmlns:a16="http://schemas.microsoft.com/office/drawing/2014/main" id="{B770CC4A-0144-496C-B843-8E6984A9BF2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96336" y="4299942"/>
            <a:ext cx="1122573" cy="501878"/>
          </a:xfrm>
          <a:prstGeom prst="rect">
            <a:avLst/>
          </a:prstGeom>
        </p:spPr>
      </p:pic>
      <p:sp>
        <p:nvSpPr>
          <p:cNvPr id="33" name="Espace réservé du texte 32">
            <a:extLst>
              <a:ext uri="{FF2B5EF4-FFF2-40B4-BE49-F238E27FC236}">
                <a16:creationId xmlns:a16="http://schemas.microsoft.com/office/drawing/2014/main" id="{E87A3DCC-5F52-46C1-83E5-0DCD52BF0AF8}"/>
              </a:ext>
            </a:extLst>
          </p:cNvPr>
          <p:cNvSpPr>
            <a:spLocks noGrp="1" noChangeAspect="1"/>
          </p:cNvSpPr>
          <p:nvPr>
            <p:ph type="body" sz="quarter" idx="10" hasCustomPrompt="1"/>
          </p:nvPr>
        </p:nvSpPr>
        <p:spPr>
          <a:xfrm>
            <a:off x="1039771" y="2517053"/>
            <a:ext cx="684459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A short description about the subject of the presentation. Can be used as a subtitle. </a:t>
            </a:r>
          </a:p>
        </p:txBody>
      </p:sp>
      <p:sp>
        <p:nvSpPr>
          <p:cNvPr id="36" name="Espace réservé du texte 32">
            <a:extLst>
              <a:ext uri="{FF2B5EF4-FFF2-40B4-BE49-F238E27FC236}">
                <a16:creationId xmlns:a16="http://schemas.microsoft.com/office/drawing/2014/main" id="{16284A64-7B54-461F-9363-2BE4503F91F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43597" y="3961569"/>
            <a:ext cx="5688626" cy="288032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rgbClr val="AE1022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Presentation date</a:t>
            </a:r>
          </a:p>
        </p:txBody>
      </p:sp>
      <p:sp>
        <p:nvSpPr>
          <p:cNvPr id="15" name="Espace réservé du texte 32">
            <a:extLst>
              <a:ext uri="{FF2B5EF4-FFF2-40B4-BE49-F238E27FC236}">
                <a16:creationId xmlns:a16="http://schemas.microsoft.com/office/drawing/2014/main" id="{DFFB4CC0-14B2-483B-83A6-DA9CE43781C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43610" y="3577877"/>
            <a:ext cx="5688619" cy="29001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7" name="Espace réservé du texte 32">
            <a:extLst>
              <a:ext uri="{FF2B5EF4-FFF2-40B4-BE49-F238E27FC236}">
                <a16:creationId xmlns:a16="http://schemas.microsoft.com/office/drawing/2014/main" id="{495DAAF3-5ADD-3B4B-9B4A-F80003C2F6E4}"/>
              </a:ext>
            </a:extLst>
          </p:cNvPr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1043610" y="927760"/>
            <a:ext cx="6768746" cy="833178"/>
          </a:xfrm>
          <a:prstGeom prst="rect">
            <a:avLst/>
          </a:prstGeom>
        </p:spPr>
        <p:txBody>
          <a:bodyPr wrap="square" lIns="90000" tIns="46800" rIns="90000" bIns="46800">
            <a:spAutoFit/>
          </a:bodyPr>
          <a:lstStyle>
            <a:lvl1pPr marL="0" indent="0">
              <a:spcBef>
                <a:spcPts val="600"/>
              </a:spcBef>
              <a:buNone/>
              <a:defRPr sz="4800" b="1" i="0" baseline="0">
                <a:solidFill>
                  <a:schemeClr val="accent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Presentation Title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1492E9-6ECE-4889-0480-C4F2070EB7A0}"/>
              </a:ext>
            </a:extLst>
          </p:cNvPr>
          <p:cNvSpPr txBox="1"/>
          <p:nvPr userDrawn="1"/>
        </p:nvSpPr>
        <p:spPr>
          <a:xfrm>
            <a:off x="6434456" y="406770"/>
            <a:ext cx="24877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8700" indent="0" algn="r" defTabSz="360000" rtl="0" eaLnBrk="1" latinLnBrk="0" hangingPunct="1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None/>
            </a:pPr>
            <a:r>
              <a:rPr lang="en-US" sz="1200" b="1" i="0" kern="1200" dirty="0">
                <a:solidFill>
                  <a:srgbClr val="878787"/>
                </a:solidFill>
                <a:latin typeface="Soho Pro" panose="02040503030506020204" pitchFamily="18" charset="0"/>
                <a:ea typeface="+mn-ea"/>
              </a:rPr>
              <a:t>Cardiovascular Round Table </a:t>
            </a:r>
          </a:p>
        </p:txBody>
      </p:sp>
      <p:cxnSp>
        <p:nvCxnSpPr>
          <p:cNvPr id="5" name="Connecteur droit 22">
            <a:extLst>
              <a:ext uri="{FF2B5EF4-FFF2-40B4-BE49-F238E27FC236}">
                <a16:creationId xmlns:a16="http://schemas.microsoft.com/office/drawing/2014/main" id="{91AA91A2-DD8D-CF8B-0080-BF4C3D1738FB}"/>
              </a:ext>
            </a:extLst>
          </p:cNvPr>
          <p:cNvCxnSpPr>
            <a:cxnSpLocks/>
          </p:cNvCxnSpPr>
          <p:nvPr userDrawn="1"/>
        </p:nvCxnSpPr>
        <p:spPr>
          <a:xfrm flipV="1">
            <a:off x="-37220" y="529226"/>
            <a:ext cx="6476756" cy="26136"/>
          </a:xfrm>
          <a:prstGeom prst="line">
            <a:avLst/>
          </a:prstGeom>
          <a:ln>
            <a:solidFill>
              <a:srgbClr val="D3D3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Ellipse 28">
            <a:extLst>
              <a:ext uri="{FF2B5EF4-FFF2-40B4-BE49-F238E27FC236}">
                <a16:creationId xmlns:a16="http://schemas.microsoft.com/office/drawing/2014/main" id="{C6AD76FA-F636-9949-7043-08AE84136761}"/>
              </a:ext>
            </a:extLst>
          </p:cNvPr>
          <p:cNvSpPr/>
          <p:nvPr userDrawn="1"/>
        </p:nvSpPr>
        <p:spPr>
          <a:xfrm>
            <a:off x="6430114" y="480863"/>
            <a:ext cx="96725" cy="96725"/>
          </a:xfrm>
          <a:prstGeom prst="ellipse">
            <a:avLst/>
          </a:prstGeom>
          <a:solidFill>
            <a:srgbClr val="AE10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tra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EC9FD404-747D-47CF-8BD6-85DE35A09CA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4618" y="339502"/>
            <a:ext cx="7631757" cy="4320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500"/>
              </a:lnSpc>
              <a:spcBef>
                <a:spcPts val="0"/>
              </a:spcBef>
              <a:buNone/>
              <a:defRPr sz="2800" b="1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First line of the headline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448225EB-A123-4416-BF74-09996F92429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3850" y="915566"/>
            <a:ext cx="7632700" cy="3890434"/>
          </a:xfrm>
          <a:prstGeom prst="rect">
            <a:avLst/>
          </a:prstGeom>
        </p:spPr>
        <p:txBody>
          <a:bodyPr/>
          <a:lstStyle>
            <a:lvl1pPr marL="180975" indent="-180975" defTabSz="360000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1pPr>
            <a:lvl2pPr marL="447675" indent="-179388" defTabSz="358775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2pPr>
            <a:lvl3pPr marL="628650" indent="-17938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804863" indent="-17938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804863" algn="l"/>
              </a:tabLst>
              <a:defRPr>
                <a:solidFill>
                  <a:schemeClr val="tx1"/>
                </a:solidFill>
                <a:latin typeface="+mn-lt"/>
              </a:defRPr>
            </a:lvl4pPr>
            <a:lvl5pPr marL="985838" indent="-17938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5pPr>
            <a:lvl6pPr marL="1166813" indent="-17938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1076325" algn="l"/>
              </a:tabLst>
              <a:defRPr sz="1800"/>
            </a:lvl6pPr>
            <a:lvl7pPr marL="1346400" indent="-179388">
              <a:buClr>
                <a:srgbClr val="C00000"/>
              </a:buClr>
              <a:defRPr sz="1800"/>
            </a:lvl7pPr>
            <a:lvl8pPr marL="1530000" indent="-179388">
              <a:buClr>
                <a:srgbClr val="C00000"/>
              </a:buClr>
              <a:defRPr sz="1800"/>
            </a:lvl8pPr>
            <a:lvl9pPr marL="2424113" indent="-228600">
              <a:buClr>
                <a:srgbClr val="C00000"/>
              </a:buClr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946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5">
            <a:extLst>
              <a:ext uri="{FF2B5EF4-FFF2-40B4-BE49-F238E27FC236}">
                <a16:creationId xmlns:a16="http://schemas.microsoft.com/office/drawing/2014/main" id="{75713D93-C919-4892-838C-B532C4D773A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4618" y="339502"/>
            <a:ext cx="7631757" cy="4320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500"/>
              </a:lnSpc>
              <a:spcBef>
                <a:spcPts val="0"/>
              </a:spcBef>
              <a:buNone/>
              <a:defRPr sz="2800" b="1" baseline="0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Want to use just a headline? =&gt; type here</a:t>
            </a:r>
          </a:p>
        </p:txBody>
      </p:sp>
    </p:spTree>
    <p:extLst>
      <p:ext uri="{BB962C8B-B14F-4D97-AF65-F5344CB8AC3E}">
        <p14:creationId xmlns:p14="http://schemas.microsoft.com/office/powerpoint/2010/main" val="1972944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8A1CE93C-D99C-4EDD-BA67-BCAAD80495D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8175" y="1364165"/>
            <a:ext cx="6825854" cy="115259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450"/>
              </a:spcBef>
              <a:buNone/>
              <a:defRPr sz="2800" b="1">
                <a:solidFill>
                  <a:schemeClr val="accent1"/>
                </a:solidFill>
                <a:latin typeface="+mj-lt"/>
              </a:defRPr>
            </a:lvl1pPr>
            <a:lvl2pPr marL="266693" indent="0">
              <a:buNone/>
              <a:defRPr/>
            </a:lvl2pPr>
            <a:lvl3pPr marL="531799" indent="0">
              <a:buNone/>
              <a:defRPr/>
            </a:lvl3pPr>
            <a:lvl4pPr marL="809605" indent="0">
              <a:buNone/>
              <a:defRPr/>
            </a:lvl4pPr>
            <a:lvl5pPr marL="1076298" indent="0">
              <a:buNone/>
              <a:defRPr/>
            </a:lvl5pPr>
          </a:lstStyle>
          <a:p>
            <a:pPr lvl="0"/>
            <a:r>
              <a:rPr lang="en-GB" dirty="0"/>
              <a:t>S</a:t>
            </a:r>
            <a:r>
              <a:rPr lang="en-US" dirty="0" err="1"/>
              <a:t>ub</a:t>
            </a:r>
            <a:r>
              <a:rPr lang="en-US" dirty="0"/>
              <a:t>-Title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2DF46A-1BA8-44CA-B779-2ACC2C31960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8176" y="2571750"/>
            <a:ext cx="6825853" cy="1643063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>
                <a:latin typeface="+mn-lt"/>
              </a:defRPr>
            </a:lvl1pPr>
            <a:lvl2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2pPr>
            <a:lvl3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3pPr>
            <a:lvl4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4pPr>
            <a:lvl5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887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29555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BC4A9C7A-5BA6-4888-A621-AF6B8C0AA0DF}"/>
              </a:ext>
            </a:extLst>
          </p:cNvPr>
          <p:cNvCxnSpPr>
            <a:cxnSpLocks/>
          </p:cNvCxnSpPr>
          <p:nvPr/>
        </p:nvCxnSpPr>
        <p:spPr>
          <a:xfrm>
            <a:off x="177900" y="4890681"/>
            <a:ext cx="9002612" cy="0"/>
          </a:xfrm>
          <a:prstGeom prst="line">
            <a:avLst/>
          </a:prstGeom>
          <a:ln>
            <a:solidFill>
              <a:srgbClr val="D3D3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6D39A238-24AB-44F3-8FE5-EF47858B4208}"/>
              </a:ext>
            </a:extLst>
          </p:cNvPr>
          <p:cNvCxnSpPr>
            <a:cxnSpLocks/>
            <a:endCxn id="11" idx="0"/>
          </p:cNvCxnSpPr>
          <p:nvPr/>
        </p:nvCxnSpPr>
        <p:spPr>
          <a:xfrm>
            <a:off x="8604448" y="792088"/>
            <a:ext cx="0" cy="4026585"/>
          </a:xfrm>
          <a:prstGeom prst="line">
            <a:avLst/>
          </a:prstGeom>
          <a:ln>
            <a:solidFill>
              <a:srgbClr val="D3D3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FA040033-896C-4E78-8EDE-BBF09671494D}"/>
              </a:ext>
            </a:extLst>
          </p:cNvPr>
          <p:cNvCxnSpPr>
            <a:cxnSpLocks/>
          </p:cNvCxnSpPr>
          <p:nvPr/>
        </p:nvCxnSpPr>
        <p:spPr>
          <a:xfrm>
            <a:off x="287524" y="4890681"/>
            <a:ext cx="0" cy="252819"/>
          </a:xfrm>
          <a:prstGeom prst="line">
            <a:avLst/>
          </a:prstGeom>
          <a:ln>
            <a:solidFill>
              <a:srgbClr val="D3D3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llipse 9">
            <a:extLst>
              <a:ext uri="{FF2B5EF4-FFF2-40B4-BE49-F238E27FC236}">
                <a16:creationId xmlns:a16="http://schemas.microsoft.com/office/drawing/2014/main" id="{6FA7AD36-36F4-4B05-B569-FF77480FB16F}"/>
              </a:ext>
            </a:extLst>
          </p:cNvPr>
          <p:cNvSpPr/>
          <p:nvPr/>
        </p:nvSpPr>
        <p:spPr>
          <a:xfrm>
            <a:off x="179512" y="4782669"/>
            <a:ext cx="216024" cy="216024"/>
          </a:xfrm>
          <a:prstGeom prst="ellipse">
            <a:avLst/>
          </a:prstGeom>
          <a:solidFill>
            <a:srgbClr val="D0D0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39103FAE-72E1-4BCF-93BD-189E9C5D00C2}"/>
              </a:ext>
            </a:extLst>
          </p:cNvPr>
          <p:cNvSpPr/>
          <p:nvPr/>
        </p:nvSpPr>
        <p:spPr>
          <a:xfrm>
            <a:off x="8532440" y="4818673"/>
            <a:ext cx="144016" cy="144016"/>
          </a:xfrm>
          <a:prstGeom prst="ellipse">
            <a:avLst/>
          </a:prstGeom>
          <a:solidFill>
            <a:srgbClr val="8787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" name="Picture 1" descr="A picture containing drawing&#10;&#10;Description automatically generated">
            <a:extLst>
              <a:ext uri="{FF2B5EF4-FFF2-40B4-BE49-F238E27FC236}">
                <a16:creationId xmlns:a16="http://schemas.microsoft.com/office/drawing/2014/main" id="{37F78404-3754-472A-9C0F-76AD61DAE7C6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8093630" y="121280"/>
            <a:ext cx="726370" cy="263075"/>
          </a:xfrm>
          <a:prstGeom prst="rect">
            <a:avLst/>
          </a:prstGeom>
        </p:spPr>
      </p:pic>
      <p:sp>
        <p:nvSpPr>
          <p:cNvPr id="3" name="Title Placeholder 2">
            <a:extLst>
              <a:ext uri="{FF2B5EF4-FFF2-40B4-BE49-F238E27FC236}">
                <a16:creationId xmlns:a16="http://schemas.microsoft.com/office/drawing/2014/main" id="{89271022-20A5-4D9A-84BD-CFB63810A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000" y="252818"/>
            <a:ext cx="5238600" cy="4951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lvl="0" indent="0">
              <a:lnSpc>
                <a:spcPts val="2500"/>
              </a:lnSpc>
              <a:spcBef>
                <a:spcPts val="0"/>
              </a:spcBef>
              <a:buClr>
                <a:srgbClr val="D00040"/>
              </a:buClr>
              <a:buFont typeface="Arial" pitchFamily="34" charset="0"/>
            </a:pPr>
            <a:r>
              <a:rPr lang="en-US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374904E-396E-4218-8F2B-633F121269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4000" y="914400"/>
            <a:ext cx="7886700" cy="3913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66700" lvl="0" indent="-266700"/>
            <a:r>
              <a:rPr lang="en-US"/>
              <a:t>Click to edit Master text styles</a:t>
            </a:r>
          </a:p>
          <a:p>
            <a:pPr marL="266700" lvl="1" indent="-266700"/>
            <a:r>
              <a:rPr lang="en-US"/>
              <a:t>Second level</a:t>
            </a:r>
          </a:p>
          <a:p>
            <a:pPr marL="266700" lvl="2" indent="-266700"/>
            <a:r>
              <a:rPr lang="en-US"/>
              <a:t>Third level</a:t>
            </a:r>
          </a:p>
          <a:p>
            <a:pPr marL="266700" lvl="3" indent="-266700"/>
            <a:r>
              <a:rPr lang="en-US"/>
              <a:t>Fourth level</a:t>
            </a:r>
          </a:p>
          <a:p>
            <a:pPr marL="266700" lvl="4" indent="-266700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48E3D3F-BB53-009A-B128-5135ED82C8FF}"/>
              </a:ext>
            </a:extLst>
          </p:cNvPr>
          <p:cNvSpPr txBox="1"/>
          <p:nvPr userDrawn="1"/>
        </p:nvSpPr>
        <p:spPr>
          <a:xfrm>
            <a:off x="6434456" y="406770"/>
            <a:ext cx="24877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8700" indent="0" algn="r" defTabSz="360000" rtl="0" eaLnBrk="1" latinLnBrk="0" hangingPunct="1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None/>
            </a:pPr>
            <a:r>
              <a:rPr lang="en-US" sz="1200" b="1" i="0" kern="1200" dirty="0">
                <a:solidFill>
                  <a:srgbClr val="878787"/>
                </a:solidFill>
                <a:latin typeface="Soho Pro" panose="02040503030506020204" pitchFamily="18" charset="0"/>
                <a:ea typeface="+mn-ea"/>
              </a:rPr>
              <a:t>Cardiovascular Round Table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8" r:id="rId2"/>
    <p:sldLayoutId id="2147483665" r:id="rId3"/>
    <p:sldLayoutId id="2147483669" r:id="rId4"/>
    <p:sldLayoutId id="2147483666" r:id="rId5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lang="en-US" sz="2800" b="1" i="0" kern="1200" smtClean="0">
          <a:solidFill>
            <a:schemeClr val="accent1"/>
          </a:solidFill>
          <a:latin typeface="+mj-lt"/>
          <a:ea typeface="+mn-ea"/>
          <a:cs typeface="Verdana"/>
        </a:defRPr>
      </a:lvl1pPr>
    </p:titleStyle>
    <p:bodyStyle>
      <a:lvl1pPr marL="0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400" b="1" i="0" kern="1200" dirty="0" smtClean="0">
          <a:solidFill>
            <a:schemeClr val="tx1"/>
          </a:solidFill>
          <a:latin typeface="+mn-lt"/>
          <a:ea typeface="+mn-ea"/>
          <a:cs typeface="Verdana"/>
        </a:defRPr>
      </a:lvl1pPr>
      <a:lvl2pPr marL="266700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0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2pPr>
      <a:lvl3pPr marL="531812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3pPr>
      <a:lvl4pPr marL="809625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4pPr>
      <a:lvl5pPr marL="1076325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5pPr>
      <a:lvl6pPr marL="1981200" indent="0" algn="l" defTabSz="9144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13" Type="http://schemas.openxmlformats.org/officeDocument/2006/relationships/image" Target="../media/image15.svg"/><Relationship Id="rId18" Type="http://schemas.openxmlformats.org/officeDocument/2006/relationships/image" Target="../media/image20.svg"/><Relationship Id="rId26" Type="http://schemas.openxmlformats.org/officeDocument/2006/relationships/image" Target="../media/image28.svg"/><Relationship Id="rId3" Type="http://schemas.openxmlformats.org/officeDocument/2006/relationships/image" Target="../media/image5.png"/><Relationship Id="rId21" Type="http://schemas.openxmlformats.org/officeDocument/2006/relationships/image" Target="../media/image23.svg"/><Relationship Id="rId7" Type="http://schemas.openxmlformats.org/officeDocument/2006/relationships/image" Target="../media/image9.svg"/><Relationship Id="rId12" Type="http://schemas.openxmlformats.org/officeDocument/2006/relationships/image" Target="../media/image14.svg"/><Relationship Id="rId17" Type="http://schemas.openxmlformats.org/officeDocument/2006/relationships/image" Target="../media/image19.svg"/><Relationship Id="rId25" Type="http://schemas.openxmlformats.org/officeDocument/2006/relationships/image" Target="../media/image27.sv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8.svg"/><Relationship Id="rId20" Type="http://schemas.openxmlformats.org/officeDocument/2006/relationships/image" Target="../media/image22.svg"/><Relationship Id="rId29" Type="http://schemas.openxmlformats.org/officeDocument/2006/relationships/image" Target="../media/image31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svg"/><Relationship Id="rId11" Type="http://schemas.openxmlformats.org/officeDocument/2006/relationships/image" Target="../media/image13.svg"/><Relationship Id="rId24" Type="http://schemas.openxmlformats.org/officeDocument/2006/relationships/image" Target="../media/image26.svg"/><Relationship Id="rId5" Type="http://schemas.openxmlformats.org/officeDocument/2006/relationships/image" Target="../media/image7.svg"/><Relationship Id="rId15" Type="http://schemas.openxmlformats.org/officeDocument/2006/relationships/image" Target="../media/image17.svg"/><Relationship Id="rId23" Type="http://schemas.openxmlformats.org/officeDocument/2006/relationships/image" Target="../media/image25.svg"/><Relationship Id="rId28" Type="http://schemas.openxmlformats.org/officeDocument/2006/relationships/image" Target="../media/image30.svg"/><Relationship Id="rId10" Type="http://schemas.openxmlformats.org/officeDocument/2006/relationships/image" Target="../media/image12.svg"/><Relationship Id="rId19" Type="http://schemas.openxmlformats.org/officeDocument/2006/relationships/image" Target="../media/image21.svg"/><Relationship Id="rId4" Type="http://schemas.openxmlformats.org/officeDocument/2006/relationships/image" Target="../media/image6.svg"/><Relationship Id="rId9" Type="http://schemas.openxmlformats.org/officeDocument/2006/relationships/image" Target="../media/image11.svg"/><Relationship Id="rId14" Type="http://schemas.openxmlformats.org/officeDocument/2006/relationships/image" Target="../media/image16.svg"/><Relationship Id="rId22" Type="http://schemas.openxmlformats.org/officeDocument/2006/relationships/image" Target="../media/image24.svg"/><Relationship Id="rId27" Type="http://schemas.openxmlformats.org/officeDocument/2006/relationships/image" Target="../media/image29.svg"/><Relationship Id="rId30" Type="http://schemas.openxmlformats.org/officeDocument/2006/relationships/image" Target="../media/image32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3EAC423-CA87-4A97-AD0F-1B7CC1FD15C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39771" y="2517053"/>
            <a:ext cx="6844590" cy="646331"/>
          </a:xfrm>
        </p:spPr>
        <p:txBody>
          <a:bodyPr/>
          <a:lstStyle/>
          <a:p>
            <a:r>
              <a:rPr lang="en-US" sz="18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CRT : Sustainable Cardiology -  From Environmental Risk to Cardiovascular Responsibility</a:t>
            </a:r>
            <a:endParaRPr lang="en-US" sz="1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A54CD9-6332-4018-80C0-8851DA2A6F5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16-17 June 2026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110484-47B9-407B-AAD0-5EFF6D5A36B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Ghislain DAVAL – Chief Operating Officer, ESC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6148CC-D3A4-4136-AA81-28BD3CC083F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43610" y="927761"/>
            <a:ext cx="7719390" cy="833178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  <a:latin typeface="+mj-lt"/>
                <a:ea typeface="Georgia" pitchFamily="34" charset="-122"/>
                <a:cs typeface="Georgia" pitchFamily="34" charset="-120"/>
              </a:rPr>
              <a:t>ESC impact and initiatives</a:t>
            </a:r>
            <a:endParaRPr lang="en-US" dirty="0">
              <a:solidFill>
                <a:srgbClr val="C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453121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40F905F-C350-7525-ABD2-D388B8E32BF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Questions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4055FC-637B-1DE1-F9EF-3B440FDAF6EF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165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DBCE32E-2686-F4C7-6A2F-25E8DA13C7B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Initiatives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ADB4AA-551A-5A6D-D9A2-E1CBFD9FFD2C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US" dirty="0"/>
              <a:t>Sustainability focus group with Industry Partners</a:t>
            </a:r>
          </a:p>
          <a:p>
            <a:r>
              <a:rPr lang="en-US" dirty="0"/>
              <a:t>Carbon footprint of ESC Congress</a:t>
            </a:r>
          </a:p>
          <a:p>
            <a:r>
              <a:rPr lang="en-US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Full Greenhouse gases (GHG) assessment of the entire ESC</a:t>
            </a:r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980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0BFAECC-D5CB-3A08-8648-BB14A976BB5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AE1022"/>
                </a:solidFill>
                <a:latin typeface="Calibri" panose="020F0502020204030204" pitchFamily="34" charset="0"/>
                <a:ea typeface="Verdana" pitchFamily="34" charset="0"/>
              </a:rPr>
              <a:t>The Environmental Sustainability Focus Group</a:t>
            </a:r>
            <a:endParaRPr lang="fr-FR" sz="2400" dirty="0">
              <a:solidFill>
                <a:srgbClr val="AE1022"/>
              </a:solidFill>
              <a:latin typeface="Calibri" panose="020F0502020204030204" pitchFamily="34" charset="0"/>
              <a:ea typeface="Verdana" pitchFamily="34" charset="0"/>
            </a:endParaRPr>
          </a:p>
          <a:p>
            <a:endParaRPr lang="en-GB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D2B7E9-4031-051C-453F-897E12D3148B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pPr marL="4763" indent="-4763">
              <a:spcAft>
                <a:spcPts val="1000"/>
              </a:spcAft>
              <a:buNone/>
            </a:pPr>
            <a:r>
              <a:rPr lang="en-US" sz="1600" b="0" dirty="0"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Launched in 2024, the </a:t>
            </a:r>
            <a:r>
              <a:rPr lang="en-US" sz="1600" b="0" i="1" dirty="0"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Sustainability Focus Group</a:t>
            </a:r>
            <a:r>
              <a:rPr lang="en-US" sz="1600" b="0" dirty="0"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was established to bring together ESC teams, industry partners, venue stakeholders and external experts with a unified goal:</a:t>
            </a:r>
          </a:p>
          <a:p>
            <a:pPr>
              <a:spcAft>
                <a:spcPts val="1000"/>
              </a:spcAft>
              <a:buNone/>
            </a:pPr>
            <a:r>
              <a:rPr lang="en-US" sz="1600" dirty="0">
                <a:latin typeface="Segoe UI Emoji" panose="020B0502040204020203" pitchFamily="34" charset="0"/>
                <a:ea typeface="Cambria" panose="02040503050406030204" pitchFamily="18" charset="0"/>
                <a:cs typeface="Segoe UI Emoji" panose="020B0502040204020203" pitchFamily="34" charset="0"/>
              </a:rPr>
              <a:t>➡️</a:t>
            </a:r>
            <a:r>
              <a:rPr lang="en-US" sz="1600" dirty="0"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Define and implement a coherent, evidence‑based framework for reducing the environmental impact of ESC congresses.</a:t>
            </a:r>
            <a:endParaRPr lang="fr-FR" dirty="0"/>
          </a:p>
          <a:p>
            <a:pPr marL="171450" lvl="0" indent="-171450"/>
            <a:r>
              <a:rPr lang="en-US" sz="1600" b="0" dirty="0"/>
              <a:t>Active participation from several industry partners: AstraZeneca, Boehringer </a:t>
            </a:r>
            <a:r>
              <a:rPr lang="en-US" sz="1600" b="0" dirty="0" err="1"/>
              <a:t>Ingheleim</a:t>
            </a:r>
            <a:r>
              <a:rPr lang="en-US" sz="1600" b="0" dirty="0"/>
              <a:t>, Bayer, Novartis, MSD, Pfizer, </a:t>
            </a:r>
            <a:r>
              <a:rPr lang="en-US" sz="1600" b="0" dirty="0" err="1"/>
              <a:t>Satelia</a:t>
            </a:r>
            <a:r>
              <a:rPr lang="en-US" sz="1600" b="0" dirty="0"/>
              <a:t>…</a:t>
            </a:r>
          </a:p>
          <a:p>
            <a:pPr marL="171450" lvl="0" indent="-171450"/>
            <a:endParaRPr lang="fr-FR" sz="1600" b="0" dirty="0"/>
          </a:p>
          <a:p>
            <a:pPr marL="171450" lvl="0" indent="-171450"/>
            <a:r>
              <a:rPr lang="en-US" sz="1600" dirty="0"/>
              <a:t>Collaboration with partners</a:t>
            </a:r>
          </a:p>
          <a:p>
            <a:pPr marL="628650" lvl="1" indent="-171450"/>
            <a:r>
              <a:rPr lang="en-US" sz="1600" dirty="0" err="1"/>
              <a:t>ExCeL</a:t>
            </a:r>
            <a:r>
              <a:rPr lang="en-US" sz="1600" dirty="0"/>
              <a:t> London (venue)</a:t>
            </a:r>
          </a:p>
          <a:p>
            <a:pPr marL="628650" lvl="1" indent="-171450"/>
            <a:r>
              <a:rPr lang="en-US" sz="1600" dirty="0"/>
              <a:t>IFEMA Madrid (venue)</a:t>
            </a:r>
          </a:p>
          <a:p>
            <a:pPr marL="628650" lvl="1" indent="-171450"/>
            <a:r>
              <a:rPr lang="en-US" sz="1600" dirty="0"/>
              <a:t>TRACE/ISLA (platform for carbon reporting)</a:t>
            </a:r>
            <a:endParaRPr lang="fr-FR" sz="16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441413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AC2F86-F904-E017-CC58-57C89BEB96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9F5CA1E-B02D-9D75-CF8B-13778432939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AE1022"/>
                </a:solidFill>
                <a:latin typeface="Calibri" panose="020F0502020204030204" pitchFamily="34" charset="0"/>
                <a:ea typeface="Verdana" pitchFamily="34" charset="0"/>
              </a:rPr>
              <a:t>The Environmental Sustainability Focus Group</a:t>
            </a:r>
            <a:endParaRPr lang="fr-FR" sz="2400" dirty="0">
              <a:solidFill>
                <a:srgbClr val="AE1022"/>
              </a:solidFill>
              <a:latin typeface="Calibri" panose="020F0502020204030204" pitchFamily="34" charset="0"/>
              <a:ea typeface="Verdana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07E120-51C3-C953-5AF5-7C645E587B97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fr-FR" sz="3200" dirty="0">
                <a:solidFill>
                  <a:srgbClr val="AE1022"/>
                </a:solidFill>
                <a:latin typeface="Calibri" panose="020F0502020204030204" pitchFamily="34" charset="0"/>
                <a:ea typeface="Verdana" pitchFamily="34" charset="0"/>
              </a:rPr>
              <a:t>Key </a:t>
            </a:r>
            <a:r>
              <a:rPr lang="fr-FR" sz="3200" dirty="0" err="1">
                <a:solidFill>
                  <a:srgbClr val="AE1022"/>
                </a:solidFill>
                <a:latin typeface="Calibri" panose="020F0502020204030204" pitchFamily="34" charset="0"/>
                <a:ea typeface="Verdana" pitchFamily="34" charset="0"/>
              </a:rPr>
              <a:t>achievements</a:t>
            </a:r>
            <a:endParaRPr lang="fr-FR" sz="3200" dirty="0">
              <a:solidFill>
                <a:srgbClr val="AE1022"/>
              </a:solidFill>
              <a:latin typeface="Calibri" panose="020F0502020204030204" pitchFamily="34" charset="0"/>
              <a:ea typeface="Verdana" pitchFamily="34" charset="0"/>
            </a:endParaRPr>
          </a:p>
          <a:p>
            <a:endParaRPr lang="en-GB" b="0" dirty="0"/>
          </a:p>
          <a:p>
            <a:pPr marL="285750" indent="-285750"/>
            <a:r>
              <a:rPr lang="en-US" b="0" dirty="0"/>
              <a:t>A </a:t>
            </a:r>
            <a:r>
              <a:rPr lang="en-US" dirty="0"/>
              <a:t>complete toolkit </a:t>
            </a:r>
            <a:r>
              <a:rPr lang="en-US" b="0" dirty="0"/>
              <a:t>(targets, guidelines, mapping, checklists).</a:t>
            </a:r>
          </a:p>
          <a:p>
            <a:pPr marL="285750" indent="-285750"/>
            <a:r>
              <a:rPr lang="en-US" dirty="0"/>
              <a:t>Tested and implemented measures</a:t>
            </a:r>
            <a:r>
              <a:rPr lang="en-US" b="0" dirty="0"/>
              <a:t>, proving feasibility and impact.</a:t>
            </a:r>
          </a:p>
          <a:p>
            <a:pPr marL="285750" indent="-285750"/>
            <a:r>
              <a:rPr lang="en-US" b="0" dirty="0"/>
              <a:t>A </a:t>
            </a:r>
            <a:r>
              <a:rPr lang="en-US" dirty="0"/>
              <a:t>shared ESC–Industry sustainability culture</a:t>
            </a:r>
            <a:r>
              <a:rPr lang="en-US" b="0" dirty="0"/>
              <a:t>, now implemented.</a:t>
            </a:r>
          </a:p>
          <a:p>
            <a:endParaRPr lang="fr-FR" b="0" dirty="0"/>
          </a:p>
          <a:p>
            <a:pPr marL="0" indent="0">
              <a:buNone/>
            </a:pPr>
            <a:r>
              <a:rPr lang="fr-FR" b="0" dirty="0" err="1"/>
              <a:t>Operational</a:t>
            </a:r>
            <a:r>
              <a:rPr lang="fr-FR" b="0" dirty="0"/>
              <a:t> initiatives </a:t>
            </a:r>
            <a:r>
              <a:rPr lang="fr-FR" b="0" dirty="0" err="1"/>
              <a:t>delivered</a:t>
            </a:r>
            <a:r>
              <a:rPr lang="fr-FR" b="0" dirty="0"/>
              <a:t> and part of </a:t>
            </a:r>
            <a:r>
              <a:rPr lang="fr-FR" b="0" dirty="0" err="1"/>
              <a:t>our</a:t>
            </a:r>
            <a:r>
              <a:rPr lang="fr-FR" b="0" dirty="0"/>
              <a:t> </a:t>
            </a:r>
            <a:r>
              <a:rPr lang="fr-FR" b="0" dirty="0" err="1"/>
              <a:t>processes</a:t>
            </a:r>
            <a:r>
              <a:rPr lang="fr-FR" b="0" dirty="0"/>
              <a:t>/practice </a:t>
            </a:r>
            <a:r>
              <a:rPr lang="fr-FR" b="0" dirty="0" err="1"/>
              <a:t>now</a:t>
            </a:r>
            <a:r>
              <a:rPr lang="fr-FR" b="0" dirty="0"/>
              <a:t>:</a:t>
            </a:r>
          </a:p>
          <a:p>
            <a:endParaRPr lang="fr-FR" b="0" dirty="0"/>
          </a:p>
          <a:p>
            <a:pPr marL="285750" lvl="0" indent="-285750"/>
            <a:r>
              <a:rPr lang="en-US" b="0" dirty="0"/>
              <a:t>More than 50,000 m² of </a:t>
            </a:r>
            <a:r>
              <a:rPr lang="en-US" dirty="0"/>
              <a:t>carpeting eliminated</a:t>
            </a:r>
            <a:r>
              <a:rPr lang="en-US" b="0" dirty="0"/>
              <a:t>, significantly reducing materials and waste.</a:t>
            </a:r>
            <a:endParaRPr lang="fr-FR" b="0" dirty="0"/>
          </a:p>
          <a:p>
            <a:pPr marL="285750" lvl="0" indent="-285750"/>
            <a:r>
              <a:rPr lang="en-US" dirty="0"/>
              <a:t>Reusable infrastructure </a:t>
            </a:r>
            <a:r>
              <a:rPr lang="en-US" b="0" dirty="0"/>
              <a:t>(Exchange Area framework valid for 3 years).</a:t>
            </a:r>
            <a:endParaRPr lang="fr-FR" b="0" dirty="0"/>
          </a:p>
          <a:p>
            <a:pPr marL="285750" lvl="0" indent="-285750"/>
            <a:r>
              <a:rPr lang="en-US" dirty="0"/>
              <a:t>Water fountains </a:t>
            </a:r>
            <a:r>
              <a:rPr lang="en-US" b="0" dirty="0"/>
              <a:t>and reduced plastic usage, unified reusable cup strategy.</a:t>
            </a:r>
            <a:endParaRPr lang="fr-FR" b="0" dirty="0"/>
          </a:p>
          <a:p>
            <a:pPr marL="285750" lvl="0" indent="-285750"/>
            <a:r>
              <a:rPr lang="en-US" dirty="0"/>
              <a:t>Food waste donation </a:t>
            </a:r>
            <a:r>
              <a:rPr lang="en-US" b="0" dirty="0"/>
              <a:t>programs with local social entities.</a:t>
            </a:r>
            <a:endParaRPr lang="fr-FR" b="0" dirty="0"/>
          </a:p>
          <a:p>
            <a:pPr marL="285750" lvl="0" indent="-285750"/>
            <a:r>
              <a:rPr lang="en-US" dirty="0"/>
              <a:t>Green hotels </a:t>
            </a:r>
            <a:r>
              <a:rPr lang="en-US" b="0" dirty="0" err="1"/>
              <a:t>prioritised</a:t>
            </a:r>
            <a:r>
              <a:rPr lang="en-US" b="0" dirty="0"/>
              <a:t> across ESC accommodation platforms.</a:t>
            </a:r>
            <a:endParaRPr lang="fr-FR" b="0" dirty="0"/>
          </a:p>
          <a:p>
            <a:pPr marL="285750" lvl="0" indent="-285750"/>
            <a:r>
              <a:rPr lang="en-US" dirty="0"/>
              <a:t>Public transport </a:t>
            </a:r>
            <a:r>
              <a:rPr lang="en-US" b="0" dirty="0"/>
              <a:t>promotion &amp; rail partnerships (</a:t>
            </a:r>
            <a:r>
              <a:rPr lang="en-US" b="0" dirty="0" err="1"/>
              <a:t>Renfe</a:t>
            </a:r>
            <a:r>
              <a:rPr lang="en-US" b="0" dirty="0"/>
              <a:t>, SNCF, DB).</a:t>
            </a:r>
          </a:p>
          <a:p>
            <a:pPr marL="285750" lvl="0" indent="-285750"/>
            <a:r>
              <a:rPr lang="en-US" dirty="0"/>
              <a:t>Sustainability messaging </a:t>
            </a:r>
            <a:r>
              <a:rPr lang="en-US" b="0" dirty="0"/>
              <a:t>integrated across ESC communication touchpoints.</a:t>
            </a:r>
          </a:p>
          <a:p>
            <a:endParaRPr lang="en-GB" b="0" dirty="0"/>
          </a:p>
        </p:txBody>
      </p:sp>
    </p:spTree>
    <p:extLst>
      <p:ext uri="{BB962C8B-B14F-4D97-AF65-F5344CB8AC3E}">
        <p14:creationId xmlns:p14="http://schemas.microsoft.com/office/powerpoint/2010/main" val="19687968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0EBE0927-C5C9-4F5D-51C1-A301A46A23AD}"/>
              </a:ext>
            </a:extLst>
          </p:cNvPr>
          <p:cNvSpPr/>
          <p:nvPr/>
        </p:nvSpPr>
        <p:spPr>
          <a:xfrm>
            <a:off x="4572000" y="2777090"/>
            <a:ext cx="3962400" cy="202690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811CAC6-44E4-0336-88B0-AF3D8A61D2DC}"/>
              </a:ext>
            </a:extLst>
          </p:cNvPr>
          <p:cNvSpPr/>
          <p:nvPr/>
        </p:nvSpPr>
        <p:spPr>
          <a:xfrm>
            <a:off x="457200" y="2777091"/>
            <a:ext cx="3994256" cy="202690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499E104-63DB-3038-5CAD-E6566993682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ESC Congress carbon footprint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62C1FC-667D-F880-3B8E-733743AFFDB5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3850" y="915566"/>
            <a:ext cx="8134350" cy="3890434"/>
          </a:xfrm>
        </p:spPr>
        <p:txBody>
          <a:bodyPr>
            <a:normAutofit/>
          </a:bodyPr>
          <a:lstStyle/>
          <a:p>
            <a:r>
              <a:rPr lang="en-GB" sz="2000" dirty="0"/>
              <a:t>ESC Congress 2025 Madrid</a:t>
            </a:r>
          </a:p>
          <a:p>
            <a:pPr lvl="1"/>
            <a:r>
              <a:rPr lang="en-GB" sz="1800" dirty="0"/>
              <a:t>Data collected with the Isla’s TRACE platform (</a:t>
            </a:r>
            <a:r>
              <a:rPr lang="nl" sz="1800" i="1" dirty="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rPr>
              <a:t>a specialised event-specific carbon calculator designed to encompass the entirety of event-related emissions</a:t>
            </a:r>
            <a:r>
              <a:rPr lang="nl" sz="1800" dirty="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rPr>
              <a:t>)</a:t>
            </a:r>
            <a:endParaRPr lang="en-GB" sz="1800" dirty="0"/>
          </a:p>
          <a:p>
            <a:pPr lvl="1"/>
            <a:r>
              <a:rPr lang="en-GB" sz="1800" dirty="0"/>
              <a:t>Suppliers and staff trained</a:t>
            </a:r>
          </a:p>
          <a:p>
            <a:r>
              <a:rPr lang="en-GB" sz="2000" dirty="0"/>
              <a:t>Result ESC Congress 2025</a:t>
            </a:r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37A09B8-3D17-DBEC-F855-A2B61156FB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605" y="2952750"/>
            <a:ext cx="3837795" cy="1814736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EE97D29C-11F0-BDC3-809B-08514AA6C165}"/>
              </a:ext>
            </a:extLst>
          </p:cNvPr>
          <p:cNvSpPr txBox="1"/>
          <p:nvPr/>
        </p:nvSpPr>
        <p:spPr>
          <a:xfrm>
            <a:off x="4724400" y="2625502"/>
            <a:ext cx="2438400" cy="338554"/>
          </a:xfrm>
          <a:prstGeom prst="rect">
            <a:avLst/>
          </a:prstGeom>
          <a:solidFill>
            <a:schemeClr val="lt1"/>
          </a:solidFill>
        </p:spPr>
        <p:txBody>
          <a:bodyPr wrap="square" rtlCol="0">
            <a:spAutoFit/>
          </a:bodyPr>
          <a:lstStyle/>
          <a:p>
            <a:pPr marL="38700" indent="0" algn="l" defTabSz="360000" rtl="0" eaLnBrk="1" latinLnBrk="0" hangingPunct="1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None/>
            </a:pPr>
            <a:r>
              <a:rPr lang="en-GB" sz="1600" b="1" dirty="0">
                <a:solidFill>
                  <a:srgbClr val="C00000"/>
                </a:solidFill>
              </a:rPr>
              <a:t>D</a:t>
            </a:r>
            <a:r>
              <a:rPr lang="en-GB" sz="1600" b="1" i="0" kern="1200" dirty="0">
                <a:solidFill>
                  <a:srgbClr val="C00000"/>
                </a:solidFill>
                <a:latin typeface="+mn-lt"/>
                <a:ea typeface="+mn-ea"/>
              </a:rPr>
              <a:t>elegate travel excluded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64B9E98-1AC4-0096-C46F-51A36E147916}"/>
              </a:ext>
            </a:extLst>
          </p:cNvPr>
          <p:cNvSpPr txBox="1"/>
          <p:nvPr/>
        </p:nvSpPr>
        <p:spPr>
          <a:xfrm>
            <a:off x="533400" y="2607814"/>
            <a:ext cx="2438400" cy="338554"/>
          </a:xfrm>
          <a:prstGeom prst="rect">
            <a:avLst/>
          </a:prstGeom>
          <a:solidFill>
            <a:schemeClr val="lt1"/>
          </a:solidFill>
        </p:spPr>
        <p:txBody>
          <a:bodyPr wrap="square" rtlCol="0">
            <a:spAutoFit/>
          </a:bodyPr>
          <a:lstStyle/>
          <a:p>
            <a:pPr marL="38700" indent="0" algn="l" defTabSz="360000" rtl="0" eaLnBrk="1" latinLnBrk="0" hangingPunct="1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None/>
            </a:pPr>
            <a:r>
              <a:rPr lang="en-GB" sz="1600" b="1" dirty="0">
                <a:solidFill>
                  <a:srgbClr val="C00000"/>
                </a:solidFill>
              </a:rPr>
              <a:t>D</a:t>
            </a:r>
            <a:r>
              <a:rPr lang="en-GB" sz="1600" b="1" i="0" kern="1200" dirty="0">
                <a:solidFill>
                  <a:srgbClr val="C00000"/>
                </a:solidFill>
                <a:latin typeface="+mn-lt"/>
                <a:ea typeface="+mn-ea"/>
              </a:rPr>
              <a:t>elegate travel included 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F12EC019-22B0-3667-5490-6862337526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1173" y="2964056"/>
            <a:ext cx="3743056" cy="1709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8911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B04A1B0-CA05-A81B-639E-DF3D3561C1C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ESC Congress </a:t>
            </a:r>
            <a:r>
              <a:rPr lang="en-GB"/>
              <a:t>2024 and 2025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426F55-A016-1CF2-F066-9F43012D4E93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3850" y="915566"/>
            <a:ext cx="3899162" cy="3890434"/>
          </a:xfrm>
        </p:spPr>
        <p:txBody>
          <a:bodyPr/>
          <a:lstStyle/>
          <a:p>
            <a:r>
              <a:rPr lang="en-GB" dirty="0"/>
              <a:t>Building a baseline</a:t>
            </a:r>
          </a:p>
          <a:p>
            <a:pPr marL="0" indent="0">
              <a:buNone/>
            </a:pPr>
            <a:r>
              <a:rPr lang="en-US" sz="1600" b="0" dirty="0">
                <a:solidFill>
                  <a:schemeClr val="dk1"/>
                </a:solidFill>
              </a:rPr>
              <a:t>Having two years of data in place means we can now begin to track the pace of </a:t>
            </a:r>
            <a:r>
              <a:rPr lang="en-US" sz="1600" b="0" dirty="0" err="1">
                <a:solidFill>
                  <a:schemeClr val="dk1"/>
                </a:solidFill>
              </a:rPr>
              <a:t>decarbonisation</a:t>
            </a:r>
            <a:r>
              <a:rPr lang="en-US" sz="1600" b="0" dirty="0">
                <a:solidFill>
                  <a:schemeClr val="dk1"/>
                </a:solidFill>
              </a:rPr>
              <a:t> more accurately, identify trends, and focus on the areas where interventions will have the greatest impact.</a:t>
            </a:r>
            <a:endParaRPr lang="en-US" sz="1600" b="0" dirty="0">
              <a:solidFill>
                <a:srgbClr val="243A1D"/>
              </a:solidFill>
              <a:highlight>
                <a:srgbClr val="FFFF00"/>
              </a:highlight>
              <a:ea typeface="Inter"/>
              <a:cs typeface="Inter"/>
              <a:sym typeface="Inter"/>
            </a:endParaRPr>
          </a:p>
          <a:p>
            <a:endParaRPr lang="en-GB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7C26BBD-E8A0-6B26-FA4F-2C74F7C6D6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4908753"/>
              </p:ext>
            </p:extLst>
          </p:nvPr>
        </p:nvGraphicFramePr>
        <p:xfrm>
          <a:off x="4191000" y="1047750"/>
          <a:ext cx="4629150" cy="36725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3050">
                  <a:extLst>
                    <a:ext uri="{9D8B030D-6E8A-4147-A177-3AD203B41FA5}">
                      <a16:colId xmlns:a16="http://schemas.microsoft.com/office/drawing/2014/main" val="351755237"/>
                    </a:ext>
                  </a:extLst>
                </a:gridCol>
                <a:gridCol w="1516897">
                  <a:extLst>
                    <a:ext uri="{9D8B030D-6E8A-4147-A177-3AD203B41FA5}">
                      <a16:colId xmlns:a16="http://schemas.microsoft.com/office/drawing/2014/main" val="1352949484"/>
                    </a:ext>
                  </a:extLst>
                </a:gridCol>
                <a:gridCol w="1569203">
                  <a:extLst>
                    <a:ext uri="{9D8B030D-6E8A-4147-A177-3AD203B41FA5}">
                      <a16:colId xmlns:a16="http://schemas.microsoft.com/office/drawing/2014/main" val="152424010"/>
                    </a:ext>
                  </a:extLst>
                </a:gridCol>
              </a:tblGrid>
              <a:tr h="497982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000" b="1" dirty="0">
                          <a:solidFill>
                            <a:schemeClr val="bg1"/>
                          </a:solidFill>
                          <a:latin typeface="+mn-lt"/>
                          <a:ea typeface="Inter"/>
                          <a:cs typeface="Inter"/>
                          <a:sym typeface="Inter"/>
                        </a:rPr>
                        <a:t>Emission Category</a:t>
                      </a:r>
                      <a:endParaRPr sz="1000" b="1" dirty="0">
                        <a:solidFill>
                          <a:schemeClr val="bg1"/>
                        </a:solidFill>
                        <a:latin typeface="+mn-lt"/>
                        <a:ea typeface="Inter"/>
                        <a:cs typeface="Inter"/>
                        <a:sym typeface="Inter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000" b="1" dirty="0">
                          <a:solidFill>
                            <a:schemeClr val="bg1"/>
                          </a:solidFill>
                          <a:latin typeface="+mn-lt"/>
                          <a:ea typeface="Inter"/>
                          <a:cs typeface="Inter"/>
                          <a:sym typeface="Inter"/>
                        </a:rPr>
                        <a:t>(tC02e)</a:t>
                      </a:r>
                      <a:endParaRPr sz="1000" b="1" dirty="0">
                        <a:solidFill>
                          <a:schemeClr val="bg1"/>
                        </a:solidFill>
                        <a:latin typeface="+mn-lt"/>
                        <a:ea typeface="Inter"/>
                        <a:cs typeface="Inter"/>
                        <a:sym typeface="Inter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000" b="1" dirty="0">
                          <a:solidFill>
                            <a:schemeClr val="bg1"/>
                          </a:solidFill>
                          <a:latin typeface="+mn-lt"/>
                          <a:ea typeface="Inter"/>
                          <a:cs typeface="Inter"/>
                          <a:sym typeface="Inter"/>
                        </a:rPr>
                        <a:t>2024 - London</a:t>
                      </a:r>
                      <a:endParaRPr sz="1000" b="1" dirty="0">
                        <a:solidFill>
                          <a:schemeClr val="bg1"/>
                        </a:solidFill>
                        <a:latin typeface="+mn-lt"/>
                        <a:ea typeface="Inter"/>
                        <a:cs typeface="Inter"/>
                        <a:sym typeface="Inter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000" b="1" dirty="0">
                          <a:solidFill>
                            <a:schemeClr val="bg1"/>
                          </a:solidFill>
                          <a:latin typeface="+mn-lt"/>
                          <a:ea typeface="Inter"/>
                          <a:cs typeface="Inter"/>
                          <a:sym typeface="Inter"/>
                        </a:rPr>
                        <a:t>26 500 delegates</a:t>
                      </a:r>
                      <a:endParaRPr sz="1000" b="1" dirty="0">
                        <a:solidFill>
                          <a:schemeClr val="bg1"/>
                        </a:solidFill>
                        <a:latin typeface="+mn-lt"/>
                        <a:ea typeface="Inter"/>
                        <a:cs typeface="Inter"/>
                        <a:sym typeface="Inter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000" b="1" dirty="0">
                          <a:solidFill>
                            <a:schemeClr val="bg1"/>
                          </a:solidFill>
                          <a:latin typeface="+mn-lt"/>
                          <a:ea typeface="Inter"/>
                          <a:cs typeface="Inter"/>
                          <a:sym typeface="Inter"/>
                        </a:rPr>
                        <a:t>2025 - Madrid</a:t>
                      </a:r>
                      <a:endParaRPr sz="1000" b="1" dirty="0">
                        <a:solidFill>
                          <a:schemeClr val="bg1"/>
                        </a:solidFill>
                        <a:latin typeface="+mn-lt"/>
                        <a:ea typeface="Inter"/>
                        <a:cs typeface="Inter"/>
                        <a:sym typeface="Inter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000" b="1" dirty="0">
                          <a:solidFill>
                            <a:schemeClr val="bg1"/>
                          </a:solidFill>
                          <a:latin typeface="+mn-lt"/>
                          <a:ea typeface="Inter"/>
                          <a:cs typeface="Inter"/>
                          <a:sym typeface="Inter"/>
                        </a:rPr>
                        <a:t>28 719 delegates</a:t>
                      </a:r>
                      <a:endParaRPr sz="1000" b="1" dirty="0">
                        <a:solidFill>
                          <a:schemeClr val="bg1"/>
                        </a:solidFill>
                        <a:latin typeface="+mn-lt"/>
                        <a:ea typeface="Inter"/>
                        <a:cs typeface="Inter"/>
                        <a:sym typeface="Inter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209183512"/>
                  </a:ext>
                </a:extLst>
              </a:tr>
              <a:tr h="684737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800" b="1" dirty="0">
                          <a:solidFill>
                            <a:schemeClr val="tx1"/>
                          </a:solidFill>
                          <a:latin typeface="+mn-lt"/>
                          <a:ea typeface="Inter"/>
                          <a:cs typeface="Inter"/>
                          <a:sym typeface="Inter"/>
                        </a:rPr>
                        <a:t>Total </a:t>
                      </a:r>
                      <a:endParaRPr sz="800" b="1" dirty="0">
                        <a:solidFill>
                          <a:schemeClr val="tx1"/>
                        </a:solidFill>
                        <a:latin typeface="+mn-lt"/>
                        <a:ea typeface="Inter"/>
                        <a:cs typeface="Inter"/>
                        <a:sym typeface="Inter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800" b="0" dirty="0">
                          <a:solidFill>
                            <a:schemeClr val="tx1"/>
                          </a:solidFill>
                          <a:latin typeface="+mn-lt"/>
                          <a:ea typeface="Inter"/>
                          <a:cs typeface="Inter"/>
                          <a:sym typeface="Inter"/>
                        </a:rPr>
                        <a:t>43,653.18</a:t>
                      </a:r>
                      <a:endParaRPr sz="800" b="0" dirty="0">
                        <a:solidFill>
                          <a:schemeClr val="tx1"/>
                        </a:solidFill>
                        <a:latin typeface="+mn-lt"/>
                        <a:ea typeface="Inter"/>
                        <a:cs typeface="Inter"/>
                        <a:sym typeface="Inter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dirty="0">
                        <a:solidFill>
                          <a:schemeClr val="tx1"/>
                        </a:solidFill>
                        <a:latin typeface="+mn-lt"/>
                        <a:ea typeface="Inter"/>
                        <a:cs typeface="Inter"/>
                        <a:sym typeface="Inter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nl" sz="800" b="0" dirty="0">
                          <a:solidFill>
                            <a:schemeClr val="tx1"/>
                          </a:solidFill>
                          <a:latin typeface="+mn-lt"/>
                          <a:ea typeface="Inter"/>
                          <a:cs typeface="Inter"/>
                          <a:sym typeface="Inter"/>
                        </a:rPr>
                        <a:t>570.35</a:t>
                      </a:r>
                      <a:endParaRPr sz="800" b="0" dirty="0">
                        <a:solidFill>
                          <a:schemeClr val="tx1"/>
                        </a:solidFill>
                        <a:latin typeface="+mn-lt"/>
                        <a:ea typeface="Inter"/>
                        <a:cs typeface="Inter"/>
                        <a:sym typeface="Inter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nl" sz="800" b="0" i="1" dirty="0">
                          <a:solidFill>
                            <a:schemeClr val="tx1"/>
                          </a:solidFill>
                          <a:latin typeface="+mn-lt"/>
                          <a:ea typeface="Inter"/>
                          <a:cs typeface="Inter"/>
                          <a:sym typeface="Inter"/>
                        </a:rPr>
                        <a:t>(without delegate travel)</a:t>
                      </a:r>
                      <a:endParaRPr sz="800" b="0" dirty="0">
                        <a:solidFill>
                          <a:schemeClr val="tx1"/>
                        </a:solidFill>
                        <a:latin typeface="+mn-lt"/>
                        <a:ea typeface="Inter"/>
                        <a:cs typeface="Inter"/>
                        <a:sym typeface="Inter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nl" sz="800" b="0">
                          <a:solidFill>
                            <a:schemeClr val="tx1"/>
                          </a:solidFill>
                          <a:latin typeface="+mn-lt"/>
                          <a:ea typeface="Inter"/>
                          <a:cs typeface="Inter"/>
                          <a:sym typeface="Inter"/>
                        </a:rPr>
                        <a:t>37,860.94</a:t>
                      </a:r>
                      <a:endParaRPr sz="800" b="0">
                        <a:solidFill>
                          <a:schemeClr val="tx1"/>
                        </a:solidFill>
                        <a:latin typeface="+mn-lt"/>
                        <a:ea typeface="Inter"/>
                        <a:cs typeface="Inter"/>
                        <a:sym typeface="Inter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endParaRPr sz="800" b="0">
                        <a:solidFill>
                          <a:schemeClr val="tx1"/>
                        </a:solidFill>
                        <a:latin typeface="+mn-lt"/>
                        <a:ea typeface="Inter"/>
                        <a:cs typeface="Inter"/>
                        <a:sym typeface="Inter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nl" sz="800" b="0">
                          <a:solidFill>
                            <a:schemeClr val="tx1"/>
                          </a:solidFill>
                          <a:latin typeface="+mn-lt"/>
                          <a:ea typeface="Inter"/>
                          <a:cs typeface="Inter"/>
                          <a:sym typeface="Inter"/>
                        </a:rPr>
                        <a:t>983.69</a:t>
                      </a:r>
                      <a:endParaRPr sz="800" b="0">
                        <a:solidFill>
                          <a:schemeClr val="tx1"/>
                        </a:solidFill>
                        <a:latin typeface="+mn-lt"/>
                        <a:ea typeface="Inter"/>
                        <a:cs typeface="Inter"/>
                        <a:sym typeface="Inter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nl" sz="800" b="0" i="1">
                          <a:solidFill>
                            <a:schemeClr val="tx1"/>
                          </a:solidFill>
                          <a:latin typeface="+mn-lt"/>
                          <a:ea typeface="Inter"/>
                          <a:cs typeface="Inter"/>
                          <a:sym typeface="Inter"/>
                        </a:rPr>
                        <a:t>(without delegate travel)</a:t>
                      </a:r>
                      <a:endParaRPr sz="800" b="0">
                        <a:solidFill>
                          <a:schemeClr val="tx1"/>
                        </a:solidFill>
                        <a:latin typeface="+mn-lt"/>
                        <a:ea typeface="Inter"/>
                        <a:cs typeface="Inter"/>
                        <a:sym typeface="Inter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2498535707"/>
                  </a:ext>
                </a:extLst>
              </a:tr>
              <a:tr h="311228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800" b="1" dirty="0">
                          <a:solidFill>
                            <a:schemeClr val="tx1"/>
                          </a:solidFill>
                          <a:latin typeface="+mn-lt"/>
                          <a:ea typeface="Inter"/>
                          <a:cs typeface="Inter"/>
                          <a:sym typeface="Inter"/>
                        </a:rPr>
                        <a:t>Production and Graphics</a:t>
                      </a:r>
                      <a:endParaRPr sz="800" b="1" dirty="0">
                        <a:solidFill>
                          <a:schemeClr val="tx1"/>
                        </a:solidFill>
                        <a:latin typeface="+mn-lt"/>
                        <a:ea typeface="Inter"/>
                        <a:cs typeface="Inter"/>
                        <a:sym typeface="Inter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800" b="0" dirty="0">
                          <a:solidFill>
                            <a:schemeClr val="tx1"/>
                          </a:solidFill>
                          <a:latin typeface="+mn-lt"/>
                          <a:ea typeface="Inter Medium"/>
                          <a:cs typeface="Inter Medium"/>
                          <a:sym typeface="Inter Medium"/>
                        </a:rPr>
                        <a:t>157.57</a:t>
                      </a:r>
                      <a:endParaRPr sz="800" b="0" dirty="0">
                        <a:solidFill>
                          <a:schemeClr val="tx1"/>
                        </a:solidFill>
                        <a:latin typeface="+mn-lt"/>
                        <a:ea typeface="Inter Medium"/>
                        <a:cs typeface="Inter Medium"/>
                        <a:sym typeface="Inter Medium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800" b="0" dirty="0">
                          <a:solidFill>
                            <a:schemeClr val="tx1"/>
                          </a:solidFill>
                          <a:latin typeface="+mn-lt"/>
                          <a:ea typeface="Inter"/>
                          <a:cs typeface="Inter"/>
                          <a:sym typeface="Inter"/>
                        </a:rPr>
                        <a:t>64.76</a:t>
                      </a:r>
                      <a:endParaRPr sz="800" b="0" dirty="0">
                        <a:solidFill>
                          <a:schemeClr val="tx1"/>
                        </a:solidFill>
                        <a:latin typeface="+mn-lt"/>
                        <a:ea typeface="Inter"/>
                        <a:cs typeface="Inter"/>
                        <a:sym typeface="Inter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4235911376"/>
                  </a:ext>
                </a:extLst>
              </a:tr>
              <a:tr h="311228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800" b="1" dirty="0">
                          <a:solidFill>
                            <a:schemeClr val="tx1"/>
                          </a:solidFill>
                          <a:latin typeface="+mn-lt"/>
                          <a:ea typeface="Inter"/>
                          <a:cs typeface="Inter"/>
                          <a:sym typeface="Inter"/>
                        </a:rPr>
                        <a:t>Energy</a:t>
                      </a:r>
                      <a:endParaRPr sz="800" b="1" dirty="0">
                        <a:solidFill>
                          <a:schemeClr val="tx1"/>
                        </a:solidFill>
                        <a:latin typeface="+mn-lt"/>
                        <a:ea typeface="Inter"/>
                        <a:cs typeface="Inter"/>
                        <a:sym typeface="Inter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800" b="0">
                          <a:solidFill>
                            <a:schemeClr val="tx1"/>
                          </a:solidFill>
                          <a:latin typeface="+mn-lt"/>
                          <a:ea typeface="Inter Medium"/>
                          <a:cs typeface="Inter Medium"/>
                          <a:sym typeface="Inter Medium"/>
                        </a:rPr>
                        <a:t>133.14</a:t>
                      </a:r>
                      <a:endParaRPr sz="800" b="0">
                        <a:solidFill>
                          <a:schemeClr val="tx1"/>
                        </a:solidFill>
                        <a:latin typeface="+mn-lt"/>
                        <a:ea typeface="Inter Medium"/>
                        <a:cs typeface="Inter Medium"/>
                        <a:sym typeface="Inter Medium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800" b="0">
                          <a:solidFill>
                            <a:schemeClr val="tx1"/>
                          </a:solidFill>
                          <a:latin typeface="+mn-lt"/>
                          <a:ea typeface="Inter"/>
                          <a:cs typeface="Inter"/>
                          <a:sym typeface="Inter"/>
                        </a:rPr>
                        <a:t>1122.36</a:t>
                      </a:r>
                      <a:endParaRPr sz="800" b="0">
                        <a:solidFill>
                          <a:schemeClr val="tx1"/>
                        </a:solidFill>
                        <a:latin typeface="+mn-lt"/>
                        <a:ea typeface="Inter"/>
                        <a:cs typeface="Inter"/>
                        <a:sym typeface="Inter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428615745"/>
                  </a:ext>
                </a:extLst>
              </a:tr>
              <a:tr h="311228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800" b="1">
                          <a:solidFill>
                            <a:schemeClr val="tx1"/>
                          </a:solidFill>
                          <a:latin typeface="+mn-lt"/>
                          <a:ea typeface="Inter"/>
                          <a:cs typeface="Inter"/>
                          <a:sym typeface="Inter"/>
                        </a:rPr>
                        <a:t>Event Transport</a:t>
                      </a:r>
                      <a:endParaRPr sz="800" b="1">
                        <a:solidFill>
                          <a:schemeClr val="tx1"/>
                        </a:solidFill>
                        <a:latin typeface="+mn-lt"/>
                        <a:ea typeface="Inter"/>
                        <a:cs typeface="Inter"/>
                        <a:sym typeface="Inter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800" b="0">
                          <a:solidFill>
                            <a:schemeClr val="tx1"/>
                          </a:solidFill>
                          <a:latin typeface="+mn-lt"/>
                          <a:ea typeface="Inter Medium"/>
                          <a:cs typeface="Inter Medium"/>
                          <a:sym typeface="Inter Medium"/>
                        </a:rPr>
                        <a:t>64.97 </a:t>
                      </a:r>
                      <a:endParaRPr sz="800" b="0">
                        <a:solidFill>
                          <a:schemeClr val="tx1"/>
                        </a:solidFill>
                        <a:latin typeface="+mn-lt"/>
                        <a:ea typeface="Inter Medium"/>
                        <a:cs typeface="Inter Medium"/>
                        <a:sym typeface="Inter Medium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800" b="0" dirty="0">
                          <a:solidFill>
                            <a:schemeClr val="tx1"/>
                          </a:solidFill>
                          <a:latin typeface="+mn-lt"/>
                          <a:ea typeface="Inter"/>
                          <a:cs typeface="Inter"/>
                          <a:sym typeface="Inter"/>
                        </a:rPr>
                        <a:t>47.402</a:t>
                      </a:r>
                      <a:endParaRPr sz="800" b="0" dirty="0">
                        <a:solidFill>
                          <a:schemeClr val="tx1"/>
                        </a:solidFill>
                        <a:latin typeface="+mn-lt"/>
                        <a:ea typeface="Inter"/>
                        <a:cs typeface="Inter"/>
                        <a:sym typeface="Inter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2901775655"/>
                  </a:ext>
                </a:extLst>
              </a:tr>
              <a:tr h="311228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800" b="1">
                          <a:solidFill>
                            <a:schemeClr val="tx1"/>
                          </a:solidFill>
                          <a:latin typeface="+mn-lt"/>
                          <a:ea typeface="Inter"/>
                          <a:cs typeface="Inter"/>
                          <a:sym typeface="Inter"/>
                        </a:rPr>
                        <a:t>Staff Travel*</a:t>
                      </a:r>
                      <a:endParaRPr sz="800" b="1">
                        <a:solidFill>
                          <a:schemeClr val="tx1"/>
                        </a:solidFill>
                        <a:latin typeface="+mn-lt"/>
                        <a:ea typeface="Inter"/>
                        <a:cs typeface="Inter"/>
                        <a:sym typeface="Inter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800" b="0">
                          <a:solidFill>
                            <a:schemeClr val="tx1"/>
                          </a:solidFill>
                          <a:latin typeface="+mn-lt"/>
                          <a:ea typeface="Inter Medium"/>
                          <a:cs typeface="Inter Medium"/>
                          <a:sym typeface="Inter Medium"/>
                        </a:rPr>
                        <a:t>132.448 </a:t>
                      </a:r>
                      <a:endParaRPr sz="800" b="0">
                        <a:solidFill>
                          <a:schemeClr val="tx1"/>
                        </a:solidFill>
                        <a:latin typeface="+mn-lt"/>
                        <a:ea typeface="Inter Medium"/>
                        <a:cs typeface="Inter Medium"/>
                        <a:sym typeface="Inter Medium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800" b="0" dirty="0">
                          <a:solidFill>
                            <a:schemeClr val="tx1"/>
                          </a:solidFill>
                          <a:latin typeface="+mn-lt"/>
                          <a:ea typeface="Inter"/>
                          <a:cs typeface="Inter"/>
                          <a:sym typeface="Inter"/>
                        </a:rPr>
                        <a:t>111.254</a:t>
                      </a:r>
                      <a:endParaRPr sz="800" b="0" dirty="0">
                        <a:solidFill>
                          <a:schemeClr val="tx1"/>
                        </a:solidFill>
                        <a:latin typeface="+mn-lt"/>
                        <a:ea typeface="Inter"/>
                        <a:cs typeface="Inter"/>
                        <a:sym typeface="Inter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2129387451"/>
                  </a:ext>
                </a:extLst>
              </a:tr>
              <a:tr h="311228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800" b="1">
                          <a:solidFill>
                            <a:schemeClr val="tx1"/>
                          </a:solidFill>
                          <a:latin typeface="+mn-lt"/>
                          <a:ea typeface="Inter"/>
                          <a:cs typeface="Inter"/>
                          <a:sym typeface="Inter"/>
                        </a:rPr>
                        <a:t>Delegate Travel **</a:t>
                      </a:r>
                      <a:endParaRPr sz="800" b="1">
                        <a:solidFill>
                          <a:schemeClr val="tx1"/>
                        </a:solidFill>
                        <a:latin typeface="+mn-lt"/>
                        <a:ea typeface="Inter"/>
                        <a:cs typeface="Inter"/>
                        <a:sym typeface="Inter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800" b="0">
                          <a:solidFill>
                            <a:schemeClr val="tx1"/>
                          </a:solidFill>
                          <a:latin typeface="+mn-lt"/>
                          <a:ea typeface="Inter Medium"/>
                          <a:cs typeface="Inter Medium"/>
                          <a:sym typeface="Inter Medium"/>
                        </a:rPr>
                        <a:t>42,984.159 (23,680 delegates)</a:t>
                      </a:r>
                      <a:endParaRPr sz="800" b="0">
                        <a:solidFill>
                          <a:schemeClr val="tx1"/>
                        </a:solidFill>
                        <a:latin typeface="+mn-lt"/>
                        <a:ea typeface="Inter Medium"/>
                        <a:cs typeface="Inter Medium"/>
                        <a:sym typeface="Inter Medium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800" b="0" dirty="0">
                          <a:solidFill>
                            <a:schemeClr val="tx1"/>
                          </a:solidFill>
                          <a:latin typeface="+mn-lt"/>
                          <a:ea typeface="Inter"/>
                          <a:cs typeface="Inter"/>
                          <a:sym typeface="Inter"/>
                        </a:rPr>
                        <a:t>36,443.194</a:t>
                      </a:r>
                      <a:endParaRPr sz="800" b="0" dirty="0">
                        <a:solidFill>
                          <a:schemeClr val="tx1"/>
                        </a:solidFill>
                        <a:latin typeface="+mn-lt"/>
                        <a:ea typeface="Inter"/>
                        <a:cs typeface="Inter"/>
                        <a:sym typeface="Inter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962562228"/>
                  </a:ext>
                </a:extLst>
              </a:tr>
              <a:tr h="311228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800" b="1">
                          <a:solidFill>
                            <a:schemeClr val="tx1"/>
                          </a:solidFill>
                          <a:latin typeface="+mn-lt"/>
                          <a:ea typeface="Inter"/>
                          <a:cs typeface="Inter"/>
                          <a:sym typeface="Inter"/>
                        </a:rPr>
                        <a:t>Food and Beverage</a:t>
                      </a:r>
                      <a:endParaRPr sz="800" b="1">
                        <a:solidFill>
                          <a:schemeClr val="tx1"/>
                        </a:solidFill>
                        <a:latin typeface="+mn-lt"/>
                        <a:ea typeface="Inter"/>
                        <a:cs typeface="Inter"/>
                        <a:sym typeface="Inter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800" b="0">
                          <a:solidFill>
                            <a:schemeClr val="tx1"/>
                          </a:solidFill>
                          <a:latin typeface="+mn-lt"/>
                          <a:ea typeface="Inter Medium"/>
                          <a:cs typeface="Inter Medium"/>
                          <a:sym typeface="Inter Medium"/>
                        </a:rPr>
                        <a:t>179.69</a:t>
                      </a:r>
                      <a:endParaRPr sz="800" b="0">
                        <a:solidFill>
                          <a:schemeClr val="tx1"/>
                        </a:solidFill>
                        <a:latin typeface="+mn-lt"/>
                        <a:ea typeface="Inter Medium"/>
                        <a:cs typeface="Inter Medium"/>
                        <a:sym typeface="Inter Medium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800" b="0" dirty="0">
                          <a:solidFill>
                            <a:schemeClr val="tx1"/>
                          </a:solidFill>
                          <a:latin typeface="+mn-lt"/>
                          <a:ea typeface="Inter"/>
                          <a:cs typeface="Inter"/>
                          <a:sym typeface="Inter"/>
                        </a:rPr>
                        <a:t>36</a:t>
                      </a:r>
                      <a:endParaRPr sz="800" b="0" dirty="0">
                        <a:solidFill>
                          <a:schemeClr val="tx1"/>
                        </a:solidFill>
                        <a:latin typeface="+mn-lt"/>
                        <a:ea typeface="Inter"/>
                        <a:cs typeface="Inter"/>
                        <a:sym typeface="Inter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2903061234"/>
                  </a:ext>
                </a:extLst>
              </a:tr>
              <a:tr h="311228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800" b="1" dirty="0">
                          <a:solidFill>
                            <a:schemeClr val="tx1"/>
                          </a:solidFill>
                          <a:latin typeface="+mn-lt"/>
                          <a:ea typeface="Inter"/>
                          <a:cs typeface="Inter"/>
                          <a:sym typeface="Inter"/>
                        </a:rPr>
                        <a:t>Waste </a:t>
                      </a:r>
                      <a:endParaRPr sz="800" b="1" dirty="0">
                        <a:solidFill>
                          <a:schemeClr val="tx1"/>
                        </a:solidFill>
                        <a:latin typeface="+mn-lt"/>
                        <a:ea typeface="Inter"/>
                        <a:cs typeface="Inter"/>
                        <a:sym typeface="Inter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800" b="0" dirty="0">
                          <a:solidFill>
                            <a:schemeClr val="tx1"/>
                          </a:solidFill>
                          <a:latin typeface="+mn-lt"/>
                          <a:ea typeface="Inter Medium"/>
                          <a:cs typeface="Inter Medium"/>
                          <a:sym typeface="Inter Medium"/>
                        </a:rPr>
                        <a:t>1.2</a:t>
                      </a:r>
                      <a:endParaRPr sz="800" b="0" dirty="0">
                        <a:solidFill>
                          <a:schemeClr val="tx1"/>
                        </a:solidFill>
                        <a:latin typeface="+mn-lt"/>
                        <a:ea typeface="Inter Medium"/>
                        <a:cs typeface="Inter Medium"/>
                        <a:sym typeface="Inter Medium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800" b="0" dirty="0">
                          <a:solidFill>
                            <a:schemeClr val="tx1"/>
                          </a:solidFill>
                          <a:latin typeface="+mn-lt"/>
                          <a:ea typeface="Inter"/>
                          <a:cs typeface="Inter"/>
                          <a:sym typeface="Inter"/>
                        </a:rPr>
                        <a:t>35.97</a:t>
                      </a:r>
                      <a:endParaRPr sz="800" b="0" dirty="0">
                        <a:solidFill>
                          <a:schemeClr val="tx1"/>
                        </a:solidFill>
                        <a:latin typeface="+mn-lt"/>
                        <a:ea typeface="Inter"/>
                        <a:cs typeface="Inter"/>
                        <a:sym typeface="Inter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3362555673"/>
                  </a:ext>
                </a:extLst>
              </a:tr>
              <a:tr h="311228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800" b="1" dirty="0">
                          <a:solidFill>
                            <a:schemeClr val="tx1"/>
                          </a:solidFill>
                          <a:latin typeface="+mn-lt"/>
                          <a:ea typeface="Inter"/>
                          <a:cs typeface="Inter"/>
                          <a:sym typeface="Inter"/>
                        </a:rPr>
                        <a:t>Online</a:t>
                      </a:r>
                      <a:endParaRPr sz="800" b="1" dirty="0">
                        <a:solidFill>
                          <a:schemeClr val="tx1"/>
                        </a:solidFill>
                        <a:latin typeface="+mn-lt"/>
                        <a:ea typeface="Inter"/>
                        <a:cs typeface="Inter"/>
                        <a:sym typeface="Inter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800" b="0" dirty="0">
                          <a:solidFill>
                            <a:schemeClr val="tx1"/>
                          </a:solidFill>
                          <a:latin typeface="+mn-lt"/>
                          <a:ea typeface="Inter Medium"/>
                          <a:cs typeface="Inter Medium"/>
                          <a:sym typeface="Inter Medium"/>
                        </a:rPr>
                        <a:t>0.44</a:t>
                      </a:r>
                      <a:endParaRPr sz="800" b="0" dirty="0">
                        <a:solidFill>
                          <a:schemeClr val="tx1"/>
                        </a:solidFill>
                        <a:latin typeface="+mn-lt"/>
                        <a:ea typeface="Inter Medium"/>
                        <a:cs typeface="Inter Medium"/>
                        <a:sym typeface="Inter Medium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800" b="0" dirty="0">
                          <a:solidFill>
                            <a:schemeClr val="tx1"/>
                          </a:solidFill>
                          <a:latin typeface="+mn-lt"/>
                          <a:ea typeface="Inter"/>
                          <a:cs typeface="Inter"/>
                          <a:sym typeface="Inter"/>
                        </a:rPr>
                        <a:t>0.74</a:t>
                      </a:r>
                      <a:endParaRPr sz="800" b="0" dirty="0">
                        <a:solidFill>
                          <a:schemeClr val="tx1"/>
                        </a:solidFill>
                        <a:latin typeface="+mn-lt"/>
                        <a:ea typeface="Inter"/>
                        <a:cs typeface="Inter"/>
                        <a:sym typeface="Inter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493510970"/>
                  </a:ext>
                </a:extLst>
              </a:tr>
            </a:tbl>
          </a:graphicData>
        </a:graphic>
      </p:graphicFrame>
      <p:sp>
        <p:nvSpPr>
          <p:cNvPr id="6" name="Google Shape;230;p42">
            <a:extLst>
              <a:ext uri="{FF2B5EF4-FFF2-40B4-BE49-F238E27FC236}">
                <a16:creationId xmlns:a16="http://schemas.microsoft.com/office/drawing/2014/main" id="{2B23D688-64D0-EADC-D5DB-77F44B2DFE6B}"/>
              </a:ext>
            </a:extLst>
          </p:cNvPr>
          <p:cNvSpPr txBox="1"/>
          <p:nvPr/>
        </p:nvSpPr>
        <p:spPr>
          <a:xfrm>
            <a:off x="4140496" y="4490147"/>
            <a:ext cx="1796788" cy="54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dirty="0">
              <a:solidFill>
                <a:srgbClr val="243A1D"/>
              </a:solidFill>
              <a:latin typeface="Inter"/>
              <a:ea typeface="Inter"/>
              <a:cs typeface="Inter"/>
              <a:sym typeface="Inter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900" dirty="0">
                <a:solidFill>
                  <a:srgbClr val="243A1D"/>
                </a:solidFill>
                <a:latin typeface="Inter"/>
                <a:ea typeface="Inter"/>
                <a:cs typeface="Inter"/>
                <a:sym typeface="Inter"/>
              </a:rPr>
              <a:t>* Staff flights and all ground travel</a:t>
            </a:r>
            <a:endParaRPr sz="900" dirty="0">
              <a:solidFill>
                <a:srgbClr val="243A1D"/>
              </a:solidFill>
              <a:latin typeface="Inter"/>
              <a:ea typeface="Inter"/>
              <a:cs typeface="Inter"/>
              <a:sym typeface="Inter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900" dirty="0">
                <a:solidFill>
                  <a:srgbClr val="243A1D"/>
                </a:solidFill>
                <a:latin typeface="Inter"/>
                <a:ea typeface="Inter"/>
                <a:cs typeface="Inter"/>
                <a:sym typeface="Inter"/>
              </a:rPr>
              <a:t>** Excluding exhibitors &amp; press</a:t>
            </a:r>
            <a:endParaRPr sz="1400" dirty="0">
              <a:solidFill>
                <a:srgbClr val="243A1D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</p:spTree>
    <p:extLst>
      <p:ext uri="{BB962C8B-B14F-4D97-AF65-F5344CB8AC3E}">
        <p14:creationId xmlns:p14="http://schemas.microsoft.com/office/powerpoint/2010/main" val="18738673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874013F-F4E4-1DB1-645C-D72FDB98D6F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24619" y="339502"/>
            <a:ext cx="6685782" cy="432048"/>
          </a:xfrm>
        </p:spPr>
        <p:txBody>
          <a:bodyPr/>
          <a:lstStyle/>
          <a:p>
            <a:r>
              <a:rPr lang="en-US" sz="2400" dirty="0"/>
              <a:t>A full Greenhouse gases (GHG) assessment of the entire ESC</a:t>
            </a:r>
          </a:p>
          <a:p>
            <a:endParaRPr lang="en-GB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993700-165D-5B2B-8492-D2A4A41573BB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3850" y="1123950"/>
            <a:ext cx="7632700" cy="3682050"/>
          </a:xfrm>
        </p:spPr>
        <p:txBody>
          <a:bodyPr>
            <a:normAutofit/>
          </a:bodyPr>
          <a:lstStyle/>
          <a:p>
            <a:r>
              <a:rPr lang="en-US" sz="18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Offices (Sophia Antipolis and Brussels), staff, procurement, publications, digital activities, governance, and meetings and events combined.</a:t>
            </a:r>
          </a:p>
          <a:p>
            <a:endParaRPr lang="en-US" sz="1800" dirty="0"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176213" lvl="1" indent="-176213"/>
            <a:r>
              <a:rPr lang="en-GB" sz="18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Started early 2026</a:t>
            </a:r>
          </a:p>
          <a:p>
            <a:pPr marL="176213" lvl="1" indent="-176213"/>
            <a:r>
              <a:rPr lang="en-GB" sz="18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14 staff members directly involved (and many more indirectly)</a:t>
            </a:r>
          </a:p>
          <a:p>
            <a:pPr marL="176213" lvl="1" indent="-176213"/>
            <a:r>
              <a:rPr lang="en-GB" sz="18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Coordinated by a dedicated agency (In-Extenso)</a:t>
            </a:r>
          </a:p>
          <a:p>
            <a:pPr marL="176213" lvl="1" indent="-176213"/>
            <a:r>
              <a:rPr lang="en-GB" sz="18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Follows the </a:t>
            </a:r>
            <a:r>
              <a:rPr lang="en-GB" sz="1800" dirty="0" err="1">
                <a:latin typeface="Calibri" pitchFamily="34" charset="0"/>
                <a:ea typeface="Calibri" pitchFamily="34" charset="-122"/>
                <a:cs typeface="Calibri" pitchFamily="34" charset="-120"/>
              </a:rPr>
              <a:t>GreenHouse</a:t>
            </a:r>
            <a:r>
              <a:rPr lang="en-GB" sz="18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 Gases (GHG) protocol</a:t>
            </a:r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860228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22F5B8-F61E-DE86-6F61-8E24936E38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2A729B8-F267-8637-BE23-F40BC95EBE3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The Scope of the ESC Carbon Footprint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B3EF308-B5F8-D60D-B39B-1236045EADD4}"/>
              </a:ext>
            </a:extLst>
          </p:cNvPr>
          <p:cNvSpPr/>
          <p:nvPr/>
        </p:nvSpPr>
        <p:spPr>
          <a:xfrm>
            <a:off x="457200" y="1100150"/>
            <a:ext cx="1752600" cy="3286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2B2B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Calendar year 2025</a:t>
            </a:r>
            <a:endParaRPr lang="en-GB" sz="1400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80B0898-6F3C-A3EB-46F6-F183953057E7}"/>
              </a:ext>
            </a:extLst>
          </p:cNvPr>
          <p:cNvSpPr/>
          <p:nvPr/>
        </p:nvSpPr>
        <p:spPr>
          <a:xfrm>
            <a:off x="457200" y="871550"/>
            <a:ext cx="1393402" cy="228600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400" dirty="0">
                <a:solidFill>
                  <a:schemeClr val="bg1"/>
                </a:solidFill>
              </a:rPr>
              <a:t>Reference year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3BB64F2-DD82-CB5F-0870-5AC74F841FF1}"/>
              </a:ext>
            </a:extLst>
          </p:cNvPr>
          <p:cNvSpPr/>
          <p:nvPr/>
        </p:nvSpPr>
        <p:spPr>
          <a:xfrm>
            <a:off x="2286000" y="1100150"/>
            <a:ext cx="1752600" cy="3286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2B2B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1, 2 and 3 (full)</a:t>
            </a:r>
            <a:endParaRPr lang="en-GB" sz="1400" dirty="0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8DA64182-233A-00B9-382E-77DD5F9416E5}"/>
              </a:ext>
            </a:extLst>
          </p:cNvPr>
          <p:cNvSpPr/>
          <p:nvPr/>
        </p:nvSpPr>
        <p:spPr>
          <a:xfrm>
            <a:off x="2286000" y="871550"/>
            <a:ext cx="1273598" cy="228600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400" dirty="0">
                <a:solidFill>
                  <a:schemeClr val="bg1"/>
                </a:solidFill>
              </a:rPr>
              <a:t>Scopes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356A0C3-6865-CC52-7F22-92B6ED45CF21}"/>
              </a:ext>
            </a:extLst>
          </p:cNvPr>
          <p:cNvSpPr/>
          <p:nvPr/>
        </p:nvSpPr>
        <p:spPr>
          <a:xfrm>
            <a:off x="4114800" y="1100150"/>
            <a:ext cx="2362200" cy="3286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2B2B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Sophia Antipolis and Brussels</a:t>
            </a:r>
            <a:endParaRPr lang="en-GB" sz="1400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9298056E-7FA9-FB17-3126-0F12E0F5C1BE}"/>
              </a:ext>
            </a:extLst>
          </p:cNvPr>
          <p:cNvSpPr/>
          <p:nvPr/>
        </p:nvSpPr>
        <p:spPr>
          <a:xfrm>
            <a:off x="4114800" y="871550"/>
            <a:ext cx="1273598" cy="228600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400" dirty="0">
                <a:solidFill>
                  <a:schemeClr val="bg1"/>
                </a:solidFill>
              </a:rPr>
              <a:t>Sites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1BB58FC-2C57-ACB1-AA50-0057EE42E65F}"/>
              </a:ext>
            </a:extLst>
          </p:cNvPr>
          <p:cNvSpPr txBox="1"/>
          <p:nvPr/>
        </p:nvSpPr>
        <p:spPr>
          <a:xfrm>
            <a:off x="4194612" y="3903687"/>
            <a:ext cx="1653532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8700" indent="0" algn="l" defTabSz="360000" rtl="0" eaLnBrk="1" latinLnBrk="0" hangingPunct="1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None/>
            </a:pPr>
            <a:r>
              <a:rPr lang="en-GB" sz="1200" b="1" i="0" kern="1200" dirty="0">
                <a:solidFill>
                  <a:schemeClr val="tx1"/>
                </a:solidFill>
                <a:latin typeface="+mn-lt"/>
                <a:ea typeface="+mn-ea"/>
              </a:rPr>
              <a:t>Scope 1: 21t of CO2</a:t>
            </a:r>
          </a:p>
          <a:p>
            <a:pPr marL="38700" indent="0" algn="l" defTabSz="360000" rtl="0" eaLnBrk="1" latinLnBrk="0" hangingPunct="1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None/>
            </a:pPr>
            <a:endParaRPr lang="en-GB" sz="1050" b="1" dirty="0"/>
          </a:p>
          <a:p>
            <a:pPr marL="38700" indent="0" algn="l" defTabSz="360000" rtl="0" eaLnBrk="1" latinLnBrk="0" hangingPunct="1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None/>
            </a:pPr>
            <a:r>
              <a:rPr lang="en-GB" sz="1200" b="1" dirty="0"/>
              <a:t>Scope 2: </a:t>
            </a:r>
            <a:r>
              <a:rPr lang="en-GB" sz="1200" b="1" i="0" kern="1200" dirty="0">
                <a:solidFill>
                  <a:schemeClr val="tx1"/>
                </a:solidFill>
                <a:latin typeface="+mn-lt"/>
                <a:ea typeface="+mn-ea"/>
              </a:rPr>
              <a:t>99t of CO2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660FD0A-EEF3-C64D-B075-2BD1888DA9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001" y="3898486"/>
            <a:ext cx="266737" cy="2715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EA463A3A-7D92-E162-987F-3B5DD2E21F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5542" y="4303012"/>
            <a:ext cx="266737" cy="271500"/>
          </a:xfrm>
          <a:prstGeom prst="rect">
            <a:avLst/>
          </a:prstGeom>
        </p:spPr>
      </p:pic>
      <p:sp>
        <p:nvSpPr>
          <p:cNvPr id="73" name="Rectangle 72">
            <a:extLst>
              <a:ext uri="{FF2B5EF4-FFF2-40B4-BE49-F238E27FC236}">
                <a16:creationId xmlns:a16="http://schemas.microsoft.com/office/drawing/2014/main" id="{4D8D6D86-BDE7-6FF3-9053-250C450A6D9D}"/>
              </a:ext>
            </a:extLst>
          </p:cNvPr>
          <p:cNvSpPr/>
          <p:nvPr/>
        </p:nvSpPr>
        <p:spPr>
          <a:xfrm>
            <a:off x="4064658" y="1972803"/>
            <a:ext cx="1807780" cy="6201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4" name="Rectangle : coins arrondis 5">
            <a:extLst>
              <a:ext uri="{FF2B5EF4-FFF2-40B4-BE49-F238E27FC236}">
                <a16:creationId xmlns:a16="http://schemas.microsoft.com/office/drawing/2014/main" id="{E327D6D4-35BC-CB12-D7B0-778EDF9EB584}"/>
              </a:ext>
            </a:extLst>
          </p:cNvPr>
          <p:cNvSpPr/>
          <p:nvPr/>
        </p:nvSpPr>
        <p:spPr>
          <a:xfrm>
            <a:off x="3665488" y="2191662"/>
            <a:ext cx="2355107" cy="2432222"/>
          </a:xfrm>
          <a:prstGeom prst="roundRect">
            <a:avLst>
              <a:gd name="adj" fmla="val 3350"/>
            </a:avLst>
          </a:prstGeom>
          <a:noFill/>
          <a:ln w="127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sz="1200" b="1" dirty="0">
                <a:solidFill>
                  <a:schemeClr val="tx1"/>
                </a:solidFill>
                <a:highlight>
                  <a:srgbClr val="FFFF00"/>
                </a:highlight>
              </a:rPr>
              <a:t>Scope 1</a:t>
            </a:r>
            <a:r>
              <a:rPr lang="fr-FR" sz="1100" b="1" dirty="0">
                <a:solidFill>
                  <a:schemeClr val="tx1"/>
                </a:solidFill>
              </a:rPr>
              <a:t> : direct </a:t>
            </a:r>
            <a:r>
              <a:rPr lang="fr-FR" sz="1100" b="1" dirty="0" err="1">
                <a:solidFill>
                  <a:schemeClr val="tx1"/>
                </a:solidFill>
              </a:rPr>
              <a:t>emissions</a:t>
            </a:r>
            <a:endParaRPr lang="fr-FR" sz="1100" b="1" dirty="0">
              <a:solidFill>
                <a:schemeClr val="tx1"/>
              </a:solidFill>
            </a:endParaRPr>
          </a:p>
          <a:p>
            <a:pPr algn="ctr"/>
            <a:r>
              <a:rPr lang="fr-FR" sz="1200" b="1" dirty="0">
                <a:solidFill>
                  <a:schemeClr val="tx1"/>
                </a:solidFill>
                <a:highlight>
                  <a:srgbClr val="FFFF00"/>
                </a:highlight>
              </a:rPr>
              <a:t>Scope 2</a:t>
            </a:r>
            <a:r>
              <a:rPr lang="fr-FR" sz="1200" b="1" dirty="0">
                <a:solidFill>
                  <a:schemeClr val="tx1"/>
                </a:solidFill>
              </a:rPr>
              <a:t> </a:t>
            </a:r>
            <a:r>
              <a:rPr lang="fr-FR" sz="1100" b="1" dirty="0">
                <a:solidFill>
                  <a:schemeClr val="tx1"/>
                </a:solidFill>
              </a:rPr>
              <a:t>: Indirect </a:t>
            </a:r>
            <a:r>
              <a:rPr lang="fr-FR" sz="1100" b="1" dirty="0" err="1">
                <a:solidFill>
                  <a:schemeClr val="tx1"/>
                </a:solidFill>
              </a:rPr>
              <a:t>energy</a:t>
            </a:r>
            <a:r>
              <a:rPr lang="fr-FR" sz="1100" b="1" dirty="0">
                <a:solidFill>
                  <a:schemeClr val="tx1"/>
                </a:solidFill>
              </a:rPr>
              <a:t> </a:t>
            </a:r>
            <a:r>
              <a:rPr lang="fr-FR" sz="1100" b="1" dirty="0" err="1">
                <a:solidFill>
                  <a:schemeClr val="tx1"/>
                </a:solidFill>
              </a:rPr>
              <a:t>emissions</a:t>
            </a:r>
            <a:r>
              <a:rPr lang="fr-FR" sz="1100" b="1" dirty="0">
                <a:solidFill>
                  <a:schemeClr val="tx1"/>
                </a:solidFill>
              </a:rPr>
              <a:t>  </a:t>
            </a:r>
          </a:p>
        </p:txBody>
      </p:sp>
      <p:grpSp>
        <p:nvGrpSpPr>
          <p:cNvPr id="75" name="Groupe 7">
            <a:extLst>
              <a:ext uri="{FF2B5EF4-FFF2-40B4-BE49-F238E27FC236}">
                <a16:creationId xmlns:a16="http://schemas.microsoft.com/office/drawing/2014/main" id="{86EA08FE-8D31-1227-93BA-C47A560C1A17}"/>
              </a:ext>
            </a:extLst>
          </p:cNvPr>
          <p:cNvGrpSpPr/>
          <p:nvPr/>
        </p:nvGrpSpPr>
        <p:grpSpPr>
          <a:xfrm>
            <a:off x="486814" y="4059907"/>
            <a:ext cx="1782324" cy="892907"/>
            <a:chOff x="536710" y="3416565"/>
            <a:chExt cx="1782324" cy="892907"/>
          </a:xfrm>
        </p:grpSpPr>
        <p:sp>
          <p:nvSpPr>
            <p:cNvPr id="76" name="ZoneTexte 9">
              <a:extLst>
                <a:ext uri="{FF2B5EF4-FFF2-40B4-BE49-F238E27FC236}">
                  <a16:creationId xmlns:a16="http://schemas.microsoft.com/office/drawing/2014/main" id="{D150DD1A-4253-C1A0-F099-A667102C64BF}"/>
                </a:ext>
              </a:extLst>
            </p:cNvPr>
            <p:cNvSpPr txBox="1"/>
            <p:nvPr/>
          </p:nvSpPr>
          <p:spPr>
            <a:xfrm>
              <a:off x="536710" y="3709308"/>
              <a:ext cx="1782324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>
                  <a:solidFill>
                    <a:schemeClr val="accent4"/>
                  </a:solidFill>
                </a:rPr>
                <a:t>Depreciation</a:t>
              </a:r>
              <a:r>
                <a:rPr lang="en-US" sz="1100">
                  <a:solidFill>
                    <a:schemeClr val="accent4"/>
                  </a:solidFill>
                </a:rPr>
                <a:t> (buildings, vehicles, IT equipment, etc.)</a:t>
              </a:r>
              <a:endParaRPr lang="fr-FR" sz="1200">
                <a:solidFill>
                  <a:schemeClr val="accent4"/>
                </a:solidFill>
              </a:endParaRPr>
            </a:p>
          </p:txBody>
        </p:sp>
        <p:pic>
          <p:nvPicPr>
            <p:cNvPr id="77" name="Graphique 11" descr="Voiture">
              <a:extLst>
                <a:ext uri="{FF2B5EF4-FFF2-40B4-BE49-F238E27FC236}">
                  <a16:creationId xmlns:a16="http://schemas.microsoft.com/office/drawing/2014/main" id="{E77D049C-2366-DC3D-BF85-54DCF7281E53}"/>
                </a:ext>
              </a:extLst>
            </p:cNvPr>
            <p:cNvPicPr>
              <a:picLocks noChangeAspect="1"/>
            </p:cNvPicPr>
            <p:nvPr/>
          </p:nvPicPr>
          <p:blipFill>
            <a:blip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810165" y="3452959"/>
              <a:ext cx="376329" cy="376329"/>
            </a:xfrm>
            <a:prstGeom prst="rect">
              <a:avLst/>
            </a:prstGeom>
          </p:spPr>
        </p:pic>
        <p:pic>
          <p:nvPicPr>
            <p:cNvPr id="78" name="Graphique 13" descr="Ville">
              <a:extLst>
                <a:ext uri="{FF2B5EF4-FFF2-40B4-BE49-F238E27FC236}">
                  <a16:creationId xmlns:a16="http://schemas.microsoft.com/office/drawing/2014/main" id="{E6CF1FDD-12E4-15DB-384C-3017896AA732}"/>
                </a:ext>
              </a:extLst>
            </p:cNvPr>
            <p:cNvPicPr>
              <a:picLocks noChangeAspect="1"/>
            </p:cNvPicPr>
            <p:nvPr/>
          </p:nvPicPr>
          <p:blipFill>
            <a:blip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00584" y="3424043"/>
              <a:ext cx="362910" cy="362910"/>
            </a:xfrm>
            <a:prstGeom prst="rect">
              <a:avLst/>
            </a:prstGeom>
          </p:spPr>
        </p:pic>
        <p:pic>
          <p:nvPicPr>
            <p:cNvPr id="79" name="Graphique 14" descr="Table et chaises">
              <a:extLst>
                <a:ext uri="{FF2B5EF4-FFF2-40B4-BE49-F238E27FC236}">
                  <a16:creationId xmlns:a16="http://schemas.microsoft.com/office/drawing/2014/main" id="{345F4E03-0EDD-E9EE-FC32-9531C3D4B0E9}"/>
                </a:ext>
              </a:extLst>
            </p:cNvPr>
            <p:cNvPicPr>
              <a:picLocks noChangeAspect="1"/>
            </p:cNvPicPr>
            <p:nvPr/>
          </p:nvPicPr>
          <p:blipFill>
            <a:blip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1383916" y="3416565"/>
              <a:ext cx="387322" cy="387322"/>
            </a:xfrm>
            <a:prstGeom prst="rect">
              <a:avLst/>
            </a:prstGeom>
          </p:spPr>
        </p:pic>
        <p:pic>
          <p:nvPicPr>
            <p:cNvPr id="80" name="Graphique 15" descr="Ordinateur">
              <a:extLst>
                <a:ext uri="{FF2B5EF4-FFF2-40B4-BE49-F238E27FC236}">
                  <a16:creationId xmlns:a16="http://schemas.microsoft.com/office/drawing/2014/main" id="{1A0A3E41-2482-D470-9F19-7EE65CFB8651}"/>
                </a:ext>
              </a:extLst>
            </p:cNvPr>
            <p:cNvPicPr>
              <a:picLocks noChangeAspect="1"/>
            </p:cNvPicPr>
            <p:nvPr/>
          </p:nvPicPr>
          <p:blipFill>
            <a:blip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002422" y="3452854"/>
              <a:ext cx="342566" cy="342566"/>
            </a:xfrm>
            <a:prstGeom prst="rect">
              <a:avLst/>
            </a:prstGeom>
          </p:spPr>
        </p:pic>
      </p:grpSp>
      <p:grpSp>
        <p:nvGrpSpPr>
          <p:cNvPr id="81" name="Groupe 16">
            <a:extLst>
              <a:ext uri="{FF2B5EF4-FFF2-40B4-BE49-F238E27FC236}">
                <a16:creationId xmlns:a16="http://schemas.microsoft.com/office/drawing/2014/main" id="{A7BEF429-5B2B-686E-4CA3-B566C3E7C2DC}"/>
              </a:ext>
            </a:extLst>
          </p:cNvPr>
          <p:cNvGrpSpPr/>
          <p:nvPr/>
        </p:nvGrpSpPr>
        <p:grpSpPr>
          <a:xfrm>
            <a:off x="570798" y="1485314"/>
            <a:ext cx="2114862" cy="581433"/>
            <a:chOff x="536710" y="1381570"/>
            <a:chExt cx="2066262" cy="581433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82" name="ZoneTexte 17">
              <a:extLst>
                <a:ext uri="{FF2B5EF4-FFF2-40B4-BE49-F238E27FC236}">
                  <a16:creationId xmlns:a16="http://schemas.microsoft.com/office/drawing/2014/main" id="{0A6E38C0-754C-6B1D-8619-7E7DDE4F147C}"/>
                </a:ext>
              </a:extLst>
            </p:cNvPr>
            <p:cNvSpPr txBox="1"/>
            <p:nvPr/>
          </p:nvSpPr>
          <p:spPr>
            <a:xfrm>
              <a:off x="536710" y="1716782"/>
              <a:ext cx="206626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Staff commuting</a:t>
              </a:r>
              <a:endParaRPr lang="fr-FR" sz="10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pic>
          <p:nvPicPr>
            <p:cNvPr id="83" name="Graphique 18" descr="Cyclisme">
              <a:extLst>
                <a:ext uri="{FF2B5EF4-FFF2-40B4-BE49-F238E27FC236}">
                  <a16:creationId xmlns:a16="http://schemas.microsoft.com/office/drawing/2014/main" id="{975A3786-D452-9967-7EBA-FA00591A3885}"/>
                </a:ext>
              </a:extLst>
            </p:cNvPr>
            <p:cNvPicPr>
              <a:picLocks noChangeAspect="1"/>
            </p:cNvPicPr>
            <p:nvPr/>
          </p:nvPicPr>
          <p:blipFill>
            <a:blip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1354749" y="1392255"/>
              <a:ext cx="291307" cy="291307"/>
            </a:xfrm>
            <a:prstGeom prst="rect">
              <a:avLst/>
            </a:prstGeom>
          </p:spPr>
        </p:pic>
        <p:pic>
          <p:nvPicPr>
            <p:cNvPr id="84" name="Graphique 19" descr="Train">
              <a:extLst>
                <a:ext uri="{FF2B5EF4-FFF2-40B4-BE49-F238E27FC236}">
                  <a16:creationId xmlns:a16="http://schemas.microsoft.com/office/drawing/2014/main" id="{44D2AE80-16EC-9E6A-D02E-FE0B38192D89}"/>
                </a:ext>
              </a:extLst>
            </p:cNvPr>
            <p:cNvPicPr>
              <a:picLocks noChangeAspect="1"/>
            </p:cNvPicPr>
            <p:nvPr/>
          </p:nvPicPr>
          <p:blipFill>
            <a:blip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609624" y="1381570"/>
              <a:ext cx="301992" cy="301992"/>
            </a:xfrm>
            <a:prstGeom prst="rect">
              <a:avLst/>
            </a:prstGeom>
          </p:spPr>
        </p:pic>
        <p:pic>
          <p:nvPicPr>
            <p:cNvPr id="85" name="Graphique 20" descr="Voiture">
              <a:extLst>
                <a:ext uri="{FF2B5EF4-FFF2-40B4-BE49-F238E27FC236}">
                  <a16:creationId xmlns:a16="http://schemas.microsoft.com/office/drawing/2014/main" id="{CB3D918E-01C8-064C-B1A5-6B8A0AE44B0B}"/>
                </a:ext>
              </a:extLst>
            </p:cNvPr>
            <p:cNvPicPr>
              <a:picLocks noChangeAspect="1"/>
            </p:cNvPicPr>
            <p:nvPr/>
          </p:nvPicPr>
          <p:blipFill>
            <a:blip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963494" y="1420388"/>
              <a:ext cx="339377" cy="339377"/>
            </a:xfrm>
            <a:prstGeom prst="rect">
              <a:avLst/>
            </a:prstGeom>
          </p:spPr>
        </p:pic>
        <p:pic>
          <p:nvPicPr>
            <p:cNvPr id="86" name="Graphique 21" descr="Marche">
              <a:extLst>
                <a:ext uri="{FF2B5EF4-FFF2-40B4-BE49-F238E27FC236}">
                  <a16:creationId xmlns:a16="http://schemas.microsoft.com/office/drawing/2014/main" id="{5EEEB0BA-0F68-BCBD-32BC-2564FE496593}"/>
                </a:ext>
              </a:extLst>
            </p:cNvPr>
            <p:cNvPicPr>
              <a:picLocks noChangeAspect="1"/>
            </p:cNvPicPr>
            <p:nvPr/>
          </p:nvPicPr>
          <p:blipFill>
            <a:blip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1660885" y="1405633"/>
              <a:ext cx="277929" cy="277929"/>
            </a:xfrm>
            <a:prstGeom prst="rect">
              <a:avLst/>
            </a:prstGeom>
          </p:spPr>
        </p:pic>
      </p:grpSp>
      <p:cxnSp>
        <p:nvCxnSpPr>
          <p:cNvPr id="87" name="Connecteur en arc 84">
            <a:extLst>
              <a:ext uri="{FF2B5EF4-FFF2-40B4-BE49-F238E27FC236}">
                <a16:creationId xmlns:a16="http://schemas.microsoft.com/office/drawing/2014/main" id="{7D2F0B0C-D20F-96C7-A8A0-7D1850D304DA}"/>
              </a:ext>
            </a:extLst>
          </p:cNvPr>
          <p:cNvCxnSpPr>
            <a:cxnSpLocks/>
            <a:stCxn id="86" idx="3"/>
          </p:cNvCxnSpPr>
          <p:nvPr/>
        </p:nvCxnSpPr>
        <p:spPr>
          <a:xfrm>
            <a:off x="2005880" y="1648342"/>
            <a:ext cx="1864844" cy="1372104"/>
          </a:xfrm>
          <a:prstGeom prst="curvedConnector3">
            <a:avLst>
              <a:gd name="adj1" fmla="val 50000"/>
            </a:avLst>
          </a:prstGeom>
          <a:ln w="28575">
            <a:solidFill>
              <a:schemeClr val="bg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Connecteur en arc 89">
            <a:extLst>
              <a:ext uri="{FF2B5EF4-FFF2-40B4-BE49-F238E27FC236}">
                <a16:creationId xmlns:a16="http://schemas.microsoft.com/office/drawing/2014/main" id="{2AF50208-A276-0979-7B31-A3A25DEFACB9}"/>
              </a:ext>
            </a:extLst>
          </p:cNvPr>
          <p:cNvCxnSpPr>
            <a:cxnSpLocks/>
          </p:cNvCxnSpPr>
          <p:nvPr/>
        </p:nvCxnSpPr>
        <p:spPr>
          <a:xfrm flipV="1">
            <a:off x="5661077" y="2409777"/>
            <a:ext cx="1171631" cy="782947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9" name="Groupe 24">
            <a:extLst>
              <a:ext uri="{FF2B5EF4-FFF2-40B4-BE49-F238E27FC236}">
                <a16:creationId xmlns:a16="http://schemas.microsoft.com/office/drawing/2014/main" id="{B2D2E604-93E7-8E3C-E992-B2EEBBD4BB1E}"/>
              </a:ext>
            </a:extLst>
          </p:cNvPr>
          <p:cNvGrpSpPr/>
          <p:nvPr/>
        </p:nvGrpSpPr>
        <p:grpSpPr>
          <a:xfrm>
            <a:off x="7124256" y="3880158"/>
            <a:ext cx="1692153" cy="907762"/>
            <a:chOff x="6808561" y="2928418"/>
            <a:chExt cx="1692153" cy="907762"/>
          </a:xfrm>
        </p:grpSpPr>
        <p:pic>
          <p:nvPicPr>
            <p:cNvPr id="90" name="Graphique 25" descr="Symbole de recyclage">
              <a:extLst>
                <a:ext uri="{FF2B5EF4-FFF2-40B4-BE49-F238E27FC236}">
                  <a16:creationId xmlns:a16="http://schemas.microsoft.com/office/drawing/2014/main" id="{ABB2E768-7DA3-975C-EEBE-C53BAB2942DC}"/>
                </a:ext>
              </a:extLst>
            </p:cNvPr>
            <p:cNvPicPr>
              <a:picLocks noChangeAspect="1"/>
            </p:cNvPicPr>
            <p:nvPr/>
          </p:nvPicPr>
          <p:blipFill>
            <a:blip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7160340" y="2944082"/>
              <a:ext cx="308156" cy="308156"/>
            </a:xfrm>
            <a:prstGeom prst="rect">
              <a:avLst/>
            </a:prstGeom>
          </p:spPr>
        </p:pic>
        <p:pic>
          <p:nvPicPr>
            <p:cNvPr id="91" name="Graphique 26" descr="Ordures">
              <a:extLst>
                <a:ext uri="{FF2B5EF4-FFF2-40B4-BE49-F238E27FC236}">
                  <a16:creationId xmlns:a16="http://schemas.microsoft.com/office/drawing/2014/main" id="{6CBDDC85-0508-68F1-4098-5905EADD320B}"/>
                </a:ext>
              </a:extLst>
            </p:cNvPr>
            <p:cNvPicPr>
              <a:picLocks noChangeAspect="1"/>
            </p:cNvPicPr>
            <p:nvPr/>
          </p:nvPicPr>
          <p:blipFill>
            <a:blip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6841330" y="2928418"/>
              <a:ext cx="308156" cy="308156"/>
            </a:xfrm>
            <a:prstGeom prst="rect">
              <a:avLst/>
            </a:prstGeom>
          </p:spPr>
        </p:pic>
        <p:sp>
          <p:nvSpPr>
            <p:cNvPr id="92" name="ZoneTexte 27">
              <a:extLst>
                <a:ext uri="{FF2B5EF4-FFF2-40B4-BE49-F238E27FC236}">
                  <a16:creationId xmlns:a16="http://schemas.microsoft.com/office/drawing/2014/main" id="{60272637-E761-249F-42E2-437C8AE2FB68}"/>
                </a:ext>
              </a:extLst>
            </p:cNvPr>
            <p:cNvSpPr txBox="1"/>
            <p:nvPr/>
          </p:nvSpPr>
          <p:spPr>
            <a:xfrm>
              <a:off x="6808561" y="3236016"/>
              <a:ext cx="1692153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>
                  <a:solidFill>
                    <a:schemeClr val="accent3"/>
                  </a:solidFill>
                </a:rPr>
                <a:t>Collection and treatment of generated waste</a:t>
              </a:r>
              <a:endParaRPr lang="fr-FR" sz="1200" b="1" dirty="0">
                <a:solidFill>
                  <a:schemeClr val="accent3"/>
                </a:solidFill>
              </a:endParaRPr>
            </a:p>
          </p:txBody>
        </p:sp>
      </p:grpSp>
      <p:cxnSp>
        <p:nvCxnSpPr>
          <p:cNvPr id="93" name="Connecteur en arc 110">
            <a:extLst>
              <a:ext uri="{FF2B5EF4-FFF2-40B4-BE49-F238E27FC236}">
                <a16:creationId xmlns:a16="http://schemas.microsoft.com/office/drawing/2014/main" id="{CF1D1BF3-BC8F-B069-5998-47A083539DD7}"/>
              </a:ext>
            </a:extLst>
          </p:cNvPr>
          <p:cNvCxnSpPr>
            <a:cxnSpLocks/>
          </p:cNvCxnSpPr>
          <p:nvPr/>
        </p:nvCxnSpPr>
        <p:spPr>
          <a:xfrm flipV="1">
            <a:off x="2910392" y="3275145"/>
            <a:ext cx="937463" cy="135058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necteur en arc 112">
            <a:extLst>
              <a:ext uri="{FF2B5EF4-FFF2-40B4-BE49-F238E27FC236}">
                <a16:creationId xmlns:a16="http://schemas.microsoft.com/office/drawing/2014/main" id="{F062A3BB-4D0B-E475-0060-D3B07705E5D2}"/>
              </a:ext>
            </a:extLst>
          </p:cNvPr>
          <p:cNvCxnSpPr>
            <a:cxnSpLocks/>
          </p:cNvCxnSpPr>
          <p:nvPr/>
        </p:nvCxnSpPr>
        <p:spPr>
          <a:xfrm flipV="1">
            <a:off x="2170659" y="3522167"/>
            <a:ext cx="1665507" cy="850208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ZoneTexte 30">
            <a:extLst>
              <a:ext uri="{FF2B5EF4-FFF2-40B4-BE49-F238E27FC236}">
                <a16:creationId xmlns:a16="http://schemas.microsoft.com/office/drawing/2014/main" id="{62027EB8-CEC3-BE3C-EDCD-9047FB57141C}"/>
              </a:ext>
            </a:extLst>
          </p:cNvPr>
          <p:cNvSpPr txBox="1"/>
          <p:nvPr/>
        </p:nvSpPr>
        <p:spPr>
          <a:xfrm>
            <a:off x="3744071" y="2724150"/>
            <a:ext cx="205016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dirty="0">
                <a:solidFill>
                  <a:schemeClr val="tx2"/>
                </a:solidFill>
              </a:rPr>
              <a:t>For </a:t>
            </a:r>
            <a:r>
              <a:rPr lang="fr-FR" sz="1100" dirty="0" err="1">
                <a:solidFill>
                  <a:schemeClr val="tx2"/>
                </a:solidFill>
              </a:rPr>
              <a:t>each</a:t>
            </a:r>
            <a:r>
              <a:rPr lang="fr-FR" sz="1100" dirty="0">
                <a:solidFill>
                  <a:schemeClr val="tx2"/>
                </a:solidFill>
              </a:rPr>
              <a:t> site</a:t>
            </a:r>
          </a:p>
        </p:txBody>
      </p:sp>
      <p:sp>
        <p:nvSpPr>
          <p:cNvPr id="96" name="Rectangle : coins arrondis 31">
            <a:extLst>
              <a:ext uri="{FF2B5EF4-FFF2-40B4-BE49-F238E27FC236}">
                <a16:creationId xmlns:a16="http://schemas.microsoft.com/office/drawing/2014/main" id="{45DD0C16-FAD5-C1B7-3594-424172D1FDCC}"/>
              </a:ext>
            </a:extLst>
          </p:cNvPr>
          <p:cNvSpPr/>
          <p:nvPr/>
        </p:nvSpPr>
        <p:spPr>
          <a:xfrm>
            <a:off x="457200" y="1428750"/>
            <a:ext cx="8430651" cy="3359170"/>
          </a:xfrm>
          <a:prstGeom prst="roundRect">
            <a:avLst>
              <a:gd name="adj" fmla="val 3350"/>
            </a:avLst>
          </a:prstGeom>
          <a:noFill/>
          <a:ln w="127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100" b="1" dirty="0">
                <a:solidFill>
                  <a:schemeClr val="tx1"/>
                </a:solidFill>
              </a:rPr>
              <a:t>			       </a:t>
            </a:r>
            <a:r>
              <a:rPr lang="fr-FR" sz="1400" b="1" dirty="0">
                <a:solidFill>
                  <a:schemeClr val="tx1"/>
                </a:solidFill>
                <a:highlight>
                  <a:srgbClr val="FFFF00"/>
                </a:highlight>
              </a:rPr>
              <a:t>Scope 3 </a:t>
            </a:r>
            <a:r>
              <a:rPr lang="fr-FR" sz="1100" b="1" dirty="0">
                <a:solidFill>
                  <a:schemeClr val="tx1"/>
                </a:solidFill>
              </a:rPr>
              <a:t>: Other indirect </a:t>
            </a:r>
            <a:r>
              <a:rPr lang="fr-FR" sz="1100" b="1" dirty="0" err="1">
                <a:solidFill>
                  <a:schemeClr val="tx1"/>
                </a:solidFill>
              </a:rPr>
              <a:t>emissions</a:t>
            </a:r>
            <a:endParaRPr lang="fr-FR" sz="1100" b="1" dirty="0">
              <a:solidFill>
                <a:schemeClr val="tx1"/>
              </a:solidFill>
            </a:endParaRPr>
          </a:p>
        </p:txBody>
      </p:sp>
      <p:grpSp>
        <p:nvGrpSpPr>
          <p:cNvPr id="97" name="Groupe 32">
            <a:extLst>
              <a:ext uri="{FF2B5EF4-FFF2-40B4-BE49-F238E27FC236}">
                <a16:creationId xmlns:a16="http://schemas.microsoft.com/office/drawing/2014/main" id="{F48D0245-0EAE-A02F-F4F6-17C4770A2A6C}"/>
              </a:ext>
            </a:extLst>
          </p:cNvPr>
          <p:cNvGrpSpPr/>
          <p:nvPr/>
        </p:nvGrpSpPr>
        <p:grpSpPr>
          <a:xfrm>
            <a:off x="4040170" y="2998450"/>
            <a:ext cx="1711131" cy="866059"/>
            <a:chOff x="3759294" y="3646836"/>
            <a:chExt cx="1711131" cy="866059"/>
          </a:xfrm>
        </p:grpSpPr>
        <p:sp>
          <p:nvSpPr>
            <p:cNvPr id="98" name="ZoneTexte 33">
              <a:extLst>
                <a:ext uri="{FF2B5EF4-FFF2-40B4-BE49-F238E27FC236}">
                  <a16:creationId xmlns:a16="http://schemas.microsoft.com/office/drawing/2014/main" id="{91B6D05A-BBA8-EE14-905B-C734EFE1C230}"/>
                </a:ext>
              </a:extLst>
            </p:cNvPr>
            <p:cNvSpPr txBox="1"/>
            <p:nvPr/>
          </p:nvSpPr>
          <p:spPr>
            <a:xfrm>
              <a:off x="3759294" y="4005064"/>
              <a:ext cx="1711131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100" b="1" dirty="0">
                  <a:solidFill>
                    <a:schemeClr val="tx2"/>
                  </a:solidFill>
                </a:rPr>
                <a:t>Building </a:t>
              </a:r>
              <a:r>
                <a:rPr lang="fr-FR" sz="1100" b="1" dirty="0" err="1">
                  <a:solidFill>
                    <a:schemeClr val="tx2"/>
                  </a:solidFill>
                </a:rPr>
                <a:t>consumption</a:t>
              </a:r>
              <a:r>
                <a:rPr lang="fr-FR" sz="1100" dirty="0">
                  <a:solidFill>
                    <a:schemeClr val="tx2"/>
                  </a:solidFill>
                </a:rPr>
                <a:t>: </a:t>
              </a:r>
              <a:r>
                <a:rPr lang="fr-FR" sz="1100" dirty="0" err="1">
                  <a:solidFill>
                    <a:schemeClr val="tx2"/>
                  </a:solidFill>
                </a:rPr>
                <a:t>energy</a:t>
              </a:r>
              <a:r>
                <a:rPr lang="fr-FR" sz="1100" dirty="0">
                  <a:solidFill>
                    <a:schemeClr val="tx2"/>
                  </a:solidFill>
                </a:rPr>
                <a:t>, </a:t>
              </a:r>
              <a:r>
                <a:rPr lang="fr-FR" sz="1100" dirty="0" err="1">
                  <a:solidFill>
                    <a:schemeClr val="tx2"/>
                  </a:solidFill>
                </a:rPr>
                <a:t>cooling</a:t>
              </a:r>
              <a:endParaRPr lang="fr-FR" sz="500" dirty="0">
                <a:solidFill>
                  <a:schemeClr val="tx2"/>
                </a:solidFill>
              </a:endParaRPr>
            </a:p>
            <a:p>
              <a:endParaRPr lang="fr-FR" sz="500" dirty="0">
                <a:solidFill>
                  <a:schemeClr val="tx2"/>
                </a:solidFill>
              </a:endParaRPr>
            </a:p>
          </p:txBody>
        </p:sp>
        <p:pic>
          <p:nvPicPr>
            <p:cNvPr id="99" name="Graphique 34" descr="Éclair">
              <a:extLst>
                <a:ext uri="{FF2B5EF4-FFF2-40B4-BE49-F238E27FC236}">
                  <a16:creationId xmlns:a16="http://schemas.microsoft.com/office/drawing/2014/main" id="{F2BA866F-01A6-97DE-02C4-686B666D85CD}"/>
                </a:ext>
              </a:extLst>
            </p:cNvPr>
            <p:cNvPicPr>
              <a:picLocks noChangeAspect="1"/>
            </p:cNvPicPr>
            <p:nvPr/>
          </p:nvPicPr>
          <p:blipFill>
            <a:blip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4183888" y="3687656"/>
              <a:ext cx="289926" cy="289926"/>
            </a:xfrm>
            <a:prstGeom prst="rect">
              <a:avLst/>
            </a:prstGeom>
          </p:spPr>
        </p:pic>
        <p:pic>
          <p:nvPicPr>
            <p:cNvPr id="100" name="Graphique 35" descr="Voiture">
              <a:extLst>
                <a:ext uri="{FF2B5EF4-FFF2-40B4-BE49-F238E27FC236}">
                  <a16:creationId xmlns:a16="http://schemas.microsoft.com/office/drawing/2014/main" id="{E8442955-7A63-5446-2E24-F1DA305B97CB}"/>
                </a:ext>
              </a:extLst>
            </p:cNvPr>
            <p:cNvPicPr>
              <a:picLocks noChangeAspect="1"/>
            </p:cNvPicPr>
            <p:nvPr/>
          </p:nvPicPr>
          <p:blipFill>
            <a:blip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p:blipFill>
          <p:spPr>
            <a:xfrm>
              <a:off x="4449624" y="3706592"/>
              <a:ext cx="338400" cy="338400"/>
            </a:xfrm>
            <a:prstGeom prst="rect">
              <a:avLst/>
            </a:prstGeom>
          </p:spPr>
        </p:pic>
        <p:pic>
          <p:nvPicPr>
            <p:cNvPr id="101" name="Graphique 36" descr="Ville">
              <a:extLst>
                <a:ext uri="{FF2B5EF4-FFF2-40B4-BE49-F238E27FC236}">
                  <a16:creationId xmlns:a16="http://schemas.microsoft.com/office/drawing/2014/main" id="{5BBB9424-7CA5-45FA-48D4-4AB149216B3D}"/>
                </a:ext>
              </a:extLst>
            </p:cNvPr>
            <p:cNvPicPr>
              <a:picLocks noChangeAspect="1"/>
            </p:cNvPicPr>
            <p:nvPr/>
          </p:nvPicPr>
          <p:blipFill>
            <a:blip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p:blipFill>
          <p:spPr>
            <a:xfrm>
              <a:off x="3840562" y="3646836"/>
              <a:ext cx="371566" cy="371566"/>
            </a:xfrm>
            <a:prstGeom prst="rect">
              <a:avLst/>
            </a:prstGeom>
          </p:spPr>
        </p:pic>
        <p:pic>
          <p:nvPicPr>
            <p:cNvPr id="102" name="Graphique 37" descr="Camion">
              <a:extLst>
                <a:ext uri="{FF2B5EF4-FFF2-40B4-BE49-F238E27FC236}">
                  <a16:creationId xmlns:a16="http://schemas.microsoft.com/office/drawing/2014/main" id="{C2FF35A6-7CC7-8A98-EB58-C3E0D0486127}"/>
                </a:ext>
              </a:extLst>
            </p:cNvPr>
            <p:cNvPicPr>
              <a:picLocks noChangeAspect="1"/>
            </p:cNvPicPr>
            <p:nvPr/>
          </p:nvPicPr>
          <p:blipFill>
            <a:blip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p:blipFill>
          <p:spPr>
            <a:xfrm>
              <a:off x="4855893" y="3674029"/>
              <a:ext cx="379355" cy="379355"/>
            </a:xfrm>
            <a:prstGeom prst="rect">
              <a:avLst/>
            </a:prstGeom>
          </p:spPr>
        </p:pic>
      </p:grpSp>
      <p:grpSp>
        <p:nvGrpSpPr>
          <p:cNvPr id="103" name="Groupe 38">
            <a:extLst>
              <a:ext uri="{FF2B5EF4-FFF2-40B4-BE49-F238E27FC236}">
                <a16:creationId xmlns:a16="http://schemas.microsoft.com/office/drawing/2014/main" id="{BC92CB18-8A8D-C012-416C-FE5B88C98449}"/>
              </a:ext>
            </a:extLst>
          </p:cNvPr>
          <p:cNvGrpSpPr/>
          <p:nvPr/>
        </p:nvGrpSpPr>
        <p:grpSpPr>
          <a:xfrm>
            <a:off x="455326" y="2255283"/>
            <a:ext cx="2177490" cy="1426899"/>
            <a:chOff x="320291" y="3104768"/>
            <a:chExt cx="2469059" cy="1517929"/>
          </a:xfrm>
        </p:grpSpPr>
        <p:grpSp>
          <p:nvGrpSpPr>
            <p:cNvPr id="104" name="Groupe 39">
              <a:extLst>
                <a:ext uri="{FF2B5EF4-FFF2-40B4-BE49-F238E27FC236}">
                  <a16:creationId xmlns:a16="http://schemas.microsoft.com/office/drawing/2014/main" id="{D15B7674-D112-54D6-A67A-9CF3B528D3C9}"/>
                </a:ext>
              </a:extLst>
            </p:cNvPr>
            <p:cNvGrpSpPr/>
            <p:nvPr/>
          </p:nvGrpSpPr>
          <p:grpSpPr>
            <a:xfrm>
              <a:off x="320291" y="4030747"/>
              <a:ext cx="1842887" cy="591950"/>
              <a:chOff x="320291" y="3894031"/>
              <a:chExt cx="1842887" cy="591950"/>
            </a:xfrm>
          </p:grpSpPr>
          <p:sp>
            <p:nvSpPr>
              <p:cNvPr id="133" name="ZoneTexte 46">
                <a:extLst>
                  <a:ext uri="{FF2B5EF4-FFF2-40B4-BE49-F238E27FC236}">
                    <a16:creationId xmlns:a16="http://schemas.microsoft.com/office/drawing/2014/main" id="{94DC32BD-83C6-22FB-CE21-910AD8B97646}"/>
                  </a:ext>
                </a:extLst>
              </p:cNvPr>
              <p:cNvSpPr txBox="1"/>
              <p:nvPr/>
            </p:nvSpPr>
            <p:spPr>
              <a:xfrm>
                <a:off x="320291" y="4224372"/>
                <a:ext cx="1842887" cy="2616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100" b="1" dirty="0" err="1">
                    <a:solidFill>
                      <a:schemeClr val="accent5"/>
                    </a:solidFill>
                  </a:rPr>
                  <a:t>Subcontracting</a:t>
                </a:r>
                <a:endParaRPr lang="fr-FR" sz="1100" b="1" dirty="0">
                  <a:solidFill>
                    <a:schemeClr val="accent5"/>
                  </a:solidFill>
                </a:endParaRPr>
              </a:p>
            </p:txBody>
          </p:sp>
          <p:pic>
            <p:nvPicPr>
              <p:cNvPr id="134" name="Graphique 47" descr="Usine avec un remplissage uni">
                <a:extLst>
                  <a:ext uri="{FF2B5EF4-FFF2-40B4-BE49-F238E27FC236}">
                    <a16:creationId xmlns:a16="http://schemas.microsoft.com/office/drawing/2014/main" id="{5D11FFC3-5B91-C2B3-6690-942D9C0460C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cstate="screen">
                <a:extLst>
                  <a:ext uri="{28A0092B-C50C-407E-A947-70E740481C1C}">
                    <a14:useLocalDpi xmlns:a14="http://schemas.microsoft.com/office/drawing/2010/main"/>
                  </a:ext>
                  <a:ext uri="{96DAC541-7B7A-43D3-8B79-37D633B846F1}">
                    <asvg:svgBlip xmlns:asvg="http://schemas.microsoft.com/office/drawing/2016/SVG/main" r:embed="rId18"/>
                  </a:ext>
                </a:extLst>
              </a:blip>
              <a:stretch>
                <a:fillRect/>
              </a:stretch>
            </p:blipFill>
            <p:spPr>
              <a:xfrm>
                <a:off x="395072" y="3894031"/>
                <a:ext cx="394851" cy="394851"/>
              </a:xfrm>
              <a:prstGeom prst="rect">
                <a:avLst/>
              </a:prstGeom>
            </p:spPr>
          </p:pic>
        </p:grpSp>
        <p:grpSp>
          <p:nvGrpSpPr>
            <p:cNvPr id="105" name="Groupe 40">
              <a:extLst>
                <a:ext uri="{FF2B5EF4-FFF2-40B4-BE49-F238E27FC236}">
                  <a16:creationId xmlns:a16="http://schemas.microsoft.com/office/drawing/2014/main" id="{27ED2C10-1A48-7158-B775-844A6BC4C826}"/>
                </a:ext>
              </a:extLst>
            </p:cNvPr>
            <p:cNvGrpSpPr/>
            <p:nvPr/>
          </p:nvGrpSpPr>
          <p:grpSpPr>
            <a:xfrm>
              <a:off x="377264" y="3104768"/>
              <a:ext cx="2412086" cy="724145"/>
              <a:chOff x="377264" y="3104768"/>
              <a:chExt cx="2412086" cy="724145"/>
            </a:xfrm>
          </p:grpSpPr>
          <p:grpSp>
            <p:nvGrpSpPr>
              <p:cNvPr id="106" name="Groupe 41">
                <a:extLst>
                  <a:ext uri="{FF2B5EF4-FFF2-40B4-BE49-F238E27FC236}">
                    <a16:creationId xmlns:a16="http://schemas.microsoft.com/office/drawing/2014/main" id="{A420B3A4-389E-C540-0444-1D45C70E6349}"/>
                  </a:ext>
                </a:extLst>
              </p:cNvPr>
              <p:cNvGrpSpPr/>
              <p:nvPr/>
            </p:nvGrpSpPr>
            <p:grpSpPr>
              <a:xfrm>
                <a:off x="377264" y="3104768"/>
                <a:ext cx="2412086" cy="724145"/>
                <a:chOff x="377264" y="2968052"/>
                <a:chExt cx="2412086" cy="724145"/>
              </a:xfrm>
            </p:grpSpPr>
            <p:sp>
              <p:nvSpPr>
                <p:cNvPr id="108" name="ZoneTexte 43">
                  <a:extLst>
                    <a:ext uri="{FF2B5EF4-FFF2-40B4-BE49-F238E27FC236}">
                      <a16:creationId xmlns:a16="http://schemas.microsoft.com/office/drawing/2014/main" id="{6287AE48-EA49-E1A1-470C-0F11BF1FF061}"/>
                    </a:ext>
                  </a:extLst>
                </p:cNvPr>
                <p:cNvSpPr txBox="1"/>
                <p:nvPr/>
              </p:nvSpPr>
              <p:spPr>
                <a:xfrm>
                  <a:off x="377264" y="3261310"/>
                  <a:ext cx="2412086" cy="43088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100" b="1" dirty="0">
                      <a:solidFill>
                        <a:schemeClr val="accent5"/>
                      </a:solidFill>
                    </a:rPr>
                    <a:t>Purchases of goods and services </a:t>
                  </a:r>
                  <a:r>
                    <a:rPr lang="en-US" sz="1100" dirty="0">
                      <a:solidFill>
                        <a:schemeClr val="accent5"/>
                      </a:solidFill>
                    </a:rPr>
                    <a:t>(consumables, services, etc.)</a:t>
                  </a:r>
                  <a:endParaRPr lang="fr-FR" sz="1200" dirty="0">
                    <a:solidFill>
                      <a:schemeClr val="accent5"/>
                    </a:solidFill>
                  </a:endParaRPr>
                </a:p>
              </p:txBody>
            </p:sp>
            <p:pic>
              <p:nvPicPr>
                <p:cNvPr id="109" name="Graphique 44" descr="Matières premières avec un remplissage uni">
                  <a:extLst>
                    <a:ext uri="{FF2B5EF4-FFF2-40B4-BE49-F238E27FC236}">
                      <a16:creationId xmlns:a16="http://schemas.microsoft.com/office/drawing/2014/main" id="{5D6DAEFA-E243-C465-9093-43CFFDE5B7B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cstate="screen">
                  <a:extLst>
                    <a:ext uri="{28A0092B-C50C-407E-A947-70E740481C1C}">
                      <a14:useLocalDpi xmlns:a14="http://schemas.microsoft.com/office/drawing/2010/main"/>
                    </a:ext>
                    <a:ext uri="{96DAC541-7B7A-43D3-8B79-37D633B846F1}">
                      <asvg:svgBlip xmlns:asvg="http://schemas.microsoft.com/office/drawing/2016/SVG/main" r:embed="rId19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81902" y="2969630"/>
                  <a:ext cx="342888" cy="342888"/>
                </a:xfrm>
                <a:prstGeom prst="rect">
                  <a:avLst/>
                </a:prstGeom>
              </p:spPr>
            </p:pic>
            <p:pic>
              <p:nvPicPr>
                <p:cNvPr id="110" name="Graphique 45" descr="Chariot de courses avec un remplissage uni">
                  <a:extLst>
                    <a:ext uri="{FF2B5EF4-FFF2-40B4-BE49-F238E27FC236}">
                      <a16:creationId xmlns:a16="http://schemas.microsoft.com/office/drawing/2014/main" id="{39C98F5B-7337-CA94-2F09-F1EC8CEAAB0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cstate="screen">
                  <a:extLst>
                    <a:ext uri="{28A0092B-C50C-407E-A947-70E740481C1C}">
                      <a14:useLocalDpi xmlns:a14="http://schemas.microsoft.com/office/drawing/2010/main"/>
                    </a:ext>
                    <a:ext uri="{96DAC541-7B7A-43D3-8B79-37D633B846F1}">
                      <asvg:svgBlip xmlns:asvg="http://schemas.microsoft.com/office/drawing/2016/SVG/main" r:embed="rId2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56690" y="2968052"/>
                  <a:ext cx="330934" cy="330934"/>
                </a:xfrm>
                <a:prstGeom prst="rect">
                  <a:avLst/>
                </a:prstGeom>
              </p:spPr>
            </p:pic>
          </p:grpSp>
          <p:pic>
            <p:nvPicPr>
              <p:cNvPr id="107" name="Graphique 42" descr="Tête avec engrenages avec un remplissage uni">
                <a:extLst>
                  <a:ext uri="{FF2B5EF4-FFF2-40B4-BE49-F238E27FC236}">
                    <a16:creationId xmlns:a16="http://schemas.microsoft.com/office/drawing/2014/main" id="{9AFFE436-00B4-8CC8-589E-5059CE9831C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cstate="screen">
                <a:extLst>
                  <a:ext uri="{28A0092B-C50C-407E-A947-70E740481C1C}">
                    <a14:useLocalDpi xmlns:a14="http://schemas.microsoft.com/office/drawing/2010/main"/>
                  </a:ext>
                  <a:ext uri="{96DAC541-7B7A-43D3-8B79-37D633B846F1}">
                    <asvg:svgBlip xmlns:asvg="http://schemas.microsoft.com/office/drawing/2016/SVG/main" r:embed="rId21"/>
                  </a:ext>
                </a:extLst>
              </a:blip>
              <a:stretch>
                <a:fillRect/>
              </a:stretch>
            </p:blipFill>
            <p:spPr>
              <a:xfrm>
                <a:off x="1209264" y="3105930"/>
                <a:ext cx="338400" cy="338400"/>
              </a:xfrm>
              <a:prstGeom prst="rect">
                <a:avLst/>
              </a:prstGeom>
            </p:spPr>
          </p:pic>
        </p:grpSp>
      </p:grpSp>
      <p:grpSp>
        <p:nvGrpSpPr>
          <p:cNvPr id="113" name="Groupe 48">
            <a:extLst>
              <a:ext uri="{FF2B5EF4-FFF2-40B4-BE49-F238E27FC236}">
                <a16:creationId xmlns:a16="http://schemas.microsoft.com/office/drawing/2014/main" id="{BAE8D1BF-676C-601B-BB9E-611BF797B5F9}"/>
              </a:ext>
            </a:extLst>
          </p:cNvPr>
          <p:cNvGrpSpPr/>
          <p:nvPr/>
        </p:nvGrpSpPr>
        <p:grpSpPr>
          <a:xfrm>
            <a:off x="6881414" y="2169376"/>
            <a:ext cx="2098005" cy="915869"/>
            <a:chOff x="6622505" y="2131605"/>
            <a:chExt cx="2098005" cy="915869"/>
          </a:xfrm>
        </p:grpSpPr>
        <p:grpSp>
          <p:nvGrpSpPr>
            <p:cNvPr id="114" name="Groupe 49">
              <a:extLst>
                <a:ext uri="{FF2B5EF4-FFF2-40B4-BE49-F238E27FC236}">
                  <a16:creationId xmlns:a16="http://schemas.microsoft.com/office/drawing/2014/main" id="{C08F6B54-F311-1C45-331F-5C5201C4D484}"/>
                </a:ext>
              </a:extLst>
            </p:cNvPr>
            <p:cNvGrpSpPr/>
            <p:nvPr/>
          </p:nvGrpSpPr>
          <p:grpSpPr>
            <a:xfrm>
              <a:off x="6622505" y="2131605"/>
              <a:ext cx="2098005" cy="915869"/>
              <a:chOff x="6622505" y="2131605"/>
              <a:chExt cx="2098005" cy="915869"/>
            </a:xfrm>
          </p:grpSpPr>
          <p:grpSp>
            <p:nvGrpSpPr>
              <p:cNvPr id="116" name="Groupe 51">
                <a:extLst>
                  <a:ext uri="{FF2B5EF4-FFF2-40B4-BE49-F238E27FC236}">
                    <a16:creationId xmlns:a16="http://schemas.microsoft.com/office/drawing/2014/main" id="{66A3E907-BC4F-F5E0-B947-446434FBB9F4}"/>
                  </a:ext>
                </a:extLst>
              </p:cNvPr>
              <p:cNvGrpSpPr/>
              <p:nvPr/>
            </p:nvGrpSpPr>
            <p:grpSpPr>
              <a:xfrm>
                <a:off x="6622505" y="2131605"/>
                <a:ext cx="2098005" cy="915869"/>
                <a:chOff x="6918781" y="1629100"/>
                <a:chExt cx="2098005" cy="915869"/>
              </a:xfrm>
            </p:grpSpPr>
            <p:pic>
              <p:nvPicPr>
                <p:cNvPr id="118" name="Graphique 53" descr="Train">
                  <a:extLst>
                    <a:ext uri="{FF2B5EF4-FFF2-40B4-BE49-F238E27FC236}">
                      <a16:creationId xmlns:a16="http://schemas.microsoft.com/office/drawing/2014/main" id="{2EDAB40E-4DCD-CACB-8C15-BD9439EC55A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cstate="screen">
                  <a:extLst>
                    <a:ext uri="{28A0092B-C50C-407E-A947-70E740481C1C}">
                      <a14:useLocalDpi xmlns:a14="http://schemas.microsoft.com/office/drawing/2010/main"/>
                    </a:ext>
                    <a:ext uri="{96DAC541-7B7A-43D3-8B79-37D633B846F1}">
                      <asvg:svgBlip xmlns:asvg="http://schemas.microsoft.com/office/drawing/2016/SVG/main" r:embed="rId22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964489" y="1629100"/>
                  <a:ext cx="292898" cy="292898"/>
                </a:xfrm>
                <a:prstGeom prst="rect">
                  <a:avLst/>
                </a:prstGeom>
              </p:spPr>
            </p:pic>
            <p:sp>
              <p:nvSpPr>
                <p:cNvPr id="119" name="ZoneTexte 54">
                  <a:extLst>
                    <a:ext uri="{FF2B5EF4-FFF2-40B4-BE49-F238E27FC236}">
                      <a16:creationId xmlns:a16="http://schemas.microsoft.com/office/drawing/2014/main" id="{576B1245-BAA9-4FFE-FB9D-BF87DC4C9CB9}"/>
                    </a:ext>
                  </a:extLst>
                </p:cNvPr>
                <p:cNvSpPr txBox="1"/>
                <p:nvPr/>
              </p:nvSpPr>
              <p:spPr>
                <a:xfrm>
                  <a:off x="6918781" y="1944805"/>
                  <a:ext cx="2098005" cy="60016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r-FR" sz="1100" b="1" dirty="0">
                      <a:solidFill>
                        <a:schemeClr val="accent2"/>
                      </a:solidFill>
                    </a:rPr>
                    <a:t>Business </a:t>
                  </a:r>
                  <a:r>
                    <a:rPr lang="fr-FR" sz="1100" b="1" dirty="0" err="1">
                      <a:solidFill>
                        <a:schemeClr val="accent2"/>
                      </a:solidFill>
                    </a:rPr>
                    <a:t>travel</a:t>
                  </a:r>
                  <a:r>
                    <a:rPr lang="fr-FR" sz="1100" b="1" dirty="0">
                      <a:solidFill>
                        <a:schemeClr val="accent2"/>
                      </a:solidFill>
                    </a:rPr>
                    <a:t> (staff, </a:t>
                  </a:r>
                  <a:r>
                    <a:rPr lang="fr-FR" sz="1100" b="1" dirty="0" err="1">
                      <a:solidFill>
                        <a:schemeClr val="accent2"/>
                      </a:solidFill>
                    </a:rPr>
                    <a:t>volunteers</a:t>
                  </a:r>
                  <a:r>
                    <a:rPr lang="fr-FR" sz="1100" b="1" dirty="0">
                      <a:solidFill>
                        <a:schemeClr val="accent2"/>
                      </a:solidFill>
                    </a:rPr>
                    <a:t>, </a:t>
                  </a:r>
                  <a:r>
                    <a:rPr lang="fr-FR" sz="1100" b="1" dirty="0" err="1">
                      <a:solidFill>
                        <a:schemeClr val="accent2"/>
                      </a:solidFill>
                    </a:rPr>
                    <a:t>visitors</a:t>
                  </a:r>
                  <a:r>
                    <a:rPr lang="fr-FR" sz="1100" b="1" dirty="0">
                      <a:solidFill>
                        <a:schemeClr val="accent2"/>
                      </a:solidFill>
                    </a:rPr>
                    <a:t>, </a:t>
                  </a:r>
                  <a:r>
                    <a:rPr lang="fr-FR" sz="1100" b="1" dirty="0" err="1">
                      <a:solidFill>
                        <a:schemeClr val="accent2"/>
                      </a:solidFill>
                    </a:rPr>
                    <a:t>event</a:t>
                  </a:r>
                  <a:r>
                    <a:rPr lang="fr-FR" sz="1100" b="1" dirty="0">
                      <a:solidFill>
                        <a:schemeClr val="accent2"/>
                      </a:solidFill>
                    </a:rPr>
                    <a:t> participants)</a:t>
                  </a:r>
                  <a:endParaRPr lang="fr-FR" sz="1200" b="1" dirty="0">
                    <a:solidFill>
                      <a:schemeClr val="accent2"/>
                    </a:solidFill>
                  </a:endParaRPr>
                </a:p>
              </p:txBody>
            </p:sp>
          </p:grpSp>
          <p:pic>
            <p:nvPicPr>
              <p:cNvPr id="117" name="Graphique 52" descr="Voiture">
                <a:extLst>
                  <a:ext uri="{FF2B5EF4-FFF2-40B4-BE49-F238E27FC236}">
                    <a16:creationId xmlns:a16="http://schemas.microsoft.com/office/drawing/2014/main" id="{938EDD05-7852-B43D-41FA-941AE5871C9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cstate="screen">
                <a:extLst>
                  <a:ext uri="{28A0092B-C50C-407E-A947-70E740481C1C}">
                    <a14:useLocalDpi xmlns:a14="http://schemas.microsoft.com/office/drawing/2010/main"/>
                  </a:ext>
                  <a:ext uri="{96DAC541-7B7A-43D3-8B79-37D633B846F1}">
                    <asvg:svgBlip xmlns:asvg="http://schemas.microsoft.com/office/drawing/2016/SVG/main" r:embed="rId23"/>
                  </a:ext>
                </a:extLst>
              </a:blip>
              <a:stretch>
                <a:fillRect/>
              </a:stretch>
            </p:blipFill>
            <p:spPr>
              <a:xfrm>
                <a:off x="6984897" y="2136670"/>
                <a:ext cx="378000" cy="378000"/>
              </a:xfrm>
              <a:prstGeom prst="rect">
                <a:avLst/>
              </a:prstGeom>
            </p:spPr>
          </p:pic>
        </p:grpSp>
        <p:pic>
          <p:nvPicPr>
            <p:cNvPr id="115" name="Graphique 50" descr="Décollage avec un remplissage uni">
              <a:extLst>
                <a:ext uri="{FF2B5EF4-FFF2-40B4-BE49-F238E27FC236}">
                  <a16:creationId xmlns:a16="http://schemas.microsoft.com/office/drawing/2014/main" id="{499EDD23-80CF-13B5-B4BF-B58321D6704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24"/>
                </a:ext>
              </a:extLst>
            </a:blip>
            <a:srcRect l="-189" t="1" b="39088"/>
            <a:stretch/>
          </p:blipFill>
          <p:spPr>
            <a:xfrm>
              <a:off x="7362897" y="2153891"/>
              <a:ext cx="510624" cy="310444"/>
            </a:xfrm>
            <a:prstGeom prst="rect">
              <a:avLst/>
            </a:prstGeom>
          </p:spPr>
        </p:pic>
      </p:grpSp>
      <p:grpSp>
        <p:nvGrpSpPr>
          <p:cNvPr id="120" name="Groupe 55">
            <a:extLst>
              <a:ext uri="{FF2B5EF4-FFF2-40B4-BE49-F238E27FC236}">
                <a16:creationId xmlns:a16="http://schemas.microsoft.com/office/drawing/2014/main" id="{3336F7A5-63D2-D933-310E-90219F36F402}"/>
              </a:ext>
            </a:extLst>
          </p:cNvPr>
          <p:cNvGrpSpPr/>
          <p:nvPr/>
        </p:nvGrpSpPr>
        <p:grpSpPr>
          <a:xfrm>
            <a:off x="1610042" y="3522167"/>
            <a:ext cx="1499553" cy="529171"/>
            <a:chOff x="1926699" y="2899829"/>
            <a:chExt cx="1499553" cy="529171"/>
          </a:xfrm>
        </p:grpSpPr>
        <p:grpSp>
          <p:nvGrpSpPr>
            <p:cNvPr id="121" name="Groupe 56">
              <a:extLst>
                <a:ext uri="{FF2B5EF4-FFF2-40B4-BE49-F238E27FC236}">
                  <a16:creationId xmlns:a16="http://schemas.microsoft.com/office/drawing/2014/main" id="{4F0CBA87-E4BE-4BDD-220C-04B105C88C77}"/>
                </a:ext>
              </a:extLst>
            </p:cNvPr>
            <p:cNvGrpSpPr/>
            <p:nvPr/>
          </p:nvGrpSpPr>
          <p:grpSpPr>
            <a:xfrm>
              <a:off x="1926699" y="2905629"/>
              <a:ext cx="1499553" cy="523371"/>
              <a:chOff x="2026628" y="3107450"/>
              <a:chExt cx="1499553" cy="523371"/>
            </a:xfrm>
          </p:grpSpPr>
          <p:grpSp>
            <p:nvGrpSpPr>
              <p:cNvPr id="123" name="Groupe 58">
                <a:extLst>
                  <a:ext uri="{FF2B5EF4-FFF2-40B4-BE49-F238E27FC236}">
                    <a16:creationId xmlns:a16="http://schemas.microsoft.com/office/drawing/2014/main" id="{9EAE09F8-909B-9F95-BDF2-DEFF5827DDF9}"/>
                  </a:ext>
                </a:extLst>
              </p:cNvPr>
              <p:cNvGrpSpPr/>
              <p:nvPr/>
            </p:nvGrpSpPr>
            <p:grpSpPr>
              <a:xfrm>
                <a:off x="2026628" y="3107450"/>
                <a:ext cx="1499553" cy="523371"/>
                <a:chOff x="2156025" y="2920635"/>
                <a:chExt cx="1499553" cy="523371"/>
              </a:xfrm>
            </p:grpSpPr>
            <p:sp>
              <p:nvSpPr>
                <p:cNvPr id="125" name="ZoneTexte 60">
                  <a:extLst>
                    <a:ext uri="{FF2B5EF4-FFF2-40B4-BE49-F238E27FC236}">
                      <a16:creationId xmlns:a16="http://schemas.microsoft.com/office/drawing/2014/main" id="{B8CE1323-F62E-7946-EBDE-81C0C62A4502}"/>
                    </a:ext>
                  </a:extLst>
                </p:cNvPr>
                <p:cNvSpPr txBox="1"/>
                <p:nvPr/>
              </p:nvSpPr>
              <p:spPr>
                <a:xfrm>
                  <a:off x="2156025" y="3182396"/>
                  <a:ext cx="1499553" cy="261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r-FR" sz="1100" b="1" dirty="0">
                      <a:solidFill>
                        <a:srgbClr val="FFBF08"/>
                      </a:solidFill>
                    </a:rPr>
                    <a:t>Inbound transport</a:t>
                  </a:r>
                  <a:endParaRPr lang="fr-FR" sz="1200" b="1" dirty="0">
                    <a:solidFill>
                      <a:srgbClr val="FFBF08"/>
                    </a:solidFill>
                  </a:endParaRPr>
                </a:p>
              </p:txBody>
            </p:sp>
            <p:pic>
              <p:nvPicPr>
                <p:cNvPr id="126" name="Graphique 61" descr="Camion">
                  <a:extLst>
                    <a:ext uri="{FF2B5EF4-FFF2-40B4-BE49-F238E27FC236}">
                      <a16:creationId xmlns:a16="http://schemas.microsoft.com/office/drawing/2014/main" id="{27239513-EF92-4D66-3CCB-590A5A55B85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cstate="screen">
                  <a:extLst>
                    <a:ext uri="{28A0092B-C50C-407E-A947-70E740481C1C}">
                      <a14:useLocalDpi xmlns:a14="http://schemas.microsoft.com/office/drawing/2010/main"/>
                    </a:ext>
                    <a:ext uri="{96DAC541-7B7A-43D3-8B79-37D633B846F1}">
                      <asvg:svgBlip xmlns:asvg="http://schemas.microsoft.com/office/drawing/2016/SVG/main" r:embed="rId25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981811" y="2920635"/>
                  <a:ext cx="379355" cy="379355"/>
                </a:xfrm>
                <a:prstGeom prst="rect">
                  <a:avLst/>
                </a:prstGeom>
              </p:spPr>
            </p:pic>
          </p:grpSp>
          <p:pic>
            <p:nvPicPr>
              <p:cNvPr id="124" name="Graphique 59" descr="Décollage avec un remplissage uni">
                <a:extLst>
                  <a:ext uri="{FF2B5EF4-FFF2-40B4-BE49-F238E27FC236}">
                    <a16:creationId xmlns:a16="http://schemas.microsoft.com/office/drawing/2014/main" id="{331FE94B-A165-C85D-85E7-FED6FFE036C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cstate="screen">
                <a:extLst>
                  <a:ext uri="{28A0092B-C50C-407E-A947-70E740481C1C}">
                    <a14:useLocalDpi xmlns:a14="http://schemas.microsoft.com/office/drawing/2010/main"/>
                  </a:ext>
                  <a:ext uri="{96DAC541-7B7A-43D3-8B79-37D633B846F1}">
                    <asvg:svgBlip xmlns:asvg="http://schemas.microsoft.com/office/drawing/2016/SVG/main" r:embed="rId26"/>
                  </a:ext>
                </a:extLst>
              </a:blip>
              <a:srcRect l="-189" t="1" b="39088"/>
              <a:stretch/>
            </p:blipFill>
            <p:spPr>
              <a:xfrm>
                <a:off x="2087845" y="3126765"/>
                <a:ext cx="414495" cy="252000"/>
              </a:xfrm>
              <a:prstGeom prst="rect">
                <a:avLst/>
              </a:prstGeom>
            </p:spPr>
          </p:pic>
        </p:grpSp>
        <p:pic>
          <p:nvPicPr>
            <p:cNvPr id="122" name="Graphique 57" descr="Bateau remorqueur avec un remplissage uni">
              <a:extLst>
                <a:ext uri="{FF2B5EF4-FFF2-40B4-BE49-F238E27FC236}">
                  <a16:creationId xmlns:a16="http://schemas.microsoft.com/office/drawing/2014/main" id="{5DC42935-EE21-2E9B-999C-F4DFD67647DA}"/>
                </a:ext>
              </a:extLst>
            </p:cNvPr>
            <p:cNvPicPr>
              <a:picLocks noChangeAspect="1"/>
            </p:cNvPicPr>
            <p:nvPr/>
          </p:nvPicPr>
          <p:blipFill>
            <a:blip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27"/>
                </a:ext>
              </a:extLst>
            </a:blip>
            <a:stretch>
              <a:fillRect/>
            </a:stretch>
          </p:blipFill>
          <p:spPr>
            <a:xfrm>
              <a:off x="2386645" y="2899829"/>
              <a:ext cx="313147" cy="313147"/>
            </a:xfrm>
            <a:prstGeom prst="rect">
              <a:avLst/>
            </a:prstGeom>
          </p:spPr>
        </p:pic>
      </p:grpSp>
      <p:cxnSp>
        <p:nvCxnSpPr>
          <p:cNvPr id="127" name="Connecteur en arc 94">
            <a:extLst>
              <a:ext uri="{FF2B5EF4-FFF2-40B4-BE49-F238E27FC236}">
                <a16:creationId xmlns:a16="http://schemas.microsoft.com/office/drawing/2014/main" id="{401801A9-FA27-44BC-CCCC-F8F5E596E5AC}"/>
              </a:ext>
            </a:extLst>
          </p:cNvPr>
          <p:cNvCxnSpPr>
            <a:cxnSpLocks/>
          </p:cNvCxnSpPr>
          <p:nvPr/>
        </p:nvCxnSpPr>
        <p:spPr>
          <a:xfrm>
            <a:off x="5661077" y="3304221"/>
            <a:ext cx="1400649" cy="826472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8" name="Graphique 63" descr="Informatique hébergé avec un remplissage uni">
            <a:extLst>
              <a:ext uri="{FF2B5EF4-FFF2-40B4-BE49-F238E27FC236}">
                <a16:creationId xmlns:a16="http://schemas.microsoft.com/office/drawing/2014/main" id="{02EB6D2C-8791-DAA6-97F6-1086AF9807E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8"/>
              </a:ext>
            </a:extLst>
          </a:blip>
          <a:stretch>
            <a:fillRect/>
          </a:stretch>
        </p:blipFill>
        <p:spPr>
          <a:xfrm>
            <a:off x="1571151" y="2988927"/>
            <a:ext cx="334856" cy="334856"/>
          </a:xfrm>
          <a:prstGeom prst="rect">
            <a:avLst/>
          </a:prstGeom>
        </p:spPr>
      </p:pic>
      <p:pic>
        <p:nvPicPr>
          <p:cNvPr id="129" name="Graphique 67" descr="Réunion en ligne avec un remplissage uni">
            <a:extLst>
              <a:ext uri="{FF2B5EF4-FFF2-40B4-BE49-F238E27FC236}">
                <a16:creationId xmlns:a16="http://schemas.microsoft.com/office/drawing/2014/main" id="{DE9A910B-F147-E099-A387-8D571C62A0C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1928981" y="2974380"/>
            <a:ext cx="334856" cy="334856"/>
          </a:xfrm>
          <a:prstGeom prst="rect">
            <a:avLst/>
          </a:prstGeom>
        </p:spPr>
      </p:pic>
      <p:pic>
        <p:nvPicPr>
          <p:cNvPr id="130" name="Graphique 69" descr="Centre d’appels avec un remplissage uni">
            <a:extLst>
              <a:ext uri="{FF2B5EF4-FFF2-40B4-BE49-F238E27FC236}">
                <a16:creationId xmlns:a16="http://schemas.microsoft.com/office/drawing/2014/main" id="{C3C522BA-FB4A-24D9-1430-464F188648B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0"/>
              </a:ext>
            </a:extLst>
          </a:blip>
          <a:stretch>
            <a:fillRect/>
          </a:stretch>
        </p:blipFill>
        <p:spPr>
          <a:xfrm>
            <a:off x="1202057" y="2997270"/>
            <a:ext cx="306951" cy="306951"/>
          </a:xfrm>
          <a:prstGeom prst="rect">
            <a:avLst/>
          </a:prstGeom>
        </p:spPr>
      </p:pic>
      <p:sp>
        <p:nvSpPr>
          <p:cNvPr id="131" name="ZoneTexte 71">
            <a:extLst>
              <a:ext uri="{FF2B5EF4-FFF2-40B4-BE49-F238E27FC236}">
                <a16:creationId xmlns:a16="http://schemas.microsoft.com/office/drawing/2014/main" id="{5505BA48-FA78-0E39-32FE-6DC010E0FE84}"/>
              </a:ext>
            </a:extLst>
          </p:cNvPr>
          <p:cNvSpPr txBox="1"/>
          <p:nvPr/>
        </p:nvSpPr>
        <p:spPr>
          <a:xfrm>
            <a:off x="1304656" y="3192724"/>
            <a:ext cx="1440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100" b="1" dirty="0">
                <a:solidFill>
                  <a:schemeClr val="accent5"/>
                </a:solidFill>
              </a:rPr>
              <a:t>Digital</a:t>
            </a:r>
            <a:r>
              <a:rPr lang="fr-FR" dirty="0"/>
              <a:t> </a:t>
            </a:r>
            <a:r>
              <a:rPr lang="fr-FR" sz="1100" b="1" dirty="0">
                <a:solidFill>
                  <a:schemeClr val="accent5"/>
                </a:solidFill>
              </a:rPr>
              <a:t>activities</a:t>
            </a:r>
          </a:p>
        </p:txBody>
      </p:sp>
    </p:spTree>
    <p:extLst>
      <p:ext uri="{BB962C8B-B14F-4D97-AF65-F5344CB8AC3E}">
        <p14:creationId xmlns:p14="http://schemas.microsoft.com/office/powerpoint/2010/main" val="13555672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82CFE1B-ED42-B6CF-1D33-4D680E8AE33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400" dirty="0"/>
              <a:t>Timeline and next steps</a:t>
            </a:r>
            <a:endParaRPr lang="en-GB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8CD0E0-CC4E-E296-F537-539643765E59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3850" y="1733550"/>
            <a:ext cx="7632700" cy="3072450"/>
          </a:xfrm>
        </p:spPr>
        <p:txBody>
          <a:bodyPr>
            <a:normAutofit/>
          </a:bodyPr>
          <a:lstStyle/>
          <a:p>
            <a:pPr marL="214313" indent="-214313" algn="just" defTabSz="685800">
              <a:defRPr/>
            </a:pPr>
            <a:endParaRPr lang="en-US" sz="2000" dirty="0">
              <a:solidFill>
                <a:prstClr val="black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14313" indent="-214313" algn="just" defTabSz="685800">
              <a:defRPr/>
            </a:pPr>
            <a:endParaRPr lang="en-US" sz="2000" dirty="0">
              <a:solidFill>
                <a:prstClr val="black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14313" indent="-214313" algn="just" defTabSz="685800">
              <a:defRPr/>
            </a:pPr>
            <a:endParaRPr lang="en-US" sz="2000" dirty="0">
              <a:solidFill>
                <a:prstClr val="black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14313" indent="-214313" algn="just" defTabSz="685800">
              <a:defRPr/>
            </a:pPr>
            <a:r>
              <a:rPr lang="en-US" sz="2000" dirty="0">
                <a:solidFill>
                  <a:prstClr val="black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Prepare an ESC Environmental Charter</a:t>
            </a:r>
          </a:p>
          <a:p>
            <a:pPr marL="214313" indent="-214313" algn="just" defTabSz="685800">
              <a:defRPr/>
            </a:pPr>
            <a:r>
              <a:rPr lang="en-US" sz="2000" dirty="0">
                <a:solidFill>
                  <a:prstClr val="black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Set a goal for reduction of environmental impact and carbon footprint</a:t>
            </a:r>
          </a:p>
          <a:p>
            <a:pPr marL="214313" indent="-214313" algn="just" defTabSz="685800">
              <a:defRPr/>
            </a:pPr>
            <a:r>
              <a:rPr lang="en-US" sz="2000" dirty="0">
                <a:solidFill>
                  <a:prstClr val="black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Engage partners</a:t>
            </a:r>
          </a:p>
          <a:p>
            <a:pPr marL="214313" indent="-214313" algn="just" defTabSz="685800">
              <a:defRPr/>
            </a:pPr>
            <a:r>
              <a:rPr lang="en-US" sz="2000" dirty="0">
                <a:solidFill>
                  <a:prstClr val="black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Monitor and advocate</a:t>
            </a:r>
          </a:p>
          <a:p>
            <a:pPr marL="214313" indent="-214313" algn="just" defTabSz="685800">
              <a:defRPr/>
            </a:pPr>
            <a:endParaRPr lang="fr-FR" sz="2000" dirty="0">
              <a:solidFill>
                <a:prstClr val="black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en-GB" sz="2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F3684F0-6E91-657A-4ACB-DFD4B2949A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850" y="1047750"/>
            <a:ext cx="7838198" cy="175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3434661"/>
      </p:ext>
    </p:extLst>
  </p:cSld>
  <p:clrMapOvr>
    <a:masterClrMapping/>
  </p:clrMapOvr>
</p:sld>
</file>

<file path=ppt/theme/theme1.xml><?xml version="1.0" encoding="utf-8"?>
<a:theme xmlns:a="http://schemas.openxmlformats.org/drawingml/2006/main" name="ESC_PPT_Light_220817-16-9">
  <a:themeElements>
    <a:clrScheme name="ESC // branding 2017">
      <a:dk1>
        <a:sysClr val="windowText" lastClr="000000"/>
      </a:dk1>
      <a:lt1>
        <a:sysClr val="window" lastClr="FFFFFF"/>
      </a:lt1>
      <a:dk2>
        <a:srgbClr val="595959"/>
      </a:dk2>
      <a:lt2>
        <a:srgbClr val="F2F2F2"/>
      </a:lt2>
      <a:accent1>
        <a:srgbClr val="AE1022"/>
      </a:accent1>
      <a:accent2>
        <a:srgbClr val="552682"/>
      </a:accent2>
      <a:accent3>
        <a:srgbClr val="00ABAA"/>
      </a:accent3>
      <a:accent4>
        <a:srgbClr val="005694"/>
      </a:accent4>
      <a:accent5>
        <a:srgbClr val="FBB800"/>
      </a:accent5>
      <a:accent6>
        <a:srgbClr val="EF7918"/>
      </a:accent6>
      <a:hlink>
        <a:srgbClr val="F8B836"/>
      </a:hlink>
      <a:folHlink>
        <a:srgbClr val="F5832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  <a:txDef>
      <a:spPr>
        <a:noFill/>
      </a:spPr>
      <a:bodyPr wrap="square" rtlCol="0">
        <a:spAutoFit/>
      </a:bodyPr>
      <a:lstStyle>
        <a:defPPr marL="38700" indent="0" algn="l" defTabSz="360000" rtl="0" eaLnBrk="1" latinLnBrk="0" hangingPunct="1">
          <a:spcBef>
            <a:spcPct val="20000"/>
          </a:spcBef>
          <a:buClr>
            <a:srgbClr val="C00000"/>
          </a:buClr>
          <a:buFont typeface="Arial" panose="020B0604020202020204" pitchFamily="34" charset="0"/>
          <a:buNone/>
          <a:defRPr sz="1600" b="1" i="0" kern="1200" dirty="0" smtClean="0">
            <a:solidFill>
              <a:schemeClr val="tx1"/>
            </a:solidFill>
            <a:latin typeface="+mn-lt"/>
            <a:ea typeface="+mn-ea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ESC_PPT_GENERIC_2021  -  Read-Only" id="{4B5B4D89-CB0E-439B-8CBF-AF4230193D5F}" vid="{AC3D5165-7A58-4614-8599-A1F589F7EAC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3390</TotalTime>
  <Words>711</Words>
  <Application>Microsoft Office PowerPoint</Application>
  <PresentationFormat>On-screen Show (16:9)</PresentationFormat>
  <Paragraphs>130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Calibri</vt:lpstr>
      <vt:lpstr>Inter</vt:lpstr>
      <vt:lpstr>Montserrat Medium</vt:lpstr>
      <vt:lpstr>Open Sans</vt:lpstr>
      <vt:lpstr>Segoe UI Emoji</vt:lpstr>
      <vt:lpstr>Soho Pro</vt:lpstr>
      <vt:lpstr>ESC_PPT_Light_220817-16-9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Camila SUAREZ</dc:creator>
  <cp:lastModifiedBy>Ghislain DAVAL</cp:lastModifiedBy>
  <cp:revision>23</cp:revision>
  <dcterms:created xsi:type="dcterms:W3CDTF">2024-01-15T11:18:42Z</dcterms:created>
  <dcterms:modified xsi:type="dcterms:W3CDTF">2026-06-17T06:43:44Z</dcterms:modified>
</cp:coreProperties>
</file>