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147198174" r:id="rId3"/>
    <p:sldId id="2147198180" r:id="rId4"/>
    <p:sldId id="2147198190" r:id="rId5"/>
    <p:sldId id="2147198207" r:id="rId6"/>
    <p:sldId id="2147198199" r:id="rId7"/>
    <p:sldId id="2147198183" r:id="rId8"/>
    <p:sldId id="2147198186" r:id="rId9"/>
    <p:sldId id="2147198187" r:id="rId10"/>
    <p:sldId id="2147198198" r:id="rId11"/>
    <p:sldId id="2147198192" r:id="rId12"/>
    <p:sldId id="2147198193" r:id="rId13"/>
    <p:sldId id="2147198184" r:id="rId14"/>
    <p:sldId id="2147198206" r:id="rId15"/>
    <p:sldId id="2147198200" r:id="rId16"/>
    <p:sldId id="2147198201" r:id="rId17"/>
    <p:sldId id="2147198208" r:id="rId18"/>
    <p:sldId id="2147198209" r:id="rId19"/>
    <p:sldId id="2147198204" r:id="rId20"/>
    <p:sldId id="2147198202" r:id="rId21"/>
    <p:sldId id="2147198194" r:id="rId22"/>
    <p:sldId id="214719818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DFF9CB"/>
    <a:srgbClr val="DDF0FF"/>
    <a:srgbClr val="878787"/>
    <a:srgbClr val="AE1022"/>
    <a:srgbClr val="D0D0D0"/>
    <a:srgbClr val="D3D3D3"/>
    <a:srgbClr val="E0E0E0"/>
    <a:srgbClr val="F28C26"/>
    <a:srgbClr val="FFB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11288-0B4A-4396-B434-0D657F76F014}" v="553" dt="2026-06-17T06:00:59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5036" autoAdjust="0"/>
  </p:normalViewPr>
  <p:slideViewPr>
    <p:cSldViewPr showGuides="1">
      <p:cViewPr>
        <p:scale>
          <a:sx n="84" d="100"/>
          <a:sy n="84" d="100"/>
        </p:scale>
        <p:origin x="40" y="40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15/06/2026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6/15/2026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10 </a:t>
            </a:r>
            <a:r>
              <a:rPr lang="sv-SE" dirty="0" err="1"/>
              <a:t>minutes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9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C9D0-1AA4-FAEB-F33D-34CAF345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53B25C9-38E9-0839-1CE8-97FDCE001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E8B879F-3560-35A5-680A-1281C9B95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93DE4D-FED9-979D-F37A-D514F63CB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9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BFA5-F907-0FE7-CEF0-2E291D56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CE56DE-F3A5-8D23-643D-BDE176910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0FB5C86-1250-252C-85F3-119C4B265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3B7B4A-05DF-C311-6595-A59EC3183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0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25106-425D-075F-0DF1-FB5F1CD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095C8D2-1AAC-ED86-4372-9103307C6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821DCBB-1CAD-2C2A-1AD0-80F5DB7A8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3C673C-A4FC-8E04-FF95-2B64A564D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65617-E8EC-E19E-CBBE-B43ABD62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9C5A633-7E1F-0D04-0AB5-18CECC45C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sv-SE"/>
          </a:p>
        </p:txBody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401A527-E9AB-FDFE-5C29-EEF350BE8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/>
              <a:t>Cumulative</a:t>
            </a:r>
            <a:r>
              <a:rPr lang="sv-SE" altLang="sv-SE" dirty="0"/>
              <a:t> </a:t>
            </a:r>
            <a:r>
              <a:rPr lang="sv-SE" altLang="sv-SE" dirty="0" err="1"/>
              <a:t>incidence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AF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99949C0-AF3E-E125-68D1-79900030D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4016F-49B7-468B-9D62-81DBD6A85911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3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8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2.6 %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estimated that up to 2.6% of total annual healthcare expenditure is associated with AF in European countries. The high cost of AF is largely attributable to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hospitalisations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complications such as stroke, i.e., in 2015, stroke was estimated to cost €45 billion a year in the European Union (EU)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9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58F37-FA45-9E32-E777-1F0636071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A27EC0D-A2DE-3674-5E76-C0DA7BC1E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29988F7-3C24-90D9-B800-1D1A87E82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419164-E646-C34A-4902-5085D3A79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9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F155-70CA-C377-DF6C-9F214CEE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EA20818-40D9-52F6-08D7-5E03D04AC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3F61CC-4766-AFBA-676B-18209A0BB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E53AE1A-49D2-A57D-9C24-D93D3BF87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9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0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2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6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515966"/>
            <a:ext cx="73803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61156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539552" y="555526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563197" y="3963547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539552" y="44439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299942"/>
            <a:ext cx="1122573" cy="501878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492E9-6ECE-4889-0480-C4F2070EB7A0}"/>
              </a:ext>
            </a:extLst>
          </p:cNvPr>
          <p:cNvSpPr txBox="1"/>
          <p:nvPr userDrawn="1"/>
        </p:nvSpPr>
        <p:spPr>
          <a:xfrm>
            <a:off x="6434456" y="406770"/>
            <a:ext cx="248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rgbClr val="878787"/>
                </a:solidFill>
                <a:latin typeface="Soho Pro" panose="02040503030506020204" pitchFamily="18" charset="0"/>
                <a:ea typeface="+mn-ea"/>
              </a:rPr>
              <a:t>Cardiovascular Round Table </a:t>
            </a:r>
          </a:p>
        </p:txBody>
      </p:sp>
      <p:cxnSp>
        <p:nvCxnSpPr>
          <p:cNvPr id="5" name="Connecteur droit 22">
            <a:extLst>
              <a:ext uri="{FF2B5EF4-FFF2-40B4-BE49-F238E27FC236}">
                <a16:creationId xmlns:a16="http://schemas.microsoft.com/office/drawing/2014/main" id="{91AA91A2-DD8D-CF8B-0080-BF4C3D1738FB}"/>
              </a:ext>
            </a:extLst>
          </p:cNvPr>
          <p:cNvCxnSpPr>
            <a:cxnSpLocks/>
          </p:cNvCxnSpPr>
          <p:nvPr userDrawn="1"/>
        </p:nvCxnSpPr>
        <p:spPr>
          <a:xfrm flipV="1">
            <a:off x="-37220" y="529226"/>
            <a:ext cx="6476756" cy="2613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28">
            <a:extLst>
              <a:ext uri="{FF2B5EF4-FFF2-40B4-BE49-F238E27FC236}">
                <a16:creationId xmlns:a16="http://schemas.microsoft.com/office/drawing/2014/main" id="{C6AD76FA-F636-9949-7043-08AE84136761}"/>
              </a:ext>
            </a:extLst>
          </p:cNvPr>
          <p:cNvSpPr/>
          <p:nvPr userDrawn="1"/>
        </p:nvSpPr>
        <p:spPr>
          <a:xfrm>
            <a:off x="6430114" y="480863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423CAB-E5E4-448D-F6C4-A834093213A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18646"/>
            <a:ext cx="677962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408512" y="510697"/>
            <a:ext cx="0" cy="463280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307309" y="4719766"/>
            <a:ext cx="202408" cy="202408"/>
          </a:xfrm>
          <a:prstGeom prst="ellipse">
            <a:avLst/>
          </a:prstGeom>
          <a:solidFill>
            <a:srgbClr val="AE13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368947" y="431568"/>
            <a:ext cx="79130" cy="79130"/>
          </a:xfrm>
          <a:prstGeom prst="ellipse">
            <a:avLst/>
          </a:prstGeom>
          <a:solidFill>
            <a:srgbClr val="AE13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07CA56-C08F-BE5B-A067-9464D1CD17CF}"/>
              </a:ext>
            </a:extLst>
          </p:cNvPr>
          <p:cNvSpPr/>
          <p:nvPr userDrawn="1"/>
        </p:nvSpPr>
        <p:spPr>
          <a:xfrm>
            <a:off x="6751094" y="4774630"/>
            <a:ext cx="79130" cy="791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0DE02-BC84-66AD-69D4-4D5BA9953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" r="19"/>
          <a:stretch/>
        </p:blipFill>
        <p:spPr>
          <a:xfrm>
            <a:off x="7059500" y="4405890"/>
            <a:ext cx="1734363" cy="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177900" y="4890681"/>
            <a:ext cx="90026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604448" y="792088"/>
            <a:ext cx="0" cy="402658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287524" y="4890681"/>
            <a:ext cx="0" cy="252819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179512" y="4782669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532440" y="4818673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F78404-3754-472A-9C0F-76AD61DAE7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3630" y="121280"/>
            <a:ext cx="726370" cy="263075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818"/>
            <a:ext cx="5238600" cy="49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en-US"/>
              <a:t>Click to edit Master text styles</a:t>
            </a:r>
          </a:p>
          <a:p>
            <a:pPr marL="266700" lvl="1" indent="-266700"/>
            <a:r>
              <a:rPr lang="en-US"/>
              <a:t>Second level</a:t>
            </a:r>
          </a:p>
          <a:p>
            <a:pPr marL="266700" lvl="2" indent="-266700"/>
            <a:r>
              <a:rPr lang="en-US"/>
              <a:t>Third level</a:t>
            </a:r>
          </a:p>
          <a:p>
            <a:pPr marL="266700" lvl="3" indent="-266700"/>
            <a:r>
              <a:rPr lang="en-US"/>
              <a:t>Fourth level</a:t>
            </a:r>
          </a:p>
          <a:p>
            <a:pPr marL="266700" lvl="4" indent="-26670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E3D3F-BB53-009A-B128-5135ED82C8FF}"/>
              </a:ext>
            </a:extLst>
          </p:cNvPr>
          <p:cNvSpPr txBox="1"/>
          <p:nvPr userDrawn="1"/>
        </p:nvSpPr>
        <p:spPr>
          <a:xfrm>
            <a:off x="6434456" y="406770"/>
            <a:ext cx="248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rgbClr val="878787"/>
                </a:solidFill>
                <a:latin typeface="Soho Pro" panose="02040503030506020204" pitchFamily="18" charset="0"/>
                <a:ea typeface="+mn-ea"/>
              </a:rPr>
              <a:t>Cardiovascular Round Table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188" y="3105150"/>
            <a:ext cx="6844590" cy="338554"/>
          </a:xfrm>
        </p:spPr>
        <p:txBody>
          <a:bodyPr/>
          <a:lstStyle/>
          <a:p>
            <a:r>
              <a:rPr lang="en-US" dirty="0"/>
              <a:t>SESSION 2.1: MEASURING IMPACT: METRICS, DATA, ACCOUNTABILITY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597" y="4215740"/>
            <a:ext cx="5688626" cy="288032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June 2026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604" y="3443704"/>
            <a:ext cx="5688619" cy="290018"/>
          </a:xfrm>
        </p:spPr>
        <p:txBody>
          <a:bodyPr/>
          <a:lstStyle/>
          <a:p>
            <a:r>
              <a:rPr lang="en-US" dirty="0"/>
              <a:t>Emma Svennberg, MD, PhD, FEHRA, FESC </a:t>
            </a:r>
            <a:br>
              <a:rPr lang="en-US" dirty="0"/>
            </a:br>
            <a:r>
              <a:rPr lang="en-US" dirty="0"/>
              <a:t>Karolinska University Hospital, Stockholm, Sweden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6768746" cy="1387176"/>
          </a:xfrm>
        </p:spPr>
        <p:txBody>
          <a:bodyPr/>
          <a:lstStyle/>
          <a:p>
            <a:r>
              <a:rPr lang="en-US" sz="2800" b="0" dirty="0"/>
              <a:t>Which key metrics should be considered when evaluating the impact of cardiology in the EP lab at the hospital level?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125A3-E6F9-0929-1F5A-EFC04908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1570B0-EB76-C6C3-3827-F3AD6A0D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749419" y="5905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8E62456-7292-E449-516D-BC434E3E3509}"/>
              </a:ext>
            </a:extLst>
          </p:cNvPr>
          <p:cNvSpPr txBox="1"/>
          <p:nvPr/>
        </p:nvSpPr>
        <p:spPr>
          <a:xfrm>
            <a:off x="2768975" y="12434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1FEF164-AA93-11BA-C780-F20C837F8866}"/>
              </a:ext>
            </a:extLst>
          </p:cNvPr>
          <p:cNvCxnSpPr/>
          <p:nvPr/>
        </p:nvCxnSpPr>
        <p:spPr>
          <a:xfrm>
            <a:off x="1143000" y="21145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BE50297C-E7F2-40BF-3725-6A05758A449F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A3CDE349-5ED2-72D1-CAC4-C01E68B9393C}"/>
              </a:ext>
            </a:extLst>
          </p:cNvPr>
          <p:cNvSpPr/>
          <p:nvPr/>
        </p:nvSpPr>
        <p:spPr>
          <a:xfrm flipH="1">
            <a:off x="4537053" y="7590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35187F-8B8B-57BD-99CB-FC16F0292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81" y="6356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B5DF80C-B845-DC93-B26C-AF2B9DBCE35F}"/>
              </a:ext>
            </a:extLst>
          </p:cNvPr>
          <p:cNvSpPr txBox="1"/>
          <p:nvPr/>
        </p:nvSpPr>
        <p:spPr>
          <a:xfrm>
            <a:off x="4298067" y="12434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ABCA7D2-9B5F-3399-2E95-58E452B075E4}"/>
              </a:ext>
            </a:extLst>
          </p:cNvPr>
          <p:cNvSpPr txBox="1"/>
          <p:nvPr/>
        </p:nvSpPr>
        <p:spPr>
          <a:xfrm>
            <a:off x="1015889" y="12483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Disease</a:t>
            </a:r>
            <a:r>
              <a:rPr lang="sv-SE" sz="1400" b="1" i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9A5B1FAA-898F-DB2F-A8D3-0E2789A52F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824" y="8146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7FEE809-4436-4B0E-A6AA-C95EE5B94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00" y="5956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05DEF881-ED41-41FD-A1CB-56A5DFA4BF01}"/>
              </a:ext>
            </a:extLst>
          </p:cNvPr>
          <p:cNvSpPr txBox="1"/>
          <p:nvPr/>
        </p:nvSpPr>
        <p:spPr>
          <a:xfrm>
            <a:off x="5839742" y="12763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280B7643-8199-4FA6-926F-A7097497379A}"/>
              </a:ext>
            </a:extLst>
          </p:cNvPr>
          <p:cNvSpPr/>
          <p:nvPr/>
        </p:nvSpPr>
        <p:spPr>
          <a:xfrm>
            <a:off x="4690087" y="20167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01A77C28-C4D2-2DDA-B621-7161E3EBA30A}"/>
              </a:ext>
            </a:extLst>
          </p:cNvPr>
          <p:cNvSpPr/>
          <p:nvPr/>
        </p:nvSpPr>
        <p:spPr>
          <a:xfrm>
            <a:off x="6235568" y="20167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CE676581-2B36-C0A6-C7C4-F1497982292B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F6D3180A-6454-5621-97CB-C395D3B21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421" y="1588310"/>
            <a:ext cx="863572" cy="1052479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A69B7B9-D6DD-E30C-CA63-83323591A13A}"/>
              </a:ext>
            </a:extLst>
          </p:cNvPr>
          <p:cNvSpPr/>
          <p:nvPr/>
        </p:nvSpPr>
        <p:spPr>
          <a:xfrm>
            <a:off x="2606793" y="2381339"/>
            <a:ext cx="1336948" cy="2171610"/>
          </a:xfrm>
          <a:prstGeom prst="roundRect">
            <a:avLst/>
          </a:prstGeom>
          <a:gradFill flip="none" rotWithShape="1">
            <a:gsLst>
              <a:gs pos="0">
                <a:srgbClr val="DFF9CB"/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638917E-8297-D53A-A497-9C08EC10B1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2532821"/>
            <a:ext cx="317632" cy="311797"/>
          </a:xfrm>
          <a:prstGeom prst="flowChartConnector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EFD6BD22-6A9A-0B68-0D16-3E12E9FD952C}"/>
              </a:ext>
            </a:extLst>
          </p:cNvPr>
          <p:cNvSpPr txBox="1"/>
          <p:nvPr/>
        </p:nvSpPr>
        <p:spPr>
          <a:xfrm>
            <a:off x="2976127" y="2559425"/>
            <a:ext cx="6309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rgbClr val="00642D"/>
                </a:solidFill>
              </a:rPr>
              <a:t>Travel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8A8628B-22B9-327E-BB8A-D35B094F6D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3058401"/>
            <a:ext cx="317632" cy="311797"/>
          </a:xfrm>
          <a:prstGeom prst="flowChartConnector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92DA1E3C-D7D8-90F3-1383-590F5965301E}"/>
              </a:ext>
            </a:extLst>
          </p:cNvPr>
          <p:cNvSpPr txBox="1"/>
          <p:nvPr/>
        </p:nvSpPr>
        <p:spPr>
          <a:xfrm>
            <a:off x="2997011" y="3007170"/>
            <a:ext cx="907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Hospital </a:t>
            </a:r>
            <a:r>
              <a:rPr lang="sv-SE" sz="900" b="1" dirty="0" err="1">
                <a:solidFill>
                  <a:srgbClr val="00642D"/>
                </a:solidFill>
              </a:rPr>
              <a:t>nights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r>
              <a:rPr lang="sv-SE" sz="900" b="1" dirty="0" err="1">
                <a:solidFill>
                  <a:srgbClr val="00642D"/>
                </a:solidFill>
              </a:rPr>
              <a:t>avoided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04EA2053-D111-951A-D234-BD859EFE3E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3594426"/>
            <a:ext cx="317632" cy="311797"/>
          </a:xfrm>
          <a:prstGeom prst="flowChartConnector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790A8CB8-D61B-2198-3767-D5948094FDD3}"/>
              </a:ext>
            </a:extLst>
          </p:cNvPr>
          <p:cNvSpPr txBox="1"/>
          <p:nvPr/>
        </p:nvSpPr>
        <p:spPr>
          <a:xfrm>
            <a:off x="3020675" y="356565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Same-</a:t>
            </a:r>
            <a:r>
              <a:rPr lang="sv-SE" sz="900" b="1" i="0" kern="1200" dirty="0" err="1">
                <a:solidFill>
                  <a:srgbClr val="00642D"/>
                </a:solidFill>
                <a:latin typeface="+mn-lt"/>
                <a:ea typeface="+mn-ea"/>
              </a:rPr>
              <a:t>day</a:t>
            </a: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 disc</a:t>
            </a:r>
            <a:r>
              <a:rPr lang="sv-SE" sz="900" b="1" dirty="0">
                <a:solidFill>
                  <a:srgbClr val="00642D"/>
                </a:solidFill>
              </a:rPr>
              <a:t>harge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9A2FC8C6-FBB5-B10F-D59B-308F228A83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4068775"/>
            <a:ext cx="317632" cy="311797"/>
          </a:xfrm>
          <a:prstGeom prst="flowChartConnector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C8210819-A44B-A424-76F3-0D8308F2EFFA}"/>
              </a:ext>
            </a:extLst>
          </p:cNvPr>
          <p:cNvSpPr txBox="1"/>
          <p:nvPr/>
        </p:nvSpPr>
        <p:spPr>
          <a:xfrm>
            <a:off x="3020597" y="404861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Digital </a:t>
            </a:r>
            <a:r>
              <a:rPr lang="sv-SE" sz="900" b="1" dirty="0" err="1">
                <a:solidFill>
                  <a:srgbClr val="00642D"/>
                </a:solidFill>
              </a:rPr>
              <a:t>follow-up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633CD2B-6AF6-8889-C5E0-FB54C00A6D54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351F72F-788B-8765-26FF-C00F88CFCEC3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BF2C092B-228C-A4C4-6CEC-02745B074CA3}"/>
              </a:ext>
            </a:extLst>
          </p:cNvPr>
          <p:cNvSpPr/>
          <p:nvPr/>
        </p:nvSpPr>
        <p:spPr>
          <a:xfrm>
            <a:off x="1082806" y="2366107"/>
            <a:ext cx="1336948" cy="217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50C8E1B7-7672-6D10-19A6-C23E2A2A1F4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2517589"/>
            <a:ext cx="317632" cy="311797"/>
          </a:xfrm>
          <a:prstGeom prst="flowChartConnector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936F0A50-2B81-9646-2F96-2F9C822FF309}"/>
              </a:ext>
            </a:extLst>
          </p:cNvPr>
          <p:cNvSpPr txBox="1"/>
          <p:nvPr/>
        </p:nvSpPr>
        <p:spPr>
          <a:xfrm>
            <a:off x="1510458" y="2508978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Increasing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prevalence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C535E561-410A-D0F6-1D77-829B96F6DBA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3043169"/>
            <a:ext cx="317632" cy="311797"/>
          </a:xfrm>
          <a:prstGeom prst="flowChartConnector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C150E18A-6100-4FF7-45C0-1A1A72141B19}"/>
              </a:ext>
            </a:extLst>
          </p:cNvPr>
          <p:cNvSpPr txBox="1"/>
          <p:nvPr/>
        </p:nvSpPr>
        <p:spPr>
          <a:xfrm>
            <a:off x="1522500" y="3029702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2"/>
                </a:solidFill>
              </a:rPr>
              <a:t>Health-</a:t>
            </a:r>
            <a:r>
              <a:rPr lang="sv-SE" sz="900" b="1" dirty="0" err="1">
                <a:solidFill>
                  <a:schemeClr val="accent2"/>
                </a:solidFill>
              </a:rPr>
              <a:t>care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cost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D8E6A91C-C311-F646-5F93-0E9CFEBAF53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3579194"/>
            <a:ext cx="317632" cy="311797"/>
          </a:xfrm>
          <a:prstGeom prst="flowChartConnector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37983894-0339-560F-E17B-062B4D280F57}"/>
              </a:ext>
            </a:extLst>
          </p:cNvPr>
          <p:cNvSpPr txBox="1"/>
          <p:nvPr/>
        </p:nvSpPr>
        <p:spPr>
          <a:xfrm>
            <a:off x="1565564" y="3579194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Increase</a:t>
            </a:r>
            <a:r>
              <a:rPr lang="sv-SE" sz="900" b="1" i="0" kern="1200" dirty="0">
                <a:solidFill>
                  <a:schemeClr val="accent2"/>
                </a:solidFill>
                <a:latin typeface="+mn-lt"/>
                <a:ea typeface="+mn-ea"/>
              </a:rPr>
              <a:t> in ablations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9CF999E2-1B62-CD23-4FCD-28AA4FD8D2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4053543"/>
            <a:ext cx="317632" cy="311797"/>
          </a:xfrm>
          <a:prstGeom prst="flowChartConnector">
            <a:avLst/>
          </a:prstGeom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901ACE9-A06F-D0BC-E06B-BB9AF7E830ED}"/>
              </a:ext>
            </a:extLst>
          </p:cNvPr>
          <p:cNvSpPr txBox="1"/>
          <p:nvPr/>
        </p:nvSpPr>
        <p:spPr>
          <a:xfrm>
            <a:off x="1562431" y="408466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Increased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speenditure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5058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B2F5A9-E81E-9CAE-A210-B15F5C15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2" t="5097" r="6437" b="10049"/>
          <a:stretch>
            <a:fillRect/>
          </a:stretch>
        </p:blipFill>
        <p:spPr>
          <a:xfrm>
            <a:off x="685800" y="1050894"/>
            <a:ext cx="7086600" cy="33528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C6671A8B-87A5-E2E0-28A9-21B1E58806C9}"/>
              </a:ext>
            </a:extLst>
          </p:cNvPr>
          <p:cNvSpPr txBox="1">
            <a:spLocks/>
          </p:cNvSpPr>
          <p:nvPr/>
        </p:nvSpPr>
        <p:spPr>
          <a:xfrm>
            <a:off x="1620281" y="394090"/>
            <a:ext cx="763175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solidFill>
                  <a:schemeClr val="accent6">
                    <a:lumMod val="75000"/>
                  </a:schemeClr>
                </a:solidFill>
              </a:rPr>
              <a:t>Procedure related Eco-Audit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E424FC8-D5D1-A8E5-FDB4-38215E56F1BF}"/>
              </a:ext>
            </a:extLst>
          </p:cNvPr>
          <p:cNvGrpSpPr/>
          <p:nvPr/>
        </p:nvGrpSpPr>
        <p:grpSpPr>
          <a:xfrm>
            <a:off x="457200" y="133350"/>
            <a:ext cx="1010715" cy="917544"/>
            <a:chOff x="2422005" y="616645"/>
            <a:chExt cx="1010715" cy="917544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8565B3E1-CC6F-5992-A39F-3F370C9AB348}"/>
                </a:ext>
              </a:extLst>
            </p:cNvPr>
            <p:cNvSpPr/>
            <p:nvPr/>
          </p:nvSpPr>
          <p:spPr>
            <a:xfrm flipH="1">
              <a:off x="2422005" y="616645"/>
              <a:ext cx="1010715" cy="917544"/>
            </a:xfrm>
            <a:prstGeom prst="ellipse">
              <a:avLst/>
            </a:prstGeom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1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 8" descr="Trollspö auto med hel fyllning">
              <a:extLst>
                <a:ext uri="{FF2B5EF4-FFF2-40B4-BE49-F238E27FC236}">
                  <a16:creationId xmlns:a16="http://schemas.microsoft.com/office/drawing/2014/main" id="{7D112654-5629-8D8F-1830-A9AF0A0B3D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4371" y="722425"/>
              <a:ext cx="705985" cy="705985"/>
            </a:xfrm>
            <a:prstGeom prst="rect">
              <a:avLst/>
            </a:prstGeom>
          </p:spPr>
        </p:pic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F3DC7DD2-B576-7D7A-0361-B4F8B0C36BB2}"/>
              </a:ext>
            </a:extLst>
          </p:cNvPr>
          <p:cNvSpPr txBox="1"/>
          <p:nvPr/>
        </p:nvSpPr>
        <p:spPr>
          <a:xfrm>
            <a:off x="6172200" y="4854162"/>
            <a:ext cx="199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Ditac</a:t>
            </a:r>
            <a:r>
              <a:rPr lang="sv-SE" sz="1400" dirty="0"/>
              <a:t>, EP Europace 2023</a:t>
            </a:r>
            <a:endParaRPr lang="sv-SE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4986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BB544F-380A-1B7D-A292-C1FD0A36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11" y="842506"/>
            <a:ext cx="5117189" cy="4300994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C4B12A8A-6F44-E083-B8F3-19A3228B5FF7}"/>
              </a:ext>
            </a:extLst>
          </p:cNvPr>
          <p:cNvSpPr txBox="1">
            <a:spLocks/>
          </p:cNvSpPr>
          <p:nvPr/>
        </p:nvSpPr>
        <p:spPr>
          <a:xfrm>
            <a:off x="1620281" y="394090"/>
            <a:ext cx="763175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solidFill>
                  <a:schemeClr val="accent6">
                    <a:lumMod val="75000"/>
                  </a:schemeClr>
                </a:solidFill>
              </a:rPr>
              <a:t>Procedure related Eco-Audit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F699342-C4C9-17F2-8E89-7FFFA21F541D}"/>
              </a:ext>
            </a:extLst>
          </p:cNvPr>
          <p:cNvGrpSpPr/>
          <p:nvPr/>
        </p:nvGrpSpPr>
        <p:grpSpPr>
          <a:xfrm>
            <a:off x="457200" y="133350"/>
            <a:ext cx="1010715" cy="917544"/>
            <a:chOff x="2422005" y="616645"/>
            <a:chExt cx="1010715" cy="917544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9EC058C0-249D-0B53-DEA6-171E2156BA84}"/>
                </a:ext>
              </a:extLst>
            </p:cNvPr>
            <p:cNvSpPr/>
            <p:nvPr/>
          </p:nvSpPr>
          <p:spPr>
            <a:xfrm flipH="1">
              <a:off x="2422005" y="616645"/>
              <a:ext cx="1010715" cy="917544"/>
            </a:xfrm>
            <a:prstGeom prst="ellipse">
              <a:avLst/>
            </a:prstGeom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1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 8" descr="Trollspö auto med hel fyllning">
              <a:extLst>
                <a:ext uri="{FF2B5EF4-FFF2-40B4-BE49-F238E27FC236}">
                  <a16:creationId xmlns:a16="http://schemas.microsoft.com/office/drawing/2014/main" id="{2C1772FF-F72E-9592-2FDD-C01C57747D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4371" y="722425"/>
              <a:ext cx="705985" cy="705985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001E104-F029-C3F1-7662-A8D81BBD9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4" y="1211647"/>
            <a:ext cx="9144000" cy="359453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75D7CCC-7983-7E81-8C82-433164AEA1AB}"/>
              </a:ext>
            </a:extLst>
          </p:cNvPr>
          <p:cNvSpPr txBox="1"/>
          <p:nvPr/>
        </p:nvSpPr>
        <p:spPr>
          <a:xfrm>
            <a:off x="6172200" y="4854162"/>
            <a:ext cx="199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Ditac</a:t>
            </a:r>
            <a:r>
              <a:rPr lang="sv-SE" sz="1400" dirty="0"/>
              <a:t>, EP Europace 2023</a:t>
            </a:r>
            <a:endParaRPr lang="sv-SE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71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EE5EFBD-2910-39DD-8DC4-CFAA2358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90" t="3752"/>
          <a:stretch>
            <a:fillRect/>
          </a:stretch>
        </p:blipFill>
        <p:spPr>
          <a:xfrm>
            <a:off x="1058957" y="1045772"/>
            <a:ext cx="2979677" cy="375822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F34586E-BF1C-8D5F-A163-A063E43E9F7E}"/>
              </a:ext>
            </a:extLst>
          </p:cNvPr>
          <p:cNvSpPr txBox="1"/>
          <p:nvPr/>
        </p:nvSpPr>
        <p:spPr>
          <a:xfrm>
            <a:off x="5165022" y="4803998"/>
            <a:ext cx="2711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defTabSz="360000">
              <a:spcBef>
                <a:spcPct val="20000"/>
              </a:spcBef>
              <a:buClr>
                <a:srgbClr val="C00000"/>
              </a:buClr>
            </a:pPr>
            <a:r>
              <a:rPr lang="sv-SE" sz="1400" dirty="0" err="1"/>
              <a:t>Boussuge-Roze</a:t>
            </a:r>
            <a:r>
              <a:rPr lang="sv-SE" sz="1400" dirty="0"/>
              <a:t>, EP Europace 2024</a:t>
            </a:r>
            <a:endParaRPr lang="sv-SE" sz="14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D8E29726-E5BE-F29E-4B00-D5951636974B}"/>
              </a:ext>
            </a:extLst>
          </p:cNvPr>
          <p:cNvSpPr txBox="1">
            <a:spLocks/>
          </p:cNvSpPr>
          <p:nvPr/>
        </p:nvSpPr>
        <p:spPr>
          <a:xfrm>
            <a:off x="1620281" y="394090"/>
            <a:ext cx="763175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Resterilization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BE76BE2-B085-E4FF-E3DE-BEDC000CA341}"/>
              </a:ext>
            </a:extLst>
          </p:cNvPr>
          <p:cNvGrpSpPr/>
          <p:nvPr/>
        </p:nvGrpSpPr>
        <p:grpSpPr>
          <a:xfrm>
            <a:off x="457200" y="133350"/>
            <a:ext cx="1010715" cy="917544"/>
            <a:chOff x="2422005" y="616645"/>
            <a:chExt cx="1010715" cy="917544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89420875-A6F2-47AE-8B6B-8C2673383DC9}"/>
                </a:ext>
              </a:extLst>
            </p:cNvPr>
            <p:cNvSpPr/>
            <p:nvPr/>
          </p:nvSpPr>
          <p:spPr>
            <a:xfrm flipH="1">
              <a:off x="2422005" y="616645"/>
              <a:ext cx="1010715" cy="917544"/>
            </a:xfrm>
            <a:prstGeom prst="ellipse">
              <a:avLst/>
            </a:prstGeom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1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 8" descr="Trollspö auto med hel fyllning">
              <a:extLst>
                <a:ext uri="{FF2B5EF4-FFF2-40B4-BE49-F238E27FC236}">
                  <a16:creationId xmlns:a16="http://schemas.microsoft.com/office/drawing/2014/main" id="{E42670C9-4C02-4769-7A5E-AF4ED679C1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4371" y="722425"/>
              <a:ext cx="705985" cy="705985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61629D-DE3A-AB57-EDF7-FB25301DF2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76" t="5870" r="33597" b="7935"/>
          <a:stretch>
            <a:fillRect/>
          </a:stretch>
        </p:blipFill>
        <p:spPr>
          <a:xfrm>
            <a:off x="4359907" y="945114"/>
            <a:ext cx="4022093" cy="376023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5FB8271-5A8D-0E4D-D1F1-10243FF67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907" y="826139"/>
            <a:ext cx="1889817" cy="907412"/>
          </a:xfrm>
          <a:prstGeom prst="rect">
            <a:avLst/>
          </a:prstGeom>
        </p:spPr>
      </p:pic>
      <p:pic>
        <p:nvPicPr>
          <p:cNvPr id="3" name="Bild 2" descr="Märkesfäste1 med hel fyllning">
            <a:extLst>
              <a:ext uri="{FF2B5EF4-FFF2-40B4-BE49-F238E27FC236}">
                <a16:creationId xmlns:a16="http://schemas.microsoft.com/office/drawing/2014/main" id="{08ADAD45-C7A2-E8C0-6C50-A33001A1CA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5200" y="2266950"/>
            <a:ext cx="609600" cy="609600"/>
          </a:xfrm>
          <a:prstGeom prst="rect">
            <a:avLst/>
          </a:prstGeom>
        </p:spPr>
      </p:pic>
      <p:pic>
        <p:nvPicPr>
          <p:cNvPr id="10" name="Bild 9" descr="Märkesfäste1 med hel fyllning">
            <a:extLst>
              <a:ext uri="{FF2B5EF4-FFF2-40B4-BE49-F238E27FC236}">
                <a16:creationId xmlns:a16="http://schemas.microsoft.com/office/drawing/2014/main" id="{F288030F-E7F8-4BE6-A517-CEF1DE3CBB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7000" y="3257550"/>
            <a:ext cx="457200" cy="457200"/>
          </a:xfrm>
          <a:prstGeom prst="rect">
            <a:avLst/>
          </a:prstGeom>
        </p:spPr>
      </p:pic>
      <p:pic>
        <p:nvPicPr>
          <p:cNvPr id="14" name="Bild 13" descr="Märke kors med hel fyllning">
            <a:extLst>
              <a:ext uri="{FF2B5EF4-FFF2-40B4-BE49-F238E27FC236}">
                <a16:creationId xmlns:a16="http://schemas.microsoft.com/office/drawing/2014/main" id="{BEE97317-3A7C-0B20-2AF6-DAC0834BE8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7000" y="3257550"/>
            <a:ext cx="457200" cy="457200"/>
          </a:xfrm>
          <a:prstGeom prst="rect">
            <a:avLst/>
          </a:prstGeom>
        </p:spPr>
      </p:pic>
      <p:pic>
        <p:nvPicPr>
          <p:cNvPr id="15" name="Bild 14" descr="Märkesfäste1 med hel fyllning">
            <a:extLst>
              <a:ext uri="{FF2B5EF4-FFF2-40B4-BE49-F238E27FC236}">
                <a16:creationId xmlns:a16="http://schemas.microsoft.com/office/drawing/2014/main" id="{54EFA2F1-4187-1269-5180-8FC01EF4B0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9434" y="288551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F90EED-236E-2C71-2B0B-7F885CCAD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4917" y="382037"/>
            <a:ext cx="7631757" cy="432048"/>
          </a:xfrm>
        </p:spPr>
        <p:txBody>
          <a:bodyPr/>
          <a:lstStyle/>
          <a:p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6">
                    <a:lumMod val="75000"/>
                  </a:schemeClr>
                </a:solidFill>
              </a:rPr>
              <a:t>catheter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 ablation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ED3A3D-1564-352E-2A20-9797D53B9A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517316-CD1E-E0B4-5F82-F26478C9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01" r="1082" b="36133"/>
          <a:stretch>
            <a:fillRect/>
          </a:stretch>
        </p:blipFill>
        <p:spPr>
          <a:xfrm>
            <a:off x="228600" y="906059"/>
            <a:ext cx="7631757" cy="251339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113B44E-F973-362F-3D3C-89048C8A22D3}"/>
              </a:ext>
            </a:extLst>
          </p:cNvPr>
          <p:cNvSpPr txBox="1"/>
          <p:nvPr/>
        </p:nvSpPr>
        <p:spPr>
          <a:xfrm>
            <a:off x="6172200" y="4854162"/>
            <a:ext cx="199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Ditac</a:t>
            </a:r>
            <a:r>
              <a:rPr lang="sv-SE" sz="1400" dirty="0"/>
              <a:t>, EP Europace 2023</a:t>
            </a:r>
            <a:endParaRPr lang="sv-SE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E25CB3A-26B9-3F4F-AEFC-938C35170599}"/>
              </a:ext>
            </a:extLst>
          </p:cNvPr>
          <p:cNvGrpSpPr/>
          <p:nvPr/>
        </p:nvGrpSpPr>
        <p:grpSpPr>
          <a:xfrm>
            <a:off x="457200" y="133350"/>
            <a:ext cx="1010715" cy="917544"/>
            <a:chOff x="2422005" y="616645"/>
            <a:chExt cx="1010715" cy="917544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885D274A-F503-13CD-32F2-46F1AB95FB95}"/>
                </a:ext>
              </a:extLst>
            </p:cNvPr>
            <p:cNvSpPr/>
            <p:nvPr/>
          </p:nvSpPr>
          <p:spPr>
            <a:xfrm flipH="1">
              <a:off x="2422005" y="616645"/>
              <a:ext cx="1010715" cy="917544"/>
            </a:xfrm>
            <a:prstGeom prst="ellipse">
              <a:avLst/>
            </a:prstGeom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1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 9" descr="Trollspö auto med hel fyllning">
              <a:extLst>
                <a:ext uri="{FF2B5EF4-FFF2-40B4-BE49-F238E27FC236}">
                  <a16:creationId xmlns:a16="http://schemas.microsoft.com/office/drawing/2014/main" id="{677B18F3-0FC0-B731-34BF-E012160D012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4371" y="722425"/>
              <a:ext cx="705985" cy="705985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D675819-1F05-76C0-522C-C433F989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81" r="39753" b="9362"/>
          <a:stretch>
            <a:fillRect/>
          </a:stretch>
        </p:blipFill>
        <p:spPr>
          <a:xfrm>
            <a:off x="1654917" y="3428964"/>
            <a:ext cx="4648200" cy="13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271D-FB3C-3609-1A71-D5BCBFDE7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8DFA913-551C-CE1B-34B8-46AB4B81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749419" y="5905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D3B282C-0F29-7B46-3713-18FA672BB064}"/>
              </a:ext>
            </a:extLst>
          </p:cNvPr>
          <p:cNvSpPr txBox="1"/>
          <p:nvPr/>
        </p:nvSpPr>
        <p:spPr>
          <a:xfrm>
            <a:off x="2768975" y="12434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80E6C5B-C943-6F68-271E-E30064915B47}"/>
              </a:ext>
            </a:extLst>
          </p:cNvPr>
          <p:cNvCxnSpPr/>
          <p:nvPr/>
        </p:nvCxnSpPr>
        <p:spPr>
          <a:xfrm>
            <a:off x="1143000" y="21145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B6FEEF5B-A69F-9FDF-B049-F3123CAEAC9E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156730FA-8DAF-3312-EBE7-B573AC72D62E}"/>
              </a:ext>
            </a:extLst>
          </p:cNvPr>
          <p:cNvSpPr/>
          <p:nvPr/>
        </p:nvSpPr>
        <p:spPr>
          <a:xfrm flipH="1">
            <a:off x="4537053" y="7590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4E6C6A-9BD1-2261-88C9-4BC2542F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81" y="6356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82E0E10-C28A-BB81-17F5-D6874C48FD5C}"/>
              </a:ext>
            </a:extLst>
          </p:cNvPr>
          <p:cNvSpPr txBox="1"/>
          <p:nvPr/>
        </p:nvSpPr>
        <p:spPr>
          <a:xfrm>
            <a:off x="4298067" y="12434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7AA9DA5-1285-95B6-08FA-E6415EB45115}"/>
              </a:ext>
            </a:extLst>
          </p:cNvPr>
          <p:cNvSpPr txBox="1"/>
          <p:nvPr/>
        </p:nvSpPr>
        <p:spPr>
          <a:xfrm>
            <a:off x="1015889" y="12483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Disease</a:t>
            </a:r>
            <a:r>
              <a:rPr lang="sv-SE" sz="1400" b="1" i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2FB1AFF8-6B24-3C87-5957-3E659FA1D3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824" y="8146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D49EC77-8CB7-7C01-2394-C20BC1A0F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00" y="5956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E2824F7-37FC-911C-3252-4B7764D0FB7A}"/>
              </a:ext>
            </a:extLst>
          </p:cNvPr>
          <p:cNvSpPr txBox="1"/>
          <p:nvPr/>
        </p:nvSpPr>
        <p:spPr>
          <a:xfrm>
            <a:off x="5839742" y="12763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50EB12F-3A81-5F38-E8DF-0F2A750AA806}"/>
              </a:ext>
            </a:extLst>
          </p:cNvPr>
          <p:cNvSpPr/>
          <p:nvPr/>
        </p:nvSpPr>
        <p:spPr>
          <a:xfrm>
            <a:off x="4690087" y="20167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0881CC38-88DD-5E2B-E093-267AC2D765C6}"/>
              </a:ext>
            </a:extLst>
          </p:cNvPr>
          <p:cNvSpPr/>
          <p:nvPr/>
        </p:nvSpPr>
        <p:spPr>
          <a:xfrm>
            <a:off x="6235568" y="20167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3171C7D6-852F-B08C-FBB3-48A41A5C76CA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14C57A-1354-052D-3F8F-3E79B714C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421" y="1588310"/>
            <a:ext cx="863572" cy="1052479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087CFBF-1CF8-32D1-2278-863AC730A784}"/>
              </a:ext>
            </a:extLst>
          </p:cNvPr>
          <p:cNvSpPr/>
          <p:nvPr/>
        </p:nvSpPr>
        <p:spPr>
          <a:xfrm>
            <a:off x="4224344" y="2381339"/>
            <a:ext cx="1336948" cy="2171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CC4ED84-2B0E-74B1-213E-463503665028}"/>
              </a:ext>
            </a:extLst>
          </p:cNvPr>
          <p:cNvSpPr txBox="1"/>
          <p:nvPr/>
        </p:nvSpPr>
        <p:spPr>
          <a:xfrm>
            <a:off x="4550276" y="2570584"/>
            <a:ext cx="723916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Recycle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4CC8C8F-3677-3223-7E78-70B1DADE06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305840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726F360F-9B9C-9E8B-5F02-B10B77F0055D}"/>
              </a:ext>
            </a:extLst>
          </p:cNvPr>
          <p:cNvSpPr txBox="1"/>
          <p:nvPr/>
        </p:nvSpPr>
        <p:spPr>
          <a:xfrm>
            <a:off x="4615710" y="3098883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Resterilize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E759FB9-1ED3-4B9E-F47E-4EEFAF7C5C7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3594426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EA151331-F8EE-AD3A-F8CD-7F25C33E4039}"/>
              </a:ext>
            </a:extLst>
          </p:cNvPr>
          <p:cNvSpPr txBox="1"/>
          <p:nvPr/>
        </p:nvSpPr>
        <p:spPr>
          <a:xfrm>
            <a:off x="4676661" y="3591861"/>
            <a:ext cx="884631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Reprocess, %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78A2EB1B-C02F-2F34-C037-C1F62AAA76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4068775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9EE09B8E-DD6F-8C54-B29E-F41213D2CEB6}"/>
              </a:ext>
            </a:extLst>
          </p:cNvPr>
          <p:cNvSpPr txBox="1"/>
          <p:nvPr/>
        </p:nvSpPr>
        <p:spPr>
          <a:xfrm>
            <a:off x="4626482" y="4117868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CO</a:t>
            </a:r>
            <a:r>
              <a:rPr lang="sv-SE" sz="900" b="1" i="0" kern="12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2</a:t>
            </a: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900" b="1" i="0" kern="1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footprint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7D24E6-3FF6-C299-F0B4-B332D4AC427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253282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9F99FE55-D31D-4D58-26E1-4688804CD058}"/>
              </a:ext>
            </a:extLst>
          </p:cNvPr>
          <p:cNvSpPr/>
          <p:nvPr/>
        </p:nvSpPr>
        <p:spPr>
          <a:xfrm>
            <a:off x="2606793" y="2381339"/>
            <a:ext cx="1336948" cy="2171610"/>
          </a:xfrm>
          <a:prstGeom prst="roundRect">
            <a:avLst/>
          </a:prstGeom>
          <a:gradFill flip="none" rotWithShape="1">
            <a:gsLst>
              <a:gs pos="0">
                <a:srgbClr val="DFF9CB"/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41579B9C-A1DA-2462-075D-29654E2AF2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2532821"/>
            <a:ext cx="317632" cy="311797"/>
          </a:xfrm>
          <a:prstGeom prst="flowChartConnector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90706ED5-D66A-2480-057C-9F3405462650}"/>
              </a:ext>
            </a:extLst>
          </p:cNvPr>
          <p:cNvSpPr txBox="1"/>
          <p:nvPr/>
        </p:nvSpPr>
        <p:spPr>
          <a:xfrm>
            <a:off x="2976127" y="2559425"/>
            <a:ext cx="6309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rgbClr val="00642D"/>
                </a:solidFill>
              </a:rPr>
              <a:t>Travel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50916538-338B-61AD-7D75-1042D10095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3058401"/>
            <a:ext cx="317632" cy="311797"/>
          </a:xfrm>
          <a:prstGeom prst="flowChartConnector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2C18DECE-EB87-216B-D484-BF791EB2CB8D}"/>
              </a:ext>
            </a:extLst>
          </p:cNvPr>
          <p:cNvSpPr txBox="1"/>
          <p:nvPr/>
        </p:nvSpPr>
        <p:spPr>
          <a:xfrm>
            <a:off x="2997011" y="3007170"/>
            <a:ext cx="907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Hospital </a:t>
            </a:r>
            <a:r>
              <a:rPr lang="sv-SE" sz="900" b="1" dirty="0" err="1">
                <a:solidFill>
                  <a:srgbClr val="00642D"/>
                </a:solidFill>
              </a:rPr>
              <a:t>nights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r>
              <a:rPr lang="sv-SE" sz="900" b="1" dirty="0" err="1">
                <a:solidFill>
                  <a:srgbClr val="00642D"/>
                </a:solidFill>
              </a:rPr>
              <a:t>avoided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7116F052-8066-02E5-8495-89B0BF04B9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3594426"/>
            <a:ext cx="317632" cy="311797"/>
          </a:xfrm>
          <a:prstGeom prst="flowChartConnector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F35C4561-0D94-621E-8CE8-CD1CDE3AA2A4}"/>
              </a:ext>
            </a:extLst>
          </p:cNvPr>
          <p:cNvSpPr txBox="1"/>
          <p:nvPr/>
        </p:nvSpPr>
        <p:spPr>
          <a:xfrm>
            <a:off x="3020675" y="356565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Same-</a:t>
            </a:r>
            <a:r>
              <a:rPr lang="sv-SE" sz="900" b="1" i="0" kern="1200" dirty="0" err="1">
                <a:solidFill>
                  <a:srgbClr val="00642D"/>
                </a:solidFill>
                <a:latin typeface="+mn-lt"/>
                <a:ea typeface="+mn-ea"/>
              </a:rPr>
              <a:t>day</a:t>
            </a: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 disc</a:t>
            </a:r>
            <a:r>
              <a:rPr lang="sv-SE" sz="900" b="1" dirty="0">
                <a:solidFill>
                  <a:srgbClr val="00642D"/>
                </a:solidFill>
              </a:rPr>
              <a:t>harge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DAAE82F7-8F79-EA94-54B3-E2039343AB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4068775"/>
            <a:ext cx="317632" cy="311797"/>
          </a:xfrm>
          <a:prstGeom prst="flowChartConnector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1A4B32C8-B99F-0CCA-3A80-6A45A88F6879}"/>
              </a:ext>
            </a:extLst>
          </p:cNvPr>
          <p:cNvSpPr txBox="1"/>
          <p:nvPr/>
        </p:nvSpPr>
        <p:spPr>
          <a:xfrm>
            <a:off x="3020597" y="404861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Digital </a:t>
            </a:r>
            <a:r>
              <a:rPr lang="sv-SE" sz="900" b="1" dirty="0" err="1">
                <a:solidFill>
                  <a:srgbClr val="00642D"/>
                </a:solidFill>
              </a:rPr>
              <a:t>follow-up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8BB873A4-235A-F143-DA63-5CC666D27793}"/>
              </a:ext>
            </a:extLst>
          </p:cNvPr>
          <p:cNvSpPr/>
          <p:nvPr/>
        </p:nvSpPr>
        <p:spPr>
          <a:xfrm>
            <a:off x="1082806" y="2366107"/>
            <a:ext cx="1336948" cy="217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06F532CB-A335-05EE-A0FB-95ABC3BB78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2517589"/>
            <a:ext cx="317632" cy="311797"/>
          </a:xfrm>
          <a:prstGeom prst="flowChartConnector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AEDA2C6E-FA68-2A4E-A5C2-533C9BBB06E9}"/>
              </a:ext>
            </a:extLst>
          </p:cNvPr>
          <p:cNvSpPr txBox="1"/>
          <p:nvPr/>
        </p:nvSpPr>
        <p:spPr>
          <a:xfrm>
            <a:off x="1510458" y="2508978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Increasing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prevalence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C7823049-E694-1687-6F15-C7AB57F565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3043169"/>
            <a:ext cx="317632" cy="311797"/>
          </a:xfrm>
          <a:prstGeom prst="flowChartConnector">
            <a:avLst/>
          </a:prstGeom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F3BB0F36-CCDF-69A4-4BA3-67D208D294FC}"/>
              </a:ext>
            </a:extLst>
          </p:cNvPr>
          <p:cNvSpPr txBox="1"/>
          <p:nvPr/>
        </p:nvSpPr>
        <p:spPr>
          <a:xfrm>
            <a:off x="1522500" y="3029702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2"/>
                </a:solidFill>
              </a:rPr>
              <a:t>Health-</a:t>
            </a:r>
            <a:r>
              <a:rPr lang="sv-SE" sz="900" b="1" dirty="0" err="1">
                <a:solidFill>
                  <a:schemeClr val="accent2"/>
                </a:solidFill>
              </a:rPr>
              <a:t>care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cost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C8BEB3D8-C95B-E121-F678-AAB129BBE18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3579194"/>
            <a:ext cx="317632" cy="311797"/>
          </a:xfrm>
          <a:prstGeom prst="flowChartConnector">
            <a:avLst/>
          </a:prstGeom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2556A93C-66D4-065A-BBB6-3244DD459F1A}"/>
              </a:ext>
            </a:extLst>
          </p:cNvPr>
          <p:cNvSpPr txBox="1"/>
          <p:nvPr/>
        </p:nvSpPr>
        <p:spPr>
          <a:xfrm>
            <a:off x="1565564" y="3579194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Increase</a:t>
            </a:r>
            <a:r>
              <a:rPr lang="sv-SE" sz="900" b="1" i="0" kern="1200" dirty="0">
                <a:solidFill>
                  <a:schemeClr val="accent2"/>
                </a:solidFill>
                <a:latin typeface="+mn-lt"/>
                <a:ea typeface="+mn-ea"/>
              </a:rPr>
              <a:t> in ablations</a:t>
            </a: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A19F54A0-7B68-38C9-E0D3-3A531B986F6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4053543"/>
            <a:ext cx="317632" cy="311797"/>
          </a:xfrm>
          <a:prstGeom prst="flowChartConnector">
            <a:avLst/>
          </a:prstGeom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6491A9B3-BDE3-31C9-2E82-3E8823FA3DBB}"/>
              </a:ext>
            </a:extLst>
          </p:cNvPr>
          <p:cNvSpPr txBox="1"/>
          <p:nvPr/>
        </p:nvSpPr>
        <p:spPr>
          <a:xfrm>
            <a:off x="1562431" y="408466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Increased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speenditure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4379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0C609E1-3876-BC14-940D-19A74E4A3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9843" y="320212"/>
            <a:ext cx="7631757" cy="432048"/>
          </a:xfrm>
        </p:spPr>
        <p:txBody>
          <a:bodyPr/>
          <a:lstStyle/>
          <a:p>
            <a:r>
              <a:rPr lang="sv-SE" dirty="0" err="1">
                <a:solidFill>
                  <a:schemeClr val="accent4">
                    <a:lumMod val="75000"/>
                  </a:schemeClr>
                </a:solidFill>
              </a:rPr>
              <a:t>Quality</a:t>
            </a:r>
            <a:r>
              <a:rPr lang="sv-S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4">
                    <a:lumMod val="75000"/>
                  </a:schemeClr>
                </a:solidFill>
              </a:rPr>
              <a:t>related</a:t>
            </a:r>
            <a:r>
              <a:rPr lang="sv-S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4">
                    <a:lumMod val="75000"/>
                  </a:schemeClr>
                </a:solidFill>
              </a:rPr>
              <a:t>metrics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A84E36-A368-F42B-8BE7-5AF90C0E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088719" cy="107458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DD0BB62-AF41-969B-52D8-A7458BB39C27}"/>
              </a:ext>
            </a:extLst>
          </p:cNvPr>
          <p:cNvSpPr txBox="1"/>
          <p:nvPr/>
        </p:nvSpPr>
        <p:spPr>
          <a:xfrm>
            <a:off x="6019800" y="4842711"/>
            <a:ext cx="30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>
                <a:solidFill>
                  <a:schemeClr val="tx1"/>
                </a:solidFill>
                <a:latin typeface="+mn-lt"/>
                <a:ea typeface="+mn-ea"/>
              </a:rPr>
              <a:t>ICHOM patient-</a:t>
            </a: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centered</a:t>
            </a:r>
            <a:r>
              <a:rPr lang="sv-SE" sz="1400" i="0" kern="1200" dirty="0">
                <a:solidFill>
                  <a:schemeClr val="tx1"/>
                </a:solidFill>
                <a:latin typeface="+mn-lt"/>
                <a:ea typeface="+mn-ea"/>
              </a:rPr>
              <a:t> AF </a:t>
            </a: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outcomes</a:t>
            </a:r>
            <a:endParaRPr lang="sv-SE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6DFE67C-1170-F054-CAD4-40EADE37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94" t="10068" r="297" b="4421"/>
          <a:stretch>
            <a:fillRect/>
          </a:stretch>
        </p:blipFill>
        <p:spPr>
          <a:xfrm>
            <a:off x="2373159" y="740830"/>
            <a:ext cx="4397681" cy="40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7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3F62-2F47-CDC8-F4E3-C30D9454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004EAB-FAAE-1A56-1A6A-2BC7DD50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749419" y="5905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9B838A8-908B-B03D-1B29-72D9DE8C0442}"/>
              </a:ext>
            </a:extLst>
          </p:cNvPr>
          <p:cNvSpPr txBox="1"/>
          <p:nvPr/>
        </p:nvSpPr>
        <p:spPr>
          <a:xfrm>
            <a:off x="2768975" y="12434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F16E943-0C2C-4567-A150-E8BA74139389}"/>
              </a:ext>
            </a:extLst>
          </p:cNvPr>
          <p:cNvCxnSpPr/>
          <p:nvPr/>
        </p:nvCxnSpPr>
        <p:spPr>
          <a:xfrm>
            <a:off x="1143000" y="21145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F5AB940E-799E-A9BB-ED68-5C5A440CB89B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F24726EF-746E-4049-591D-87B601766442}"/>
              </a:ext>
            </a:extLst>
          </p:cNvPr>
          <p:cNvSpPr/>
          <p:nvPr/>
        </p:nvSpPr>
        <p:spPr>
          <a:xfrm flipH="1">
            <a:off x="4537053" y="7590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5EF52F-4C12-65DF-0839-5ED54EEF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81" y="6356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3DC923A-1BAB-ED67-0F4C-777E46181536}"/>
              </a:ext>
            </a:extLst>
          </p:cNvPr>
          <p:cNvSpPr txBox="1"/>
          <p:nvPr/>
        </p:nvSpPr>
        <p:spPr>
          <a:xfrm>
            <a:off x="4298067" y="12434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0519949-33F6-7B16-74B1-37DCB2BCB090}"/>
              </a:ext>
            </a:extLst>
          </p:cNvPr>
          <p:cNvSpPr txBox="1"/>
          <p:nvPr/>
        </p:nvSpPr>
        <p:spPr>
          <a:xfrm>
            <a:off x="1015889" y="12483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Disease</a:t>
            </a:r>
            <a:r>
              <a:rPr lang="sv-SE" sz="1400" b="1" i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A8EB5545-48D9-0593-CFAD-659CA8C300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824" y="8146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3F1BE1C-3EA5-A8AB-CF7D-CCACF2D12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00" y="5956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21CB3A43-6E45-C202-3DBE-E7797AD21DF1}"/>
              </a:ext>
            </a:extLst>
          </p:cNvPr>
          <p:cNvSpPr txBox="1"/>
          <p:nvPr/>
        </p:nvSpPr>
        <p:spPr>
          <a:xfrm>
            <a:off x="5839742" y="12763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A33E639B-ADBE-B61D-8F84-805320E83611}"/>
              </a:ext>
            </a:extLst>
          </p:cNvPr>
          <p:cNvSpPr/>
          <p:nvPr/>
        </p:nvSpPr>
        <p:spPr>
          <a:xfrm>
            <a:off x="4690087" y="20167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22062F77-747A-D7F5-6306-FEEDB6798FF8}"/>
              </a:ext>
            </a:extLst>
          </p:cNvPr>
          <p:cNvSpPr/>
          <p:nvPr/>
        </p:nvSpPr>
        <p:spPr>
          <a:xfrm>
            <a:off x="6235568" y="20167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CB5D7D0E-6E7A-2280-75DD-D89B5F051798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96B22BE5-0124-1705-3798-ECED95EA7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535" y="1537961"/>
            <a:ext cx="863572" cy="1052479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3B9C20B-11B9-C2DD-C4B9-BCFE4B106BC0}"/>
              </a:ext>
            </a:extLst>
          </p:cNvPr>
          <p:cNvSpPr/>
          <p:nvPr/>
        </p:nvSpPr>
        <p:spPr>
          <a:xfrm>
            <a:off x="4224344" y="2381339"/>
            <a:ext cx="1336948" cy="2171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353BFC6-C215-E3B5-ADFF-93F7B10408E0}"/>
              </a:ext>
            </a:extLst>
          </p:cNvPr>
          <p:cNvSpPr txBox="1"/>
          <p:nvPr/>
        </p:nvSpPr>
        <p:spPr>
          <a:xfrm>
            <a:off x="4550276" y="2570584"/>
            <a:ext cx="723916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Recycle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1AD207FB-1116-4A5B-58CA-51D8B431B65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305840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810B59D2-700F-2677-1B2B-A7FA5C156315}"/>
              </a:ext>
            </a:extLst>
          </p:cNvPr>
          <p:cNvSpPr txBox="1"/>
          <p:nvPr/>
        </p:nvSpPr>
        <p:spPr>
          <a:xfrm>
            <a:off x="4615710" y="3098883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Resterilize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F8D95C88-B9C2-F814-6E1E-FB0322442B7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3594426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08B7979-93B1-077A-B9AE-6D273C01601E}"/>
              </a:ext>
            </a:extLst>
          </p:cNvPr>
          <p:cNvSpPr txBox="1"/>
          <p:nvPr/>
        </p:nvSpPr>
        <p:spPr>
          <a:xfrm>
            <a:off x="4676661" y="3591861"/>
            <a:ext cx="884631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Reprocess, %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FE17CED6-106A-2920-7AA2-2049AA8AEE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4068775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772EAE78-0D85-6CFE-A526-727050A834D8}"/>
              </a:ext>
            </a:extLst>
          </p:cNvPr>
          <p:cNvSpPr txBox="1"/>
          <p:nvPr/>
        </p:nvSpPr>
        <p:spPr>
          <a:xfrm>
            <a:off x="4626482" y="4117868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CO</a:t>
            </a:r>
            <a:r>
              <a:rPr lang="sv-SE" sz="900" b="1" i="0" kern="12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2</a:t>
            </a: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900" b="1" i="0" kern="1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footprint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C823706-35D4-3048-CF95-149B8459CB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253282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3E9FFD71-5C11-CC3E-92EE-09FB06099A6C}"/>
              </a:ext>
            </a:extLst>
          </p:cNvPr>
          <p:cNvSpPr/>
          <p:nvPr/>
        </p:nvSpPr>
        <p:spPr>
          <a:xfrm>
            <a:off x="2606793" y="2381339"/>
            <a:ext cx="1336948" cy="2171610"/>
          </a:xfrm>
          <a:prstGeom prst="roundRect">
            <a:avLst/>
          </a:prstGeom>
          <a:gradFill flip="none" rotWithShape="1">
            <a:gsLst>
              <a:gs pos="0">
                <a:srgbClr val="DFF9CB"/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ACB26632-78BD-5E8C-BE4D-705F7A45A7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2532821"/>
            <a:ext cx="317632" cy="311797"/>
          </a:xfrm>
          <a:prstGeom prst="flowChartConnector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76881948-AAEC-AC45-04EB-121F7ADF5C12}"/>
              </a:ext>
            </a:extLst>
          </p:cNvPr>
          <p:cNvSpPr txBox="1"/>
          <p:nvPr/>
        </p:nvSpPr>
        <p:spPr>
          <a:xfrm>
            <a:off x="2976127" y="2559425"/>
            <a:ext cx="6309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rgbClr val="00642D"/>
                </a:solidFill>
              </a:rPr>
              <a:t>Travel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696F2112-A388-C2A7-C42C-B7C3283678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3058401"/>
            <a:ext cx="317632" cy="311797"/>
          </a:xfrm>
          <a:prstGeom prst="flowChartConnector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57EA5474-75D3-BF7F-39A2-08E9D7F90144}"/>
              </a:ext>
            </a:extLst>
          </p:cNvPr>
          <p:cNvSpPr txBox="1"/>
          <p:nvPr/>
        </p:nvSpPr>
        <p:spPr>
          <a:xfrm>
            <a:off x="2997011" y="3007170"/>
            <a:ext cx="907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Hospital </a:t>
            </a:r>
            <a:r>
              <a:rPr lang="sv-SE" sz="900" b="1" dirty="0" err="1">
                <a:solidFill>
                  <a:srgbClr val="00642D"/>
                </a:solidFill>
              </a:rPr>
              <a:t>nights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r>
              <a:rPr lang="sv-SE" sz="900" b="1" dirty="0" err="1">
                <a:solidFill>
                  <a:srgbClr val="00642D"/>
                </a:solidFill>
              </a:rPr>
              <a:t>avoided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04A48588-3533-C95D-CB94-6B3D62CB0F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3594426"/>
            <a:ext cx="317632" cy="311797"/>
          </a:xfrm>
          <a:prstGeom prst="flowChartConnector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35939FE4-FF62-7C9A-00D8-407BD5D56C54}"/>
              </a:ext>
            </a:extLst>
          </p:cNvPr>
          <p:cNvSpPr txBox="1"/>
          <p:nvPr/>
        </p:nvSpPr>
        <p:spPr>
          <a:xfrm>
            <a:off x="3020675" y="356565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Same-</a:t>
            </a:r>
            <a:r>
              <a:rPr lang="sv-SE" sz="900" b="1" i="0" kern="1200" dirty="0" err="1">
                <a:solidFill>
                  <a:srgbClr val="00642D"/>
                </a:solidFill>
                <a:latin typeface="+mn-lt"/>
                <a:ea typeface="+mn-ea"/>
              </a:rPr>
              <a:t>day</a:t>
            </a: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 disc</a:t>
            </a:r>
            <a:r>
              <a:rPr lang="sv-SE" sz="900" b="1" dirty="0">
                <a:solidFill>
                  <a:srgbClr val="00642D"/>
                </a:solidFill>
              </a:rPr>
              <a:t>harge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D322B345-410D-0E53-99B9-B2C07F6E2C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4068775"/>
            <a:ext cx="317632" cy="311797"/>
          </a:xfrm>
          <a:prstGeom prst="flowChartConnector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248DB6F5-F7F5-1F4F-7C75-D62643DA772C}"/>
              </a:ext>
            </a:extLst>
          </p:cNvPr>
          <p:cNvSpPr txBox="1"/>
          <p:nvPr/>
        </p:nvSpPr>
        <p:spPr>
          <a:xfrm>
            <a:off x="3020597" y="404861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Digital </a:t>
            </a:r>
            <a:r>
              <a:rPr lang="sv-SE" sz="900" b="1" dirty="0" err="1">
                <a:solidFill>
                  <a:srgbClr val="00642D"/>
                </a:solidFill>
              </a:rPr>
              <a:t>follow-up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57B2A392-6B49-E058-FE66-F07DF56CD9E0}"/>
              </a:ext>
            </a:extLst>
          </p:cNvPr>
          <p:cNvSpPr/>
          <p:nvPr/>
        </p:nvSpPr>
        <p:spPr>
          <a:xfrm>
            <a:off x="1082806" y="2366107"/>
            <a:ext cx="1336948" cy="217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319B7780-F7EF-2407-9D91-ABC6D32488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2517589"/>
            <a:ext cx="317632" cy="311797"/>
          </a:xfrm>
          <a:prstGeom prst="flowChartConnector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545C0F6B-8251-7232-72F5-DA7597927874}"/>
              </a:ext>
            </a:extLst>
          </p:cNvPr>
          <p:cNvSpPr txBox="1"/>
          <p:nvPr/>
        </p:nvSpPr>
        <p:spPr>
          <a:xfrm>
            <a:off x="1510458" y="2508978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Increasing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prevalence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42193E57-9960-C613-5C8A-D86ADEA510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3043169"/>
            <a:ext cx="317632" cy="311797"/>
          </a:xfrm>
          <a:prstGeom prst="flowChartConnector">
            <a:avLst/>
          </a:prstGeom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588D8B0B-836F-5B4A-2336-7DA1DA9F08EF}"/>
              </a:ext>
            </a:extLst>
          </p:cNvPr>
          <p:cNvSpPr txBox="1"/>
          <p:nvPr/>
        </p:nvSpPr>
        <p:spPr>
          <a:xfrm>
            <a:off x="1522500" y="3029702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2"/>
                </a:solidFill>
              </a:rPr>
              <a:t>Health-</a:t>
            </a:r>
            <a:r>
              <a:rPr lang="sv-SE" sz="900" b="1" dirty="0" err="1">
                <a:solidFill>
                  <a:schemeClr val="accent2"/>
                </a:solidFill>
              </a:rPr>
              <a:t>care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cost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57D9D2AE-5259-92EB-388C-FBAA1B7F9A6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3579194"/>
            <a:ext cx="317632" cy="311797"/>
          </a:xfrm>
          <a:prstGeom prst="flowChartConnector">
            <a:avLst/>
          </a:prstGeom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4D883B1E-4080-0386-409F-6743B99F9EAD}"/>
              </a:ext>
            </a:extLst>
          </p:cNvPr>
          <p:cNvSpPr txBox="1"/>
          <p:nvPr/>
        </p:nvSpPr>
        <p:spPr>
          <a:xfrm>
            <a:off x="1565564" y="3579194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Increase</a:t>
            </a:r>
            <a:r>
              <a:rPr lang="sv-SE" sz="900" b="1" i="0" kern="1200" dirty="0">
                <a:solidFill>
                  <a:schemeClr val="accent2"/>
                </a:solidFill>
                <a:latin typeface="+mn-lt"/>
                <a:ea typeface="+mn-ea"/>
              </a:rPr>
              <a:t> in ablations</a:t>
            </a: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4F7FF8DA-B007-3EDC-B2BD-75A7FCF132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4053543"/>
            <a:ext cx="317632" cy="311797"/>
          </a:xfrm>
          <a:prstGeom prst="flowChartConnector">
            <a:avLst/>
          </a:prstGeom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93105444-C23B-D7D1-1EEA-2F9588CEDB23}"/>
              </a:ext>
            </a:extLst>
          </p:cNvPr>
          <p:cNvSpPr txBox="1"/>
          <p:nvPr/>
        </p:nvSpPr>
        <p:spPr>
          <a:xfrm>
            <a:off x="1562431" y="408466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Increased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speenditure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723B26F0-4BE8-143E-3D43-F8A3D37B1B57}"/>
              </a:ext>
            </a:extLst>
          </p:cNvPr>
          <p:cNvSpPr/>
          <p:nvPr/>
        </p:nvSpPr>
        <p:spPr>
          <a:xfrm>
            <a:off x="5797219" y="2381339"/>
            <a:ext cx="1336948" cy="2171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DFE6A7A-5ABE-A2C9-5D26-2EC4893387C2}"/>
              </a:ext>
            </a:extLst>
          </p:cNvPr>
          <p:cNvSpPr txBox="1"/>
          <p:nvPr/>
        </p:nvSpPr>
        <p:spPr>
          <a:xfrm>
            <a:off x="6097511" y="2567771"/>
            <a:ext cx="6934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PREMs</a:t>
            </a: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6BA2A5AB-5861-0D1C-7B43-F92843E601E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50342" y="3055588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B19C47B3-93B3-AF7A-10CB-1FE63EE315A4}"/>
              </a:ext>
            </a:extLst>
          </p:cNvPr>
          <p:cNvSpPr txBox="1"/>
          <p:nvPr/>
        </p:nvSpPr>
        <p:spPr>
          <a:xfrm>
            <a:off x="6162945" y="3096070"/>
            <a:ext cx="907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PROMs</a:t>
            </a: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BCFB92ED-1BF8-F8DE-DC5D-3DAC075BCAB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69034" y="3591613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5DC1DA8D-6653-D5C3-2BAD-3B419713E03D}"/>
              </a:ext>
            </a:extLst>
          </p:cNvPr>
          <p:cNvSpPr txBox="1"/>
          <p:nvPr/>
        </p:nvSpPr>
        <p:spPr>
          <a:xfrm>
            <a:off x="6223896" y="3589048"/>
            <a:ext cx="884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Success</a:t>
            </a:r>
            <a:r>
              <a:rPr lang="sv-SE" sz="900" b="1" i="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, %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41048425-F621-4064-671A-59EDE492AD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69034" y="4065962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B8046302-2F35-7066-CACC-9B4841983E8B}"/>
              </a:ext>
            </a:extLst>
          </p:cNvPr>
          <p:cNvSpPr txBox="1"/>
          <p:nvPr/>
        </p:nvSpPr>
        <p:spPr>
          <a:xfrm>
            <a:off x="6201458" y="403231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Clinical </a:t>
            </a: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outcomes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3" name="Bildobjekt 52">
            <a:extLst>
              <a:ext uri="{FF2B5EF4-FFF2-40B4-BE49-F238E27FC236}">
                <a16:creationId xmlns:a16="http://schemas.microsoft.com/office/drawing/2014/main" id="{E43D42EC-01BD-4AC6-2D54-70F90C4DA6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50342" y="2530008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218C76A0-D75C-1637-4C07-3E3E7D067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0" y="2567771"/>
            <a:ext cx="1228896" cy="1409897"/>
          </a:xfrm>
          <a:prstGeom prst="rect">
            <a:avLst/>
          </a:prstGeom>
        </p:spPr>
      </p:pic>
      <p:sp>
        <p:nvSpPr>
          <p:cNvPr id="57" name="Rektangel: rundade hörn 56">
            <a:extLst>
              <a:ext uri="{FF2B5EF4-FFF2-40B4-BE49-F238E27FC236}">
                <a16:creationId xmlns:a16="http://schemas.microsoft.com/office/drawing/2014/main" id="{A26D700A-F793-9A4D-5D75-439E30DB78E3}"/>
              </a:ext>
            </a:extLst>
          </p:cNvPr>
          <p:cNvSpPr/>
          <p:nvPr/>
        </p:nvSpPr>
        <p:spPr>
          <a:xfrm>
            <a:off x="4034149" y="635660"/>
            <a:ext cx="1682357" cy="414588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3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3" grpId="0"/>
      <p:bldP spid="25" grpId="0"/>
      <p:bldP spid="27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EB5CA-C789-4AAE-F240-554B670DC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9D5CE4-0AB3-D7F9-2A9B-B896532DDF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749419" y="5905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C8448BF-9C23-0E3A-C7F0-438EC4FF9038}"/>
              </a:ext>
            </a:extLst>
          </p:cNvPr>
          <p:cNvSpPr txBox="1"/>
          <p:nvPr/>
        </p:nvSpPr>
        <p:spPr>
          <a:xfrm>
            <a:off x="2768975" y="12434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EF03C46-032C-72BD-44F3-8B5FBD22D582}"/>
              </a:ext>
            </a:extLst>
          </p:cNvPr>
          <p:cNvCxnSpPr/>
          <p:nvPr/>
        </p:nvCxnSpPr>
        <p:spPr>
          <a:xfrm>
            <a:off x="1143000" y="21145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F409BDAD-BA53-7AE4-9DDE-3580A8774362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037C0D11-3A97-88AE-F225-94A77DFD5232}"/>
              </a:ext>
            </a:extLst>
          </p:cNvPr>
          <p:cNvSpPr/>
          <p:nvPr/>
        </p:nvSpPr>
        <p:spPr>
          <a:xfrm flipH="1">
            <a:off x="4537053" y="7590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07C358-B765-83EF-DB86-CAEB01F2A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81" y="6356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82B7BFE-B844-D1F4-9A78-DBE5586BC996}"/>
              </a:ext>
            </a:extLst>
          </p:cNvPr>
          <p:cNvSpPr txBox="1"/>
          <p:nvPr/>
        </p:nvSpPr>
        <p:spPr>
          <a:xfrm>
            <a:off x="4298067" y="12434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F340E5A-C25B-1CED-A918-E507347CF71C}"/>
              </a:ext>
            </a:extLst>
          </p:cNvPr>
          <p:cNvSpPr txBox="1"/>
          <p:nvPr/>
        </p:nvSpPr>
        <p:spPr>
          <a:xfrm>
            <a:off x="1015889" y="12483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Disease</a:t>
            </a:r>
            <a:r>
              <a:rPr lang="sv-SE" sz="1400" b="1" i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CC1B3707-769F-DB2E-2136-D15837F558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824" y="8146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55A8AD4-CBE2-6BF0-8B89-852352EAE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00" y="5956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C9BFB985-4AE2-E7B0-944D-DE30DB1AA9A3}"/>
              </a:ext>
            </a:extLst>
          </p:cNvPr>
          <p:cNvSpPr txBox="1"/>
          <p:nvPr/>
        </p:nvSpPr>
        <p:spPr>
          <a:xfrm>
            <a:off x="5839742" y="12763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F6511967-9234-4EE5-84B7-11B696EA8E6E}"/>
              </a:ext>
            </a:extLst>
          </p:cNvPr>
          <p:cNvSpPr/>
          <p:nvPr/>
        </p:nvSpPr>
        <p:spPr>
          <a:xfrm>
            <a:off x="4690087" y="20167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A061362C-8EA6-0403-9173-F7AFB92F4E87}"/>
              </a:ext>
            </a:extLst>
          </p:cNvPr>
          <p:cNvSpPr/>
          <p:nvPr/>
        </p:nvSpPr>
        <p:spPr>
          <a:xfrm>
            <a:off x="6235568" y="20167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AD8E95D-A98F-C619-054E-A49358F70BD5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E8B8D6D8-1CA3-B2BB-210B-F4F5D7C36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535" y="1537961"/>
            <a:ext cx="863572" cy="1052479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E36DFC6-ED18-852C-9244-990B5962EFF6}"/>
              </a:ext>
            </a:extLst>
          </p:cNvPr>
          <p:cNvSpPr/>
          <p:nvPr/>
        </p:nvSpPr>
        <p:spPr>
          <a:xfrm>
            <a:off x="4224344" y="2381339"/>
            <a:ext cx="1336948" cy="2171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696BB14-1530-6109-4BE7-6502A3F7CE41}"/>
              </a:ext>
            </a:extLst>
          </p:cNvPr>
          <p:cNvSpPr txBox="1"/>
          <p:nvPr/>
        </p:nvSpPr>
        <p:spPr>
          <a:xfrm>
            <a:off x="4550276" y="2570584"/>
            <a:ext cx="723916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Recycle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15F2ED9B-A54B-B2A6-D6C4-2EBE299CF31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305840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3F2FC031-DD25-F7B6-E767-BBFA8427E8AC}"/>
              </a:ext>
            </a:extLst>
          </p:cNvPr>
          <p:cNvSpPr txBox="1"/>
          <p:nvPr/>
        </p:nvSpPr>
        <p:spPr>
          <a:xfrm>
            <a:off x="4615710" y="3098883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6">
                    <a:lumMod val="75000"/>
                  </a:schemeClr>
                </a:solidFill>
              </a:rPr>
              <a:t>Resterilize</a:t>
            </a:r>
            <a:r>
              <a:rPr lang="sv-SE" sz="900" b="1" dirty="0">
                <a:solidFill>
                  <a:schemeClr val="accent6">
                    <a:lumMod val="75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080062A-7D64-5D8B-B5F6-FF4169AC96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3594426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A17DF2C-50E3-D29F-D2AF-FEAB727DAA84}"/>
              </a:ext>
            </a:extLst>
          </p:cNvPr>
          <p:cNvSpPr txBox="1"/>
          <p:nvPr/>
        </p:nvSpPr>
        <p:spPr>
          <a:xfrm>
            <a:off x="4676661" y="3591861"/>
            <a:ext cx="884631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Reprocess, %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98B55F3D-9195-EA0E-8F82-B3FB9739AF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21799" y="4068775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1005C8DB-4A3E-8220-5948-3405946FB987}"/>
              </a:ext>
            </a:extLst>
          </p:cNvPr>
          <p:cNvSpPr txBox="1"/>
          <p:nvPr/>
        </p:nvSpPr>
        <p:spPr>
          <a:xfrm>
            <a:off x="4626482" y="4117868"/>
            <a:ext cx="907069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CO</a:t>
            </a:r>
            <a:r>
              <a:rPr lang="sv-SE" sz="900" b="1" i="0" kern="12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2</a:t>
            </a:r>
            <a:r>
              <a:rPr lang="sv-SE" sz="900" b="1" i="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900" b="1" i="0" kern="1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footprint</a:t>
            </a:r>
            <a:endParaRPr lang="sv-SE" sz="9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766937C-3EF3-CE01-9954-33B88F00F8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4303107" y="2532821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A60FE398-995D-76C3-DCA1-DE621055247B}"/>
              </a:ext>
            </a:extLst>
          </p:cNvPr>
          <p:cNvSpPr/>
          <p:nvPr/>
        </p:nvSpPr>
        <p:spPr>
          <a:xfrm>
            <a:off x="2606793" y="2381339"/>
            <a:ext cx="1336948" cy="2171610"/>
          </a:xfrm>
          <a:prstGeom prst="roundRect">
            <a:avLst/>
          </a:prstGeom>
          <a:gradFill flip="none" rotWithShape="1">
            <a:gsLst>
              <a:gs pos="0">
                <a:srgbClr val="DFF9CB"/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8519F86E-7712-1C53-8039-6B08D56681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2532821"/>
            <a:ext cx="317632" cy="311797"/>
          </a:xfrm>
          <a:prstGeom prst="flowChartConnector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7A826DE9-AED5-82B1-93DD-D2F0A5130D42}"/>
              </a:ext>
            </a:extLst>
          </p:cNvPr>
          <p:cNvSpPr txBox="1"/>
          <p:nvPr/>
        </p:nvSpPr>
        <p:spPr>
          <a:xfrm>
            <a:off x="2976127" y="2559425"/>
            <a:ext cx="6309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rgbClr val="00642D"/>
                </a:solidFill>
              </a:rPr>
              <a:t>Travel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78EBD093-B273-8ADB-DCD0-5BE3586A4A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685556" y="3058401"/>
            <a:ext cx="317632" cy="311797"/>
          </a:xfrm>
          <a:prstGeom prst="flowChartConnector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96D88015-1014-4003-323A-3B85447DA6E4}"/>
              </a:ext>
            </a:extLst>
          </p:cNvPr>
          <p:cNvSpPr txBox="1"/>
          <p:nvPr/>
        </p:nvSpPr>
        <p:spPr>
          <a:xfrm>
            <a:off x="2997011" y="3007170"/>
            <a:ext cx="907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Hospital </a:t>
            </a:r>
            <a:r>
              <a:rPr lang="sv-SE" sz="900" b="1" dirty="0" err="1">
                <a:solidFill>
                  <a:srgbClr val="00642D"/>
                </a:solidFill>
              </a:rPr>
              <a:t>nights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r>
              <a:rPr lang="sv-SE" sz="900" b="1" dirty="0" err="1">
                <a:solidFill>
                  <a:srgbClr val="00642D"/>
                </a:solidFill>
              </a:rPr>
              <a:t>avoided</a:t>
            </a:r>
            <a:r>
              <a:rPr lang="sv-SE" sz="900" b="1" dirty="0">
                <a:solidFill>
                  <a:srgbClr val="00642D"/>
                </a:solidFill>
              </a:rPr>
              <a:t> 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B42FC914-8D75-2242-FF66-C9A2EE268F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3594426"/>
            <a:ext cx="317632" cy="311797"/>
          </a:xfrm>
          <a:prstGeom prst="flowChartConnector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12733636-328F-36A7-BE30-392733EF1EE1}"/>
              </a:ext>
            </a:extLst>
          </p:cNvPr>
          <p:cNvSpPr txBox="1"/>
          <p:nvPr/>
        </p:nvSpPr>
        <p:spPr>
          <a:xfrm>
            <a:off x="3020675" y="356565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Same-</a:t>
            </a:r>
            <a:r>
              <a:rPr lang="sv-SE" sz="900" b="1" i="0" kern="1200" dirty="0" err="1">
                <a:solidFill>
                  <a:srgbClr val="00642D"/>
                </a:solidFill>
                <a:latin typeface="+mn-lt"/>
                <a:ea typeface="+mn-ea"/>
              </a:rPr>
              <a:t>day</a:t>
            </a:r>
            <a:r>
              <a:rPr lang="sv-SE" sz="900" b="1" i="0" kern="1200" dirty="0">
                <a:solidFill>
                  <a:srgbClr val="00642D"/>
                </a:solidFill>
                <a:latin typeface="+mn-lt"/>
                <a:ea typeface="+mn-ea"/>
              </a:rPr>
              <a:t> disc</a:t>
            </a:r>
            <a:r>
              <a:rPr lang="sv-SE" sz="900" b="1" dirty="0">
                <a:solidFill>
                  <a:srgbClr val="00642D"/>
                </a:solidFill>
              </a:rPr>
              <a:t>harge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ACE7E02F-D003-89BE-D95A-E3A752E20A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38" t="15853" r="11762" b="18987"/>
          <a:stretch>
            <a:fillRect/>
          </a:stretch>
        </p:blipFill>
        <p:spPr>
          <a:xfrm>
            <a:off x="2704248" y="4068775"/>
            <a:ext cx="317632" cy="311797"/>
          </a:xfrm>
          <a:prstGeom prst="flowChartConnector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2422B586-0EAE-6CCE-8B36-81432CA8BA9D}"/>
              </a:ext>
            </a:extLst>
          </p:cNvPr>
          <p:cNvSpPr txBox="1"/>
          <p:nvPr/>
        </p:nvSpPr>
        <p:spPr>
          <a:xfrm>
            <a:off x="3020597" y="4048618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rgbClr val="00642D"/>
                </a:solidFill>
              </a:rPr>
              <a:t>Digital </a:t>
            </a:r>
            <a:r>
              <a:rPr lang="sv-SE" sz="900" b="1" dirty="0" err="1">
                <a:solidFill>
                  <a:srgbClr val="00642D"/>
                </a:solidFill>
              </a:rPr>
              <a:t>follow-up</a:t>
            </a:r>
            <a:r>
              <a:rPr lang="sv-SE" sz="900" b="1" dirty="0">
                <a:solidFill>
                  <a:srgbClr val="00642D"/>
                </a:solidFill>
              </a:rPr>
              <a:t> %</a:t>
            </a:r>
            <a:endParaRPr lang="sv-SE" sz="9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4DF76D6E-59E4-9E1C-6B0E-B12FF255E32C}"/>
              </a:ext>
            </a:extLst>
          </p:cNvPr>
          <p:cNvSpPr/>
          <p:nvPr/>
        </p:nvSpPr>
        <p:spPr>
          <a:xfrm>
            <a:off x="1082806" y="2366107"/>
            <a:ext cx="1336948" cy="217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1847BD03-E4BB-4945-486E-0D408307FD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2517589"/>
            <a:ext cx="317632" cy="311797"/>
          </a:xfrm>
          <a:prstGeom prst="flowChartConnector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A5AB5F0D-09C9-5F9D-7B85-4D83DEAF47B8}"/>
              </a:ext>
            </a:extLst>
          </p:cNvPr>
          <p:cNvSpPr txBox="1"/>
          <p:nvPr/>
        </p:nvSpPr>
        <p:spPr>
          <a:xfrm>
            <a:off x="1510458" y="2508978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Increasing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prevalence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87F61F37-F7CC-7458-7C8C-AC6EFBF52A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3043169"/>
            <a:ext cx="317632" cy="311797"/>
          </a:xfrm>
          <a:prstGeom prst="flowChartConnector">
            <a:avLst/>
          </a:prstGeom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6D310279-466A-3AC0-349F-72CA8C9AAD11}"/>
              </a:ext>
            </a:extLst>
          </p:cNvPr>
          <p:cNvSpPr txBox="1"/>
          <p:nvPr/>
        </p:nvSpPr>
        <p:spPr>
          <a:xfrm>
            <a:off x="1522500" y="3029702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2"/>
                </a:solidFill>
              </a:rPr>
              <a:t>Health-</a:t>
            </a:r>
            <a:r>
              <a:rPr lang="sv-SE" sz="900" b="1" dirty="0" err="1">
                <a:solidFill>
                  <a:schemeClr val="accent2"/>
                </a:solidFill>
              </a:rPr>
              <a:t>care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cost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A01E415D-17AA-6A73-CF70-C68B4808A8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3579194"/>
            <a:ext cx="317632" cy="311797"/>
          </a:xfrm>
          <a:prstGeom prst="flowChartConnector">
            <a:avLst/>
          </a:prstGeom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A41C8122-EE78-D940-E073-BE0B8F2713B5}"/>
              </a:ext>
            </a:extLst>
          </p:cNvPr>
          <p:cNvSpPr txBox="1"/>
          <p:nvPr/>
        </p:nvSpPr>
        <p:spPr>
          <a:xfrm>
            <a:off x="1565564" y="3579194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Increase</a:t>
            </a:r>
            <a:r>
              <a:rPr lang="sv-SE" sz="900" b="1" i="0" kern="1200" dirty="0">
                <a:solidFill>
                  <a:schemeClr val="accent2"/>
                </a:solidFill>
                <a:latin typeface="+mn-lt"/>
                <a:ea typeface="+mn-ea"/>
              </a:rPr>
              <a:t> in ablations</a:t>
            </a: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FBA84DFF-FCB1-FC8F-D751-6918C45EC16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4053543"/>
            <a:ext cx="317632" cy="311797"/>
          </a:xfrm>
          <a:prstGeom prst="flowChartConnector">
            <a:avLst/>
          </a:prstGeom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8574C468-7120-3DA3-7978-507C53D7480A}"/>
              </a:ext>
            </a:extLst>
          </p:cNvPr>
          <p:cNvSpPr txBox="1"/>
          <p:nvPr/>
        </p:nvSpPr>
        <p:spPr>
          <a:xfrm>
            <a:off x="1562431" y="408466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Increased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speenditure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FE8D9575-0CB9-782C-8C70-2FDF1BB99CD1}"/>
              </a:ext>
            </a:extLst>
          </p:cNvPr>
          <p:cNvSpPr/>
          <p:nvPr/>
        </p:nvSpPr>
        <p:spPr>
          <a:xfrm>
            <a:off x="5797219" y="2381339"/>
            <a:ext cx="1336948" cy="2171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9297B21-E7A0-C61B-8F73-ECBDC271F46E}"/>
              </a:ext>
            </a:extLst>
          </p:cNvPr>
          <p:cNvSpPr txBox="1"/>
          <p:nvPr/>
        </p:nvSpPr>
        <p:spPr>
          <a:xfrm>
            <a:off x="6097511" y="2567771"/>
            <a:ext cx="6934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PREMs</a:t>
            </a: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967BDFB-99BF-A413-4815-FE13CD16BC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50342" y="3055588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6379A222-ECD8-0800-4A3C-F18D1E221E89}"/>
              </a:ext>
            </a:extLst>
          </p:cNvPr>
          <p:cNvSpPr txBox="1"/>
          <p:nvPr/>
        </p:nvSpPr>
        <p:spPr>
          <a:xfrm>
            <a:off x="6162945" y="3096070"/>
            <a:ext cx="907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PROMs</a:t>
            </a: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, %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06BC502-6FDE-4B36-32DF-717557509D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69034" y="3591613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A7112281-9773-FCD4-A157-6B1722B68F50}"/>
              </a:ext>
            </a:extLst>
          </p:cNvPr>
          <p:cNvSpPr txBox="1"/>
          <p:nvPr/>
        </p:nvSpPr>
        <p:spPr>
          <a:xfrm>
            <a:off x="6223896" y="3589048"/>
            <a:ext cx="884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Success</a:t>
            </a:r>
            <a:r>
              <a:rPr lang="sv-SE" sz="900" b="1" i="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, %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137ADE06-8C4E-5996-64A7-A12FFB2D2AF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69034" y="4065962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64C19055-0A24-122A-405F-63BC26A67DAD}"/>
              </a:ext>
            </a:extLst>
          </p:cNvPr>
          <p:cNvSpPr txBox="1"/>
          <p:nvPr/>
        </p:nvSpPr>
        <p:spPr>
          <a:xfrm>
            <a:off x="6201458" y="403231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4">
                    <a:lumMod val="50000"/>
                  </a:schemeClr>
                </a:solidFill>
              </a:rPr>
              <a:t>Clinical </a:t>
            </a:r>
            <a:r>
              <a:rPr lang="sv-SE" sz="900" b="1" dirty="0" err="1">
                <a:solidFill>
                  <a:schemeClr val="accent4">
                    <a:lumMod val="50000"/>
                  </a:schemeClr>
                </a:solidFill>
              </a:rPr>
              <a:t>outcomes</a:t>
            </a:r>
            <a:endParaRPr lang="sv-SE" sz="900" b="1" i="0" kern="12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3" name="Bildobjekt 52">
            <a:extLst>
              <a:ext uri="{FF2B5EF4-FFF2-40B4-BE49-F238E27FC236}">
                <a16:creationId xmlns:a16="http://schemas.microsoft.com/office/drawing/2014/main" id="{1E03DF44-BE30-59B4-AE2B-738713A50E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5850342" y="2530008"/>
            <a:ext cx="317632" cy="31179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622D6129-95CE-6342-D27F-F567637C3DAE}"/>
              </a:ext>
            </a:extLst>
          </p:cNvPr>
          <p:cNvSpPr/>
          <p:nvPr/>
        </p:nvSpPr>
        <p:spPr>
          <a:xfrm>
            <a:off x="7370094" y="2381339"/>
            <a:ext cx="1336948" cy="2171610"/>
          </a:xfrm>
          <a:prstGeom prst="roundRect">
            <a:avLst/>
          </a:prstGeom>
          <a:solidFill>
            <a:srgbClr val="DFF9CB"/>
          </a:solidFill>
          <a:ln w="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v-SE" sz="900" b="1" dirty="0">
                <a:solidFill>
                  <a:srgbClr val="00642D"/>
                </a:solidFill>
              </a:rPr>
              <a:t>GOOD METRICS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642D"/>
                </a:solidFill>
              </a:rPr>
              <a:t>Right patient </a:t>
            </a:r>
            <a:r>
              <a:rPr lang="sv-SE" sz="900" dirty="0" err="1">
                <a:solidFill>
                  <a:srgbClr val="00642D"/>
                </a:solidFill>
              </a:rPr>
              <a:t>selection</a:t>
            </a: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642D"/>
                </a:solidFill>
              </a:rPr>
              <a:t>Right </a:t>
            </a:r>
            <a:r>
              <a:rPr lang="sv-SE" sz="900" dirty="0" err="1">
                <a:solidFill>
                  <a:srgbClr val="00642D"/>
                </a:solidFill>
              </a:rPr>
              <a:t>procedure</a:t>
            </a: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900" dirty="0" err="1">
                <a:solidFill>
                  <a:srgbClr val="00642D"/>
                </a:solidFill>
              </a:rPr>
              <a:t>Procedural</a:t>
            </a:r>
            <a:r>
              <a:rPr lang="sv-SE" sz="900" dirty="0">
                <a:solidFill>
                  <a:srgbClr val="00642D"/>
                </a:solidFill>
              </a:rPr>
              <a:t> </a:t>
            </a:r>
            <a:r>
              <a:rPr lang="sv-SE" sz="900" dirty="0" err="1">
                <a:solidFill>
                  <a:srgbClr val="00642D"/>
                </a:solidFill>
              </a:rPr>
              <a:t>success</a:t>
            </a: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900" dirty="0" err="1">
                <a:solidFill>
                  <a:srgbClr val="00642D"/>
                </a:solidFill>
              </a:rPr>
              <a:t>Minimize</a:t>
            </a:r>
            <a:r>
              <a:rPr lang="sv-SE" sz="900" dirty="0">
                <a:solidFill>
                  <a:srgbClr val="00642D"/>
                </a:solidFill>
              </a:rPr>
              <a:t> </a:t>
            </a:r>
            <a:r>
              <a:rPr lang="sv-SE" sz="900" dirty="0" err="1">
                <a:solidFill>
                  <a:srgbClr val="00642D"/>
                </a:solidFill>
              </a:rPr>
              <a:t>waste</a:t>
            </a: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sv-SE" sz="900" dirty="0">
              <a:solidFill>
                <a:srgbClr val="00642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642D"/>
                </a:solidFill>
              </a:rPr>
              <a:t>Digital </a:t>
            </a: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C65538A9-2FDC-ED81-5BD8-1B71889AD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0" y="2567771"/>
            <a:ext cx="1228896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3" grpId="0"/>
      <p:bldP spid="25" grpId="0"/>
      <p:bldP spid="27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8876076-FDE3-23E7-96DE-8421098E8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DF78BC-5AE3-FD04-6331-AEBC475FBF9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00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5FA7-DE1D-F9B6-BC6C-01AA584EC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AA5C6-54F8-70E6-F946-BE38F9FD92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73229"/>
            <a:ext cx="3086100" cy="273844"/>
          </a:xfrm>
        </p:spPr>
        <p:txBody>
          <a:bodyPr/>
          <a:lstStyle/>
          <a:p>
            <a:pPr algn="ctr" defTabSz="342900">
              <a:defRPr/>
            </a:pPr>
            <a:r>
              <a:rPr lang="en-US" altLang="sv-SE" sz="9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Svennberg 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72824C97-65DD-32C9-05E2-8CA376D1AC4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86600" y="487322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D03A9E71-5716-4A9F-BABD-F51EAD93A326}" type="slidenum">
              <a:rPr lang="en-US" altLang="sv-SE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sv-SE" sz="9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CE2D5-2EDA-8912-3D27-9424813C537D}"/>
              </a:ext>
            </a:extLst>
          </p:cNvPr>
          <p:cNvSpPr txBox="1"/>
          <p:nvPr/>
        </p:nvSpPr>
        <p:spPr>
          <a:xfrm>
            <a:off x="359055" y="2226590"/>
            <a:ext cx="777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Guidelines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Task force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member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for ESC 2024 Guidelines for the 			management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atrial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fibrillation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0CE39-F5DE-75DE-491A-259D3B56A27C}"/>
              </a:ext>
            </a:extLst>
          </p:cNvPr>
          <p:cNvSpPr txBox="1"/>
          <p:nvPr/>
        </p:nvSpPr>
        <p:spPr>
          <a:xfrm>
            <a:off x="380788" y="2818800"/>
            <a:ext cx="777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sv-SE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Steering</a:t>
            </a:r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 </a:t>
            </a:r>
            <a:r>
              <a:rPr lang="sv-SE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committee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Treasurer (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executive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board) EHRA</a:t>
            </a:r>
          </a:p>
          <a:p>
            <a:pPr defTabSz="914378"/>
            <a:r>
              <a:rPr lang="sv-SE" dirty="0">
                <a:solidFill>
                  <a:prstClr val="black"/>
                </a:solidFill>
                <a:latin typeface="Calibri"/>
              </a:rPr>
              <a:t>			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Nominating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committee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member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ESC</a:t>
            </a:r>
          </a:p>
          <a:p>
            <a:pPr defTabSz="914378"/>
            <a:r>
              <a:rPr lang="sv-SE" dirty="0">
                <a:solidFill>
                  <a:prstClr val="black"/>
                </a:solidFill>
                <a:latin typeface="Calibri"/>
              </a:rPr>
              <a:t>			AF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Screen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International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Screen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Collaboration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				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Steering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committee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0EF-7748-A70D-B606-2ADA61A21EF0}"/>
              </a:ext>
            </a:extLst>
          </p:cNvPr>
          <p:cNvSpPr txBox="1"/>
          <p:nvPr/>
        </p:nvSpPr>
        <p:spPr>
          <a:xfrm>
            <a:off x="395536" y="397008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sv-SE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Editorial</a:t>
            </a:r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	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Deputy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editor EP Europace</a:t>
            </a:r>
          </a:p>
          <a:p>
            <a:pPr defTabSz="914378"/>
            <a:r>
              <a:rPr lang="sv-SE" b="1" dirty="0">
                <a:solidFill>
                  <a:prstClr val="black"/>
                </a:solidFill>
                <a:latin typeface="Calibri"/>
              </a:rPr>
              <a:t>			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Senior editor ESC TV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Today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sv-SE" dirty="0">
                <a:solidFill>
                  <a:prstClr val="black"/>
                </a:solidFill>
                <a:latin typeface="Calibri"/>
              </a:rPr>
              <a:t>			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Associate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editor EHJ Digital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B87E6-1143-DD9A-57B2-2204C6726805}"/>
              </a:ext>
            </a:extLst>
          </p:cNvPr>
          <p:cNvSpPr txBox="1"/>
          <p:nvPr/>
        </p:nvSpPr>
        <p:spPr>
          <a:xfrm>
            <a:off x="380788" y="76281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Consultant/</a:t>
            </a:r>
            <a:r>
              <a:rPr lang="sv-SE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Advisor</a:t>
            </a:r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 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Abbott, Astra Zeneca, Bristol-Myers Squibb-Pfizer, 			Boston, Johnson &amp; Johnson, Medtronic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07D8D-364F-920F-359C-60CFA49B2D12}"/>
              </a:ext>
            </a:extLst>
          </p:cNvPr>
          <p:cNvSpPr txBox="1"/>
          <p:nvPr/>
        </p:nvSpPr>
        <p:spPr>
          <a:xfrm>
            <a:off x="417807" y="985872"/>
            <a:ext cx="1936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sv-SE" sz="1200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No personal </a:t>
            </a:r>
            <a:r>
              <a:rPr lang="sv-SE" sz="1200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renumerations</a:t>
            </a:r>
            <a:endParaRPr lang="sv-SE" sz="1200" dirty="0">
              <a:solidFill>
                <a:srgbClr val="00569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808D3-F4D4-153D-E831-00DEEBD3B53C}"/>
              </a:ext>
            </a:extLst>
          </p:cNvPr>
          <p:cNvSpPr txBox="1"/>
          <p:nvPr/>
        </p:nvSpPr>
        <p:spPr>
          <a:xfrm>
            <a:off x="380788" y="139408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sv-SE" b="1" dirty="0" err="1">
                <a:solidFill>
                  <a:srgbClr val="005694">
                    <a:lumMod val="75000"/>
                  </a:srgbClr>
                </a:solidFill>
                <a:latin typeface="Calibri"/>
              </a:rPr>
              <a:t>Funding</a:t>
            </a:r>
            <a:r>
              <a:rPr lang="sv-SE" b="1" dirty="0">
                <a:solidFill>
                  <a:srgbClr val="005694">
                    <a:lumMod val="75000"/>
                  </a:srgbClr>
                </a:solidFill>
                <a:latin typeface="Calibri"/>
              </a:rPr>
              <a:t>	</a:t>
            </a:r>
            <a:r>
              <a:rPr lang="sv-SE" b="1" dirty="0">
                <a:solidFill>
                  <a:srgbClr val="00ABAA">
                    <a:lumMod val="50000"/>
                  </a:srgbClr>
                </a:solidFill>
                <a:latin typeface="Calibri"/>
              </a:rPr>
              <a:t>	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Stockholm County Council, the Swedish Research 			Council (DNR 2022-01466), the Swedish Heart and Lung 			Foundation, CIMED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D01940-CCA4-05DF-6CD6-E7FAA6AABDD7}"/>
              </a:ext>
            </a:extLst>
          </p:cNvPr>
          <p:cNvSpPr txBox="1">
            <a:spLocks/>
          </p:cNvSpPr>
          <p:nvPr/>
        </p:nvSpPr>
        <p:spPr>
          <a:xfrm>
            <a:off x="768592" y="151620"/>
            <a:ext cx="7920000" cy="3813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pPr defTabSz="914378"/>
            <a:r>
              <a:rPr lang="sv-SE" sz="2700" b="0" dirty="0" err="1">
                <a:solidFill>
                  <a:srgbClr val="AE1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Disclosures</a:t>
            </a:r>
            <a:endParaRPr lang="sv-SE" sz="2700" b="0" dirty="0">
              <a:solidFill>
                <a:srgbClr val="AE1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96BD682-5271-495C-842C-607F4EB4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29" t="12951" r="25684" b="22707"/>
          <a:stretch>
            <a:fillRect/>
          </a:stretch>
        </p:blipFill>
        <p:spPr>
          <a:xfrm>
            <a:off x="78010" y="123546"/>
            <a:ext cx="562088" cy="5668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07350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371">
        <p159:morph option="byObject"/>
      </p:transition>
    </mc:Choice>
    <mc:Fallback xmlns="">
      <p:transition spd="slow" advTm="837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C11C910-730B-E5B4-D09C-764C0BC94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142A47-7006-7112-B75F-1AECEEA831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09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1E6EE66-441B-26F9-71E4-9C39329D7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B89A9-58B9-0976-70B1-F1990066E2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94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4F3434-01F6-4AA1-CB89-C839DBFE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" y="0"/>
            <a:ext cx="91338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C1CD63-8235-21ED-11DA-E3255138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901819" y="12001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FC0CBA3-2C9F-599A-CB30-DA6BCC041CD3}"/>
              </a:ext>
            </a:extLst>
          </p:cNvPr>
          <p:cNvSpPr txBox="1"/>
          <p:nvPr/>
        </p:nvSpPr>
        <p:spPr>
          <a:xfrm>
            <a:off x="2921375" y="18530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73B2A91-3B0F-4465-47FE-CC04A5F7D0D2}"/>
              </a:ext>
            </a:extLst>
          </p:cNvPr>
          <p:cNvCxnSpPr/>
          <p:nvPr/>
        </p:nvCxnSpPr>
        <p:spPr>
          <a:xfrm>
            <a:off x="1295400" y="27241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AFD8EFD5-1018-6C41-378D-4EEC245041C4}"/>
              </a:ext>
            </a:extLst>
          </p:cNvPr>
          <p:cNvSpPr/>
          <p:nvPr/>
        </p:nvSpPr>
        <p:spPr>
          <a:xfrm>
            <a:off x="3237168" y="26263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6434C45F-F44D-F626-ABAB-07AF927A3F77}"/>
              </a:ext>
            </a:extLst>
          </p:cNvPr>
          <p:cNvSpPr/>
          <p:nvPr/>
        </p:nvSpPr>
        <p:spPr>
          <a:xfrm flipH="1">
            <a:off x="4689453" y="13686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43669E-C038-2BD8-3CF7-4E540EC56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281" y="12452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6145FD0-501F-9092-36DB-855CE68538BD}"/>
              </a:ext>
            </a:extLst>
          </p:cNvPr>
          <p:cNvSpPr txBox="1"/>
          <p:nvPr/>
        </p:nvSpPr>
        <p:spPr>
          <a:xfrm>
            <a:off x="4450467" y="18530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6EC491-7EB4-D71E-8FAD-8D278E0D8212}"/>
              </a:ext>
            </a:extLst>
          </p:cNvPr>
          <p:cNvSpPr txBox="1"/>
          <p:nvPr/>
        </p:nvSpPr>
        <p:spPr>
          <a:xfrm>
            <a:off x="1168289" y="18579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Disease</a:t>
            </a:r>
            <a:r>
              <a:rPr lang="sv-SE" sz="1400" b="1" i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</a:t>
            </a: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EB197AAE-D4F4-47BF-ED30-94C2889F18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9224" y="14242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DED2FA3-19EC-3F43-843B-A62852AE5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200" y="12052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90C74F32-8CE2-9930-BB54-21C8E20BAB10}"/>
              </a:ext>
            </a:extLst>
          </p:cNvPr>
          <p:cNvSpPr txBox="1"/>
          <p:nvPr/>
        </p:nvSpPr>
        <p:spPr>
          <a:xfrm>
            <a:off x="5992142" y="18859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9441E4D1-70B5-5D9A-4014-8651B257118E}"/>
              </a:ext>
            </a:extLst>
          </p:cNvPr>
          <p:cNvSpPr/>
          <p:nvPr/>
        </p:nvSpPr>
        <p:spPr>
          <a:xfrm>
            <a:off x="4842487" y="26263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708255F-9721-FCE6-5379-B8F02B863935}"/>
              </a:ext>
            </a:extLst>
          </p:cNvPr>
          <p:cNvSpPr/>
          <p:nvPr/>
        </p:nvSpPr>
        <p:spPr>
          <a:xfrm>
            <a:off x="6387968" y="26263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520A435-9DFA-E239-A6E7-EF79566BE96F}"/>
              </a:ext>
            </a:extLst>
          </p:cNvPr>
          <p:cNvSpPr/>
          <p:nvPr/>
        </p:nvSpPr>
        <p:spPr>
          <a:xfrm>
            <a:off x="1662859" y="26263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94FA6F3C-A57A-582C-50FC-D4F78D1BC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821" y="2197910"/>
            <a:ext cx="863572" cy="1052479"/>
          </a:xfrm>
          <a:prstGeom prst="rect">
            <a:avLst/>
          </a:prstGeom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16AB8652-DB65-99E1-E920-F47952679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 err="1"/>
              <a:t>Metrics</a:t>
            </a:r>
            <a:r>
              <a:rPr lang="sv-SE" b="0" dirty="0"/>
              <a:t> to be </a:t>
            </a:r>
            <a:r>
              <a:rPr lang="sv-SE" b="0" dirty="0" err="1"/>
              <a:t>considered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702500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10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8B4320A-61B0-9B25-CE33-41A208AA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1435700" cy="1414891"/>
          </a:xfrm>
          <a:prstGeom prst="rect">
            <a:avLst/>
          </a:prstGeo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5E1A8C0F-C580-CBE2-63C0-13737B628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600" y="590550"/>
            <a:ext cx="7631757" cy="432048"/>
          </a:xfrm>
        </p:spPr>
        <p:txBody>
          <a:bodyPr/>
          <a:lstStyle/>
          <a:p>
            <a:r>
              <a:rPr lang="sv-SE" dirty="0" err="1">
                <a:solidFill>
                  <a:srgbClr val="7030A0"/>
                </a:solidFill>
              </a:rPr>
              <a:t>Disease-related</a:t>
            </a:r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dirty="0" err="1">
                <a:solidFill>
                  <a:srgbClr val="7030A0"/>
                </a:solidFill>
              </a:rPr>
              <a:t>metrics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4EE2EC7-E76B-C2DE-CA4E-F589AA774708}"/>
              </a:ext>
            </a:extLst>
          </p:cNvPr>
          <p:cNvSpPr txBox="1"/>
          <p:nvPr/>
        </p:nvSpPr>
        <p:spPr>
          <a:xfrm>
            <a:off x="228600" y="4879650"/>
            <a:ext cx="913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Hindricks</a:t>
            </a:r>
            <a:r>
              <a:rPr lang="sv-SE" sz="1200" dirty="0"/>
              <a:t> et al, ESC Guidelines AF 2020, Roth et al, JACC 2020, </a:t>
            </a:r>
            <a:r>
              <a:rPr lang="sv-SE" sz="1200" dirty="0" err="1"/>
              <a:t>Velleca</a:t>
            </a:r>
            <a:r>
              <a:rPr lang="sv-SE" sz="1200" dirty="0"/>
              <a:t> et al, EMJ 2019, Ferro et al, JACC </a:t>
            </a:r>
            <a:r>
              <a:rPr lang="sv-SE" sz="1200" dirty="0" err="1"/>
              <a:t>Clin</a:t>
            </a:r>
            <a:r>
              <a:rPr lang="sv-SE" sz="1200" dirty="0"/>
              <a:t> EP 2024, van </a:t>
            </a:r>
            <a:r>
              <a:rPr lang="sv-SE" sz="1200" dirty="0" err="1"/>
              <a:t>Gelder</a:t>
            </a:r>
            <a:r>
              <a:rPr lang="sv-SE" sz="1200" dirty="0"/>
              <a:t> et al, EHJ 2024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1CB82-93CB-A440-5B2B-E24B5AE48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37269" r="57901" b="33026"/>
          <a:stretch/>
        </p:blipFill>
        <p:spPr bwMode="auto">
          <a:xfrm>
            <a:off x="1280470" y="1632711"/>
            <a:ext cx="1371738" cy="15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24E49F0-FC83-9E0C-A48E-A526476A0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9" r="54310"/>
          <a:stretch/>
        </p:blipFill>
        <p:spPr bwMode="auto">
          <a:xfrm>
            <a:off x="5969970" y="1632711"/>
            <a:ext cx="1746232" cy="14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3D9E2C-673E-5FF4-35A5-9BB54D273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692" y="1424905"/>
            <a:ext cx="2377786" cy="257711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05300D2-037C-6131-781A-17A3A99CEAE7}"/>
              </a:ext>
            </a:extLst>
          </p:cNvPr>
          <p:cNvSpPr txBox="1"/>
          <p:nvPr/>
        </p:nvSpPr>
        <p:spPr>
          <a:xfrm>
            <a:off x="3877866" y="1916493"/>
            <a:ext cx="11521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rgbClr val="002060"/>
                </a:solidFill>
              </a:rPr>
              <a:t>60</a:t>
            </a:r>
            <a:r>
              <a:rPr lang="sv-SE" sz="4800" dirty="0"/>
              <a:t> </a:t>
            </a:r>
            <a:r>
              <a:rPr lang="sv-SE" sz="2000" dirty="0"/>
              <a:t>million</a:t>
            </a:r>
            <a:endParaRPr lang="sv-SE" sz="4800" dirty="0"/>
          </a:p>
        </p:txBody>
      </p:sp>
      <p:pic>
        <p:nvPicPr>
          <p:cNvPr id="1028" name="Picture 4" descr="Spending money Vectors - Download Free High-Quality Vectors ...">
            <a:extLst>
              <a:ext uri="{FF2B5EF4-FFF2-40B4-BE49-F238E27FC236}">
                <a16:creationId xmlns:a16="http://schemas.microsoft.com/office/drawing/2014/main" id="{C15E51BE-45C5-229C-BE8F-15CDC65B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0" y="3138255"/>
            <a:ext cx="21240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A29330DF-445A-C9E7-1634-EB5C00048486}"/>
              </a:ext>
            </a:extLst>
          </p:cNvPr>
          <p:cNvSpPr txBox="1"/>
          <p:nvPr/>
        </p:nvSpPr>
        <p:spPr>
          <a:xfrm>
            <a:off x="1499799" y="3929900"/>
            <a:ext cx="129077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2.6 %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9,409 Euros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700" b="1" dirty="0" err="1"/>
              <a:t>Direct</a:t>
            </a:r>
            <a:r>
              <a:rPr lang="sv-SE" sz="700" b="1" dirty="0"/>
              <a:t> </a:t>
            </a:r>
            <a:r>
              <a:rPr lang="sv-SE" sz="700" b="1" dirty="0" err="1"/>
              <a:t>annual</a:t>
            </a:r>
            <a:r>
              <a:rPr lang="sv-SE" sz="700" b="1" dirty="0"/>
              <a:t> </a:t>
            </a:r>
            <a:r>
              <a:rPr lang="sv-SE" sz="700" b="1" dirty="0" err="1"/>
              <a:t>medical</a:t>
            </a:r>
            <a:r>
              <a:rPr lang="sv-SE" sz="700" b="1" dirty="0"/>
              <a:t> </a:t>
            </a:r>
            <a:r>
              <a:rPr lang="sv-SE" sz="700" b="1" dirty="0" err="1"/>
              <a:t>cost</a:t>
            </a:r>
            <a:r>
              <a:rPr lang="sv-SE" sz="700" b="1" dirty="0"/>
              <a:t> per/patient</a:t>
            </a:r>
            <a:r>
              <a:rPr lang="sv-SE" sz="7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3060CD6-5671-01D6-E668-D5256093B9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535" b="517"/>
          <a:stretch>
            <a:fillRect/>
          </a:stretch>
        </p:blipFill>
        <p:spPr>
          <a:xfrm>
            <a:off x="3678689" y="3780868"/>
            <a:ext cx="1290773" cy="95925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4247CFD-EE3E-D288-4566-6CA53C593C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95" t="2081" r="716" b="6261"/>
          <a:stretch>
            <a:fillRect/>
          </a:stretch>
        </p:blipFill>
        <p:spPr>
          <a:xfrm>
            <a:off x="5457459" y="3582436"/>
            <a:ext cx="3508041" cy="10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50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A ">
            <a:hlinkClick r:id="" action="ppaction://media"/>
            <a:extLst>
              <a:ext uri="{FF2B5EF4-FFF2-40B4-BE49-F238E27FC236}">
                <a16:creationId xmlns:a16="http://schemas.microsoft.com/office/drawing/2014/main" id="{887578A1-D33D-73CD-2EF2-2B21AFB815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831980"/>
            <a:ext cx="2883882" cy="40259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66CC738-FD30-5E39-5704-8EDF638F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1435700" cy="1414891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23E795A-9DBE-BD42-D428-799F951EE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600" y="396122"/>
            <a:ext cx="7631757" cy="432048"/>
          </a:xfrm>
        </p:spPr>
        <p:txBody>
          <a:bodyPr/>
          <a:lstStyle/>
          <a:p>
            <a:r>
              <a:rPr lang="sv-SE" dirty="0" err="1">
                <a:solidFill>
                  <a:srgbClr val="7030A0"/>
                </a:solidFill>
              </a:rPr>
              <a:t>Disease-related</a:t>
            </a:r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dirty="0" err="1">
                <a:solidFill>
                  <a:srgbClr val="7030A0"/>
                </a:solidFill>
              </a:rPr>
              <a:t>metrics</a:t>
            </a:r>
            <a:endParaRPr lang="sv-S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BDED-2F3B-45A8-2AE8-5AE531559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09E694-D25F-3A8B-8588-0BD1BED8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265" b="4013"/>
          <a:stretch>
            <a:fillRect/>
          </a:stretch>
        </p:blipFill>
        <p:spPr>
          <a:xfrm>
            <a:off x="2749419" y="590551"/>
            <a:ext cx="685800" cy="6858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F5E2A59-C91C-7FB5-1555-80CC995AB2B1}"/>
              </a:ext>
            </a:extLst>
          </p:cNvPr>
          <p:cNvSpPr txBox="1"/>
          <p:nvPr/>
        </p:nvSpPr>
        <p:spPr>
          <a:xfrm>
            <a:off x="2768975" y="1243441"/>
            <a:ext cx="82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>
                <a:solidFill>
                  <a:srgbClr val="00642D"/>
                </a:solidFill>
                <a:latin typeface="+mn-lt"/>
                <a:ea typeface="+mn-ea"/>
              </a:rPr>
              <a:t>Patient</a:t>
            </a:r>
          </a:p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rgbClr val="00642D"/>
                </a:solidFill>
              </a:rPr>
              <a:t>Pathway</a:t>
            </a:r>
            <a:endParaRPr lang="sv-SE" sz="1400" b="1" i="0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8505316-43AC-3BDE-247F-AD110E574728}"/>
              </a:ext>
            </a:extLst>
          </p:cNvPr>
          <p:cNvCxnSpPr/>
          <p:nvPr/>
        </p:nvCxnSpPr>
        <p:spPr>
          <a:xfrm>
            <a:off x="1143000" y="2114550"/>
            <a:ext cx="563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ADB65447-8CF9-0E41-B188-6AC49584F82C}"/>
              </a:ext>
            </a:extLst>
          </p:cNvPr>
          <p:cNvSpPr/>
          <p:nvPr/>
        </p:nvSpPr>
        <p:spPr>
          <a:xfrm>
            <a:off x="3084768" y="2016705"/>
            <a:ext cx="190499" cy="19569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A33818B1-C4FF-A63E-FF47-E622B65E7DBC}"/>
              </a:ext>
            </a:extLst>
          </p:cNvPr>
          <p:cNvSpPr/>
          <p:nvPr/>
        </p:nvSpPr>
        <p:spPr>
          <a:xfrm flipH="1">
            <a:off x="4537053" y="759010"/>
            <a:ext cx="436363" cy="429876"/>
          </a:xfrm>
          <a:prstGeom prst="ellipse">
            <a:avLst/>
          </a:prstGeom>
          <a:gradFill>
            <a:gsLst>
              <a:gs pos="9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476E1D-2D3A-3D72-ED63-85BC72A3C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81" y="635661"/>
            <a:ext cx="733527" cy="7240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BE354AF-7774-409D-AC82-66D34A9508E4}"/>
              </a:ext>
            </a:extLst>
          </p:cNvPr>
          <p:cNvSpPr txBox="1"/>
          <p:nvPr/>
        </p:nvSpPr>
        <p:spPr>
          <a:xfrm>
            <a:off x="4298067" y="124344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Procedure</a:t>
            </a: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endParaRPr lang="sv-SE" sz="1400" b="1" i="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08D3871-A807-9822-10AF-5832389B71FA}"/>
              </a:ext>
            </a:extLst>
          </p:cNvPr>
          <p:cNvSpPr txBox="1"/>
          <p:nvPr/>
        </p:nvSpPr>
        <p:spPr>
          <a:xfrm>
            <a:off x="1015889" y="1248341"/>
            <a:ext cx="109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Disease-related</a:t>
            </a:r>
            <a:endParaRPr lang="sv-SE" sz="1400" b="1" i="0" kern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Bild 11" descr="Trollspö auto med hel fyllning">
            <a:extLst>
              <a:ext uri="{FF2B5EF4-FFF2-40B4-BE49-F238E27FC236}">
                <a16:creationId xmlns:a16="http://schemas.microsoft.com/office/drawing/2014/main" id="{DF6C6EEA-B11C-9612-0C9D-70554F917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824" y="814686"/>
            <a:ext cx="304800" cy="30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D66A59E-C8FB-E555-2714-304960C63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00" y="595651"/>
            <a:ext cx="657317" cy="64779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3909F9EB-AAEC-9E75-1F93-0E685D7A6959}"/>
              </a:ext>
            </a:extLst>
          </p:cNvPr>
          <p:cNvSpPr txBox="1"/>
          <p:nvPr/>
        </p:nvSpPr>
        <p:spPr>
          <a:xfrm>
            <a:off x="5839742" y="1276351"/>
            <a:ext cx="98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defTabSz="360000" rtl="0" eaLnBrk="1" latinLnBrk="0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Quality</a:t>
            </a:r>
            <a:r>
              <a:rPr lang="sv-SE" sz="1400" b="1" i="0" kern="1200" dirty="0">
                <a:solidFill>
                  <a:schemeClr val="accent4"/>
                </a:solidFill>
                <a:latin typeface="+mn-lt"/>
                <a:ea typeface="+mn-ea"/>
              </a:rPr>
              <a:t> </a:t>
            </a:r>
            <a:r>
              <a:rPr lang="sv-SE" sz="1400" b="1" dirty="0" err="1">
                <a:solidFill>
                  <a:schemeClr val="accent4"/>
                </a:solidFill>
              </a:rPr>
              <a:t>R</a:t>
            </a:r>
            <a:r>
              <a:rPr lang="sv-SE" sz="1400" b="1" i="0" kern="1200" dirty="0" err="1">
                <a:solidFill>
                  <a:schemeClr val="accent4"/>
                </a:solidFill>
                <a:latin typeface="+mn-lt"/>
                <a:ea typeface="+mn-ea"/>
              </a:rPr>
              <a:t>elated</a:t>
            </a:r>
            <a:endParaRPr lang="sv-SE" sz="1400" b="1" i="0" kern="120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176763A-9F88-1C45-51F2-A7E23F31E15B}"/>
              </a:ext>
            </a:extLst>
          </p:cNvPr>
          <p:cNvSpPr/>
          <p:nvPr/>
        </p:nvSpPr>
        <p:spPr>
          <a:xfrm>
            <a:off x="4690087" y="2016705"/>
            <a:ext cx="190499" cy="19569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516F016E-D22A-E612-378D-F4B358A2FAE6}"/>
              </a:ext>
            </a:extLst>
          </p:cNvPr>
          <p:cNvSpPr/>
          <p:nvPr/>
        </p:nvSpPr>
        <p:spPr>
          <a:xfrm>
            <a:off x="6235568" y="2016705"/>
            <a:ext cx="190499" cy="19569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DD91670-E2BE-AA1E-ED77-1418F5C9ED74}"/>
              </a:ext>
            </a:extLst>
          </p:cNvPr>
          <p:cNvSpPr/>
          <p:nvPr/>
        </p:nvSpPr>
        <p:spPr>
          <a:xfrm>
            <a:off x="1510459" y="2016705"/>
            <a:ext cx="190499" cy="1956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CEFED4C3-AB94-E5ED-BE2E-0BD5DFE74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421" y="1588310"/>
            <a:ext cx="863572" cy="1052479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5873893-2755-5DE4-EC14-5019BB2E5572}"/>
              </a:ext>
            </a:extLst>
          </p:cNvPr>
          <p:cNvSpPr/>
          <p:nvPr/>
        </p:nvSpPr>
        <p:spPr>
          <a:xfrm>
            <a:off x="1082806" y="2366107"/>
            <a:ext cx="1336948" cy="217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900" dirty="0">
              <a:solidFill>
                <a:srgbClr val="00642D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C837E53-4E7E-6B3E-C2AD-C152692401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2517589"/>
            <a:ext cx="317632" cy="311797"/>
          </a:xfrm>
          <a:prstGeom prst="flowChartConnector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1B4C6C31-E78A-9EAC-18C5-DC393F4ACAB0}"/>
              </a:ext>
            </a:extLst>
          </p:cNvPr>
          <p:cNvSpPr txBox="1"/>
          <p:nvPr/>
        </p:nvSpPr>
        <p:spPr>
          <a:xfrm>
            <a:off x="1510458" y="2508978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i="0" kern="1200" dirty="0" err="1">
                <a:solidFill>
                  <a:schemeClr val="accent2"/>
                </a:solidFill>
                <a:latin typeface="+mn-lt"/>
                <a:ea typeface="+mn-ea"/>
              </a:rPr>
              <a:t>Increasing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prevalence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58454CAB-B908-E2F4-D96B-B1F992A32DE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61569" y="3043169"/>
            <a:ext cx="317632" cy="311797"/>
          </a:xfrm>
          <a:prstGeom prst="flowChartConnector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64D1E380-5DA1-CA4F-E676-0DBF85C122A1}"/>
              </a:ext>
            </a:extLst>
          </p:cNvPr>
          <p:cNvSpPr txBox="1"/>
          <p:nvPr/>
        </p:nvSpPr>
        <p:spPr>
          <a:xfrm>
            <a:off x="1522500" y="3029702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>
                <a:solidFill>
                  <a:schemeClr val="accent2"/>
                </a:solidFill>
              </a:rPr>
              <a:t>Health-</a:t>
            </a:r>
            <a:r>
              <a:rPr lang="sv-SE" sz="900" b="1" dirty="0" err="1">
                <a:solidFill>
                  <a:schemeClr val="accent2"/>
                </a:solidFill>
              </a:rPr>
              <a:t>care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cost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735EF5C-1935-6960-94B1-0618C5A0EEF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3579194"/>
            <a:ext cx="317632" cy="311797"/>
          </a:xfrm>
          <a:prstGeom prst="flowChartConnector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5886B25-C5CA-C877-E522-7CDB5312AA80}"/>
              </a:ext>
            </a:extLst>
          </p:cNvPr>
          <p:cNvSpPr txBox="1"/>
          <p:nvPr/>
        </p:nvSpPr>
        <p:spPr>
          <a:xfrm>
            <a:off x="1565564" y="3579194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</a:t>
            </a:r>
            <a:r>
              <a:rPr lang="sv-SE" sz="900" b="1" dirty="0">
                <a:solidFill>
                  <a:schemeClr val="accent2"/>
                </a:solidFill>
              </a:rPr>
              <a:t> in</a:t>
            </a:r>
            <a:r>
              <a:rPr lang="sv-SE" sz="900" b="1" i="0" kern="1200" dirty="0">
                <a:solidFill>
                  <a:schemeClr val="accent2"/>
                </a:solidFill>
                <a:latin typeface="+mn-lt"/>
                <a:ea typeface="+mn-ea"/>
              </a:rPr>
              <a:t> ablations, %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AEE0301F-1363-AAC0-D1C6-CEC906D06B9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38" t="15853" r="11762" b="18987"/>
          <a:stretch>
            <a:fillRect/>
          </a:stretch>
        </p:blipFill>
        <p:spPr>
          <a:xfrm>
            <a:off x="1180261" y="4053543"/>
            <a:ext cx="317632" cy="311797"/>
          </a:xfrm>
          <a:prstGeom prst="flowChartConnector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5EE5C316-0967-0C7B-46FA-5D9D96366BE5}"/>
              </a:ext>
            </a:extLst>
          </p:cNvPr>
          <p:cNvSpPr txBox="1"/>
          <p:nvPr/>
        </p:nvSpPr>
        <p:spPr>
          <a:xfrm>
            <a:off x="1562431" y="4084666"/>
            <a:ext cx="9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900" b="1" dirty="0" err="1">
                <a:solidFill>
                  <a:schemeClr val="accent2"/>
                </a:solidFill>
              </a:rPr>
              <a:t>Increased</a:t>
            </a:r>
            <a:r>
              <a:rPr lang="sv-SE" sz="900" b="1" dirty="0">
                <a:solidFill>
                  <a:schemeClr val="accent2"/>
                </a:solidFill>
              </a:rPr>
              <a:t> </a:t>
            </a:r>
            <a:r>
              <a:rPr lang="sv-SE" sz="900" b="1" dirty="0" err="1">
                <a:solidFill>
                  <a:schemeClr val="accent2"/>
                </a:solidFill>
              </a:rPr>
              <a:t>spenditure</a:t>
            </a:r>
            <a:endParaRPr lang="sv-SE" sz="900" b="1" i="0" kern="12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6393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99D9B37-561C-80AC-CB38-0A68E0A6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65" b="4013"/>
          <a:stretch>
            <a:fillRect/>
          </a:stretch>
        </p:blipFill>
        <p:spPr>
          <a:xfrm>
            <a:off x="228600" y="35379"/>
            <a:ext cx="1676399" cy="1676399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0D83C0-B8E0-C906-31C3-96FC79A66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742950"/>
            <a:ext cx="7631757" cy="432048"/>
          </a:xfrm>
        </p:spPr>
        <p:txBody>
          <a:bodyPr/>
          <a:lstStyle/>
          <a:p>
            <a:r>
              <a:rPr lang="sv-SE" dirty="0">
                <a:solidFill>
                  <a:srgbClr val="00642D"/>
                </a:solidFill>
              </a:rPr>
              <a:t>Patient-</a:t>
            </a:r>
            <a:r>
              <a:rPr lang="sv-SE" dirty="0" err="1">
                <a:solidFill>
                  <a:srgbClr val="00642D"/>
                </a:solidFill>
              </a:rPr>
              <a:t>related</a:t>
            </a:r>
            <a:r>
              <a:rPr lang="sv-SE" dirty="0">
                <a:solidFill>
                  <a:srgbClr val="00642D"/>
                </a:solidFill>
              </a:rPr>
              <a:t> </a:t>
            </a:r>
            <a:r>
              <a:rPr lang="sv-SE" dirty="0" err="1">
                <a:solidFill>
                  <a:srgbClr val="00642D"/>
                </a:solidFill>
              </a:rPr>
              <a:t>Metrics</a:t>
            </a:r>
            <a:endParaRPr lang="sv-SE" dirty="0">
              <a:solidFill>
                <a:srgbClr val="00642D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9A3C81-AE61-BB21-87D3-99E9E76580DF}"/>
              </a:ext>
            </a:extLst>
          </p:cNvPr>
          <p:cNvSpPr txBox="1"/>
          <p:nvPr/>
        </p:nvSpPr>
        <p:spPr>
          <a:xfrm>
            <a:off x="5043774" y="4882894"/>
            <a:ext cx="3796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 err="1">
                <a:solidFill>
                  <a:schemeClr val="tx1"/>
                </a:solidFill>
                <a:latin typeface="+mj-lt"/>
                <a:ea typeface="+mn-ea"/>
              </a:rPr>
              <a:t>Fernstad</a:t>
            </a:r>
            <a:r>
              <a:rPr lang="sv-SE" sz="1400" i="0" kern="1200" dirty="0">
                <a:solidFill>
                  <a:schemeClr val="tx1"/>
                </a:solidFill>
                <a:latin typeface="+mj-lt"/>
                <a:ea typeface="+mn-ea"/>
              </a:rPr>
              <a:t>, Svennberg et al JAMA </a:t>
            </a:r>
            <a:r>
              <a:rPr lang="sv-SE" sz="1400" i="0" kern="1200" dirty="0" err="1">
                <a:solidFill>
                  <a:schemeClr val="tx1"/>
                </a:solidFill>
                <a:latin typeface="+mj-lt"/>
                <a:ea typeface="+mn-ea"/>
              </a:rPr>
              <a:t>Cardiology</a:t>
            </a:r>
            <a:r>
              <a:rPr lang="sv-SE" sz="1400" i="0" kern="1200" dirty="0">
                <a:solidFill>
                  <a:schemeClr val="tx1"/>
                </a:solidFill>
                <a:latin typeface="+mj-lt"/>
                <a:ea typeface="+mn-ea"/>
              </a:rPr>
              <a:t> 2026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C99D4C-B117-ABDE-7D55-81D1793D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423"/>
            <a:ext cx="2248214" cy="26483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F18005D-FD1C-1C1A-6729-D54B365CBC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t="-361" r="1847"/>
          <a:stretch>
            <a:fillRect/>
          </a:stretch>
        </p:blipFill>
        <p:spPr>
          <a:xfrm>
            <a:off x="2189518" y="1583626"/>
            <a:ext cx="3917820" cy="264831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787A35-FDEE-4D2C-957B-16E9004D2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38" y="1477843"/>
            <a:ext cx="2787280" cy="267879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FB19D34-3B88-B4DC-CB70-5C9835D4A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5" y="4149395"/>
            <a:ext cx="786647" cy="95872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C6F7160F-8FC4-5D2F-18BF-7D342A6F795A}"/>
              </a:ext>
            </a:extLst>
          </p:cNvPr>
          <p:cNvSpPr txBox="1"/>
          <p:nvPr/>
        </p:nvSpPr>
        <p:spPr>
          <a:xfrm>
            <a:off x="1600200" y="4459481"/>
            <a:ext cx="5179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Metrics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: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Unnecessary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visits,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travel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,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resource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consumption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248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9EF84A8-BC66-C919-4481-A665F6F0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65" b="4013"/>
          <a:stretch>
            <a:fillRect/>
          </a:stretch>
        </p:blipFill>
        <p:spPr>
          <a:xfrm>
            <a:off x="228600" y="35379"/>
            <a:ext cx="1676399" cy="1676399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3C48DFDE-F0F8-5FB3-5600-51A0E7E0A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742950"/>
            <a:ext cx="7631757" cy="432048"/>
          </a:xfrm>
        </p:spPr>
        <p:txBody>
          <a:bodyPr/>
          <a:lstStyle/>
          <a:p>
            <a:r>
              <a:rPr lang="sv-SE" dirty="0">
                <a:solidFill>
                  <a:srgbClr val="00642D"/>
                </a:solidFill>
              </a:rPr>
              <a:t>Same </a:t>
            </a:r>
            <a:r>
              <a:rPr lang="sv-SE" dirty="0" err="1">
                <a:solidFill>
                  <a:srgbClr val="00642D"/>
                </a:solidFill>
              </a:rPr>
              <a:t>day</a:t>
            </a:r>
            <a:r>
              <a:rPr lang="sv-SE" dirty="0">
                <a:solidFill>
                  <a:srgbClr val="00642D"/>
                </a:solidFill>
              </a:rPr>
              <a:t> discharge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29593C-FE9E-A8E4-0098-9ACC9C7F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47" r="2864"/>
          <a:stretch>
            <a:fillRect/>
          </a:stretch>
        </p:blipFill>
        <p:spPr>
          <a:xfrm>
            <a:off x="609600" y="1657350"/>
            <a:ext cx="7467600" cy="254356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60FA966-8BA8-11F3-AB9D-13B0F4B55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475" y="4137272"/>
            <a:ext cx="786647" cy="95872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EF5599B-72E6-71ED-6E1A-78C44AD72504}"/>
              </a:ext>
            </a:extLst>
          </p:cNvPr>
          <p:cNvSpPr txBox="1"/>
          <p:nvPr/>
        </p:nvSpPr>
        <p:spPr>
          <a:xfrm>
            <a:off x="2133600" y="4447358"/>
            <a:ext cx="474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% </a:t>
            </a:r>
            <a:r>
              <a:rPr lang="sv-SE" sz="1600" b="1" i="1" dirty="0">
                <a:solidFill>
                  <a:srgbClr val="00642D"/>
                </a:solidFill>
              </a:rPr>
              <a:t>SDD, % in-hospital </a:t>
            </a:r>
            <a:r>
              <a:rPr lang="sv-SE" sz="1600" b="1" i="1" dirty="0" err="1">
                <a:solidFill>
                  <a:srgbClr val="00642D"/>
                </a:solidFill>
              </a:rPr>
              <a:t>nights</a:t>
            </a:r>
            <a:r>
              <a:rPr lang="sv-SE" sz="1600" b="1" i="1" dirty="0">
                <a:solidFill>
                  <a:srgbClr val="00642D"/>
                </a:solidFill>
              </a:rPr>
              <a:t> </a:t>
            </a:r>
            <a:r>
              <a:rPr lang="sv-SE" sz="1600" b="1" i="1" dirty="0" err="1">
                <a:solidFill>
                  <a:srgbClr val="00642D"/>
                </a:solidFill>
              </a:rPr>
              <a:t>avoided</a:t>
            </a:r>
            <a:r>
              <a:rPr lang="sv-SE" sz="1600" b="1" i="1" dirty="0">
                <a:solidFill>
                  <a:srgbClr val="00642D"/>
                </a:solidFill>
              </a:rPr>
              <a:t>, </a:t>
            </a:r>
            <a:r>
              <a:rPr lang="sv-SE" sz="1600" b="1" i="1" dirty="0" err="1">
                <a:solidFill>
                  <a:srgbClr val="00642D"/>
                </a:solidFill>
              </a:rPr>
              <a:t>cost</a:t>
            </a:r>
            <a:r>
              <a:rPr lang="sv-SE" sz="1600" b="1" i="1" dirty="0">
                <a:solidFill>
                  <a:srgbClr val="00642D"/>
                </a:solidFill>
              </a:rPr>
              <a:t> per patient</a:t>
            </a:r>
            <a:endParaRPr lang="sv-SE" sz="1600" b="1" i="1" kern="1200" dirty="0">
              <a:solidFill>
                <a:srgbClr val="00642D"/>
              </a:solidFill>
              <a:latin typeface="+mn-lt"/>
              <a:ea typeface="+mn-ea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F4355F-456C-FB55-7E60-498E4A5F5BA4}"/>
              </a:ext>
            </a:extLst>
          </p:cNvPr>
          <p:cNvSpPr txBox="1"/>
          <p:nvPr/>
        </p:nvSpPr>
        <p:spPr>
          <a:xfrm>
            <a:off x="5797078" y="4863081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400" i="0" kern="1200" dirty="0" err="1">
                <a:solidFill>
                  <a:schemeClr val="tx1"/>
                </a:solidFill>
                <a:latin typeface="+mn-lt"/>
                <a:ea typeface="+mn-ea"/>
              </a:rPr>
              <a:t>Scherr</a:t>
            </a:r>
            <a:r>
              <a:rPr lang="sv-SE" sz="1400" i="0" kern="1200" dirty="0">
                <a:solidFill>
                  <a:schemeClr val="tx1"/>
                </a:solidFill>
                <a:latin typeface="+mn-lt"/>
                <a:ea typeface="+mn-ea"/>
              </a:rPr>
              <a:t> et al, EP Europace 2025</a:t>
            </a:r>
          </a:p>
        </p:txBody>
      </p:sp>
    </p:spTree>
    <p:extLst>
      <p:ext uri="{BB962C8B-B14F-4D97-AF65-F5344CB8AC3E}">
        <p14:creationId xmlns:p14="http://schemas.microsoft.com/office/powerpoint/2010/main" val="14214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EDF7146-C296-B292-7D79-8804C5B3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65" b="4013"/>
          <a:stretch>
            <a:fillRect/>
          </a:stretch>
        </p:blipFill>
        <p:spPr>
          <a:xfrm>
            <a:off x="228600" y="35379"/>
            <a:ext cx="1676399" cy="1676399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F5A56E4-4AAA-EC2F-96AD-8BB7BA916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742950"/>
            <a:ext cx="7631757" cy="432048"/>
          </a:xfrm>
        </p:spPr>
        <p:txBody>
          <a:bodyPr/>
          <a:lstStyle/>
          <a:p>
            <a:r>
              <a:rPr lang="sv-SE" dirty="0" err="1">
                <a:solidFill>
                  <a:srgbClr val="00642D"/>
                </a:solidFill>
              </a:rPr>
              <a:t>Remote</a:t>
            </a:r>
            <a:r>
              <a:rPr lang="sv-SE" dirty="0">
                <a:solidFill>
                  <a:srgbClr val="00642D"/>
                </a:solidFill>
              </a:rPr>
              <a:t> </a:t>
            </a:r>
            <a:r>
              <a:rPr lang="sv-SE" dirty="0" err="1">
                <a:solidFill>
                  <a:srgbClr val="00642D"/>
                </a:solidFill>
              </a:rPr>
              <a:t>follow-up</a:t>
            </a:r>
            <a:endParaRPr lang="sv-SE" dirty="0">
              <a:solidFill>
                <a:srgbClr val="00642D"/>
              </a:solidFill>
            </a:endParaRPr>
          </a:p>
        </p:txBody>
      </p:sp>
      <p:pic>
        <p:nvPicPr>
          <p:cNvPr id="7" name="Picture 2" descr="Graphical Abstract">
            <a:extLst>
              <a:ext uri="{FF2B5EF4-FFF2-40B4-BE49-F238E27FC236}">
                <a16:creationId xmlns:a16="http://schemas.microsoft.com/office/drawing/2014/main" id="{795EDEE4-22D7-0F50-8398-7E5F6955A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52686" r="44126"/>
          <a:stretch>
            <a:fillRect/>
          </a:stretch>
        </p:blipFill>
        <p:spPr bwMode="auto">
          <a:xfrm>
            <a:off x="1011834" y="1724751"/>
            <a:ext cx="3627565" cy="22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aphical Abstract">
            <a:extLst>
              <a:ext uri="{FF2B5EF4-FFF2-40B4-BE49-F238E27FC236}">
                <a16:creationId xmlns:a16="http://schemas.microsoft.com/office/drawing/2014/main" id="{BDC0C7F4-61B5-53BB-95D6-7441FB85B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4" t="52686"/>
          <a:stretch>
            <a:fillRect/>
          </a:stretch>
        </p:blipFill>
        <p:spPr bwMode="auto">
          <a:xfrm>
            <a:off x="5025775" y="1809749"/>
            <a:ext cx="2835281" cy="23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52D83A6-A1F8-8B58-7BDF-F794BAC41B8E}"/>
              </a:ext>
            </a:extLst>
          </p:cNvPr>
          <p:cNvSpPr txBox="1"/>
          <p:nvPr/>
        </p:nvSpPr>
        <p:spPr>
          <a:xfrm>
            <a:off x="6238881" y="4866501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sv-SE" sz="1400" kern="0" dirty="0" err="1"/>
              <a:t>Aguiar</a:t>
            </a:r>
            <a:r>
              <a:rPr lang="sv-SE" sz="1400" kern="0" dirty="0"/>
              <a:t> et al, EP Europace 2025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538486-FF38-BE6B-5523-6345EDD8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275" y="4144945"/>
            <a:ext cx="786647" cy="9587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D2494E1-A1AD-A5EE-9103-968F010C105A}"/>
              </a:ext>
            </a:extLst>
          </p:cNvPr>
          <p:cNvSpPr txBox="1"/>
          <p:nvPr/>
        </p:nvSpPr>
        <p:spPr>
          <a:xfrm>
            <a:off x="2057400" y="4455031"/>
            <a:ext cx="5179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Metrics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: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Unnecessary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visits,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travel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,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resource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  <a:r>
              <a:rPr lang="sv-SE" sz="1600" b="1" i="1" kern="1200" dirty="0" err="1">
                <a:solidFill>
                  <a:srgbClr val="00642D"/>
                </a:solidFill>
                <a:latin typeface="+mn-lt"/>
                <a:ea typeface="+mn-ea"/>
              </a:rPr>
              <a:t>consumption</a:t>
            </a:r>
            <a:r>
              <a:rPr lang="sv-SE" sz="1600" b="1" i="1" kern="1200" dirty="0">
                <a:solidFill>
                  <a:srgbClr val="00642D"/>
                </a:solidFill>
                <a:latin typeface="+mn-lt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7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2021  -  Read-Only" id="{4B5B4D89-CB0E-439B-8CBF-AF4230193D5F}" vid="{AC3D5165-7A58-4614-8599-A1F589F7E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632</Words>
  <Application>Microsoft Office PowerPoint</Application>
  <PresentationFormat>Bildspel på skärmen (16:9)</PresentationFormat>
  <Paragraphs>156</Paragraphs>
  <Slides>22</Slides>
  <Notes>12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Soho Pro</vt:lpstr>
      <vt:lpstr>Wingdings</vt:lpstr>
      <vt:lpstr>ESC_PPT_Light_220817-16-9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SUAREZ</dc:creator>
  <cp:lastModifiedBy>Emma Svennberg</cp:lastModifiedBy>
  <cp:revision>4</cp:revision>
  <dcterms:created xsi:type="dcterms:W3CDTF">2024-01-15T11:18:42Z</dcterms:created>
  <dcterms:modified xsi:type="dcterms:W3CDTF">2026-06-17T07:02:54Z</dcterms:modified>
</cp:coreProperties>
</file>