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4" r:id="rId3"/>
    <p:sldId id="313" r:id="rId4"/>
    <p:sldId id="302" r:id="rId5"/>
    <p:sldId id="286" r:id="rId6"/>
    <p:sldId id="259" r:id="rId7"/>
    <p:sldId id="316" r:id="rId8"/>
    <p:sldId id="281" r:id="rId9"/>
    <p:sldId id="319" r:id="rId10"/>
    <p:sldId id="298" r:id="rId11"/>
    <p:sldId id="310" r:id="rId12"/>
    <p:sldId id="294" r:id="rId13"/>
    <p:sldId id="323" r:id="rId14"/>
    <p:sldId id="275" r:id="rId15"/>
    <p:sldId id="306" r:id="rId16"/>
    <p:sldId id="296" r:id="rId17"/>
    <p:sldId id="297" r:id="rId18"/>
    <p:sldId id="318" r:id="rId19"/>
    <p:sldId id="326" r:id="rId20"/>
    <p:sldId id="257" r:id="rId21"/>
    <p:sldId id="322" r:id="rId22"/>
    <p:sldId id="309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24">
          <p15:clr>
            <a:srgbClr val="A4A3A4"/>
          </p15:clr>
        </p15:guide>
        <p15:guide id="4" pos="2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COLLINGRIDGE" initials="SC" lastIdx="12" clrIdx="0">
    <p:extLst>
      <p:ext uri="{19B8F6BF-5375-455C-9EA6-DF929625EA0E}">
        <p15:presenceInfo xmlns:p15="http://schemas.microsoft.com/office/powerpoint/2012/main" userId="S::sally_collingridge@escardio.net::bbed4dc1-00b7-474a-8549-18dc7b873d66" providerId="AD"/>
      </p:ext>
    </p:extLst>
  </p:cmAuthor>
  <p:cmAuthor id="2" name="Laure-Emmanuelle PEYRET" initials="LP" lastIdx="7" clrIdx="1">
    <p:extLst>
      <p:ext uri="{19B8F6BF-5375-455C-9EA6-DF929625EA0E}">
        <p15:presenceInfo xmlns:p15="http://schemas.microsoft.com/office/powerpoint/2012/main" userId="S::laure-emmanuelle_peyret@escardio.net::96dd4d06-5b74-42e8-b054-0c0a8419b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787"/>
    <a:srgbClr val="AE1022"/>
    <a:srgbClr val="D0D0D0"/>
    <a:srgbClr val="D3D3D3"/>
    <a:srgbClr val="E0E0E0"/>
    <a:srgbClr val="F28C26"/>
    <a:srgbClr val="FFBF08"/>
    <a:srgbClr val="B62A79"/>
    <a:srgbClr val="F3BC00"/>
    <a:srgbClr val="D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9" autoAdjust="0"/>
    <p:restoredTop sz="82353" autoAdjust="0"/>
  </p:normalViewPr>
  <p:slideViewPr>
    <p:cSldViewPr showGuides="1">
      <p:cViewPr varScale="1">
        <p:scale>
          <a:sx n="115" d="100"/>
          <a:sy n="115" d="100"/>
        </p:scale>
        <p:origin x="616" y="192"/>
      </p:cViewPr>
      <p:guideLst>
        <p:guide orient="horz" pos="1620"/>
        <p:guide pos="2880"/>
        <p:guide pos="5524"/>
        <p:guide pos="2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44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A8C-2727-A54D-B40F-70CF9669C616}" type="datetimeFigureOut">
              <a:rPr lang="fr-FR"/>
              <a:pPr/>
              <a:t>16/06/2026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CA3-4FB0-F648-923A-3843471D4321}" type="slidenum">
              <a:rPr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06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7D4E0-ADF2-4269-A368-F8657ABA7EB7}" type="datetimeFigureOut">
              <a:rPr lang="en-US" smtClean="0"/>
              <a:pPr/>
              <a:t>6/16/26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FB2-2FC4-4A48-85D8-914292BD17B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15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1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6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2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21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2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4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4515966"/>
            <a:ext cx="73803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611560" y="0"/>
            <a:ext cx="0" cy="51435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539552" y="555526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563197" y="3963547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539552" y="4443958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4299942"/>
            <a:ext cx="1122573" cy="50187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3"/>
            <a:ext cx="684459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7" y="3961569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AE1022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0" y="3577877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0"/>
            <a:ext cx="6768746" cy="83317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492E9-6ECE-4889-0480-C4F2070EB7A0}"/>
              </a:ext>
            </a:extLst>
          </p:cNvPr>
          <p:cNvSpPr txBox="1"/>
          <p:nvPr userDrawn="1"/>
        </p:nvSpPr>
        <p:spPr>
          <a:xfrm>
            <a:off x="6434456" y="406770"/>
            <a:ext cx="248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rgbClr val="878787"/>
                </a:solidFill>
                <a:latin typeface="Soho Pro" panose="02040503030506020204" pitchFamily="18" charset="0"/>
                <a:ea typeface="+mn-ea"/>
              </a:rPr>
              <a:t>Cardiovascular Round Table </a:t>
            </a:r>
          </a:p>
        </p:txBody>
      </p:sp>
      <p:cxnSp>
        <p:nvCxnSpPr>
          <p:cNvPr id="5" name="Connecteur droit 22">
            <a:extLst>
              <a:ext uri="{FF2B5EF4-FFF2-40B4-BE49-F238E27FC236}">
                <a16:creationId xmlns:a16="http://schemas.microsoft.com/office/drawing/2014/main" id="{91AA91A2-DD8D-CF8B-0080-BF4C3D1738FB}"/>
              </a:ext>
            </a:extLst>
          </p:cNvPr>
          <p:cNvCxnSpPr>
            <a:cxnSpLocks/>
          </p:cNvCxnSpPr>
          <p:nvPr userDrawn="1"/>
        </p:nvCxnSpPr>
        <p:spPr>
          <a:xfrm flipV="1">
            <a:off x="-37220" y="529226"/>
            <a:ext cx="6476756" cy="26136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28">
            <a:extLst>
              <a:ext uri="{FF2B5EF4-FFF2-40B4-BE49-F238E27FC236}">
                <a16:creationId xmlns:a16="http://schemas.microsoft.com/office/drawing/2014/main" id="{C6AD76FA-F636-9949-7043-08AE84136761}"/>
              </a:ext>
            </a:extLst>
          </p:cNvPr>
          <p:cNvSpPr/>
          <p:nvPr userDrawn="1"/>
        </p:nvSpPr>
        <p:spPr>
          <a:xfrm>
            <a:off x="6430114" y="480863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850" y="915566"/>
            <a:ext cx="7632700" cy="3890434"/>
          </a:xfrm>
          <a:prstGeom prst="rect">
            <a:avLst/>
          </a:prstGeom>
        </p:spPr>
        <p:txBody>
          <a:bodyPr/>
          <a:lstStyle>
            <a:lvl1pPr marL="180975" indent="-180975" defTabSz="36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447675" indent="-179388" defTabSz="35877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628650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80486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804863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985838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16681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6325" algn="l"/>
              </a:tabLst>
              <a:defRPr sz="1800"/>
            </a:lvl6pPr>
            <a:lvl7pPr marL="1346400" indent="-179388">
              <a:buClr>
                <a:srgbClr val="C00000"/>
              </a:buClr>
              <a:defRPr sz="1800"/>
            </a:lvl7pPr>
            <a:lvl8pPr marL="1530000" indent="-179388">
              <a:buClr>
                <a:srgbClr val="C00000"/>
              </a:buClr>
              <a:defRPr sz="1800"/>
            </a:lvl8pPr>
            <a:lvl9pPr marL="2424113" indent="-228600">
              <a:buClr>
                <a:srgbClr val="C00000"/>
              </a:buClr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713D93-C919-4892-838C-B532C4D77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Want to use just a headline? =&gt; type here</a:t>
            </a:r>
          </a:p>
        </p:txBody>
      </p:sp>
    </p:spTree>
    <p:extLst>
      <p:ext uri="{BB962C8B-B14F-4D97-AF65-F5344CB8AC3E}">
        <p14:creationId xmlns:p14="http://schemas.microsoft.com/office/powerpoint/2010/main" val="197294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A1CE93C-D99C-4EDD-BA67-BCAAD80495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175" y="1364165"/>
            <a:ext cx="6825854" cy="11525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GB" dirty="0"/>
              <a:t>S</a:t>
            </a:r>
            <a:r>
              <a:rPr lang="en-US" dirty="0" err="1"/>
              <a:t>ub</a:t>
            </a:r>
            <a:r>
              <a:rPr lang="en-US" dirty="0"/>
              <a:t>-Title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F46A-1BA8-44CA-B779-2ACC2C319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176" y="2571750"/>
            <a:ext cx="6825853" cy="16430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+mn-lt"/>
              </a:defRPr>
            </a:lvl1pPr>
            <a:lvl2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8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55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D1EBF-0BEE-F172-5C74-A1528F312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631A62-E48B-AE0C-2B76-67BA97D92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881CEB-6B5C-F677-AED8-6A0049DF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1383-30E3-5248-A569-CA90C17D355F}" type="datetimeFigureOut">
              <a:rPr lang="it-IT" smtClean="0"/>
              <a:t>17/06/26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B9DA0-4051-8D36-3F3C-2EA086C4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B6AC0E-F05E-0B26-9A39-0CAACBF6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AF49-D829-EC49-ADA6-5B814A55D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00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F4CF4B3-4A76-1D82-35E8-48F6F2491C52}"/>
              </a:ext>
            </a:extLst>
          </p:cNvPr>
          <p:cNvGraphicFramePr>
            <a:graphicFrameLocks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83325424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10" imgW="7772400" imgH="10058400" progId="TCLayout.ActiveDocument.1">
                  <p:embed/>
                </p:oleObj>
              </mc:Choice>
              <mc:Fallback>
                <p:oleObj name="Diapositiva think-cell" r:id="rId10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C4A9C7A-5BA6-4888-A621-AF6B8C0AA0DF}"/>
              </a:ext>
            </a:extLst>
          </p:cNvPr>
          <p:cNvCxnSpPr>
            <a:cxnSpLocks/>
          </p:cNvCxnSpPr>
          <p:nvPr/>
        </p:nvCxnSpPr>
        <p:spPr>
          <a:xfrm>
            <a:off x="177900" y="4890681"/>
            <a:ext cx="90026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39A238-24AB-44F3-8FE5-EF47858B420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604448" y="792088"/>
            <a:ext cx="0" cy="4026585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040033-896C-4E78-8EDE-BBF09671494D}"/>
              </a:ext>
            </a:extLst>
          </p:cNvPr>
          <p:cNvCxnSpPr>
            <a:cxnSpLocks/>
          </p:cNvCxnSpPr>
          <p:nvPr/>
        </p:nvCxnSpPr>
        <p:spPr>
          <a:xfrm>
            <a:off x="287524" y="4890681"/>
            <a:ext cx="0" cy="252819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FA7AD36-36F4-4B05-B569-FF77480FB16F}"/>
              </a:ext>
            </a:extLst>
          </p:cNvPr>
          <p:cNvSpPr/>
          <p:nvPr/>
        </p:nvSpPr>
        <p:spPr>
          <a:xfrm>
            <a:off x="179512" y="4782669"/>
            <a:ext cx="216024" cy="216024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103FAE-72E1-4BCF-93BD-189E9C5D00C2}"/>
              </a:ext>
            </a:extLst>
          </p:cNvPr>
          <p:cNvSpPr/>
          <p:nvPr/>
        </p:nvSpPr>
        <p:spPr>
          <a:xfrm>
            <a:off x="8532440" y="4818673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F78404-3754-472A-9C0F-76AD61DAE7C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93630" y="121280"/>
            <a:ext cx="726370" cy="263075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9271022-20A5-4D9A-84BD-CFB6381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52818"/>
            <a:ext cx="5238600" cy="495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ts val="2500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4904E-396E-4218-8F2B-633F1212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914400"/>
            <a:ext cx="7886700" cy="391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6700" lvl="0" indent="-266700"/>
            <a:r>
              <a:rPr lang="en-US"/>
              <a:t>Click to edit Master text styles</a:t>
            </a:r>
          </a:p>
          <a:p>
            <a:pPr marL="266700" lvl="1" indent="-266700"/>
            <a:r>
              <a:rPr lang="en-US"/>
              <a:t>Second level</a:t>
            </a:r>
          </a:p>
          <a:p>
            <a:pPr marL="266700" lvl="2" indent="-266700"/>
            <a:r>
              <a:rPr lang="en-US"/>
              <a:t>Third level</a:t>
            </a:r>
          </a:p>
          <a:p>
            <a:pPr marL="266700" lvl="3" indent="-266700"/>
            <a:r>
              <a:rPr lang="en-US"/>
              <a:t>Fourth level</a:t>
            </a:r>
          </a:p>
          <a:p>
            <a:pPr marL="266700" lvl="4" indent="-266700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3D3F-BB53-009A-B128-5135ED82C8FF}"/>
              </a:ext>
            </a:extLst>
          </p:cNvPr>
          <p:cNvSpPr txBox="1"/>
          <p:nvPr userDrawn="1"/>
        </p:nvSpPr>
        <p:spPr>
          <a:xfrm>
            <a:off x="6434456" y="406770"/>
            <a:ext cx="248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rgbClr val="878787"/>
                </a:solidFill>
                <a:latin typeface="Soho Pro" panose="02040503030506020204" pitchFamily="18" charset="0"/>
                <a:ea typeface="+mn-ea"/>
              </a:rPr>
              <a:t>Cardiovascular Round Table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9" r:id="rId4"/>
    <p:sldLayoutId id="2147483666" r:id="rId5"/>
    <p:sldLayoutId id="2147483671" r:id="rId6"/>
    <p:sldLayoutId id="2147483672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800" b="1" i="0" kern="1200" smtClean="0">
          <a:solidFill>
            <a:schemeClr val="accent1"/>
          </a:solidFill>
          <a:latin typeface="+mj-lt"/>
          <a:ea typeface="+mn-ea"/>
          <a:cs typeface="Verdana"/>
        </a:defRPr>
      </a:lvl1pPr>
    </p:titleStyle>
    <p:bodyStyle>
      <a:lvl1pPr marL="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1" i="0" kern="1200" dirty="0" smtClean="0">
          <a:solidFill>
            <a:schemeClr val="tx1"/>
          </a:solidFill>
          <a:latin typeface="+mn-lt"/>
          <a:ea typeface="+mn-ea"/>
          <a:cs typeface="Verdana"/>
        </a:defRPr>
      </a:lvl1pPr>
      <a:lvl2pPr marL="26670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0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2pPr>
      <a:lvl3pPr marL="531812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3pPr>
      <a:lvl4pPr marL="8096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4pPr>
      <a:lvl5pPr marL="10763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5pPr>
      <a:lvl6pPr marL="1981200" indent="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tags" Target="../tags/tag30.xml"/><Relationship Id="rId21" Type="http://schemas.openxmlformats.org/officeDocument/2006/relationships/image" Target="../media/image41.png"/><Relationship Id="rId7" Type="http://schemas.openxmlformats.org/officeDocument/2006/relationships/tags" Target="../tags/tag34.xml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openxmlformats.org/officeDocument/2006/relationships/tags" Target="../tags/tag29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31.jpeg"/><Relationship Id="rId5" Type="http://schemas.openxmlformats.org/officeDocument/2006/relationships/tags" Target="../tags/tag32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39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image" Target="../media/image10.pn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32" Type="http://schemas.openxmlformats.org/officeDocument/2006/relationships/image" Target="../media/image9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image" Target="../media/image5.emf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image" Target="../media/image8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7.png"/><Relationship Id="rId8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32178B4-EB3E-8644-78C4-048D8E3F0CC2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050040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7772400" imgH="10058400" progId="TCLayout.ActiveDocument.1">
                  <p:embed/>
                </p:oleObj>
              </mc:Choice>
              <mc:Fallback>
                <p:oleObj name="Diapositiva think-cell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54CD9-6332-4018-80C0-8851DA2A6F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17/06/2026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484-47B9-407B-AAD0-5EFF6D5A3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Cinzia Perrino MD PhD FESC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148CC-D3A4-4136-AA81-28BD3CC0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3610" y="927760"/>
            <a:ext cx="6768746" cy="2310505"/>
          </a:xfrm>
        </p:spPr>
        <p:txBody>
          <a:bodyPr/>
          <a:lstStyle/>
          <a:p>
            <a:r>
              <a:rPr lang="en-US" dirty="0"/>
              <a:t>How do I ensure environmental safety in my research lab?</a:t>
            </a:r>
          </a:p>
        </p:txBody>
      </p:sp>
    </p:spTree>
    <p:extLst>
      <p:ext uri="{BB962C8B-B14F-4D97-AF65-F5344CB8AC3E}">
        <p14:creationId xmlns:p14="http://schemas.microsoft.com/office/powerpoint/2010/main" val="284531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8775" y="698081"/>
            <a:ext cx="8501063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240"/>
              </a:lnSpc>
            </a:pPr>
            <a:r>
              <a:rPr lang="en-US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Reducing Plastic Pollution</a:t>
            </a:r>
            <a:endParaRPr lang="en-US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0" y="4881856"/>
            <a:ext cx="8501063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575"/>
              </a:spcBef>
            </a:pPr>
            <a:r>
              <a:rPr lang="en-US" sz="1600" i="1" kern="0" spc="13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Examples of key strategies for mitigation</a:t>
            </a:r>
            <a:endParaRPr lang="en-US" sz="1600" i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57187" y="1300163"/>
            <a:ext cx="3357563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it-IT" sz="135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05398" y="1345458"/>
            <a:ext cx="4629001" cy="324382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9525" indent="-9525" algn="just">
              <a:lnSpc>
                <a:spcPts val="1895"/>
              </a:lnSpc>
              <a:buSzPct val="100000"/>
              <a:buChar char="•"/>
            </a:pPr>
            <a:r>
              <a:rPr lang="en-US" b="1" kern="0" spc="15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Better experimental planning</a:t>
            </a:r>
            <a:endParaRPr lang="en-US" sz="16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400" i="1" kern="0" spc="1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Enhance research and operational protocols to reduce unnecessary material waste at the source.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indent="-9525" algn="just">
              <a:lnSpc>
                <a:spcPts val="1895"/>
              </a:lnSpc>
              <a:spcBef>
                <a:spcPts val="1406"/>
              </a:spcBef>
              <a:buSzPct val="100000"/>
              <a:buChar char="•"/>
            </a:pPr>
            <a:r>
              <a:rPr lang="en-US" b="1" kern="0" spc="15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Bulk purchasing</a:t>
            </a:r>
            <a:endParaRPr lang="en-US" sz="16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400" i="1" kern="0" spc="1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Minimize packaging waste by procuring supplies in larger quantities to reduce single-use plastic consumption.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indent="-9525" algn="just">
              <a:lnSpc>
                <a:spcPts val="1895"/>
              </a:lnSpc>
              <a:spcBef>
                <a:spcPts val="1406"/>
              </a:spcBef>
              <a:buSzPct val="100000"/>
              <a:buChar char="•"/>
            </a:pPr>
            <a:r>
              <a:rPr lang="en-US" b="1" kern="0" spc="15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Recycling initiatives</a:t>
            </a:r>
            <a:endParaRPr lang="en-US" sz="16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400" i="1" kern="0" spc="1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 waste management systems to ensure plastics are properly processed and diverted from landfills.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indent="-9525" algn="just">
              <a:lnSpc>
                <a:spcPts val="1895"/>
              </a:lnSpc>
              <a:spcBef>
                <a:spcPts val="1406"/>
              </a:spcBef>
              <a:buSzPct val="100000"/>
              <a:buChar char="•"/>
            </a:pPr>
            <a:r>
              <a:rPr lang="en-US" b="1" kern="0" spc="15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Shift to reusable alternatives</a:t>
            </a:r>
            <a:endParaRPr lang="en-US" sz="16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400" i="1" kern="0" spc="1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Actively replace single-use plastic items with durable, long-term reusable solutions.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779669" y="4876056"/>
            <a:ext cx="221456" cy="18506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013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fld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Image 0" descr="laboratory plastic waste in a bin">
            <a:extLst>
              <a:ext uri="{FF2B5EF4-FFF2-40B4-BE49-F238E27FC236}">
                <a16:creationId xmlns:a16="http://schemas.microsoft.com/office/drawing/2014/main" id="{188CBE56-8355-BCB1-8CF1-EBC3465ED1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77" b="6277"/>
          <a:stretch/>
        </p:blipFill>
        <p:spPr>
          <a:xfrm>
            <a:off x="357186" y="1432322"/>
            <a:ext cx="3357563" cy="29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8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grafica, schizzo, disegno&#10;&#10;Descrizione generata automaticamente">
            <a:extLst>
              <a:ext uri="{FF2B5EF4-FFF2-40B4-BE49-F238E27FC236}">
                <a16:creationId xmlns:a16="http://schemas.microsoft.com/office/drawing/2014/main" id="{A23BCA01-B741-8E84-7889-8D8FC07EA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4"/>
          <a:stretch>
            <a:fillRect/>
          </a:stretch>
        </p:blipFill>
        <p:spPr>
          <a:xfrm>
            <a:off x="1295400" y="361950"/>
            <a:ext cx="5730025" cy="421787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AA1241-EF53-7285-338D-D07B5449F580}"/>
              </a:ext>
            </a:extLst>
          </p:cNvPr>
          <p:cNvSpPr txBox="1"/>
          <p:nvPr/>
        </p:nvSpPr>
        <p:spPr>
          <a:xfrm>
            <a:off x="3276600" y="1733550"/>
            <a:ext cx="2209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00B050"/>
                </a:solidFill>
              </a:rPr>
              <a:t>~50%</a:t>
            </a:r>
          </a:p>
          <a:p>
            <a:pPr algn="ctr"/>
            <a:r>
              <a:rPr lang="it-IT" sz="1600" dirty="0"/>
              <a:t>of </a:t>
            </a:r>
            <a:r>
              <a:rPr lang="it-IT" sz="1600" dirty="0" err="1"/>
              <a:t>environmental</a:t>
            </a:r>
            <a:r>
              <a:rPr lang="it-IT" sz="1600" dirty="0"/>
              <a:t> footprint</a:t>
            </a:r>
            <a:br>
              <a:rPr lang="it-IT" sz="1600" dirty="0"/>
            </a:b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tied</a:t>
            </a:r>
            <a:r>
              <a:rPr lang="it-IT" sz="1600" dirty="0"/>
              <a:t> </a:t>
            </a:r>
            <a:r>
              <a:rPr lang="it-IT" sz="1600" dirty="0" err="1"/>
              <a:t>directly</a:t>
            </a:r>
            <a:r>
              <a:rPr lang="it-IT" sz="1600" dirty="0"/>
              <a:t> to</a:t>
            </a:r>
            <a:br>
              <a:rPr lang="it-IT" sz="1600" dirty="0"/>
            </a:br>
            <a:r>
              <a:rPr lang="it-IT" sz="1600" b="1" dirty="0" err="1"/>
              <a:t>lack</a:t>
            </a:r>
            <a:r>
              <a:rPr lang="it-IT" sz="1600" b="1" dirty="0"/>
              <a:t> of </a:t>
            </a:r>
            <a:r>
              <a:rPr lang="it-IT" b="1" dirty="0" err="1"/>
              <a:t>scientific</a:t>
            </a:r>
            <a:r>
              <a:rPr lang="it-IT" b="1" dirty="0"/>
              <a:t> </a:t>
            </a:r>
            <a:r>
              <a:rPr lang="it-IT" b="1" dirty="0" err="1"/>
              <a:t>reproducibility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40881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42875" y="4917244"/>
            <a:ext cx="8501063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575"/>
              </a:spcBef>
            </a:pPr>
            <a:r>
              <a:rPr lang="en-US" sz="1238" i="1" kern="0" spc="13" dirty="0">
                <a:solidFill>
                  <a:schemeClr val="bg1">
                    <a:lumMod val="50000"/>
                  </a:scheme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Core Principles for Reproducible and Efficient Research</a:t>
            </a:r>
            <a:endParaRPr lang="en-US" sz="13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70491" y="1568054"/>
            <a:ext cx="2714625" cy="1296591"/>
          </a:xfrm>
          <a:prstGeom prst="rect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pPr algn="ctr"/>
            <a:endParaRPr lang="it-IT" sz="1100"/>
          </a:p>
        </p:txBody>
      </p:sp>
      <p:sp>
        <p:nvSpPr>
          <p:cNvPr id="5" name="Text 3"/>
          <p:cNvSpPr/>
          <p:nvPr/>
        </p:nvSpPr>
        <p:spPr>
          <a:xfrm>
            <a:off x="284803" y="1940533"/>
            <a:ext cx="2357438" cy="192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517"/>
              </a:lnSpc>
            </a:pPr>
            <a:r>
              <a:rPr lang="en-US" sz="1200" b="1" kern="0" spc="12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Power Calculations</a:t>
            </a:r>
            <a:endParaRPr lang="en-US" sz="1200" b="1" dirty="0"/>
          </a:p>
        </p:txBody>
      </p:sp>
      <p:sp>
        <p:nvSpPr>
          <p:cNvPr id="6" name="Text 4"/>
          <p:cNvSpPr/>
          <p:nvPr/>
        </p:nvSpPr>
        <p:spPr>
          <a:xfrm>
            <a:off x="170503" y="2264180"/>
            <a:ext cx="2494508" cy="49358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296"/>
              </a:lnSpc>
              <a:spcBef>
                <a:spcPts val="227"/>
              </a:spcBef>
            </a:pPr>
            <a: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Optimize sample sizes to achieve statistical power while minimizing resource consumption.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1159913" y="1300163"/>
            <a:ext cx="535781" cy="53578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B1509"/>
            </a:solidFill>
            <a:prstDash val="solid"/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8" name="Image 0" descr="-1e16f91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204" y="1433062"/>
            <a:ext cx="207169" cy="271463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2927991" y="1568054"/>
            <a:ext cx="2714625" cy="1296591"/>
          </a:xfrm>
          <a:prstGeom prst="rect">
            <a:avLst/>
          </a:prstGeom>
          <a:solidFill>
            <a:srgbClr val="625D5D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10" name="Text 7"/>
          <p:cNvSpPr/>
          <p:nvPr/>
        </p:nvSpPr>
        <p:spPr>
          <a:xfrm>
            <a:off x="3142303" y="1940533"/>
            <a:ext cx="2357438" cy="192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517"/>
              </a:lnSpc>
            </a:pPr>
            <a:r>
              <a:rPr lang="en-US" sz="1200" b="1" kern="0" spc="12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Randomization</a:t>
            </a:r>
            <a:endParaRPr lang="en-US" sz="1200" b="1" dirty="0"/>
          </a:p>
        </p:txBody>
      </p:sp>
      <p:sp>
        <p:nvSpPr>
          <p:cNvPr id="11" name="Text 8"/>
          <p:cNvSpPr/>
          <p:nvPr/>
        </p:nvSpPr>
        <p:spPr>
          <a:xfrm>
            <a:off x="2989903" y="2243084"/>
            <a:ext cx="2643188" cy="53578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296"/>
              </a:lnSpc>
              <a:spcBef>
                <a:spcPts val="227"/>
              </a:spcBef>
            </a:pPr>
            <a: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Eliminate selection bias to ensure the</a:t>
            </a:r>
            <a:b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integrity and reliability of experimental</a:t>
            </a:r>
            <a:b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results.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4017413" y="1300163"/>
            <a:ext cx="535781" cy="53578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84444"/>
            </a:solidFill>
            <a:prstDash val="solid"/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3" name="Image 1" descr="0f06656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94" y="1433060"/>
            <a:ext cx="285750" cy="271463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5785491" y="1568054"/>
            <a:ext cx="2714625" cy="1296591"/>
          </a:xfrm>
          <a:prstGeom prst="rect">
            <a:avLst/>
          </a:prstGeom>
          <a:solidFill>
            <a:srgbClr val="BBB4B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15" name="Text 11"/>
          <p:cNvSpPr/>
          <p:nvPr/>
        </p:nvSpPr>
        <p:spPr>
          <a:xfrm>
            <a:off x="5999803" y="1940533"/>
            <a:ext cx="2357438" cy="192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517"/>
              </a:lnSpc>
            </a:pPr>
            <a:r>
              <a:rPr lang="en-US" sz="1200" b="1" kern="0" spc="12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Blinding</a:t>
            </a:r>
            <a:endParaRPr lang="en-US" sz="1200" b="1" dirty="0"/>
          </a:p>
        </p:txBody>
      </p:sp>
      <p:sp>
        <p:nvSpPr>
          <p:cNvPr id="16" name="Text 12"/>
          <p:cNvSpPr/>
          <p:nvPr/>
        </p:nvSpPr>
        <p:spPr>
          <a:xfrm>
            <a:off x="5999803" y="2145399"/>
            <a:ext cx="2367149" cy="73115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296"/>
              </a:lnSpc>
              <a:spcBef>
                <a:spcPts val="227"/>
              </a:spcBef>
            </a:pPr>
            <a:r>
              <a:rPr lang="en-US" sz="1100" kern="0" spc="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Implement rigorous masking protocols to prevent observer bias and maintain experimental objectivity.</a:t>
            </a:r>
            <a:endParaRPr lang="en-US" sz="1100" dirty="0"/>
          </a:p>
        </p:txBody>
      </p:sp>
      <p:sp>
        <p:nvSpPr>
          <p:cNvPr id="17" name="Shape 13"/>
          <p:cNvSpPr/>
          <p:nvPr/>
        </p:nvSpPr>
        <p:spPr>
          <a:xfrm>
            <a:off x="6874913" y="1300163"/>
            <a:ext cx="535781" cy="53578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39999"/>
            </a:solidFill>
            <a:prstDash val="solid"/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8" name="Image 2" descr="4de3576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951" y="1483291"/>
            <a:ext cx="271463" cy="171450"/>
          </a:xfrm>
          <a:prstGeom prst="rect">
            <a:avLst/>
          </a:prstGeom>
        </p:spPr>
      </p:pic>
      <p:sp>
        <p:nvSpPr>
          <p:cNvPr id="19" name="Shape 14"/>
          <p:cNvSpPr/>
          <p:nvPr/>
        </p:nvSpPr>
        <p:spPr>
          <a:xfrm>
            <a:off x="70491" y="3203972"/>
            <a:ext cx="4143375" cy="1296591"/>
          </a:xfrm>
          <a:prstGeom prst="rect">
            <a:avLst/>
          </a:prstGeom>
          <a:solidFill>
            <a:srgbClr val="04040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20" name="Text 15"/>
          <p:cNvSpPr/>
          <p:nvPr/>
        </p:nvSpPr>
        <p:spPr>
          <a:xfrm>
            <a:off x="284803" y="3576452"/>
            <a:ext cx="3786188" cy="192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517"/>
              </a:lnSpc>
            </a:pPr>
            <a:r>
              <a:rPr lang="en-US" sz="1200" b="1" kern="0" spc="12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Data Sharing</a:t>
            </a:r>
            <a:endParaRPr lang="en-US" sz="1200" b="1" dirty="0"/>
          </a:p>
        </p:txBody>
      </p:sp>
      <p:sp>
        <p:nvSpPr>
          <p:cNvPr id="21" name="Text 16"/>
          <p:cNvSpPr/>
          <p:nvPr/>
        </p:nvSpPr>
        <p:spPr>
          <a:xfrm>
            <a:off x="284803" y="3919091"/>
            <a:ext cx="3786188" cy="3290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just">
              <a:lnSpc>
                <a:spcPts val="1296"/>
              </a:lnSpc>
              <a:spcBef>
                <a:spcPts val="227"/>
              </a:spcBef>
            </a:pPr>
            <a: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Promote transparency and scientific progress by making datasets accessible to the broader community.</a:t>
            </a:r>
            <a:endParaRPr lang="en-US" sz="1100" dirty="0"/>
          </a:p>
        </p:txBody>
      </p:sp>
      <p:sp>
        <p:nvSpPr>
          <p:cNvPr id="22" name="Shape 17"/>
          <p:cNvSpPr/>
          <p:nvPr/>
        </p:nvSpPr>
        <p:spPr>
          <a:xfrm>
            <a:off x="1874288" y="2936082"/>
            <a:ext cx="535781" cy="53578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23" name="Image 3" descr="69135b6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022" y="3081537"/>
            <a:ext cx="228600" cy="242888"/>
          </a:xfrm>
          <a:prstGeom prst="rect">
            <a:avLst/>
          </a:prstGeom>
        </p:spPr>
      </p:pic>
      <p:sp>
        <p:nvSpPr>
          <p:cNvPr id="24" name="Shape 18"/>
          <p:cNvSpPr/>
          <p:nvPr/>
        </p:nvSpPr>
        <p:spPr>
          <a:xfrm>
            <a:off x="4356741" y="3203972"/>
            <a:ext cx="4143375" cy="1296591"/>
          </a:xfrm>
          <a:prstGeom prst="rect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pPr algn="ctr"/>
            <a:endParaRPr lang="it-IT" sz="1100"/>
          </a:p>
        </p:txBody>
      </p:sp>
      <p:sp>
        <p:nvSpPr>
          <p:cNvPr id="25" name="Text 19"/>
          <p:cNvSpPr/>
          <p:nvPr/>
        </p:nvSpPr>
        <p:spPr>
          <a:xfrm>
            <a:off x="4571053" y="3576452"/>
            <a:ext cx="3786188" cy="192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517"/>
              </a:lnSpc>
            </a:pPr>
            <a:r>
              <a:rPr lang="en-US" sz="1200" b="1" kern="0" spc="12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Shared Controls</a:t>
            </a:r>
            <a:endParaRPr lang="en-US" sz="1200" b="1" dirty="0"/>
          </a:p>
        </p:txBody>
      </p:sp>
      <p:sp>
        <p:nvSpPr>
          <p:cNvPr id="26" name="Text 20"/>
          <p:cNvSpPr/>
          <p:nvPr/>
        </p:nvSpPr>
        <p:spPr>
          <a:xfrm>
            <a:off x="4571053" y="3919091"/>
            <a:ext cx="3786188" cy="3290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just">
              <a:lnSpc>
                <a:spcPts val="1296"/>
              </a:lnSpc>
              <a:spcBef>
                <a:spcPts val="227"/>
              </a:spcBef>
            </a:pPr>
            <a:r>
              <a:rPr lang="en-US" sz="1100" kern="0" spc="9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Leverage centralized control groups to reduce the total number of subjects required across multiple studies.</a:t>
            </a:r>
            <a:endParaRPr lang="en-US" sz="1100" dirty="0"/>
          </a:p>
        </p:txBody>
      </p:sp>
      <p:sp>
        <p:nvSpPr>
          <p:cNvPr id="27" name="Shape 21"/>
          <p:cNvSpPr/>
          <p:nvPr/>
        </p:nvSpPr>
        <p:spPr>
          <a:xfrm>
            <a:off x="6160538" y="2936082"/>
            <a:ext cx="535781" cy="53578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B1509"/>
            </a:solidFill>
            <a:prstDash val="solid"/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28" name="Image 4" descr="-4d34949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297" y="3119210"/>
            <a:ext cx="285750" cy="171450"/>
          </a:xfrm>
          <a:prstGeom prst="rect">
            <a:avLst/>
          </a:prstGeom>
        </p:spPr>
      </p:pic>
      <p:sp>
        <p:nvSpPr>
          <p:cNvPr id="29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779669" y="4876056"/>
            <a:ext cx="221456" cy="18506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013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/>
              <a:t>12</a:t>
            </a:fld>
            <a:endParaRPr lang="en-US"/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54485154-DDE7-56E8-79A2-2A8BCCE22CCF}"/>
              </a:ext>
            </a:extLst>
          </p:cNvPr>
          <p:cNvSpPr txBox="1"/>
          <p:nvPr/>
        </p:nvSpPr>
        <p:spPr>
          <a:xfrm>
            <a:off x="160616" y="697558"/>
            <a:ext cx="8320811" cy="461665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pPr algn="ctr">
              <a:defRPr sz="3600" b="1">
                <a:solidFill>
                  <a:srgbClr val="991B1B"/>
                </a:solidFill>
                <a:latin typeface="Georgia"/>
              </a:defRPr>
            </a:pPr>
            <a:r>
              <a:rPr sz="27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Robust Science is Inherently Green Science</a:t>
            </a:r>
          </a:p>
        </p:txBody>
      </p:sp>
    </p:spTree>
    <p:extLst>
      <p:ext uri="{BB962C8B-B14F-4D97-AF65-F5344CB8AC3E}">
        <p14:creationId xmlns:p14="http://schemas.microsoft.com/office/powerpoint/2010/main" val="48830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D09BF-DE5E-B897-45E3-664ADF1DD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>
            <a:fillRect/>
          </a:stretch>
        </p:blipFill>
        <p:spPr bwMode="auto">
          <a:xfrm>
            <a:off x="595735" y="514350"/>
            <a:ext cx="6117432" cy="4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D29C-8012-7ECB-B224-3E5DB846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38" y="2537367"/>
            <a:ext cx="3015990" cy="2261993"/>
          </a:xfrm>
          <a:prstGeom prst="rect">
            <a:avLst/>
          </a:prstGeom>
          <a:noFill/>
          <a:ln w="444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7">
            <a:extLst>
              <a:ext uri="{FF2B5EF4-FFF2-40B4-BE49-F238E27FC236}">
                <a16:creationId xmlns:a16="http://schemas.microsoft.com/office/drawing/2014/main" id="{8649A49C-F6C1-0C96-CD45-C15DA89AED18}"/>
              </a:ext>
            </a:extLst>
          </p:cNvPr>
          <p:cNvCxnSpPr>
            <a:cxnSpLocks/>
          </p:cNvCxnSpPr>
          <p:nvPr/>
        </p:nvCxnSpPr>
        <p:spPr>
          <a:xfrm flipV="1">
            <a:off x="2133600" y="2537367"/>
            <a:ext cx="1034538" cy="262983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E27A48-0412-9A48-25BC-D88263FEA300}"/>
              </a:ext>
            </a:extLst>
          </p:cNvPr>
          <p:cNvSpPr txBox="1"/>
          <p:nvPr/>
        </p:nvSpPr>
        <p:spPr>
          <a:xfrm>
            <a:off x="1953852" y="818833"/>
            <a:ext cx="57364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Focus on a single gene,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protein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RNA, pathway,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metabolite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(or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cell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type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cause-and-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effect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relationships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Highly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controlled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experiments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Mechanistic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depth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it-IT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2FCB592-25FF-919B-DB9E-FA3AFD6A0B35}"/>
              </a:ext>
            </a:extLst>
          </p:cNvPr>
          <p:cNvSpPr txBox="1"/>
          <p:nvPr/>
        </p:nvSpPr>
        <p:spPr>
          <a:xfrm>
            <a:off x="683035" y="40276"/>
            <a:ext cx="7447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91C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</a:t>
            </a:r>
            <a:r>
              <a:rPr lang="it-IT" sz="2400" b="1" dirty="0" err="1">
                <a:solidFill>
                  <a:srgbClr val="991C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Reductionist</a:t>
            </a:r>
            <a:r>
              <a:rPr lang="it-IT" sz="2400" b="1" dirty="0">
                <a:solidFill>
                  <a:srgbClr val="991C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Systems </a:t>
            </a:r>
            <a:r>
              <a:rPr lang="it-IT" sz="2400" b="1" dirty="0" err="1">
                <a:solidFill>
                  <a:srgbClr val="991C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Biology</a:t>
            </a:r>
            <a:r>
              <a:rPr lang="it-IT" sz="2400" b="1" dirty="0">
                <a:solidFill>
                  <a:srgbClr val="991C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b="1" dirty="0" err="1">
                <a:solidFill>
                  <a:srgbClr val="991C2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Approach</a:t>
            </a:r>
            <a:endParaRPr lang="it-IT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AE87866F-27D5-015B-38D0-357FD31B01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797652" y="776681"/>
            <a:ext cx="649224" cy="745699"/>
          </a:xfrm>
          <a:prstGeom prst="rect">
            <a:avLst/>
          </a:prstGeom>
        </p:spPr>
      </p:pic>
      <p:pic>
        <p:nvPicPr>
          <p:cNvPr id="20" name="Image 7" descr="preencoded.png">
            <a:extLst>
              <a:ext uri="{FF2B5EF4-FFF2-40B4-BE49-F238E27FC236}">
                <a16:creationId xmlns:a16="http://schemas.microsoft.com/office/drawing/2014/main" id="{0E66A739-2B49-3CA9-5657-BD7643F55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852376" y="945082"/>
            <a:ext cx="555498" cy="369332"/>
          </a:xfrm>
          <a:prstGeom prst="rect">
            <a:avLst/>
          </a:prstGeom>
        </p:spPr>
      </p:pic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454E5CB1-317A-2272-E78D-6E9923649C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83017" y="1695996"/>
            <a:ext cx="686124" cy="972862"/>
          </a:xfrm>
          <a:prstGeom prst="rect">
            <a:avLst/>
          </a:prstGeom>
        </p:spPr>
      </p:pic>
      <p:cxnSp>
        <p:nvCxnSpPr>
          <p:cNvPr id="25" name="Connettore diritto a freccia 24">
            <a:extLst>
              <a:ext uri="{FF2B5EF4-FFF2-40B4-BE49-F238E27FC236}">
                <a16:creationId xmlns:a16="http://schemas.microsoft.com/office/drawing/2014/main" id="{1C4EBD66-CEAE-A91D-5885-6A1328AC1C17}"/>
              </a:ext>
            </a:extLst>
          </p:cNvPr>
          <p:cNvCxnSpPr/>
          <p:nvPr/>
        </p:nvCxnSpPr>
        <p:spPr>
          <a:xfrm>
            <a:off x="8763000" y="981141"/>
            <a:ext cx="0" cy="3638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15" descr="preencoded.png">
            <a:extLst>
              <a:ext uri="{FF2B5EF4-FFF2-40B4-BE49-F238E27FC236}">
                <a16:creationId xmlns:a16="http://schemas.microsoft.com/office/drawing/2014/main" id="{7A52EA7A-61A3-A492-251B-DC8A8BFE3A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rcRect l="40796" r="22781"/>
          <a:stretch>
            <a:fillRect/>
          </a:stretch>
        </p:blipFill>
        <p:spPr>
          <a:xfrm>
            <a:off x="6891453" y="3906220"/>
            <a:ext cx="1656811" cy="921197"/>
          </a:xfrm>
          <a:prstGeom prst="rect">
            <a:avLst/>
          </a:prstGeom>
        </p:spPr>
      </p:pic>
      <p:pic>
        <p:nvPicPr>
          <p:cNvPr id="28" name="Image 23" descr="preencoded.png">
            <a:extLst>
              <a:ext uri="{FF2B5EF4-FFF2-40B4-BE49-F238E27FC236}">
                <a16:creationId xmlns:a16="http://schemas.microsoft.com/office/drawing/2014/main" id="{EBB7C60E-8322-FDAE-0E66-65E4B4F0439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6880255" y="3087081"/>
            <a:ext cx="335527" cy="461665"/>
          </a:xfrm>
          <a:prstGeom prst="rect">
            <a:avLst/>
          </a:prstGeom>
        </p:spPr>
      </p:pic>
      <p:pic>
        <p:nvPicPr>
          <p:cNvPr id="29" name="Image 24" descr="preencoded.png">
            <a:extLst>
              <a:ext uri="{FF2B5EF4-FFF2-40B4-BE49-F238E27FC236}">
                <a16:creationId xmlns:a16="http://schemas.microsoft.com/office/drawing/2014/main" id="{0FC4DD0D-854B-046A-3F5E-8C38797CF4C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7836223" y="3426682"/>
            <a:ext cx="587803" cy="378414"/>
          </a:xfrm>
          <a:prstGeom prst="rect">
            <a:avLst/>
          </a:prstGeom>
        </p:spPr>
      </p:pic>
      <p:pic>
        <p:nvPicPr>
          <p:cNvPr id="30" name="Image 25" descr="preencoded.png">
            <a:extLst>
              <a:ext uri="{FF2B5EF4-FFF2-40B4-BE49-F238E27FC236}">
                <a16:creationId xmlns:a16="http://schemas.microsoft.com/office/drawing/2014/main" id="{206A891F-E3E6-F5E5-AD4E-B7D2920D349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7277752" y="2775601"/>
            <a:ext cx="466711" cy="549962"/>
          </a:xfrm>
          <a:prstGeom prst="rect">
            <a:avLst/>
          </a:prstGeom>
        </p:spPr>
      </p:pic>
      <p:pic>
        <p:nvPicPr>
          <p:cNvPr id="31" name="Image 26" descr="preencoded.png">
            <a:extLst>
              <a:ext uri="{FF2B5EF4-FFF2-40B4-BE49-F238E27FC236}">
                <a16:creationId xmlns:a16="http://schemas.microsoft.com/office/drawing/2014/main" id="{20A40845-B8E4-35A5-809D-2ECB6A476EC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289121" y="3441685"/>
            <a:ext cx="416256" cy="350664"/>
          </a:xfrm>
          <a:prstGeom prst="rect">
            <a:avLst/>
          </a:prstGeom>
        </p:spPr>
      </p:pic>
      <p:pic>
        <p:nvPicPr>
          <p:cNvPr id="32" name="Image 28" descr="preencoded.png">
            <a:extLst>
              <a:ext uri="{FF2B5EF4-FFF2-40B4-BE49-F238E27FC236}">
                <a16:creationId xmlns:a16="http://schemas.microsoft.com/office/drawing/2014/main" id="{7ED3D3D6-3F12-7869-F81F-7949F49A43E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7908437" y="2759742"/>
            <a:ext cx="471756" cy="59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38" y="71439"/>
            <a:ext cx="3096187" cy="16453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5" name="Text 2"/>
          <p:cNvSpPr/>
          <p:nvPr/>
        </p:nvSpPr>
        <p:spPr>
          <a:xfrm>
            <a:off x="3444452" y="754815"/>
            <a:ext cx="5322094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>
              <a:lnSpc>
                <a:spcPts val="3240"/>
              </a:lnSpc>
              <a:spcBef>
                <a:spcPts val="1388"/>
              </a:spcBef>
            </a:pPr>
            <a:r>
              <a:rPr lang="en-US" sz="2813" kern="0" spc="-169" dirty="0">
                <a:solidFill>
                  <a:srgbClr val="C00000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Precision Medicine Paradigm</a:t>
            </a:r>
            <a:endParaRPr lang="en-US" sz="1350" dirty="0">
              <a:solidFill>
                <a:srgbClr val="C0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2732485" y="4895005"/>
            <a:ext cx="5322094" cy="1974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>
              <a:lnSpc>
                <a:spcPts val="1556"/>
              </a:lnSpc>
              <a:spcBef>
                <a:spcPts val="869"/>
              </a:spcBef>
            </a:pPr>
            <a:r>
              <a:rPr lang="en-US" sz="1200" i="1" kern="0" spc="-81" dirty="0">
                <a:latin typeface="Calibri" panose="020F0502020204030204" pitchFamily="34" charset="0"/>
                <a:ea typeface="Inter SemiBold" pitchFamily="34" charset="-122"/>
                <a:cs typeface="Calibri" panose="020F0502020204030204" pitchFamily="34" charset="0"/>
              </a:rPr>
              <a:t>Balancing clinical impact vs. environmental cost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393532" y="2029557"/>
            <a:ext cx="5322094" cy="1974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85750" indent="-285750">
              <a:lnSpc>
                <a:spcPts val="1556"/>
              </a:lnSpc>
              <a:spcBef>
                <a:spcPts val="1087"/>
              </a:spcBef>
              <a:buFont typeface="Arial" panose="020B0604020202020204" pitchFamily="34" charset="0"/>
              <a:buChar char="•"/>
            </a:pPr>
            <a:r>
              <a:rPr lang="en-US" b="1" kern="0" spc="-81" dirty="0">
                <a:solidFill>
                  <a:srgbClr val="C00000"/>
                </a:solidFill>
                <a:latin typeface="Calibri" panose="020F0502020204030204" pitchFamily="34" charset="0"/>
                <a:ea typeface="Inter SemiBold" pitchFamily="34" charset="-122"/>
                <a:cs typeface="Calibri" panose="020F0502020204030204" pitchFamily="34" charset="0"/>
              </a:rPr>
              <a:t>The high-throughput data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715000" y="1939754"/>
            <a:ext cx="2824162" cy="113327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just">
              <a:lnSpc>
                <a:spcPts val="1693"/>
              </a:lnSpc>
              <a:spcBef>
                <a:spcPts val="974"/>
              </a:spcBef>
            </a:pPr>
            <a:r>
              <a:rPr lang="en-US" sz="1400" i="1" kern="0" spc="-25" dirty="0">
                <a:solidFill>
                  <a:srgbClr val="000000">
                    <a:alpha val="55000"/>
                  </a:srgbClr>
                </a:solidFill>
                <a:latin typeface="Calibri" panose="020F0502020204030204" pitchFamily="34" charset="0"/>
                <a:ea typeface="Inter Medium" pitchFamily="34" charset="-122"/>
                <a:cs typeface="Calibri" panose="020F0502020204030204" pitchFamily="34" charset="0"/>
              </a:rPr>
              <a:t>Electronic health records, imaging data, and multi-omics analysis.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85235" y="2998574"/>
            <a:ext cx="5322094" cy="1974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85750" indent="-285750">
              <a:lnSpc>
                <a:spcPts val="1556"/>
              </a:lnSpc>
              <a:spcBef>
                <a:spcPts val="1087"/>
              </a:spcBef>
              <a:buFont typeface="Arial" panose="020B0604020202020204" pitchFamily="34" charset="0"/>
              <a:buChar char="•"/>
            </a:pPr>
            <a:r>
              <a:rPr lang="en-US" b="1" kern="0" spc="-81" dirty="0">
                <a:solidFill>
                  <a:srgbClr val="C00000"/>
                </a:solidFill>
                <a:latin typeface="Calibri" panose="020F0502020204030204" pitchFamily="34" charset="0"/>
                <a:ea typeface="Inter SemiBold" pitchFamily="34" charset="-122"/>
                <a:cs typeface="Calibri" panose="020F0502020204030204" pitchFamily="34" charset="0"/>
              </a:rPr>
              <a:t>Biobanking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Agrupa 8">
            <a:extLst>
              <a:ext uri="{FF2B5EF4-FFF2-40B4-BE49-F238E27FC236}">
                <a16:creationId xmlns:a16="http://schemas.microsoft.com/office/drawing/2014/main" id="{101A59B8-7BA7-A995-F59E-7057FA464558}"/>
              </a:ext>
            </a:extLst>
          </p:cNvPr>
          <p:cNvGrpSpPr/>
          <p:nvPr/>
        </p:nvGrpSpPr>
        <p:grpSpPr>
          <a:xfrm>
            <a:off x="144772" y="244783"/>
            <a:ext cx="4998728" cy="4653933"/>
            <a:chOff x="2500718" y="458280"/>
            <a:chExt cx="6664971" cy="6205243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75F0B42B-AE89-168A-EC22-F6A5D71B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373" t="68926" r="15182" b="19684"/>
            <a:stretch/>
          </p:blipFill>
          <p:spPr>
            <a:xfrm rot="16200000">
              <a:off x="5160052" y="3769854"/>
              <a:ext cx="4308530" cy="965122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D1343F5F-3B92-7DB4-53E4-AC6DE0E03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373" t="11978" r="15182" b="31548"/>
            <a:stretch/>
          </p:blipFill>
          <p:spPr>
            <a:xfrm>
              <a:off x="2500718" y="458280"/>
              <a:ext cx="4308530" cy="4785346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EACACA7-A0FA-794B-EB74-F881E381E3C9}"/>
                </a:ext>
              </a:extLst>
            </p:cNvPr>
            <p:cNvSpPr txBox="1"/>
            <p:nvPr/>
          </p:nvSpPr>
          <p:spPr>
            <a:xfrm>
              <a:off x="3048609" y="6109526"/>
              <a:ext cx="179570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 err="1">
                  <a:latin typeface="Arial Rounded MT Bold" panose="020F0704030504030204" pitchFamily="34" charset="0"/>
                </a:rPr>
                <a:t>Cardiovascular</a:t>
              </a:r>
              <a:endParaRPr lang="it-IT" sz="1050" b="1" dirty="0">
                <a:latin typeface="Arial Rounded MT Bold" panose="020F0704030504030204" pitchFamily="34" charset="0"/>
              </a:endParaRPr>
            </a:p>
            <a:p>
              <a:pPr algn="ctr"/>
              <a:r>
                <a:rPr lang="it-IT" sz="1050" b="1" dirty="0">
                  <a:latin typeface="Arial Rounded MT Bold" panose="020F0704030504030204" pitchFamily="34" charset="0"/>
                </a:rPr>
                <a:t>Imaging</a:t>
              </a:r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3373F8BF-EA21-C714-DAF7-2FB7F49C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7322" t="80048" r="40757" b="13777"/>
            <a:stretch/>
          </p:blipFill>
          <p:spPr>
            <a:xfrm>
              <a:off x="7864360" y="4020019"/>
              <a:ext cx="1285981" cy="523220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5F19CD83-DFE4-3D25-249F-AA6D3D47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892" t="80048" r="65095" b="13777"/>
            <a:stretch/>
          </p:blipFill>
          <p:spPr>
            <a:xfrm>
              <a:off x="7861655" y="2446397"/>
              <a:ext cx="1291390" cy="523220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FC2464C0-6AAA-1BAD-E4F9-7A6DB877C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3893" t="80694" r="13663" b="13777"/>
            <a:stretch/>
          </p:blipFill>
          <p:spPr>
            <a:xfrm>
              <a:off x="7849012" y="5593641"/>
              <a:ext cx="1316677" cy="468466"/>
            </a:xfrm>
            <a:prstGeom prst="rect">
              <a:avLst/>
            </a:prstGeom>
          </p:spPr>
        </p:pic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4525A4C-F62D-A9F7-EF74-F7EC6376B49F}"/>
              </a:ext>
            </a:extLst>
          </p:cNvPr>
          <p:cNvSpPr txBox="1"/>
          <p:nvPr/>
        </p:nvSpPr>
        <p:spPr>
          <a:xfrm>
            <a:off x="2080464" y="4483099"/>
            <a:ext cx="13467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latin typeface="Arial Rounded MT Bold" panose="020F0704030504030204" pitchFamily="34" charset="0"/>
              </a:rPr>
              <a:t>Clinical</a:t>
            </a:r>
          </a:p>
          <a:p>
            <a:pPr algn="ctr"/>
            <a:r>
              <a:rPr lang="it-IT" sz="1050" b="1" dirty="0">
                <a:latin typeface="Arial Rounded MT Bold" panose="020F0704030504030204" pitchFamily="34" charset="0"/>
              </a:rPr>
              <a:t>Evaluation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2B8332C5-78F9-1880-B76E-6A7EC1D861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70541" t="64948" r="19392" b="16581"/>
          <a:stretch/>
        </p:blipFill>
        <p:spPr>
          <a:xfrm>
            <a:off x="177371" y="3762222"/>
            <a:ext cx="577147" cy="741253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BEC66DD-27CE-F1D8-D634-758E7E7C450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70541" t="30346" r="18067" b="54964"/>
          <a:stretch/>
        </p:blipFill>
        <p:spPr>
          <a:xfrm>
            <a:off x="2521422" y="3893995"/>
            <a:ext cx="639621" cy="577313"/>
          </a:xfrm>
          <a:prstGeom prst="rect">
            <a:avLst/>
          </a:prstGeom>
        </p:spPr>
      </p:pic>
      <p:pic>
        <p:nvPicPr>
          <p:cNvPr id="36" name="Immagine 35" descr="Immagine che contiene design&#10;&#10;Descrizione generata automaticamente">
            <a:extLst>
              <a:ext uri="{FF2B5EF4-FFF2-40B4-BE49-F238E27FC236}">
                <a16:creationId xmlns:a16="http://schemas.microsoft.com/office/drawing/2014/main" id="{6BCFB308-4D66-83AC-EEEC-B7B24085BD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806" r="78560"/>
          <a:stretch/>
        </p:blipFill>
        <p:spPr>
          <a:xfrm>
            <a:off x="739430" y="3792254"/>
            <a:ext cx="723842" cy="724731"/>
          </a:xfrm>
          <a:prstGeom prst="rect">
            <a:avLst/>
          </a:prstGeom>
        </p:spPr>
      </p:pic>
      <p:pic>
        <p:nvPicPr>
          <p:cNvPr id="37" name="Immagine 36" descr="Immagine che contiene design&#10;&#10;Descrizione generata automaticamente">
            <a:extLst>
              <a:ext uri="{FF2B5EF4-FFF2-40B4-BE49-F238E27FC236}">
                <a16:creationId xmlns:a16="http://schemas.microsoft.com/office/drawing/2014/main" id="{ED2C817E-DB36-98A9-267B-8D3DFD59F0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797" t="19504"/>
          <a:stretch/>
        </p:blipFill>
        <p:spPr>
          <a:xfrm>
            <a:off x="1600582" y="3833793"/>
            <a:ext cx="593720" cy="625423"/>
          </a:xfrm>
          <a:prstGeom prst="rect">
            <a:avLst/>
          </a:prstGeom>
        </p:spPr>
      </p:pic>
      <p:sp>
        <p:nvSpPr>
          <p:cNvPr id="38" name="Text 2">
            <a:extLst>
              <a:ext uri="{FF2B5EF4-FFF2-40B4-BE49-F238E27FC236}">
                <a16:creationId xmlns:a16="http://schemas.microsoft.com/office/drawing/2014/main" id="{3B2C4C3F-E820-50DA-E6B9-043C229F6EA9}"/>
              </a:ext>
            </a:extLst>
          </p:cNvPr>
          <p:cNvSpPr/>
          <p:nvPr/>
        </p:nvSpPr>
        <p:spPr>
          <a:xfrm>
            <a:off x="3397667" y="731967"/>
            <a:ext cx="5566146" cy="411435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txBody>
          <a:bodyPr wrap="square" lIns="0" tIns="0" rIns="0" bIns="0" rtlCol="0" anchor="ctr"/>
          <a:lstStyle/>
          <a:p>
            <a:pPr>
              <a:lnSpc>
                <a:spcPts val="3240"/>
              </a:lnSpc>
              <a:spcBef>
                <a:spcPts val="1388"/>
              </a:spcBef>
            </a:pPr>
            <a:r>
              <a:rPr lang="en-US" sz="2813" kern="0" spc="-169" dirty="0">
                <a:solidFill>
                  <a:srgbClr val="C00000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Precision Medicine </a:t>
            </a:r>
            <a:r>
              <a:rPr lang="en-US" sz="2813" kern="0" spc="-169" dirty="0"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Environmental Dilemma</a:t>
            </a:r>
            <a:endParaRPr lang="en-US" sz="1350" dirty="0"/>
          </a:p>
        </p:txBody>
      </p:sp>
      <p:sp>
        <p:nvSpPr>
          <p:cNvPr id="3" name="Text 7">
            <a:extLst>
              <a:ext uri="{FF2B5EF4-FFF2-40B4-BE49-F238E27FC236}">
                <a16:creationId xmlns:a16="http://schemas.microsoft.com/office/drawing/2014/main" id="{A6FB100E-2094-3DAA-BD99-52205248EC09}"/>
              </a:ext>
            </a:extLst>
          </p:cNvPr>
          <p:cNvSpPr/>
          <p:nvPr/>
        </p:nvSpPr>
        <p:spPr>
          <a:xfrm>
            <a:off x="5385235" y="3703765"/>
            <a:ext cx="5322094" cy="1974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85750" indent="-285750">
              <a:lnSpc>
                <a:spcPts val="1556"/>
              </a:lnSpc>
              <a:spcBef>
                <a:spcPts val="1087"/>
              </a:spcBef>
              <a:buFont typeface="Arial" panose="020B0604020202020204" pitchFamily="34" charset="0"/>
              <a:buChar char="•"/>
            </a:pPr>
            <a:r>
              <a:rPr lang="en-US" b="1" kern="0" spc="-81" dirty="0">
                <a:solidFill>
                  <a:srgbClr val="C00000"/>
                </a:solidFill>
                <a:latin typeface="Calibri" panose="020F0502020204030204" pitchFamily="34" charset="0"/>
                <a:ea typeface="Inter SemiBold" pitchFamily="34" charset="-122"/>
                <a:cs typeface="Calibri" panose="020F0502020204030204" pitchFamily="34" charset="0"/>
              </a:rPr>
              <a:t>High-capacity computing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7">
            <a:extLst>
              <a:ext uri="{FF2B5EF4-FFF2-40B4-BE49-F238E27FC236}">
                <a16:creationId xmlns:a16="http://schemas.microsoft.com/office/drawing/2014/main" id="{3ADEC426-BBF1-3138-758D-B9C88A1CC8EB}"/>
              </a:ext>
            </a:extLst>
          </p:cNvPr>
          <p:cNvSpPr/>
          <p:nvPr/>
        </p:nvSpPr>
        <p:spPr>
          <a:xfrm>
            <a:off x="5393532" y="4289956"/>
            <a:ext cx="5322094" cy="1974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85750" indent="-285750">
              <a:lnSpc>
                <a:spcPts val="1556"/>
              </a:lnSpc>
              <a:spcBef>
                <a:spcPts val="1087"/>
              </a:spcBef>
              <a:buFont typeface="Arial" panose="020B0604020202020204" pitchFamily="34" charset="0"/>
              <a:buChar char="•"/>
            </a:pPr>
            <a:r>
              <a:rPr lang="en-US" b="1" kern="0" spc="-81" dirty="0">
                <a:solidFill>
                  <a:srgbClr val="C00000"/>
                </a:solidFill>
                <a:latin typeface="Calibri" panose="020F0502020204030204" pitchFamily="34" charset="0"/>
                <a:ea typeface="Inter SemiBold" pitchFamily="34" charset="-122"/>
                <a:cs typeface="Calibri" panose="020F0502020204030204" pitchFamily="34" charset="0"/>
              </a:rPr>
              <a:t>Artificial Intelligence modeling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8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5C61737-A5DD-00C7-6CB2-89191667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318"/>
            <a:ext cx="4267200" cy="400517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DDAF63A-E51A-3E30-F962-FAF56040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454" y="1428750"/>
            <a:ext cx="4022746" cy="27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2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1468" y="531541"/>
            <a:ext cx="8501063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240"/>
              </a:lnSpc>
            </a:pPr>
            <a:r>
              <a:rPr lang="en-US" sz="2813" b="1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Cold Storage Optimization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321469" y="922305"/>
            <a:ext cx="8501063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575"/>
              </a:spcBef>
            </a:pPr>
            <a:r>
              <a:rPr lang="en-US" sz="1238" kern="0" spc="13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Strategic Initiatives for Energy Efficiency and Space Management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357187" y="1300163"/>
            <a:ext cx="3357563" cy="29432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6" name="Text 3"/>
          <p:cNvSpPr/>
          <p:nvPr/>
        </p:nvSpPr>
        <p:spPr>
          <a:xfrm>
            <a:off x="4953000" y="1301732"/>
            <a:ext cx="3581400" cy="329884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9525" indent="-9525" algn="just">
              <a:lnSpc>
                <a:spcPts val="1895"/>
              </a:lnSpc>
              <a:buSzPct val="100000"/>
              <a:buChar char="•"/>
            </a:pPr>
            <a:r>
              <a:rPr lang="en-US" sz="1600" kern="0" spc="15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Temperature adjustment</a:t>
            </a:r>
            <a:endParaRPr lang="en-US" sz="1400" dirty="0">
              <a:solidFill>
                <a:srgbClr val="C00000"/>
              </a:solidFill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200" i="1" kern="0" spc="11" dirty="0">
                <a:solidFill>
                  <a:schemeClr val="bg1">
                    <a:lumMod val="50000"/>
                  </a:scheme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Transition long-term storage from -80°C to -70°C to lower energy consumption.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9525" indent="-9525" algn="just">
              <a:lnSpc>
                <a:spcPts val="1895"/>
              </a:lnSpc>
              <a:spcBef>
                <a:spcPts val="1406"/>
              </a:spcBef>
              <a:buSzPct val="100000"/>
              <a:buChar char="•"/>
            </a:pPr>
            <a:r>
              <a:rPr lang="en-US" sz="1600" kern="0" spc="15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Consolidation</a:t>
            </a:r>
            <a:endParaRPr lang="en-US" sz="1400" dirty="0">
              <a:solidFill>
                <a:srgbClr val="C00000"/>
              </a:solidFill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200" i="1" kern="0" spc="11" dirty="0">
                <a:solidFill>
                  <a:schemeClr val="bg1">
                    <a:lumMod val="50000"/>
                  </a:scheme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Optimize space by grouping samples and retiring underutilize freezer units.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9525" indent="-9525" algn="just">
              <a:lnSpc>
                <a:spcPts val="1895"/>
              </a:lnSpc>
              <a:spcBef>
                <a:spcPts val="1406"/>
              </a:spcBef>
              <a:buSzPct val="100000"/>
              <a:buChar char="•"/>
            </a:pPr>
            <a:r>
              <a:rPr lang="en-US" sz="1600" kern="0" spc="15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Inventory purging</a:t>
            </a:r>
            <a:endParaRPr lang="en-US" sz="1400" dirty="0">
              <a:solidFill>
                <a:srgbClr val="C00000"/>
              </a:solidFill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200" i="1" kern="0" spc="11" dirty="0">
                <a:solidFill>
                  <a:schemeClr val="bg1">
                    <a:lumMod val="50000"/>
                  </a:scheme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Implement rigorous cycles to remove obsolete or expired samples.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pPr marL="9525" indent="-9525" algn="just">
              <a:lnSpc>
                <a:spcPts val="1895"/>
              </a:lnSpc>
              <a:spcBef>
                <a:spcPts val="1406"/>
              </a:spcBef>
              <a:buSzPct val="100000"/>
              <a:buChar char="•"/>
            </a:pPr>
            <a:r>
              <a:rPr lang="en-US" sz="1600" kern="0" spc="15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Digital tracking</a:t>
            </a:r>
            <a:endParaRPr lang="en-US" sz="1400" dirty="0">
              <a:solidFill>
                <a:srgbClr val="C00000"/>
              </a:solidFill>
            </a:endParaRPr>
          </a:p>
          <a:p>
            <a:pPr marL="9525" lvl="1" indent="-9525" algn="just">
              <a:lnSpc>
                <a:spcPts val="1620"/>
              </a:lnSpc>
              <a:spcBef>
                <a:spcPts val="173"/>
              </a:spcBef>
            </a:pPr>
            <a:r>
              <a:rPr lang="en-US" sz="1200" i="1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Improve visibility through modernized inventory management systems.</a:t>
            </a:r>
            <a:endParaRPr lang="en-US" sz="1400" i="1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9E191B2-840B-1851-1C7D-A01D06738542}"/>
              </a:ext>
            </a:extLst>
          </p:cNvPr>
          <p:cNvSpPr/>
          <p:nvPr/>
        </p:nvSpPr>
        <p:spPr>
          <a:xfrm>
            <a:off x="158471" y="1334842"/>
            <a:ext cx="4636058" cy="3141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3B2D32-BBF5-E050-B970-276EA17A01B1}"/>
              </a:ext>
            </a:extLst>
          </p:cNvPr>
          <p:cNvSpPr txBox="1"/>
          <p:nvPr/>
        </p:nvSpPr>
        <p:spPr>
          <a:xfrm>
            <a:off x="295370" y="1500915"/>
            <a:ext cx="1828799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single standard -80°C ultra-low temperature freezer </a:t>
            </a:r>
            <a:r>
              <a:rPr lang="it-IT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consumes</a:t>
            </a:r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much</a:t>
            </a:r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energy </a:t>
            </a:r>
            <a:r>
              <a:rPr lang="it-IT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it-IT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 </a:t>
            </a:r>
            <a:r>
              <a:rPr lang="it-IT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entire</a:t>
            </a:r>
            <a:r>
              <a:rPr lang="it-IT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</a:t>
            </a:r>
            <a:r>
              <a:rPr lang="it-IT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domestic</a:t>
            </a:r>
            <a:r>
              <a:rPr lang="it-IT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</a:t>
            </a:r>
            <a:r>
              <a:rPr lang="it-IT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</a:t>
            </a:r>
            <a:r>
              <a:rPr lang="it-IT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single day (~20 kWh).</a:t>
            </a:r>
          </a:p>
          <a:p>
            <a:endParaRPr lang="it-IT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38E9C2C9-B5B0-5ABE-1D53-3F5F39F60C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77551" y="1500915"/>
            <a:ext cx="1057656" cy="1584960"/>
          </a:xfrm>
          <a:prstGeom prst="rect">
            <a:avLst/>
          </a:prstGeom>
        </p:spPr>
      </p:pic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4E9E9366-E3AA-A18D-8A8B-0E2A9BC9D5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03430" y="1512855"/>
            <a:ext cx="1484376" cy="148437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EAD5837-7E3E-A077-D3CD-B94CCED7DAB5}"/>
              </a:ext>
            </a:extLst>
          </p:cNvPr>
          <p:cNvSpPr txBox="1"/>
          <p:nvPr/>
        </p:nvSpPr>
        <p:spPr>
          <a:xfrm>
            <a:off x="2949653" y="2093340"/>
            <a:ext cx="352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it-IT" sz="2000" b="1" dirty="0"/>
              <a:t>=</a:t>
            </a:r>
            <a:endParaRPr lang="it-IT" sz="2000" b="1" i="0" kern="12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6410617-E1A7-CDB6-2305-9AE2691C9446}"/>
              </a:ext>
            </a:extLst>
          </p:cNvPr>
          <p:cNvSpPr txBox="1"/>
          <p:nvPr/>
        </p:nvSpPr>
        <p:spPr>
          <a:xfrm>
            <a:off x="158471" y="3275294"/>
            <a:ext cx="42987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3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Inefficient</a:t>
            </a:r>
            <a:r>
              <a:rPr kumimoji="0" lang="it-IT" altLang="it-IT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freezer and sample management</a:t>
            </a:r>
            <a:endParaRPr kumimoji="0" lang="it-IT" altLang="it-IT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Overfilled</a:t>
            </a:r>
            <a:r>
              <a:rPr kumimoji="0" lang="it-IT" altLang="it-IT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freezer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Storage of obsolete samples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Duplicate sample </a:t>
            </a:r>
            <a:r>
              <a:rPr kumimoji="0" lang="it-IT" altLang="it-IT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collections</a:t>
            </a:r>
            <a:endParaRPr kumimoji="0" lang="it-IT" altLang="it-IT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Poor </a:t>
            </a:r>
            <a:r>
              <a:rPr kumimoji="0" lang="it-IT" altLang="it-IT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  <a:r>
              <a:rPr kumimoji="0" lang="it-IT" altLang="it-IT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tracking</a:t>
            </a:r>
          </a:p>
        </p:txBody>
      </p:sp>
    </p:spTree>
    <p:extLst>
      <p:ext uri="{BB962C8B-B14F-4D97-AF65-F5344CB8AC3E}">
        <p14:creationId xmlns:p14="http://schemas.microsoft.com/office/powerpoint/2010/main" val="336768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1034392"/>
            <a:ext cx="8501063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240"/>
              </a:lnSpc>
            </a:pPr>
            <a:r>
              <a:rPr lang="en-US" sz="2813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Sustainable Biobanking</a:t>
            </a:r>
            <a:endParaRPr lang="en-US" sz="1350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224095" y="4857750"/>
            <a:ext cx="8501063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575"/>
              </a:spcBef>
            </a:pPr>
            <a:r>
              <a:rPr lang="en-US" sz="1238" i="1" kern="0" spc="13" dirty="0">
                <a:solidFill>
                  <a:schemeClr val="bg1">
                    <a:lumMod val="50000"/>
                  </a:scheme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Objective: Maximize biobank value while minimizing operational and environmental waste.</a:t>
            </a:r>
            <a:endParaRPr lang="en-US" sz="13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432833" y="1791652"/>
            <a:ext cx="1071563" cy="1071563"/>
          </a:xfrm>
          <a:prstGeom prst="ellipse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5" name="Image 0" descr="4ecdbe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03" y="2126493"/>
            <a:ext cx="457200" cy="40719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1358" y="3014829"/>
            <a:ext cx="1814513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Centralized Storage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2323" y="3549673"/>
            <a:ext cx="1912583" cy="60459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20"/>
              </a:lnSpc>
              <a:spcBef>
                <a:spcPts val="318"/>
              </a:spcBef>
            </a:pP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Consolidate assets to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optimize energy usage and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management efficiency.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2629536" y="1791652"/>
            <a:ext cx="1071563" cy="1071563"/>
          </a:xfrm>
          <a:prstGeom prst="ellipse">
            <a:avLst/>
          </a:prstGeom>
          <a:solidFill>
            <a:srgbClr val="625D5D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9" name="Image 1" descr="5e0c8b6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402" y="2157887"/>
            <a:ext cx="400050" cy="3429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343786" y="3014829"/>
            <a:ext cx="1643063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Barcode Tracking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2301091" y="3392157"/>
            <a:ext cx="1728453" cy="91962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20"/>
              </a:lnSpc>
              <a:spcBef>
                <a:spcPts val="318"/>
              </a:spcBef>
            </a:pP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Implement standardized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LIMS-based tracking for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high-fidelity inventory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management.</a:t>
            </a:r>
            <a:endParaRPr lang="en-US" sz="1200" dirty="0"/>
          </a:p>
        </p:txBody>
      </p:sp>
      <p:sp>
        <p:nvSpPr>
          <p:cNvPr id="12" name="Shape 8"/>
          <p:cNvSpPr/>
          <p:nvPr/>
        </p:nvSpPr>
        <p:spPr>
          <a:xfrm>
            <a:off x="4826239" y="1791652"/>
            <a:ext cx="1071563" cy="1071563"/>
          </a:xfrm>
          <a:prstGeom prst="ellipse">
            <a:avLst/>
          </a:prstGeom>
          <a:solidFill>
            <a:srgbClr val="BBB4B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3" name="Image 2" descr="699621e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099" y="2069984"/>
            <a:ext cx="414338" cy="50720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298234" y="2994235"/>
            <a:ext cx="2039689" cy="26331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Apply FAIR principles</a:t>
            </a:r>
          </a:p>
        </p:txBody>
      </p:sp>
      <p:sp>
        <p:nvSpPr>
          <p:cNvPr id="15" name="Text 10"/>
          <p:cNvSpPr/>
          <p:nvPr/>
        </p:nvSpPr>
        <p:spPr>
          <a:xfrm>
            <a:off x="4340929" y="3303389"/>
            <a:ext cx="1908781" cy="109716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20"/>
              </a:lnSpc>
              <a:spcBef>
                <a:spcPts val="318"/>
              </a:spcBef>
            </a:pP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Ensure data is Findable, Accessible, Interoperable, and Reusable to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prevent redundant data generation.</a:t>
            </a:r>
          </a:p>
          <a:p>
            <a:pPr algn="ctr">
              <a:lnSpc>
                <a:spcPts val="1620"/>
              </a:lnSpc>
              <a:spcBef>
                <a:spcPts val="318"/>
              </a:spcBef>
            </a:pPr>
            <a:endParaRPr lang="en-US" sz="1200" kern="0" spc="11" dirty="0">
              <a:solidFill>
                <a:srgbClr val="000000">
                  <a:alpha val="80000"/>
                </a:srgbClr>
              </a:solidFill>
              <a:latin typeface="Roboto Regular" pitchFamily="34" charset="0"/>
              <a:ea typeface="Roboto Regular" pitchFamily="34" charset="-122"/>
              <a:cs typeface="Roboto Regular" pitchFamily="34" charset="-12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022942" y="1791652"/>
            <a:ext cx="1071563" cy="1071563"/>
          </a:xfrm>
          <a:prstGeom prst="ellipse">
            <a:avLst/>
          </a:prstGeom>
          <a:solidFill>
            <a:srgbClr val="04040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7" name="Image 3" descr="-5d7fdd1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462" y="2157887"/>
            <a:ext cx="564356" cy="3429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705046" y="3014829"/>
            <a:ext cx="1707356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Shared Biobanks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6659248" y="3392157"/>
            <a:ext cx="1798952" cy="91962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20"/>
              </a:lnSpc>
              <a:spcBef>
                <a:spcPts val="318"/>
              </a:spcBef>
            </a:pP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Promote collaborative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infrastructure to reduce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redundancy and resource</a:t>
            </a:r>
            <a:b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00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depletion.</a:t>
            </a:r>
            <a:endParaRPr lang="en-US" sz="12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779669" y="4876056"/>
            <a:ext cx="221456" cy="18506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013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A8B8F88-D7D5-AD6E-B916-FC876D07622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0014223"/>
              </p:ext>
            </p:extLst>
          </p:nvPr>
        </p:nvGraphicFramePr>
        <p:xfrm>
          <a:off x="1192" y="1191"/>
          <a:ext cx="920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7772400" imgH="10058400" progId="TCLayout.ActiveDocument.1">
                  <p:embed/>
                </p:oleObj>
              </mc:Choice>
              <mc:Fallback>
                <p:oleObj name="Diapositiva think-cell" r:id="rId3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A8B8F88-D7D5-AD6E-B916-FC876D0762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" y="1191"/>
                        <a:ext cx="920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ottotitolo 2">
            <a:extLst>
              <a:ext uri="{FF2B5EF4-FFF2-40B4-BE49-F238E27FC236}">
                <a16:creationId xmlns:a16="http://schemas.microsoft.com/office/drawing/2014/main" id="{A0DD1BE2-4708-CD9F-38E0-769B9CB8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600" y="4572229"/>
            <a:ext cx="6858000" cy="370480"/>
          </a:xfrm>
        </p:spPr>
        <p:txBody>
          <a:bodyPr>
            <a:normAutofit/>
          </a:bodyPr>
          <a:lstStyle/>
          <a:p>
            <a:r>
              <a:rPr lang="it-IT" sz="1350" b="0" i="1" dirty="0"/>
              <a:t>Global </a:t>
            </a:r>
            <a:r>
              <a:rPr lang="it-IT" sz="1350" b="0" i="1" dirty="0" err="1"/>
              <a:t>Environmental</a:t>
            </a:r>
            <a:r>
              <a:rPr lang="it-IT" sz="1350" b="0" i="1" dirty="0"/>
              <a:t> Change </a:t>
            </a:r>
            <a:r>
              <a:rPr lang="it-IT" sz="1350" b="0" i="1" dirty="0" err="1"/>
              <a:t>Advances</a:t>
            </a:r>
            <a:r>
              <a:rPr lang="it-IT" sz="1350" b="0" i="1" dirty="0"/>
              <a:t> 6 (2026)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F08D45-8DC0-CC6E-9015-42C548854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09" y="300918"/>
            <a:ext cx="5046404" cy="42513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53AA8E-6860-E36B-4CF5-15F4458BFA36}"/>
              </a:ext>
            </a:extLst>
          </p:cNvPr>
          <p:cNvSpPr txBox="1"/>
          <p:nvPr/>
        </p:nvSpPr>
        <p:spPr>
          <a:xfrm>
            <a:off x="5334000" y="1352550"/>
            <a:ext cx="347062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dirty="0" err="1">
                <a:solidFill>
                  <a:srgbClr val="C00000"/>
                </a:solidFill>
              </a:rPr>
              <a:t>Environmental</a:t>
            </a:r>
            <a:r>
              <a:rPr lang="it-IT" sz="2400" b="1" dirty="0">
                <a:solidFill>
                  <a:srgbClr val="C00000"/>
                </a:solidFill>
              </a:rPr>
              <a:t> AI Checklist</a:t>
            </a:r>
          </a:p>
          <a:p>
            <a:pPr algn="l">
              <a:buNone/>
            </a:pPr>
            <a:endParaRPr lang="it-IT" sz="1600" b="1" dirty="0">
              <a:solidFill>
                <a:srgbClr val="000000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it-IT" sz="1600" dirty="0">
                <a:solidFill>
                  <a:srgbClr val="000000"/>
                </a:solidFill>
              </a:rPr>
              <a:t> Ask </a:t>
            </a:r>
            <a:r>
              <a:rPr lang="it-IT" sz="1600" dirty="0" err="1">
                <a:solidFill>
                  <a:srgbClr val="000000"/>
                </a:solidFill>
              </a:rPr>
              <a:t>whether</a:t>
            </a:r>
            <a:r>
              <a:rPr lang="it-IT" sz="1600" dirty="0">
                <a:solidFill>
                  <a:srgbClr val="000000"/>
                </a:solidFill>
              </a:rPr>
              <a:t> AI </a:t>
            </a:r>
            <a:r>
              <a:rPr lang="it-IT" sz="1600" dirty="0" err="1">
                <a:solidFill>
                  <a:srgbClr val="000000"/>
                </a:solidFill>
              </a:rPr>
              <a:t>is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needed</a:t>
            </a:r>
            <a:endParaRPr lang="it-IT" sz="1600" dirty="0">
              <a:solidFill>
                <a:srgbClr val="000000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it-IT" sz="1600" dirty="0">
                <a:solidFill>
                  <a:srgbClr val="000000"/>
                </a:solidFill>
              </a:rPr>
              <a:t> Use the </a:t>
            </a:r>
            <a:r>
              <a:rPr lang="it-IT" sz="1600" dirty="0" err="1">
                <a:solidFill>
                  <a:srgbClr val="000000"/>
                </a:solidFill>
              </a:rPr>
              <a:t>smallest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effective</a:t>
            </a:r>
            <a:r>
              <a:rPr lang="it-IT" sz="1600" dirty="0">
                <a:solidFill>
                  <a:srgbClr val="000000"/>
                </a:solidFill>
              </a:rPr>
              <a:t> model</a:t>
            </a:r>
          </a:p>
          <a:p>
            <a:pPr algn="l">
              <a:buFont typeface="+mj-lt"/>
              <a:buAutoNum type="arabicPeriod"/>
            </a:pP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Reuse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existing</a:t>
            </a:r>
            <a:r>
              <a:rPr lang="it-IT" sz="1600" dirty="0">
                <a:solidFill>
                  <a:srgbClr val="000000"/>
                </a:solidFill>
              </a:rPr>
              <a:t> models</a:t>
            </a:r>
          </a:p>
          <a:p>
            <a:pPr algn="l">
              <a:buFont typeface="+mj-lt"/>
              <a:buAutoNum type="arabicPeriod"/>
            </a:pPr>
            <a:r>
              <a:rPr lang="it-IT" sz="1600" dirty="0">
                <a:solidFill>
                  <a:srgbClr val="000000"/>
                </a:solidFill>
              </a:rPr>
              <a:t> Use </a:t>
            </a:r>
            <a:r>
              <a:rPr lang="it-IT" sz="1600" dirty="0" err="1">
                <a:solidFill>
                  <a:srgbClr val="000000"/>
                </a:solidFill>
              </a:rPr>
              <a:t>efficient</a:t>
            </a:r>
            <a:r>
              <a:rPr lang="it-IT" sz="1600" dirty="0">
                <a:solidFill>
                  <a:srgbClr val="000000"/>
                </a:solidFill>
              </a:rPr>
              <a:t> hardware and green data centers</a:t>
            </a:r>
          </a:p>
          <a:p>
            <a:pPr algn="l">
              <a:buFont typeface="+mj-lt"/>
              <a:buAutoNum type="arabicPeriod"/>
            </a:pP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Optimize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inference</a:t>
            </a:r>
            <a:r>
              <a:rPr lang="it-IT" sz="1600" dirty="0">
                <a:solidFill>
                  <a:srgbClr val="000000"/>
                </a:solidFill>
              </a:rPr>
              <a:t> and storage</a:t>
            </a:r>
          </a:p>
          <a:p>
            <a:pPr algn="l">
              <a:buFont typeface="+mj-lt"/>
              <a:buAutoNum type="arabicPeriod"/>
            </a:pP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Measure</a:t>
            </a:r>
            <a:r>
              <a:rPr lang="it-IT" sz="1600" dirty="0">
                <a:solidFill>
                  <a:srgbClr val="000000"/>
                </a:solidFill>
              </a:rPr>
              <a:t> and report </a:t>
            </a:r>
            <a:r>
              <a:rPr lang="it-IT" sz="1600" dirty="0" err="1">
                <a:solidFill>
                  <a:srgbClr val="000000"/>
                </a:solidFill>
              </a:rPr>
              <a:t>emissions</a:t>
            </a:r>
            <a:endParaRPr lang="it-IT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3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27383" y="580764"/>
            <a:ext cx="8929688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 fontAlgn="ctr">
              <a:lnSpc>
                <a:spcPts val="3240"/>
              </a:lnSpc>
            </a:pPr>
            <a:r>
              <a:rPr lang="en-US" sz="2813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Precision Medicine vs. Sustainability: Key Tensions</a:t>
            </a:r>
            <a:endParaRPr lang="en-US" sz="1350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15492" y="1066763"/>
            <a:ext cx="8643938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 fontAlgn="ctr">
              <a:lnSpc>
                <a:spcPts val="1782"/>
              </a:lnSpc>
              <a:spcBef>
                <a:spcPts val="575"/>
              </a:spcBef>
            </a:pPr>
            <a:r>
              <a:rPr lang="en-US" sz="1238" kern="0" spc="13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Balancing innovation with environmental responsibility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357188" y="1300163"/>
            <a:ext cx="8429625" cy="273605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5" name="Image 0" descr="-fed9f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300163"/>
            <a:ext cx="8436769" cy="2743200"/>
          </a:xfrm>
          <a:prstGeom prst="rect">
            <a:avLst/>
          </a:prstGeom>
        </p:spPr>
      </p:pic>
      <p:pic>
        <p:nvPicPr>
          <p:cNvPr id="6" name="Image 1" descr="-13f09e1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8" y="1300163"/>
            <a:ext cx="8429625" cy="27360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57188" y="1300163"/>
            <a:ext cx="4080273" cy="576012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Precision Medicine Requirement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437461" y="1300163"/>
            <a:ext cx="4349352" cy="576012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Sustainability Challenge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57188" y="1876175"/>
            <a:ext cx="4080273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Large biobanks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4437461" y="1876175"/>
            <a:ext cx="4349352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Continuous freezer energy consumption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357188" y="2308184"/>
            <a:ext cx="4080273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Multi-omics analyses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4437461" y="2308184"/>
            <a:ext cx="4349352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High plastic/reagent waste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357188" y="2740192"/>
            <a:ext cx="4080273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AI &amp; Bioinformatics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437461" y="2740192"/>
            <a:ext cx="4349352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Intense computational energy demand</a:t>
            </a:r>
            <a:endParaRPr lang="en-US" sz="1350" dirty="0"/>
          </a:p>
        </p:txBody>
      </p:sp>
      <p:sp>
        <p:nvSpPr>
          <p:cNvPr id="15" name="Text 11"/>
          <p:cNvSpPr/>
          <p:nvPr/>
        </p:nvSpPr>
        <p:spPr>
          <a:xfrm>
            <a:off x="357188" y="3172201"/>
            <a:ext cx="4080273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Sample/Data Retention</a:t>
            </a:r>
            <a:endParaRPr lang="en-US" sz="1350" dirty="0"/>
          </a:p>
        </p:txBody>
      </p:sp>
      <p:sp>
        <p:nvSpPr>
          <p:cNvPr id="16" name="Text 12"/>
          <p:cNvSpPr/>
          <p:nvPr/>
        </p:nvSpPr>
        <p:spPr>
          <a:xfrm>
            <a:off x="4437461" y="3172201"/>
            <a:ext cx="4349352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Storage footprint &amp; resource intensity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357188" y="3604210"/>
            <a:ext cx="4080273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Global Collaborations</a:t>
            </a:r>
            <a:endParaRPr lang="en-US" sz="1350" dirty="0"/>
          </a:p>
        </p:txBody>
      </p:sp>
      <p:sp>
        <p:nvSpPr>
          <p:cNvPr id="18" name="Text 14"/>
          <p:cNvSpPr/>
          <p:nvPr/>
        </p:nvSpPr>
        <p:spPr>
          <a:xfrm>
            <a:off x="4437461" y="3604210"/>
            <a:ext cx="4349352" cy="432009"/>
          </a:xfrm>
          <a:prstGeom prst="rect">
            <a:avLst/>
          </a:prstGeom>
          <a:noFill/>
          <a:ln>
            <a:miter lim="800000"/>
          </a:ln>
        </p:spPr>
        <p:txBody>
          <a:bodyPr wrap="square" rtlCol="0" anchor="ctr">
            <a:normAutofit/>
          </a:bodyPr>
          <a:lstStyle/>
          <a:p>
            <a:pPr algn="ctr" fontAlgn="ctr"/>
            <a:r>
              <a:rPr lang="en-US" sz="150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Increased Scope 3 emissions</a:t>
            </a:r>
            <a:endParaRPr lang="en-US" sz="1350" dirty="0"/>
          </a:p>
        </p:txBody>
      </p:sp>
      <p:sp>
        <p:nvSpPr>
          <p:cNvPr id="19" name="Shape 15"/>
          <p:cNvSpPr/>
          <p:nvPr/>
        </p:nvSpPr>
        <p:spPr>
          <a:xfrm>
            <a:off x="0" y="4393407"/>
            <a:ext cx="9144000" cy="750094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20" name="Text 16"/>
          <p:cNvSpPr/>
          <p:nvPr/>
        </p:nvSpPr>
        <p:spPr>
          <a:xfrm>
            <a:off x="1403748" y="4567200"/>
            <a:ext cx="6336506" cy="40719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 fontAlgn="ctr">
              <a:lnSpc>
                <a:spcPts val="1604"/>
              </a:lnSpc>
            </a:pPr>
            <a:r>
              <a:rPr lang="en-US" sz="1238" kern="0" spc="13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Precision medicine must maximize insight while minimizing environmental cost</a:t>
            </a:r>
            <a:br>
              <a:rPr lang="en-US" sz="1238" kern="0" spc="13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238" kern="0" spc="13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through optimized workflows, greener procurement, and clear environmental KPIs.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">
            <a:extLst>
              <a:ext uri="{FF2B5EF4-FFF2-40B4-BE49-F238E27FC236}">
                <a16:creationId xmlns:a16="http://schemas.microsoft.com/office/drawing/2014/main" id="{FE565F4B-547A-849C-2B56-69BD3E6E34FF}"/>
              </a:ext>
            </a:extLst>
          </p:cNvPr>
          <p:cNvSpPr txBox="1">
            <a:spLocks/>
          </p:cNvSpPr>
          <p:nvPr/>
        </p:nvSpPr>
        <p:spPr>
          <a:xfrm>
            <a:off x="477018" y="491902"/>
            <a:ext cx="763175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00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800" b="1" i="0" kern="120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No conflicts to declare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41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004" y="702684"/>
            <a:ext cx="8643938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 fontAlgn="ctr">
              <a:lnSpc>
                <a:spcPts val="3240"/>
              </a:lnSpc>
            </a:pPr>
            <a:r>
              <a:rPr lang="en-US" sz="2813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The Solution: Sustainable Precision Medicine</a:t>
            </a:r>
            <a:endParaRPr lang="en-US" sz="1350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33454" y="4881023"/>
            <a:ext cx="8643938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 fontAlgn="ctr">
              <a:lnSpc>
                <a:spcPts val="1782"/>
              </a:lnSpc>
              <a:spcBef>
                <a:spcPts val="575"/>
              </a:spcBef>
            </a:pPr>
            <a:r>
              <a:rPr lang="en-US" sz="1238" i="1" kern="0" spc="13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Transitioning to a high-impact, low-footprint clinical research model</a:t>
            </a:r>
            <a:endParaRPr lang="en-US" sz="1350" i="1" dirty="0"/>
          </a:p>
        </p:txBody>
      </p:sp>
      <p:sp>
        <p:nvSpPr>
          <p:cNvPr id="4" name="Shape 2"/>
          <p:cNvSpPr/>
          <p:nvPr/>
        </p:nvSpPr>
        <p:spPr>
          <a:xfrm>
            <a:off x="821532" y="1364457"/>
            <a:ext cx="535781" cy="535781"/>
          </a:xfrm>
          <a:prstGeom prst="ellipse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5" name="Image 0" descr="-5bb89f9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20" y="1500496"/>
            <a:ext cx="257175" cy="25003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00188" y="1320254"/>
            <a:ext cx="3107531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Smarter Biobanking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500188" y="1583569"/>
            <a:ext cx="3107531" cy="6171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Optimizing storage temperatures and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sample management to reduce energy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consumption.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821532" y="2507457"/>
            <a:ext cx="535781" cy="535781"/>
          </a:xfrm>
          <a:prstGeom prst="ellipse">
            <a:avLst/>
          </a:prstGeom>
          <a:solidFill>
            <a:srgbClr val="625D5D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9" name="Image 1" descr="0daa7ea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70" y="2649774"/>
            <a:ext cx="264319" cy="25003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500188" y="2463254"/>
            <a:ext cx="3107531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Greener Procurement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1500188" y="2726569"/>
            <a:ext cx="3225292" cy="6171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Prioritizing ACT-labelled products to ensure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environmental accountability in the supply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chain.</a:t>
            </a:r>
            <a:endParaRPr lang="en-US" sz="1350" dirty="0"/>
          </a:p>
        </p:txBody>
      </p:sp>
      <p:sp>
        <p:nvSpPr>
          <p:cNvPr id="12" name="Shape 8"/>
          <p:cNvSpPr/>
          <p:nvPr/>
        </p:nvSpPr>
        <p:spPr>
          <a:xfrm>
            <a:off x="821532" y="3650457"/>
            <a:ext cx="535781" cy="535781"/>
          </a:xfrm>
          <a:prstGeom prst="ellipse">
            <a:avLst/>
          </a:prstGeom>
          <a:solidFill>
            <a:srgbClr val="BBB4B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3" name="Image 2" descr="-3b835c9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34" y="3792773"/>
            <a:ext cx="135731" cy="25003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500188" y="3606254"/>
            <a:ext cx="3107531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Efficient Omics Workflows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15" name="Text 10"/>
          <p:cNvSpPr/>
          <p:nvPr/>
        </p:nvSpPr>
        <p:spPr>
          <a:xfrm>
            <a:off x="1500188" y="3869569"/>
            <a:ext cx="3265587" cy="6171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Streamlining high-throughput sequencing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and analysis to minimize reagent waste and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energy intensity.</a:t>
            </a:r>
            <a:endParaRPr lang="en-US" sz="1350" dirty="0"/>
          </a:p>
        </p:txBody>
      </p:sp>
      <p:sp>
        <p:nvSpPr>
          <p:cNvPr id="16" name="Shape 11"/>
          <p:cNvSpPr/>
          <p:nvPr/>
        </p:nvSpPr>
        <p:spPr>
          <a:xfrm>
            <a:off x="4750594" y="1396753"/>
            <a:ext cx="535781" cy="535781"/>
          </a:xfrm>
          <a:prstGeom prst="ellipse">
            <a:avLst/>
          </a:prstGeom>
          <a:solidFill>
            <a:srgbClr val="04040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7" name="Image 3" descr="-4766fd9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493" y="1535931"/>
            <a:ext cx="264319" cy="2571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429251" y="1352550"/>
            <a:ext cx="3107531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Sustainable Cloud Computing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5429250" y="1615865"/>
            <a:ext cx="3307445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Leveraging energy-efficient data centers and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optimized computing algorithms.</a:t>
            </a:r>
            <a:endParaRPr lang="en-US" sz="1350" dirty="0"/>
          </a:p>
        </p:txBody>
      </p:sp>
      <p:sp>
        <p:nvSpPr>
          <p:cNvPr id="20" name="Shape 14"/>
          <p:cNvSpPr/>
          <p:nvPr/>
        </p:nvSpPr>
        <p:spPr>
          <a:xfrm>
            <a:off x="4750594" y="2463552"/>
            <a:ext cx="535781" cy="535781"/>
          </a:xfrm>
          <a:prstGeom prst="ellipse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21" name="Image 4" descr="2b4807a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329" y="2630983"/>
            <a:ext cx="228600" cy="207169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429251" y="2419350"/>
            <a:ext cx="3107531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Data Retention Policies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23" name="Text 16"/>
          <p:cNvSpPr/>
          <p:nvPr/>
        </p:nvSpPr>
        <p:spPr>
          <a:xfrm>
            <a:off x="5429250" y="2682665"/>
            <a:ext cx="3227859" cy="6171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Implementing lifecycle management to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reduce the carbon footprint of unnecessary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long-term cloud storage.</a:t>
            </a:r>
            <a:endParaRPr lang="en-US" sz="1350" dirty="0"/>
          </a:p>
        </p:txBody>
      </p:sp>
      <p:sp>
        <p:nvSpPr>
          <p:cNvPr id="24" name="Shape 17"/>
          <p:cNvSpPr/>
          <p:nvPr/>
        </p:nvSpPr>
        <p:spPr>
          <a:xfrm>
            <a:off x="4750594" y="3606552"/>
            <a:ext cx="535781" cy="535781"/>
          </a:xfrm>
          <a:prstGeom prst="ellipse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25" name="Image 5" descr="-eeb0b1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593" y="3733172"/>
            <a:ext cx="271463" cy="264319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5429251" y="3562350"/>
            <a:ext cx="3107531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b="1" kern="0" spc="14" dirty="0">
                <a:solidFill>
                  <a:srgbClr val="C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Dual KPI Framework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27" name="Text 19"/>
          <p:cNvSpPr/>
          <p:nvPr/>
        </p:nvSpPr>
        <p:spPr>
          <a:xfrm>
            <a:off x="5429250" y="3825665"/>
            <a:ext cx="3214353" cy="6171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Tracking environmental sustainability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metrics in parallel with traditional scientific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performance indicators.</a:t>
            </a:r>
            <a:endParaRPr lang="en-US" sz="1350" dirty="0"/>
          </a:p>
        </p:txBody>
      </p:sp>
      <p:sp>
        <p:nvSpPr>
          <p:cNvPr id="28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708232" y="4876056"/>
            <a:ext cx="292894" cy="185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013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38" y="71438"/>
            <a:ext cx="3096187" cy="4457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3" name="Image 0" descr="a green leaf sprouting from a complex medical laboratory machine"/>
          <p:cNvPicPr>
            <a:picLocks noChangeAspect="1"/>
          </p:cNvPicPr>
          <p:nvPr/>
        </p:nvPicPr>
        <p:blipFill>
          <a:blip r:embed="rId3"/>
          <a:srcRect l="15271" r="15271"/>
          <a:stretch/>
        </p:blipFill>
        <p:spPr>
          <a:xfrm>
            <a:off x="71438" y="314346"/>
            <a:ext cx="3096187" cy="44577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378821" y="176221"/>
            <a:ext cx="4780989" cy="6583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fontAlgn="ctr">
              <a:lnSpc>
                <a:spcPts val="2592"/>
              </a:lnSpc>
              <a:spcBef>
                <a:spcPts val="1073"/>
              </a:spcBef>
            </a:pPr>
            <a:r>
              <a:rPr lang="en-US" sz="225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Future of Sustainable</a:t>
            </a:r>
            <a:br>
              <a:rPr lang="en-US" sz="225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25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Cardiovascular Research</a:t>
            </a:r>
            <a:endParaRPr lang="en-US" sz="135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362094" y="920667"/>
            <a:ext cx="5172306" cy="369699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180975" indent="-180975" algn="just" fontAlgn="ctr">
              <a:spcBef>
                <a:spcPts val="707"/>
              </a:spcBef>
              <a:buClr>
                <a:srgbClr val="BB1C0C"/>
              </a:buClr>
              <a:buSzPct val="120000"/>
              <a:buFontTx/>
              <a:buChar char="•"/>
            </a:pPr>
            <a:r>
              <a:rPr lang="en-US" kern="0" spc="1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environmental determinants of cardiovascular disease make sustainability in the research lab an integral part of our scientific mission.</a:t>
            </a:r>
          </a:p>
          <a:p>
            <a:pPr marL="180975" indent="-180975" algn="just" fontAlgn="ctr">
              <a:spcBef>
                <a:spcPts val="707"/>
              </a:spcBef>
              <a:buClr>
                <a:srgbClr val="BB1C0C"/>
              </a:buClr>
              <a:buSzPct val="120000"/>
              <a:buFontTx/>
              <a:buChar char="•"/>
            </a:pPr>
            <a:r>
              <a:rPr lang="en-US" kern="0" spc="1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Environmental safety and scientific excellence go hand in hand.</a:t>
            </a:r>
          </a:p>
          <a:p>
            <a:pPr marL="180975" indent="-180975" algn="just" fontAlgn="ctr">
              <a:spcBef>
                <a:spcPts val="707"/>
              </a:spcBef>
              <a:buClr>
                <a:srgbClr val="BB1C0C"/>
              </a:buClr>
              <a:buSzPct val="120000"/>
              <a:buFontTx/>
              <a:buChar char="•"/>
            </a:pPr>
            <a:r>
              <a:rPr lang="en-US" kern="0" spc="1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Sustainability must never compromise research quality.</a:t>
            </a:r>
          </a:p>
          <a:p>
            <a:pPr marL="180975" indent="-180975" algn="just" fontAlgn="ctr">
              <a:spcBef>
                <a:spcPts val="707"/>
              </a:spcBef>
              <a:buClr>
                <a:srgbClr val="BB1C0C"/>
              </a:buClr>
              <a:buSzPct val="120000"/>
              <a:buFontTx/>
              <a:buChar char="•"/>
            </a:pPr>
            <a:r>
              <a:rPr lang="en-US" kern="0" spc="1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best cardiovascular laboratory is not defined solely by the impact of its discoveries, but also by its ability to generate those discoveries safely, ethically, reproducibly, and sustainably.</a:t>
            </a:r>
          </a:p>
        </p:txBody>
      </p:sp>
      <p:sp>
        <p:nvSpPr>
          <p:cNvPr id="7" name="Shape 4"/>
          <p:cNvSpPr/>
          <p:nvPr/>
        </p:nvSpPr>
        <p:spPr>
          <a:xfrm>
            <a:off x="0" y="4695825"/>
            <a:ext cx="9144000" cy="542925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8" name="Text 5"/>
          <p:cNvSpPr/>
          <p:nvPr/>
        </p:nvSpPr>
        <p:spPr>
          <a:xfrm>
            <a:off x="1239441" y="4774369"/>
            <a:ext cx="6665119" cy="2035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 fontAlgn="ctr">
              <a:lnSpc>
                <a:spcPts val="1604"/>
              </a:lnSpc>
            </a:pPr>
            <a:r>
              <a:rPr lang="en-US" sz="1238" kern="0" spc="13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Reducing our research footprint is vital for both medical progress and planetary health.</a:t>
            </a:r>
            <a:endParaRPr lang="en-US" sz="13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1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50CD58C-C1DC-D40B-6C99-471466278C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 do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research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laboratories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matter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144147-B044-F3B2-F699-0255F3A4545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7685" y="1733550"/>
            <a:ext cx="7772400" cy="838200"/>
          </a:xfrm>
        </p:spPr>
        <p:txBody>
          <a:bodyPr>
            <a:noAutofit/>
          </a:bodyPr>
          <a:lstStyle/>
          <a:p>
            <a:pPr algn="just"/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Yet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can account for 30–70% of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institutional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energy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consumption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BD1B7B-F215-181B-E418-C62E813EB85B}"/>
              </a:ext>
            </a:extLst>
          </p:cNvPr>
          <p:cNvSpPr txBox="1"/>
          <p:nvPr/>
        </p:nvSpPr>
        <p:spPr>
          <a:xfrm>
            <a:off x="307685" y="819150"/>
            <a:ext cx="77724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Laboratories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occupy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small </a:t>
            </a: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fraction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</a:t>
            </a: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institutional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space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(~5–10% in </a:t>
            </a: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many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universities</a:t>
            </a:r>
            <a:r>
              <a:rPr lang="it-IT" sz="2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hospitals).</a:t>
            </a: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 sz="2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81F761-29A4-224D-C379-55A78316F070}"/>
              </a:ext>
            </a:extLst>
          </p:cNvPr>
          <p:cNvSpPr txBox="1"/>
          <p:nvPr/>
        </p:nvSpPr>
        <p:spPr>
          <a:xfrm>
            <a:off x="291157" y="2647950"/>
            <a:ext cx="77889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2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Typical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wet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laboratories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consume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3–10 times 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energy per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square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meter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office buildings.</a:t>
            </a: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 sz="21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Highly </a:t>
            </a:r>
            <a:r>
              <a:rPr lang="it-IT" sz="2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specialized</a:t>
            </a:r>
            <a:r>
              <a:rPr lang="it-IT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facilities 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animal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facilities,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rooms,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biobanks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may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consume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10–100 times 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energy </a:t>
            </a:r>
            <a:r>
              <a:rPr lang="it-IT" sz="21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</a:t>
            </a:r>
            <a:r>
              <a:rPr lang="it-IT" sz="21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standard offices.</a:t>
            </a:r>
          </a:p>
        </p:txBody>
      </p:sp>
    </p:spTree>
    <p:extLst>
      <p:ext uri="{BB962C8B-B14F-4D97-AF65-F5344CB8AC3E}">
        <p14:creationId xmlns:p14="http://schemas.microsoft.com/office/powerpoint/2010/main" val="34035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ACF98331-0181-9C64-50DB-A83796F31B9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7" imgW="7772400" imgH="10058400" progId="TCLayout.ActiveDocument.1">
                  <p:embed/>
                </p:oleObj>
              </mc:Choice>
              <mc:Fallback>
                <p:oleObj name="Diapositiva think-cell" r:id="rId27" imgW="7772400" imgH="10058400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F98331-0181-9C64-50DB-A83796F31B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C249C5-80F9-5C3B-4FC4-393F786C51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2540" y="2219473"/>
            <a:ext cx="1956119" cy="104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800" dirty="0"/>
              <a:t>Direct production (</a:t>
            </a:r>
            <a:r>
              <a:rPr lang="it-IT" sz="800" dirty="0" err="1"/>
              <a:t>onsite</a:t>
            </a:r>
            <a:r>
              <a:rPr lang="it-IT" sz="800" dirty="0"/>
              <a:t>):</a:t>
            </a:r>
          </a:p>
          <a:p>
            <a:r>
              <a:rPr lang="it-IT" sz="800" b="0" dirty="0" err="1"/>
              <a:t>Refrigerant</a:t>
            </a:r>
            <a:r>
              <a:rPr lang="it-IT" sz="800" b="0" dirty="0"/>
              <a:t> leaks from </a:t>
            </a:r>
            <a:r>
              <a:rPr lang="it-IT" sz="800" b="0" dirty="0" err="1"/>
              <a:t>cooling</a:t>
            </a:r>
            <a:r>
              <a:rPr lang="it-IT" sz="800" b="0" dirty="0"/>
              <a:t> </a:t>
            </a:r>
            <a:r>
              <a:rPr lang="it-IT" sz="800" b="0" dirty="0" err="1"/>
              <a:t>equipment</a:t>
            </a:r>
            <a:endParaRPr lang="it-IT" sz="800" b="0" dirty="0"/>
          </a:p>
          <a:p>
            <a:r>
              <a:rPr lang="it-IT" sz="800" b="0" dirty="0"/>
              <a:t>Natural gas </a:t>
            </a:r>
            <a:r>
              <a:rPr lang="it-IT" sz="800" b="0" dirty="0" err="1"/>
              <a:t>heating</a:t>
            </a:r>
            <a:endParaRPr lang="it-IT" sz="800" b="0" dirty="0"/>
          </a:p>
          <a:p>
            <a:r>
              <a:rPr lang="it-IT" sz="800" b="0" dirty="0"/>
              <a:t>Emergency diesel </a:t>
            </a:r>
            <a:r>
              <a:rPr lang="it-IT" sz="800" b="0" dirty="0" err="1"/>
              <a:t>generators</a:t>
            </a:r>
            <a:endParaRPr lang="it-IT" sz="800" b="0" dirty="0"/>
          </a:p>
          <a:p>
            <a:r>
              <a:rPr lang="it-IT" sz="800" b="0" dirty="0" err="1"/>
              <a:t>Laboratory</a:t>
            </a:r>
            <a:r>
              <a:rPr lang="it-IT" sz="800" b="0" dirty="0"/>
              <a:t> fleet </a:t>
            </a:r>
            <a:r>
              <a:rPr lang="it-IT" sz="800" b="0" dirty="0" err="1"/>
              <a:t>vehicles</a:t>
            </a:r>
            <a:endParaRPr lang="it-IT" sz="800" b="0" dirty="0"/>
          </a:p>
          <a:p>
            <a:r>
              <a:rPr lang="it-IT" sz="800" b="0" dirty="0" err="1"/>
              <a:t>Specialty</a:t>
            </a:r>
            <a:r>
              <a:rPr lang="it-IT" sz="800" b="0" dirty="0"/>
              <a:t> gas </a:t>
            </a:r>
            <a:r>
              <a:rPr lang="it-IT" sz="800" b="0" dirty="0" err="1"/>
              <a:t>losses</a:t>
            </a:r>
            <a:endParaRPr lang="it-IT" sz="800" b="0" dirty="0"/>
          </a:p>
          <a:p>
            <a:endParaRPr lang="it-IT" sz="8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200ABB9-8D97-6152-23F4-45D06E0EF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837" y="2186516"/>
            <a:ext cx="224612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180975" indent="-180975" algn="l" defTabSz="3600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lang="en-US"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Verdana"/>
              </a:defRPr>
            </a:lvl1pPr>
            <a:lvl2pPr marL="447675" indent="-179388" algn="l" defTabSz="35877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AE1022"/>
              </a:buClr>
              <a:buFont typeface="Arial" panose="020B0604020202020204" pitchFamily="34" charset="0"/>
              <a:buChar char="•"/>
              <a:defRPr lang="en-US"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Verdana"/>
              </a:defRPr>
            </a:lvl2pPr>
            <a:lvl3pPr marL="628650" indent="-179388" algn="l" defTabSz="3600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AE1022"/>
              </a:buClr>
              <a:buFont typeface="Arial" panose="020B0604020202020204" pitchFamily="34" charset="0"/>
              <a:buChar char="•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Verdana"/>
              </a:defRPr>
            </a:lvl3pPr>
            <a:lvl4pPr marL="804863" indent="-179388" algn="l" defTabSz="3600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804863" algn="l"/>
              </a:tabLst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Verdana"/>
              </a:defRPr>
            </a:lvl4pPr>
            <a:lvl5pPr marL="985838" indent="-179388" algn="l" defTabSz="3600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AE1022"/>
              </a:buClr>
              <a:buFont typeface="Arial" panose="020B0604020202020204" pitchFamily="34" charset="0"/>
              <a:buChar char="•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Verdana"/>
              </a:defRPr>
            </a:lvl5pPr>
            <a:lvl6pPr marL="1166813" indent="-1793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6325" algn="l"/>
              </a:tabLst>
              <a:def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346400" indent="-1793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1530000" indent="-1793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424113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it-IT" altLang="it-IT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Purchased</a:t>
            </a:r>
            <a:r>
              <a:rPr lang="it-IT" altLang="it-IT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it-IT" altLang="it-IT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altLang="it-IT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for:</a:t>
            </a:r>
            <a:endParaRPr lang="it-IT" altLang="it-IT" sz="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Ultra-low temperature (-80°C/-70°C) freezers</a:t>
            </a: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Biobank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storage systems</a:t>
            </a: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Refrigerators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rooms</a:t>
            </a: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Incubators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Biosafety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cabinets</a:t>
            </a: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Fume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hoods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Centrifuges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Microscopes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imaging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platforms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cytometers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Sequencing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omics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platforms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PCR and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biology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culture facilities</a:t>
            </a: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lighting</a:t>
            </a:r>
          </a:p>
          <a:p>
            <a:pPr defTabSz="914400"/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HVAC (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ventilation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air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conditioning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defTabSz="914400"/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Servers and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storage</a:t>
            </a:r>
          </a:p>
          <a:p>
            <a:pPr defTabSz="914400"/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Charging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devices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r>
              <a:rPr lang="it-IT" altLang="it-IT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Purchased</a:t>
            </a:r>
            <a:r>
              <a:rPr lang="it-IT" altLang="it-IT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it-IT" altLang="it-IT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it-IT" altLang="it-IT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it-IT" altLang="it-IT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it-IT" altLang="it-IT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altLang="it-IT" sz="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District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District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endParaRPr lang="it-IT" altLang="it-IT" sz="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Centralized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it-IT" altLang="it-IT" sz="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systems</a:t>
            </a:r>
          </a:p>
          <a:p>
            <a:pPr defTabSz="914400"/>
            <a:endParaRPr lang="it-IT" altLang="it-IT" sz="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7D13EDF2-92AD-D549-4C4E-9BEA3144C984}"/>
              </a:ext>
            </a:extLst>
          </p:cNvPr>
          <p:cNvSpPr/>
          <p:nvPr/>
        </p:nvSpPr>
        <p:spPr>
          <a:xfrm>
            <a:off x="412540" y="2199687"/>
            <a:ext cx="4654346" cy="263798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885D86-A611-9591-613D-F314D25AAC19}"/>
              </a:ext>
            </a:extLst>
          </p:cNvPr>
          <p:cNvSpPr txBox="1"/>
          <p:nvPr/>
        </p:nvSpPr>
        <p:spPr>
          <a:xfrm>
            <a:off x="5066886" y="2342129"/>
            <a:ext cx="18320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Purchased</a:t>
            </a: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goods</a:t>
            </a: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 and services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Plastic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consumables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Cell culture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plastics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Reagents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chemicals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Antibodies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Kits for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molecular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biology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Sequencing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reagents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Laboratory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animals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Biological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samples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purchased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externally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PPE (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gloves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gowns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masks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Cleaning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products</a:t>
            </a: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Capital Goods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Freezers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Sequencers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Microscopes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Flow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cytometers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Imaging systems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Computers and servers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Laboratory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furniture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CF3033D2-29A2-2F97-6BE7-FD85506AE6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604162" y="279049"/>
            <a:ext cx="3849624" cy="1783080"/>
          </a:xfrm>
          <a:prstGeom prst="rect">
            <a:avLst/>
          </a:prstGeom>
        </p:spPr>
      </p:pic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DE9CF6B6-BD75-4FE2-27D0-6C2D61AFE98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08480" y="428021"/>
            <a:ext cx="2014728" cy="1481328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FE20F045-3095-9259-A401-B8643477C747}"/>
              </a:ext>
            </a:extLst>
          </p:cNvPr>
          <p:cNvSpPr/>
          <p:nvPr/>
        </p:nvSpPr>
        <p:spPr>
          <a:xfrm>
            <a:off x="329607" y="997504"/>
            <a:ext cx="1827690" cy="809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6985"/>
              </a:lnSpc>
              <a:buNone/>
            </a:pPr>
            <a:r>
              <a:rPr lang="en-US" sz="2700" b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Scope 1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A6E5FB76-B6F8-9FD8-94EE-59AD33D42087}"/>
              </a:ext>
            </a:extLst>
          </p:cNvPr>
          <p:cNvSpPr/>
          <p:nvPr/>
        </p:nvSpPr>
        <p:spPr>
          <a:xfrm>
            <a:off x="2910962" y="978682"/>
            <a:ext cx="1429662" cy="809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6985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Scope 2 </a:t>
            </a:r>
            <a:endParaRPr lang="en-US" sz="2700" dirty="0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4B67B7BA-9288-70A9-1E5E-5CC1A2F8C3CF}"/>
              </a:ext>
            </a:extLst>
          </p:cNvPr>
          <p:cNvSpPr/>
          <p:nvPr/>
        </p:nvSpPr>
        <p:spPr>
          <a:xfrm>
            <a:off x="5974125" y="997504"/>
            <a:ext cx="1789523" cy="809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6985"/>
              </a:lnSpc>
              <a:buNone/>
            </a:pPr>
            <a:r>
              <a:rPr lang="en-US" sz="2700" b="1" dirty="0">
                <a:solidFill>
                  <a:srgbClr val="FAF7F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Scope</a:t>
            </a:r>
            <a:r>
              <a:rPr lang="en-US" sz="2700" dirty="0"/>
              <a:t> </a:t>
            </a:r>
            <a:r>
              <a:rPr lang="en-US" sz="2700" b="1" dirty="0">
                <a:solidFill>
                  <a:srgbClr val="FAF7F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sz="2700" dirty="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0F5AE412-67D1-34C1-6F2F-F05C19C085B4}"/>
              </a:ext>
            </a:extLst>
          </p:cNvPr>
          <p:cNvSpPr/>
          <p:nvPr/>
        </p:nvSpPr>
        <p:spPr>
          <a:xfrm>
            <a:off x="559910" y="1814451"/>
            <a:ext cx="1256335" cy="295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6985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DIRECT</a:t>
            </a:r>
            <a:endParaRPr lang="en-US" sz="160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8C5A1086-1DB1-84F4-0985-03A814ABE49A}"/>
              </a:ext>
            </a:extLst>
          </p:cNvPr>
          <p:cNvSpPr/>
          <p:nvPr/>
        </p:nvSpPr>
        <p:spPr>
          <a:xfrm>
            <a:off x="2723575" y="1703121"/>
            <a:ext cx="1803807" cy="5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6985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INDIRECT</a:t>
            </a:r>
            <a:r>
              <a:rPr lang="en-US" sz="1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sz="1600" dirty="0"/>
          </a:p>
          <a:p>
            <a:pPr marL="0" indent="0" algn="ctr">
              <a:lnSpc>
                <a:spcPct val="96985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energy/facilities</a:t>
            </a:r>
            <a:endParaRPr lang="en-US" sz="1600" dirty="0"/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F815D44C-9B79-2C3B-657D-B8099B081C4F}"/>
              </a:ext>
            </a:extLst>
          </p:cNvPr>
          <p:cNvSpPr/>
          <p:nvPr/>
        </p:nvSpPr>
        <p:spPr>
          <a:xfrm>
            <a:off x="5796891" y="1705056"/>
            <a:ext cx="2438400" cy="514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6985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INDIRECT</a:t>
            </a:r>
            <a:r>
              <a:rPr lang="en-US" sz="1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ctr">
              <a:lnSpc>
                <a:spcPct val="96985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supply chain or services</a:t>
            </a:r>
            <a:endParaRPr lang="en-US" sz="1600" dirty="0"/>
          </a:p>
        </p:txBody>
      </p:sp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5C5630AC-B7B7-0F97-5149-F25DCEECC66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803378" y="387469"/>
            <a:ext cx="3898234" cy="1555981"/>
          </a:xfrm>
          <a:prstGeom prst="rect">
            <a:avLst/>
          </a:prstGeom>
        </p:spPr>
      </p:pic>
      <p:sp>
        <p:nvSpPr>
          <p:cNvPr id="23" name="Text 1">
            <a:extLst>
              <a:ext uri="{FF2B5EF4-FFF2-40B4-BE49-F238E27FC236}">
                <a16:creationId xmlns:a16="http://schemas.microsoft.com/office/drawing/2014/main" id="{5FB5E5AA-60C0-9D68-259B-D56BAE9C19D5}"/>
              </a:ext>
            </a:extLst>
          </p:cNvPr>
          <p:cNvSpPr/>
          <p:nvPr/>
        </p:nvSpPr>
        <p:spPr>
          <a:xfrm>
            <a:off x="6097732" y="964342"/>
            <a:ext cx="1429662" cy="809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6985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Scope 3</a:t>
            </a:r>
            <a:endParaRPr lang="en-US" sz="27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6D6B5F1-537C-6E5B-92A4-5F2DB9B52633}"/>
              </a:ext>
            </a:extLst>
          </p:cNvPr>
          <p:cNvSpPr txBox="1"/>
          <p:nvPr/>
        </p:nvSpPr>
        <p:spPr>
          <a:xfrm>
            <a:off x="6553200" y="2571750"/>
            <a:ext cx="4593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Waste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Hazardous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chemical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waste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disposal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Biohazard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waste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disposal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Sharps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disposal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Animal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waste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disposal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Recycling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services</a:t>
            </a: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Transportation</a:t>
            </a: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 and Distribution</a:t>
            </a: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Business Travel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Employee</a:t>
            </a: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Commuting</a:t>
            </a:r>
            <a:endParaRPr lang="it-IT" sz="800" b="1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Data and Digital </a:t>
            </a: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Infrastructure</a:t>
            </a:r>
            <a:endParaRPr lang="it-IT" sz="800" b="1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Animal </a:t>
            </a: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Research</a:t>
            </a: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 Activities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Feed production</a:t>
            </a: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Bedding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materials</a:t>
            </a:r>
            <a:endParaRPr lang="it-IT" sz="800" b="0" i="0" u="none" strike="noStrike" dirty="0">
              <a:solidFill>
                <a:srgbClr val="000000"/>
              </a:solidFill>
              <a:effectLst/>
            </a:endParaRPr>
          </a:p>
          <a:p>
            <a:pPr marL="185738" indent="-1857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Supply chains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supporting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800" b="0" i="0" u="none" strike="noStrike" dirty="0" err="1">
                <a:solidFill>
                  <a:srgbClr val="000000"/>
                </a:solidFill>
                <a:effectLst/>
              </a:rPr>
              <a:t>animal</a:t>
            </a:r>
            <a:r>
              <a:rPr lang="it-IT" sz="800" b="0" i="0" u="none" strike="noStrike" dirty="0">
                <a:solidFill>
                  <a:srgbClr val="000000"/>
                </a:solidFill>
                <a:effectLst/>
              </a:rPr>
              <a:t> facilities</a:t>
            </a: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Water and Utilities</a:t>
            </a:r>
          </a:p>
          <a:p>
            <a:pPr marL="185738" indent="-185738" algn="l">
              <a:buClr>
                <a:srgbClr val="C00000"/>
              </a:buClr>
            </a:pPr>
            <a:r>
              <a:rPr lang="it-IT" sz="800" b="1" i="0" u="none" strike="noStrike" dirty="0">
                <a:solidFill>
                  <a:srgbClr val="000000"/>
                </a:solidFill>
                <a:effectLst/>
              </a:rPr>
              <a:t>Construction and </a:t>
            </a:r>
            <a:r>
              <a:rPr lang="it-IT" sz="800" b="1" i="0" u="none" strike="noStrike" dirty="0" err="1">
                <a:solidFill>
                  <a:srgbClr val="000000"/>
                </a:solidFill>
                <a:effectLst/>
              </a:rPr>
              <a:t>Infrastructure</a:t>
            </a:r>
            <a:endParaRPr lang="it-IT" sz="800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BD1CB96-B0FE-A5F1-4979-A85CF2A4169B}"/>
              </a:ext>
            </a:extLst>
          </p:cNvPr>
          <p:cNvSpPr txBox="1"/>
          <p:nvPr/>
        </p:nvSpPr>
        <p:spPr>
          <a:xfrm>
            <a:off x="208480" y="-56463"/>
            <a:ext cx="8402120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4200"/>
              </a:lnSpc>
              <a:buNone/>
            </a:pPr>
            <a:r>
              <a:rPr lang="it-IT" sz="2400" b="0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Carbon </a:t>
            </a:r>
            <a:r>
              <a:rPr lang="it-IT" sz="2400" b="0" i="0" u="none" strike="noStrike" dirty="0" err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Emissions</a:t>
            </a:r>
            <a:r>
              <a:rPr lang="it-IT" sz="2400" b="0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from </a:t>
            </a:r>
            <a:r>
              <a:rPr lang="it-IT" sz="2400" b="0" i="0" u="none" strike="noStrike" dirty="0" err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Research</a:t>
            </a:r>
            <a:r>
              <a:rPr lang="it-IT" sz="2400" b="0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b="0" i="0" u="none" strike="noStrike" dirty="0" err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Laboratories</a:t>
            </a:r>
            <a:endParaRPr lang="it-IT" sz="2400" b="0" i="0" u="none" strike="noStrike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3F6ABA9-DCCC-7979-B5C1-9A23F35FD2CC}"/>
              </a:ext>
            </a:extLst>
          </p:cNvPr>
          <p:cNvSpPr txBox="1"/>
          <p:nvPr/>
        </p:nvSpPr>
        <p:spPr>
          <a:xfrm>
            <a:off x="1220354" y="2622472"/>
            <a:ext cx="1873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it-IT" sz="1600" b="1" i="0" kern="1200" dirty="0">
                <a:solidFill>
                  <a:srgbClr val="C00000"/>
                </a:solidFill>
                <a:latin typeface="+mn-lt"/>
                <a:ea typeface="+mn-ea"/>
              </a:rPr>
              <a:t>2% </a:t>
            </a:r>
            <a:r>
              <a:rPr lang="it-IT" sz="1600" i="0" kern="1200" dirty="0">
                <a:solidFill>
                  <a:srgbClr val="C00000"/>
                </a:solidFill>
                <a:latin typeface="+mn-lt"/>
                <a:ea typeface="+mn-ea"/>
              </a:rPr>
              <a:t>of global </a:t>
            </a:r>
            <a:r>
              <a:rPr lang="it-IT" sz="1600" i="0" kern="1200" dirty="0" err="1">
                <a:solidFill>
                  <a:srgbClr val="C00000"/>
                </a:solidFill>
                <a:latin typeface="+mn-lt"/>
                <a:ea typeface="+mn-ea"/>
              </a:rPr>
              <a:t>plastic</a:t>
            </a:r>
            <a:r>
              <a:rPr lang="it-IT" sz="1600" i="0" kern="1200" dirty="0">
                <a:solidFill>
                  <a:srgbClr val="C00000"/>
                </a:solidFill>
                <a:latin typeface="+mn-lt"/>
                <a:ea typeface="+mn-ea"/>
              </a:rPr>
              <a:t> </a:t>
            </a:r>
            <a:r>
              <a:rPr lang="it-IT" sz="1600" i="0" kern="1200" dirty="0" err="1">
                <a:solidFill>
                  <a:srgbClr val="C00000"/>
                </a:solidFill>
                <a:latin typeface="+mn-lt"/>
                <a:ea typeface="+mn-ea"/>
              </a:rPr>
              <a:t>waste</a:t>
            </a:r>
            <a:endParaRPr lang="it-IT" sz="1600" i="0" kern="1200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cxnSp>
        <p:nvCxnSpPr>
          <p:cNvPr id="30" name="Connettore diritto a freccia 29">
            <a:extLst>
              <a:ext uri="{FF2B5EF4-FFF2-40B4-BE49-F238E27FC236}">
                <a16:creationId xmlns:a16="http://schemas.microsoft.com/office/drawing/2014/main" id="{DBC65A6B-181A-2A71-B29E-C3CB39FB8AD1}"/>
              </a:ext>
            </a:extLst>
          </p:cNvPr>
          <p:cNvCxnSpPr>
            <a:cxnSpLocks/>
          </p:cNvCxnSpPr>
          <p:nvPr/>
        </p:nvCxnSpPr>
        <p:spPr>
          <a:xfrm flipH="1">
            <a:off x="3988297" y="2570718"/>
            <a:ext cx="1330770" cy="469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09F6C31C-4510-B73A-5D51-C6DD8E1D3DFC}"/>
              </a:ext>
            </a:extLst>
          </p:cNvPr>
          <p:cNvGrpSpPr/>
          <p:nvPr/>
        </p:nvGrpSpPr>
        <p:grpSpPr>
          <a:xfrm>
            <a:off x="508813" y="2937965"/>
            <a:ext cx="3453587" cy="1953440"/>
            <a:chOff x="4928413" y="847433"/>
            <a:chExt cx="3453587" cy="1953440"/>
          </a:xfrm>
        </p:grpSpPr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F635BE5A-6D92-C02E-3B72-49C618DC61E9}"/>
                </a:ext>
              </a:extLst>
            </p:cNvPr>
            <p:cNvSpPr/>
            <p:nvPr/>
          </p:nvSpPr>
          <p:spPr>
            <a:xfrm>
              <a:off x="4928413" y="847433"/>
              <a:ext cx="3453587" cy="189970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B3DCF1D-5490-243C-4F4C-9AC6EEA4C82C}"/>
                </a:ext>
              </a:extLst>
            </p:cNvPr>
            <p:cNvSpPr txBox="1"/>
            <p:nvPr/>
          </p:nvSpPr>
          <p:spPr>
            <a:xfrm>
              <a:off x="6317226" y="984991"/>
              <a:ext cx="205740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it-IT" sz="1400" dirty="0" err="1"/>
                <a:t>Biomedical</a:t>
              </a:r>
              <a:r>
                <a:rPr lang="it-IT" sz="1400" dirty="0"/>
                <a:t> </a:t>
              </a:r>
              <a:r>
                <a:rPr lang="it-IT" sz="1400" dirty="0" err="1"/>
                <a:t>laboratories</a:t>
              </a:r>
              <a:r>
                <a:rPr lang="it-IT" sz="1400" dirty="0"/>
                <a:t> can generate </a:t>
              </a:r>
              <a:r>
                <a:rPr lang="it-IT" sz="1400" b="1" dirty="0" err="1"/>
                <a:t>tens</a:t>
              </a:r>
              <a:r>
                <a:rPr lang="it-IT" sz="1400" b="1" dirty="0"/>
                <a:t> to </a:t>
              </a:r>
              <a:r>
                <a:rPr lang="it-IT" sz="1400" b="1" dirty="0" err="1"/>
                <a:t>hundreds</a:t>
              </a:r>
              <a:r>
                <a:rPr lang="it-IT" sz="1400" b="1" dirty="0"/>
                <a:t> of </a:t>
              </a:r>
              <a:r>
                <a:rPr lang="it-IT" sz="1400" b="1" dirty="0" err="1"/>
                <a:t>kilograms</a:t>
              </a:r>
              <a:r>
                <a:rPr lang="it-IT" sz="1400" b="1" dirty="0"/>
                <a:t> of </a:t>
              </a:r>
              <a:r>
                <a:rPr lang="it-IT" sz="1400" b="1" dirty="0" err="1"/>
                <a:t>plastic</a:t>
              </a:r>
              <a:r>
                <a:rPr lang="it-IT" sz="1400" b="1" dirty="0"/>
                <a:t> </a:t>
              </a:r>
              <a:r>
                <a:rPr lang="it-IT" sz="1400" b="1" dirty="0" err="1"/>
                <a:t>waste</a:t>
              </a:r>
              <a:r>
                <a:rPr lang="it-IT" sz="1400" b="1" dirty="0"/>
                <a:t> </a:t>
              </a:r>
              <a:r>
                <a:rPr lang="it-IT" sz="1400" dirty="0"/>
                <a:t>per </a:t>
              </a:r>
              <a:r>
                <a:rPr lang="it-IT" sz="1400" dirty="0" err="1"/>
                <a:t>researcher</a:t>
              </a:r>
              <a:r>
                <a:rPr lang="it-IT" sz="1400" dirty="0"/>
                <a:t> per </a:t>
              </a:r>
              <a:r>
                <a:rPr lang="it-IT" sz="1400" dirty="0" err="1"/>
                <a:t>year</a:t>
              </a:r>
              <a:r>
                <a:rPr lang="it-IT" sz="1400" dirty="0"/>
                <a:t>, with pipette </a:t>
              </a:r>
              <a:r>
                <a:rPr lang="it-IT" sz="1400" dirty="0" err="1"/>
                <a:t>tips</a:t>
              </a:r>
              <a:r>
                <a:rPr lang="it-IT" sz="1400" dirty="0"/>
                <a:t> </a:t>
              </a:r>
              <a:r>
                <a:rPr lang="it-IT" sz="1400" dirty="0" err="1"/>
                <a:t>among</a:t>
              </a:r>
              <a:r>
                <a:rPr lang="it-IT" sz="1400" dirty="0"/>
                <a:t> the </a:t>
              </a:r>
              <a:r>
                <a:rPr lang="it-IT" sz="1400" dirty="0" err="1"/>
                <a:t>largest</a:t>
              </a:r>
              <a:r>
                <a:rPr lang="it-IT" sz="1400" dirty="0"/>
                <a:t> </a:t>
              </a:r>
              <a:r>
                <a:rPr lang="it-IT" sz="1400" dirty="0" err="1"/>
                <a:t>contributors</a:t>
              </a:r>
              <a:r>
                <a:rPr lang="it-IT" sz="1400" dirty="0"/>
                <a:t>.</a:t>
              </a:r>
            </a:p>
            <a:p>
              <a:pPr algn="r"/>
              <a:endParaRPr lang="it-IT" sz="1400" dirty="0"/>
            </a:p>
          </p:txBody>
        </p:sp>
        <p:pic>
          <p:nvPicPr>
            <p:cNvPr id="35" name="Image 0" descr="preencoded.png">
              <a:extLst>
                <a:ext uri="{FF2B5EF4-FFF2-40B4-BE49-F238E27FC236}">
                  <a16:creationId xmlns:a16="http://schemas.microsoft.com/office/drawing/2014/main" id="{3C777AB6-E2CF-F52C-7605-9447A4D39FF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5993359" y="949309"/>
              <a:ext cx="335280" cy="1024128"/>
            </a:xfrm>
            <a:prstGeom prst="rect">
              <a:avLst/>
            </a:prstGeom>
          </p:spPr>
        </p:pic>
        <p:pic>
          <p:nvPicPr>
            <p:cNvPr id="36" name="Image 3" descr="preencoded.png">
              <a:extLst>
                <a:ext uri="{FF2B5EF4-FFF2-40B4-BE49-F238E27FC236}">
                  <a16:creationId xmlns:a16="http://schemas.microsoft.com/office/drawing/2014/main" id="{B3B6D558-A052-479B-9D0D-B0F904665AC6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494083" y="875495"/>
              <a:ext cx="271272" cy="1039368"/>
            </a:xfrm>
            <a:prstGeom prst="rect">
              <a:avLst/>
            </a:prstGeom>
          </p:spPr>
        </p:pic>
        <p:pic>
          <p:nvPicPr>
            <p:cNvPr id="37" name="Image 5" descr="preencoded.png">
              <a:extLst>
                <a:ext uri="{FF2B5EF4-FFF2-40B4-BE49-F238E27FC236}">
                  <a16:creationId xmlns:a16="http://schemas.microsoft.com/office/drawing/2014/main" id="{0C6632AA-3938-F4E6-F7B8-4DC5FB233EE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408155" y="1678680"/>
              <a:ext cx="271272" cy="1039368"/>
            </a:xfrm>
            <a:prstGeom prst="rect">
              <a:avLst/>
            </a:prstGeom>
          </p:spPr>
        </p:pic>
        <p:pic>
          <p:nvPicPr>
            <p:cNvPr id="38" name="Image 6" descr="preencoded.png">
              <a:extLst>
                <a:ext uri="{FF2B5EF4-FFF2-40B4-BE49-F238E27FC236}">
                  <a16:creationId xmlns:a16="http://schemas.microsoft.com/office/drawing/2014/main" id="{C6D06EAA-B0E7-66A4-DC85-BFFD7B6C87C3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270057" y="1521057"/>
              <a:ext cx="271272" cy="1039368"/>
            </a:xfrm>
            <a:prstGeom prst="rect">
              <a:avLst/>
            </a:prstGeom>
          </p:spPr>
        </p:pic>
        <p:pic>
          <p:nvPicPr>
            <p:cNvPr id="39" name="Image 7" descr="preencoded.png">
              <a:extLst>
                <a:ext uri="{FF2B5EF4-FFF2-40B4-BE49-F238E27FC236}">
                  <a16:creationId xmlns:a16="http://schemas.microsoft.com/office/drawing/2014/main" id="{8BF6767A-C98B-00CE-1951-ECF349FA0E25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713123" y="1615141"/>
              <a:ext cx="271272" cy="1039368"/>
            </a:xfrm>
            <a:prstGeom prst="rect">
              <a:avLst/>
            </a:prstGeom>
          </p:spPr>
        </p:pic>
        <p:pic>
          <p:nvPicPr>
            <p:cNvPr id="40" name="Image 8" descr="preencoded.png">
              <a:extLst>
                <a:ext uri="{FF2B5EF4-FFF2-40B4-BE49-F238E27FC236}">
                  <a16:creationId xmlns:a16="http://schemas.microsoft.com/office/drawing/2014/main" id="{AEB73AA9-5E15-254B-BEF6-2AFA2E30F672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501050" y="1048668"/>
              <a:ext cx="271272" cy="1039368"/>
            </a:xfrm>
            <a:prstGeom prst="rect">
              <a:avLst/>
            </a:prstGeom>
          </p:spPr>
        </p:pic>
        <p:pic>
          <p:nvPicPr>
            <p:cNvPr id="41" name="Image 10" descr="preencoded.png">
              <a:extLst>
                <a:ext uri="{FF2B5EF4-FFF2-40B4-BE49-F238E27FC236}">
                  <a16:creationId xmlns:a16="http://schemas.microsoft.com/office/drawing/2014/main" id="{52EFECF6-C016-FE99-4943-C870B05B748A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776287" y="900746"/>
              <a:ext cx="271272" cy="1039368"/>
            </a:xfrm>
            <a:prstGeom prst="rect">
              <a:avLst/>
            </a:prstGeom>
          </p:spPr>
        </p:pic>
        <p:pic>
          <p:nvPicPr>
            <p:cNvPr id="42" name="Image 11" descr="preencoded.png">
              <a:extLst>
                <a:ext uri="{FF2B5EF4-FFF2-40B4-BE49-F238E27FC236}">
                  <a16:creationId xmlns:a16="http://schemas.microsoft.com/office/drawing/2014/main" id="{E72283EC-D98E-6354-336F-127C56D006A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517351" y="1604719"/>
              <a:ext cx="271272" cy="1039368"/>
            </a:xfrm>
            <a:prstGeom prst="rect">
              <a:avLst/>
            </a:prstGeom>
          </p:spPr>
        </p:pic>
        <p:pic>
          <p:nvPicPr>
            <p:cNvPr id="43" name="Image 12" descr="preencoded.png">
              <a:extLst>
                <a:ext uri="{FF2B5EF4-FFF2-40B4-BE49-F238E27FC236}">
                  <a16:creationId xmlns:a16="http://schemas.microsoft.com/office/drawing/2014/main" id="{763CA9CA-C89E-630E-4E5D-B6475C95D8C3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384430" y="996681"/>
              <a:ext cx="271272" cy="1039368"/>
            </a:xfrm>
            <a:prstGeom prst="rect">
              <a:avLst/>
            </a:prstGeom>
          </p:spPr>
        </p:pic>
        <p:pic>
          <p:nvPicPr>
            <p:cNvPr id="44" name="Image 15" descr="preencoded.png">
              <a:extLst>
                <a:ext uri="{FF2B5EF4-FFF2-40B4-BE49-F238E27FC236}">
                  <a16:creationId xmlns:a16="http://schemas.microsoft.com/office/drawing/2014/main" id="{157A4A70-1AAF-5C1C-FC69-2986E0B3EB62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638796" y="851252"/>
              <a:ext cx="271272" cy="1039368"/>
            </a:xfrm>
            <a:prstGeom prst="rect">
              <a:avLst/>
            </a:prstGeom>
          </p:spPr>
        </p:pic>
        <p:pic>
          <p:nvPicPr>
            <p:cNvPr id="45" name="Image 16" descr="preencoded.png">
              <a:extLst>
                <a:ext uri="{FF2B5EF4-FFF2-40B4-BE49-F238E27FC236}">
                  <a16:creationId xmlns:a16="http://schemas.microsoft.com/office/drawing/2014/main" id="{BFC26BCD-E69D-4E33-C2B7-86FC5C43F81E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288189" y="953008"/>
              <a:ext cx="271272" cy="1039368"/>
            </a:xfrm>
            <a:prstGeom prst="rect">
              <a:avLst/>
            </a:prstGeom>
          </p:spPr>
        </p:pic>
        <p:pic>
          <p:nvPicPr>
            <p:cNvPr id="46" name="Image 17" descr="preencoded.png">
              <a:extLst>
                <a:ext uri="{FF2B5EF4-FFF2-40B4-BE49-F238E27FC236}">
                  <a16:creationId xmlns:a16="http://schemas.microsoft.com/office/drawing/2014/main" id="{3AD4A1A7-39D6-6E7A-59EC-663FDE05F996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629083" y="1494391"/>
              <a:ext cx="271272" cy="1039368"/>
            </a:xfrm>
            <a:prstGeom prst="rect">
              <a:avLst/>
            </a:prstGeom>
          </p:spPr>
        </p:pic>
        <p:pic>
          <p:nvPicPr>
            <p:cNvPr id="47" name="Image 18" descr="preencoded.png">
              <a:extLst>
                <a:ext uri="{FF2B5EF4-FFF2-40B4-BE49-F238E27FC236}">
                  <a16:creationId xmlns:a16="http://schemas.microsoft.com/office/drawing/2014/main" id="{92A65C3F-BE51-ACB5-35F2-B354697FD59E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754469" y="1335826"/>
              <a:ext cx="271272" cy="1039368"/>
            </a:xfrm>
            <a:prstGeom prst="rect">
              <a:avLst/>
            </a:prstGeom>
          </p:spPr>
        </p:pic>
        <p:pic>
          <p:nvPicPr>
            <p:cNvPr id="48" name="Image 19" descr="preencoded.png">
              <a:extLst>
                <a:ext uri="{FF2B5EF4-FFF2-40B4-BE49-F238E27FC236}">
                  <a16:creationId xmlns:a16="http://schemas.microsoft.com/office/drawing/2014/main" id="{01DA4ACD-3713-F49C-D0ED-FC292214B35A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4971980" y="970162"/>
              <a:ext cx="240792" cy="451104"/>
            </a:xfrm>
            <a:prstGeom prst="rect">
              <a:avLst/>
            </a:prstGeom>
          </p:spPr>
        </p:pic>
        <p:pic>
          <p:nvPicPr>
            <p:cNvPr id="49" name="Image 21" descr="preencoded.png">
              <a:extLst>
                <a:ext uri="{FF2B5EF4-FFF2-40B4-BE49-F238E27FC236}">
                  <a16:creationId xmlns:a16="http://schemas.microsoft.com/office/drawing/2014/main" id="{2D414353-00E4-391A-F3AA-FABDB0668802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019002" y="1290733"/>
              <a:ext cx="240792" cy="451104"/>
            </a:xfrm>
            <a:prstGeom prst="rect">
              <a:avLst/>
            </a:prstGeom>
          </p:spPr>
        </p:pic>
        <p:pic>
          <p:nvPicPr>
            <p:cNvPr id="50" name="Image 22" descr="preencoded.png">
              <a:extLst>
                <a:ext uri="{FF2B5EF4-FFF2-40B4-BE49-F238E27FC236}">
                  <a16:creationId xmlns:a16="http://schemas.microsoft.com/office/drawing/2014/main" id="{C0634665-C223-0DFD-234F-EB4CC9922C04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027022" y="1649240"/>
              <a:ext cx="240792" cy="451104"/>
            </a:xfrm>
            <a:prstGeom prst="rect">
              <a:avLst/>
            </a:prstGeom>
          </p:spPr>
        </p:pic>
        <p:pic>
          <p:nvPicPr>
            <p:cNvPr id="51" name="Image 23" descr="preencoded.png">
              <a:extLst>
                <a:ext uri="{FF2B5EF4-FFF2-40B4-BE49-F238E27FC236}">
                  <a16:creationId xmlns:a16="http://schemas.microsoft.com/office/drawing/2014/main" id="{09D36FE5-B6D7-C34D-2859-ED3DA44B7C85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147418" y="1379167"/>
              <a:ext cx="240792" cy="451104"/>
            </a:xfrm>
            <a:prstGeom prst="rect">
              <a:avLst/>
            </a:prstGeom>
          </p:spPr>
        </p:pic>
        <p:pic>
          <p:nvPicPr>
            <p:cNvPr id="52" name="Image 25" descr="preencoded.png">
              <a:extLst>
                <a:ext uri="{FF2B5EF4-FFF2-40B4-BE49-F238E27FC236}">
                  <a16:creationId xmlns:a16="http://schemas.microsoft.com/office/drawing/2014/main" id="{7113E348-1661-BFE2-C4FF-A8E9A33246C0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117741" y="1065181"/>
              <a:ext cx="240792" cy="451104"/>
            </a:xfrm>
            <a:prstGeom prst="rect">
              <a:avLst/>
            </a:prstGeom>
          </p:spPr>
        </p:pic>
        <p:pic>
          <p:nvPicPr>
            <p:cNvPr id="53" name="Image 26" descr="preencoded.png">
              <a:extLst>
                <a:ext uri="{FF2B5EF4-FFF2-40B4-BE49-F238E27FC236}">
                  <a16:creationId xmlns:a16="http://schemas.microsoft.com/office/drawing/2014/main" id="{9591705D-EB42-645C-E527-A970A8EF2AB1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137705" y="1745053"/>
              <a:ext cx="240792" cy="451104"/>
            </a:xfrm>
            <a:prstGeom prst="rect">
              <a:avLst/>
            </a:prstGeom>
          </p:spPr>
        </p:pic>
        <p:pic>
          <p:nvPicPr>
            <p:cNvPr id="54" name="Image 27" descr="preencoded.png">
              <a:extLst>
                <a:ext uri="{FF2B5EF4-FFF2-40B4-BE49-F238E27FC236}">
                  <a16:creationId xmlns:a16="http://schemas.microsoft.com/office/drawing/2014/main" id="{2681588D-7F5C-036A-66D9-B62B3C1B9179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050984" y="2052742"/>
              <a:ext cx="240792" cy="451104"/>
            </a:xfrm>
            <a:prstGeom prst="rect">
              <a:avLst/>
            </a:prstGeom>
          </p:spPr>
        </p:pic>
        <p:pic>
          <p:nvPicPr>
            <p:cNvPr id="55" name="Image 28" descr="preencoded.png">
              <a:extLst>
                <a:ext uri="{FF2B5EF4-FFF2-40B4-BE49-F238E27FC236}">
                  <a16:creationId xmlns:a16="http://schemas.microsoft.com/office/drawing/2014/main" id="{076384CA-C4A4-1CB1-DA7B-67823B275928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5885321" y="1619959"/>
              <a:ext cx="335280" cy="1024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8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0" grpId="0" animBg="1"/>
      <p:bldP spid="6" grpId="0"/>
      <p:bldP spid="14" grpId="0" animBg="1"/>
      <p:bldP spid="17" grpId="0" animBg="1"/>
      <p:bldP spid="18" grpId="0" animBg="1"/>
      <p:bldP spid="23" grpId="0" animBg="1"/>
      <p:bldP spid="2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1" y="409554"/>
            <a:ext cx="6934200" cy="83563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>
              <a:lnSpc>
                <a:spcPts val="3240"/>
              </a:lnSpc>
            </a:pPr>
            <a:r>
              <a:rPr lang="en-US" sz="2813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Environmental safety in the research </a:t>
            </a:r>
          </a:p>
          <a:p>
            <a:pPr>
              <a:lnSpc>
                <a:spcPts val="3240"/>
              </a:lnSpc>
            </a:pPr>
            <a:r>
              <a:rPr lang="en-US" sz="2813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laboratory: at least two sides of the moon</a:t>
            </a:r>
            <a:endParaRPr lang="en-US" sz="135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57187" y="1300163"/>
            <a:ext cx="3357563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it-IT" sz="135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 0" descr="a balance scale with laboratory equipment on one side and an earth icon on the other"/>
          <p:cNvPicPr>
            <a:picLocks noChangeAspect="1"/>
          </p:cNvPicPr>
          <p:nvPr/>
        </p:nvPicPr>
        <p:blipFill>
          <a:blip r:embed="rId3"/>
          <a:srcRect t="2340" b="2340"/>
          <a:stretch/>
        </p:blipFill>
        <p:spPr>
          <a:xfrm>
            <a:off x="457200" y="1588526"/>
            <a:ext cx="3357563" cy="32004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882821" y="1657350"/>
            <a:ext cx="4619624" cy="319999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180975" indent="-180975" algn="just">
              <a:lnSpc>
                <a:spcPct val="120000"/>
              </a:lnSpc>
              <a:buSzPct val="100000"/>
              <a:buChar char="•"/>
            </a:pPr>
            <a:r>
              <a:rPr lang="en-US" sz="2000" kern="0" spc="15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Safety for People</a:t>
            </a:r>
            <a:endParaRPr lang="en-US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2388" lvl="1" algn="just">
              <a:lnSpc>
                <a:spcPct val="120000"/>
              </a:lnSpc>
              <a:spcBef>
                <a:spcPts val="173"/>
              </a:spcBef>
            </a:pPr>
            <a:r>
              <a:rPr lang="en-US" sz="1600" i="1" kern="0" spc="1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Focuses on preventing </a:t>
            </a:r>
            <a:r>
              <a:rPr lang="en-US" sz="1600" b="1" i="1" kern="0" spc="1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workplace hazards </a:t>
            </a:r>
            <a:r>
              <a:rPr lang="en-US" sz="1600" i="1" kern="0" spc="1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including chemical exposure, biological risks, airborne contaminants, and physical safety protocols.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75" indent="-180975" algn="just">
              <a:lnSpc>
                <a:spcPct val="120000"/>
              </a:lnSpc>
              <a:spcBef>
                <a:spcPts val="1406"/>
              </a:spcBef>
              <a:buSzPct val="100000"/>
              <a:buChar char="•"/>
            </a:pPr>
            <a:r>
              <a:rPr lang="en-US" sz="2000" kern="0" spc="15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Safety for the Planet</a:t>
            </a:r>
            <a:endParaRPr lang="en-US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2388" lvl="1" algn="just">
              <a:lnSpc>
                <a:spcPct val="120000"/>
              </a:lnSpc>
              <a:spcBef>
                <a:spcPts val="173"/>
              </a:spcBef>
            </a:pPr>
            <a:r>
              <a:rPr lang="en-US" sz="1600" i="1" kern="0" spc="1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Focuses on </a:t>
            </a:r>
            <a:r>
              <a:rPr lang="en-US" sz="1600" b="1" i="1" kern="0" spc="1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sustainability</a:t>
            </a:r>
            <a:r>
              <a:rPr lang="en-US" sz="1600" i="1" kern="0" spc="1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initiatives such as reducing energy consumption, managing waste, responsible disposal, and resource conservation.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851107" y="4876056"/>
            <a:ext cx="150019" cy="18506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013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fld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33671847-4E2D-717D-2792-C400727E67A7}"/>
              </a:ext>
            </a:extLst>
          </p:cNvPr>
          <p:cNvSpPr/>
          <p:nvPr/>
        </p:nvSpPr>
        <p:spPr>
          <a:xfrm>
            <a:off x="33337" y="4898885"/>
            <a:ext cx="8501063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575"/>
              </a:spcBef>
            </a:pPr>
            <a:r>
              <a:rPr lang="en-US" sz="1238" i="1" kern="0" spc="13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Considering human protection and planetary responsibility</a:t>
            </a:r>
            <a:endParaRPr lang="en-US" sz="1350" i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56205" y="599868"/>
            <a:ext cx="2113419" cy="5175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240"/>
              </a:lnSpc>
            </a:pP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Chemical Safety</a:t>
            </a:r>
            <a:endParaRPr lang="en-US" sz="105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2874" y="4893712"/>
            <a:ext cx="8501063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575"/>
              </a:spcBef>
            </a:pPr>
            <a:r>
              <a:rPr lang="en-US" sz="1400" i="1" kern="0" spc="13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Roboto Bold" pitchFamily="34" charset="-122"/>
                <a:cs typeface="Calibri" panose="020F0502020204030204" pitchFamily="34" charset="0"/>
              </a:rPr>
              <a:t>Laboratory risks examples</a:t>
            </a:r>
            <a:endParaRPr lang="en-US" sz="135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0" descr="a pair of protective safety goggles"/>
          <p:cNvPicPr>
            <a:picLocks noChangeAspect="1"/>
          </p:cNvPicPr>
          <p:nvPr/>
        </p:nvPicPr>
        <p:blipFill>
          <a:blip r:embed="rId3"/>
          <a:srcRect t="2340" b="2340"/>
          <a:stretch/>
        </p:blipFill>
        <p:spPr>
          <a:xfrm>
            <a:off x="2508336" y="1112213"/>
            <a:ext cx="1609157" cy="1533835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851107" y="4876056"/>
            <a:ext cx="150019" cy="18506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013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/>
              <a:t>6</a:t>
            </a:fld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29503D-3566-BBE4-3920-6C366D3A420D}"/>
              </a:ext>
            </a:extLst>
          </p:cNvPr>
          <p:cNvSpPr txBox="1"/>
          <p:nvPr/>
        </p:nvSpPr>
        <p:spPr>
          <a:xfrm>
            <a:off x="494717" y="1195578"/>
            <a:ext cx="1973101" cy="149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706"/>
              </a:lnSpc>
              <a:buSzPct val="100000"/>
            </a:pPr>
            <a:r>
              <a:rPr lang="en-US" sz="1400" b="1" kern="0" spc="1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Hazardous chemical substances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lvl="1" algn="r">
              <a:lnSpc>
                <a:spcPts val="1458"/>
              </a:lnSpc>
              <a:spcBef>
                <a:spcPts val="155"/>
              </a:spcBef>
            </a:pPr>
            <a:r>
              <a:rPr lang="en-US" sz="900" kern="0" spc="1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Risks include formaldehyde (carcinogen), xylene (nervous system depressant), organic solvents (flammability), and acids/bases (corrosive).</a:t>
            </a:r>
            <a:endParaRPr lang="en-US" sz="1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D7CD8417-44EE-3B0B-DE9A-A56FD05BDF9A}"/>
              </a:ext>
            </a:extLst>
          </p:cNvPr>
          <p:cNvSpPr/>
          <p:nvPr/>
        </p:nvSpPr>
        <p:spPr>
          <a:xfrm>
            <a:off x="4076826" y="590550"/>
            <a:ext cx="2144563" cy="36159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240"/>
              </a:lnSpc>
            </a:pP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Vapors and Air</a:t>
            </a:r>
            <a:endParaRPr lang="en-US" sz="105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Image 0" descr="Laboratory fume hood">
            <a:extLst>
              <a:ext uri="{FF2B5EF4-FFF2-40B4-BE49-F238E27FC236}">
                <a16:creationId xmlns:a16="http://schemas.microsoft.com/office/drawing/2014/main" id="{92F475F5-AAC2-8312-DC40-D863373096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11" b="8511"/>
          <a:stretch/>
        </p:blipFill>
        <p:spPr>
          <a:xfrm>
            <a:off x="4290437" y="1125056"/>
            <a:ext cx="1717341" cy="150391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37164E-EBEB-D29A-3B04-05CC4336231C}"/>
              </a:ext>
            </a:extLst>
          </p:cNvPr>
          <p:cNvSpPr txBox="1"/>
          <p:nvPr/>
        </p:nvSpPr>
        <p:spPr>
          <a:xfrm>
            <a:off x="6007778" y="1401241"/>
            <a:ext cx="2028289" cy="95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>
              <a:lnSpc>
                <a:spcPts val="1517"/>
              </a:lnSpc>
              <a:buSzPct val="100000"/>
            </a:pPr>
            <a:r>
              <a:rPr lang="en-US" sz="1400" b="1" kern="0" spc="12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Airborne hazards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938" lvl="1">
              <a:lnSpc>
                <a:spcPts val="1296"/>
              </a:lnSpc>
              <a:spcBef>
                <a:spcPts val="138"/>
              </a:spcBef>
            </a:pPr>
            <a:r>
              <a:rPr lang="en-US" sz="900" kern="0" spc="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Common sources including histology reagents, solvents, and fixatives that require controlled handling.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ABCE7CCB-A039-D06A-7DA8-9391393F5563}"/>
              </a:ext>
            </a:extLst>
          </p:cNvPr>
          <p:cNvSpPr/>
          <p:nvPr/>
        </p:nvSpPr>
        <p:spPr>
          <a:xfrm>
            <a:off x="1306839" y="2760850"/>
            <a:ext cx="4012150" cy="53340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Biological Safety</a:t>
            </a:r>
            <a:endParaRPr lang="en-US" sz="105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8474D5-1CAA-3751-BBFC-A0983EC8C7D8}"/>
              </a:ext>
            </a:extLst>
          </p:cNvPr>
          <p:cNvSpPr txBox="1"/>
          <p:nvPr/>
        </p:nvSpPr>
        <p:spPr>
          <a:xfrm>
            <a:off x="550031" y="3317444"/>
            <a:ext cx="1972952" cy="122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algn="r">
              <a:lnSpc>
                <a:spcPts val="1895"/>
              </a:lnSpc>
              <a:buSzPct val="100000"/>
            </a:pPr>
            <a:r>
              <a:rPr lang="en-US" sz="1400" b="1" kern="0" spc="1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Human and animal specimens 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938" lvl="1" algn="r">
              <a:lnSpc>
                <a:spcPts val="1620"/>
              </a:lnSpc>
              <a:spcBef>
                <a:spcPts val="173"/>
              </a:spcBef>
            </a:pPr>
            <a:r>
              <a:rPr lang="en-US" sz="900" kern="0" spc="1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Tissue samples, biopsies, cellular materials, blood and bodily fluids.</a:t>
            </a:r>
          </a:p>
          <a:p>
            <a:pPr marL="7938" lvl="1" algn="r">
              <a:lnSpc>
                <a:spcPts val="1620"/>
              </a:lnSpc>
              <a:spcBef>
                <a:spcPts val="173"/>
              </a:spcBef>
            </a:pPr>
            <a:endParaRPr lang="en-US" sz="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Image 0" descr="biohazard symbol">
            <a:extLst>
              <a:ext uri="{FF2B5EF4-FFF2-40B4-BE49-F238E27FC236}">
                <a16:creationId xmlns:a16="http://schemas.microsoft.com/office/drawing/2014/main" id="{626EEDF2-637E-E4D8-D094-A73DF38895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40" b="2340"/>
          <a:stretch/>
        </p:blipFill>
        <p:spPr>
          <a:xfrm>
            <a:off x="2522983" y="3136455"/>
            <a:ext cx="1579863" cy="1505912"/>
          </a:xfrm>
          <a:prstGeom prst="rect">
            <a:avLst/>
          </a:prstGeom>
        </p:spPr>
      </p:pic>
      <p:sp>
        <p:nvSpPr>
          <p:cNvPr id="17" name="Text 0">
            <a:extLst>
              <a:ext uri="{FF2B5EF4-FFF2-40B4-BE49-F238E27FC236}">
                <a16:creationId xmlns:a16="http://schemas.microsoft.com/office/drawing/2014/main" id="{792A0830-8155-B0E3-0993-95401FE03549}"/>
              </a:ext>
            </a:extLst>
          </p:cNvPr>
          <p:cNvSpPr/>
          <p:nvPr/>
        </p:nvSpPr>
        <p:spPr>
          <a:xfrm>
            <a:off x="4323249" y="2672930"/>
            <a:ext cx="1651717" cy="36159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240"/>
              </a:lnSpc>
            </a:pP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Waste</a:t>
            </a:r>
          </a:p>
        </p:txBody>
      </p:sp>
      <p:pic>
        <p:nvPicPr>
          <p:cNvPr id="18" name="Image 0" descr="biohazard disposal bin">
            <a:extLst>
              <a:ext uri="{FF2B5EF4-FFF2-40B4-BE49-F238E27FC236}">
                <a16:creationId xmlns:a16="http://schemas.microsoft.com/office/drawing/2014/main" id="{78598E30-C73B-91D4-9506-6092EB53D1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511" b="8511"/>
          <a:stretch/>
        </p:blipFill>
        <p:spPr>
          <a:xfrm>
            <a:off x="4323249" y="3176268"/>
            <a:ext cx="1651717" cy="14661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57730A-9E53-02AF-428C-2E144D2951FA}"/>
              </a:ext>
            </a:extLst>
          </p:cNvPr>
          <p:cNvSpPr txBox="1"/>
          <p:nvPr/>
        </p:nvSpPr>
        <p:spPr>
          <a:xfrm>
            <a:off x="6007777" y="3466523"/>
            <a:ext cx="2028289" cy="92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lvl="1">
              <a:lnSpc>
                <a:spcPts val="1296"/>
              </a:lnSpc>
              <a:spcBef>
                <a:spcPts val="138"/>
              </a:spcBef>
            </a:pPr>
            <a:r>
              <a:rPr lang="en-US" sz="1400" b="1" kern="0" spc="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Major waste sources</a:t>
            </a:r>
          </a:p>
          <a:p>
            <a:pPr marL="7938" lvl="1">
              <a:lnSpc>
                <a:spcPts val="1296"/>
              </a:lnSpc>
              <a:spcBef>
                <a:spcPts val="138"/>
              </a:spcBef>
            </a:pPr>
            <a:r>
              <a:rPr lang="en-US" sz="900" kern="0" spc="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Biological, chemical, pharmaceutical, radioactive, electronic, animal, sharps, plastic and mixed waste.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5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38" y="71438"/>
            <a:ext cx="3096187" cy="4457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3" name="Image 0" descr="A laboratory scientist reviewing a regulatory compliance document."/>
          <p:cNvPicPr>
            <a:picLocks noChangeAspect="1"/>
          </p:cNvPicPr>
          <p:nvPr/>
        </p:nvPicPr>
        <p:blipFill>
          <a:blip r:embed="rId3"/>
          <a:srcRect l="15271" r="15271"/>
          <a:stretch/>
        </p:blipFill>
        <p:spPr>
          <a:xfrm>
            <a:off x="71438" y="71438"/>
            <a:ext cx="3096187" cy="4457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24812" y="413556"/>
            <a:ext cx="5172075" cy="1295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fontAlgn="ctr">
              <a:lnSpc>
                <a:spcPts val="1021"/>
              </a:lnSpc>
            </a:pPr>
            <a:r>
              <a:rPr lang="en-US" sz="900" kern="0" spc="8" dirty="0">
                <a:solidFill>
                  <a:srgbClr val="BB1C0C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Summary of Major Regulatory Requirements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3524812" y="611097"/>
            <a:ext cx="4383650" cy="57596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fontAlgn="ctr">
              <a:lnSpc>
                <a:spcPts val="2268"/>
              </a:lnSpc>
              <a:spcBef>
                <a:spcPts val="939"/>
              </a:spcBef>
            </a:pPr>
            <a:r>
              <a:rPr lang="en-US" sz="1969" b="1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Essential EU Legislation for</a:t>
            </a:r>
            <a:br>
              <a:rPr lang="en-US" sz="1969" b="1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1969" b="1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Biomedical Research Laboratories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3524812" y="1308310"/>
            <a:ext cx="5172075" cy="15548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fontAlgn="ctr">
              <a:lnSpc>
                <a:spcPts val="1225"/>
              </a:lnSpc>
              <a:spcBef>
                <a:spcPts val="521"/>
              </a:spcBef>
            </a:pPr>
            <a:r>
              <a:rPr lang="en-US" sz="1050" b="1" kern="0" spc="1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Tier 1: Foundation &amp; General Safety</a:t>
            </a:r>
            <a:endParaRPr lang="en-US" sz="1500" b="1" dirty="0"/>
          </a:p>
        </p:txBody>
      </p:sp>
      <p:sp>
        <p:nvSpPr>
          <p:cNvPr id="7" name="Text 4"/>
          <p:cNvSpPr/>
          <p:nvPr/>
        </p:nvSpPr>
        <p:spPr>
          <a:xfrm>
            <a:off x="3524812" y="1619808"/>
            <a:ext cx="5172075" cy="64081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180975" indent="-180975" fontAlgn="ctr">
              <a:lnSpc>
                <a:spcPts val="1123"/>
              </a:lnSpc>
              <a:spcBef>
                <a:spcPts val="799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REACH (EC No 1907/2006):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Chemical registration, SDS compliance, and risk management.</a:t>
            </a:r>
            <a:endParaRPr lang="en-US" sz="1600" dirty="0"/>
          </a:p>
          <a:p>
            <a:pPr marL="180975" indent="-180975" fontAlgn="ctr">
              <a:lnSpc>
                <a:spcPts val="1123"/>
              </a:lnSpc>
              <a:spcBef>
                <a:spcPts val="823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Waste Framework Directive (2008/98/EC):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Waste hierarchy and hazardous waste tracking.</a:t>
            </a:r>
            <a:endParaRPr lang="en-US" sz="1600" dirty="0"/>
          </a:p>
          <a:p>
            <a:pPr marL="180975" indent="-180975" fontAlgn="ctr">
              <a:lnSpc>
                <a:spcPts val="1123"/>
              </a:lnSpc>
              <a:spcBef>
                <a:spcPts val="823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OSH Framework Directive (89/391/EEC):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Employer-led risk assessment and training.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524812" y="2571750"/>
            <a:ext cx="5172075" cy="15548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fontAlgn="ctr">
              <a:lnSpc>
                <a:spcPts val="1225"/>
              </a:lnSpc>
              <a:spcBef>
                <a:spcPts val="726"/>
              </a:spcBef>
            </a:pPr>
            <a:r>
              <a:rPr lang="en-US" sz="1050" b="1" kern="0" spc="1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Tier 2: Specialized Research &amp; Ethical Compliance</a:t>
            </a:r>
            <a:endParaRPr lang="en-US" sz="1050" b="1" dirty="0"/>
          </a:p>
        </p:txBody>
      </p:sp>
      <p:sp>
        <p:nvSpPr>
          <p:cNvPr id="9" name="Text 6"/>
          <p:cNvSpPr/>
          <p:nvPr/>
        </p:nvSpPr>
        <p:spPr>
          <a:xfrm>
            <a:off x="3524812" y="2883248"/>
            <a:ext cx="5457825" cy="64081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180975" indent="-180975" fontAlgn="ctr">
              <a:lnSpc>
                <a:spcPts val="1123"/>
              </a:lnSpc>
              <a:spcBef>
                <a:spcPts val="799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Biological Agents (2000/54/EC):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Containment for human tissue and cell culture.</a:t>
            </a:r>
            <a:endParaRPr lang="en-US" sz="1600" dirty="0"/>
          </a:p>
          <a:p>
            <a:pPr marL="180975" indent="-180975" fontAlgn="ctr">
              <a:lnSpc>
                <a:spcPts val="1123"/>
              </a:lnSpc>
              <a:spcBef>
                <a:spcPts val="823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GMO Legislation (2009/41/EC &amp; 2001/18/EC):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Protocols for viral vectors and CRISPR-organisms.</a:t>
            </a:r>
            <a:endParaRPr lang="en-US" sz="1600" dirty="0"/>
          </a:p>
          <a:p>
            <a:pPr marL="180975" indent="-180975" fontAlgn="ctr">
              <a:lnSpc>
                <a:spcPts val="1123"/>
              </a:lnSpc>
              <a:spcBef>
                <a:spcPts val="823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Animal Protection (2010/63/EU):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The 3Rs principle and ethical oversight.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524812" y="3638550"/>
            <a:ext cx="5172075" cy="15548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fontAlgn="ctr">
              <a:lnSpc>
                <a:spcPts val="1225"/>
              </a:lnSpc>
              <a:spcBef>
                <a:spcPts val="726"/>
              </a:spcBef>
            </a:pPr>
            <a:r>
              <a:rPr lang="en-US" sz="1050" b="1" kern="0" spc="10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Tier 3: Environmental Protection</a:t>
            </a:r>
            <a:endParaRPr lang="en-US" sz="1500" b="1" dirty="0"/>
          </a:p>
        </p:txBody>
      </p:sp>
      <p:sp>
        <p:nvSpPr>
          <p:cNvPr id="11" name="Text 8"/>
          <p:cNvSpPr/>
          <p:nvPr/>
        </p:nvSpPr>
        <p:spPr>
          <a:xfrm>
            <a:off x="3524812" y="3877010"/>
            <a:ext cx="5172075" cy="64081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180975" indent="-180975" fontAlgn="ctr">
              <a:lnSpc>
                <a:spcPts val="1123"/>
              </a:lnSpc>
              <a:spcBef>
                <a:spcPts val="799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Water Framework Directive (2000/60/EC):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Prohibition of chemical discharge.</a:t>
            </a:r>
            <a:endParaRPr lang="en-US" sz="1600" dirty="0"/>
          </a:p>
          <a:p>
            <a:pPr marL="180975" indent="-180975" fontAlgn="ctr">
              <a:lnSpc>
                <a:spcPts val="1123"/>
              </a:lnSpc>
              <a:spcBef>
                <a:spcPts val="823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Biocidal Products Regulation (EU 528/2012):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Authorization for disinfectants.</a:t>
            </a:r>
            <a:endParaRPr lang="en-US" sz="1600" dirty="0"/>
          </a:p>
          <a:p>
            <a:pPr marL="180975" indent="-180975" fontAlgn="ctr">
              <a:lnSpc>
                <a:spcPts val="1123"/>
              </a:lnSpc>
              <a:spcBef>
                <a:spcPts val="823"/>
              </a:spcBef>
              <a:buClr>
                <a:srgbClr val="BB1C0C"/>
              </a:buClr>
              <a:buSzPct val="120000"/>
              <a:buChar char="•"/>
            </a:pPr>
            <a:r>
              <a:rPr lang="en-US" sz="1000" kern="0" spc="9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Industrial Emissions (2010/75/EU):</a:t>
            </a:r>
            <a:r>
              <a:rPr lang="en-US" sz="1000" kern="0" spc="9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 Compliance for large-scale operations.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0" y="4600575"/>
            <a:ext cx="9144000" cy="542925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sp>
        <p:nvSpPr>
          <p:cNvPr id="13" name="Text 10"/>
          <p:cNvSpPr/>
          <p:nvPr/>
        </p:nvSpPr>
        <p:spPr>
          <a:xfrm>
            <a:off x="107156" y="4774369"/>
            <a:ext cx="8929688" cy="2035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 fontAlgn="ctr">
              <a:lnSpc>
                <a:spcPts val="1604"/>
              </a:lnSpc>
            </a:pPr>
            <a:r>
              <a:rPr lang="en-US" sz="1238" kern="0" spc="13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Maintaining compliance across these three tiers is essential for legal operation, safety, and ethical research standards.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1163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0" y="861278"/>
            <a:ext cx="4843463" cy="4114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r">
              <a:lnSpc>
                <a:spcPts val="3240"/>
              </a:lnSpc>
            </a:pPr>
            <a:r>
              <a:rPr lang="en-US" sz="2400" kern="0" spc="-169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 Sustainability Frameworks</a:t>
            </a:r>
            <a:endParaRPr lang="en-US" sz="11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2400" y="4870476"/>
            <a:ext cx="8501063" cy="21498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93"/>
              </a:lnSpc>
              <a:spcBef>
                <a:spcPts val="650"/>
              </a:spcBef>
            </a:pPr>
            <a:r>
              <a:rPr lang="en-US" sz="1238" i="1" kern="0" spc="-25" dirty="0">
                <a:solidFill>
                  <a:srgbClr val="8787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certification and assessment programs for laboratory sustainability</a:t>
            </a:r>
            <a:endParaRPr lang="en-US" sz="1350" i="1" dirty="0">
              <a:solidFill>
                <a:srgbClr val="87878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120347" y="1417157"/>
            <a:ext cx="4109253" cy="286506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9525" indent="-9525" algn="just">
              <a:buSzPct val="100000"/>
              <a:buChar char="•"/>
            </a:pPr>
            <a:r>
              <a:rPr lang="en-US" sz="2000" b="1" kern="0" spc="-88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 Green Lab</a:t>
            </a:r>
            <a:endParaRPr lang="en-US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lvl="1" indent="-9525" algn="just">
              <a:spcBef>
                <a:spcPts val="323"/>
              </a:spcBef>
            </a:pPr>
            <a:r>
              <a:rPr lang="en-US" sz="1600" i="1" kern="0" spc="-23" dirty="0">
                <a:solidFill>
                  <a:srgbClr val="000000">
                    <a:alpha val="5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global leader in laboratory certification, focusing on energy, water, waste, and green chemistry for academic and industry sectors.</a:t>
            </a:r>
          </a:p>
          <a:p>
            <a:pPr marL="9525" lvl="1" indent="-9525" algn="just">
              <a:spcBef>
                <a:spcPts val="323"/>
              </a:spcBef>
            </a:pPr>
            <a:endParaRPr lang="en-US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75" indent="-180975" algn="just">
              <a:spcBef>
                <a:spcPts val="1541"/>
              </a:spcBef>
              <a:buSzPct val="100000"/>
              <a:buChar char="•"/>
            </a:pPr>
            <a:r>
              <a:rPr lang="en-US" sz="2000" b="1" kern="0" spc="-88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LEAF (Laboratory Efficiency Assessment Framework)</a:t>
            </a:r>
            <a:endParaRPr lang="en-US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525" lvl="1" algn="just">
              <a:spcBef>
                <a:spcPts val="323"/>
              </a:spcBef>
            </a:pPr>
            <a:r>
              <a:rPr lang="en-US" sz="1600" i="1" kern="0" spc="-23" dirty="0">
                <a:solidFill>
                  <a:srgbClr val="000000">
                    <a:alpha val="5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Developed by UCL, this framework focuses on efficiency, equipment management, and procurement, widely adopted across European research institutions.</a:t>
            </a:r>
            <a:endParaRPr lang="en-US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46A4356-754B-E7AD-10FD-6CD36975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92618"/>
            <a:ext cx="2372066" cy="21526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7E58EB-14F2-3A8A-3EB4-0BC0BF594131}"/>
              </a:ext>
            </a:extLst>
          </p:cNvPr>
          <p:cNvSpPr txBox="1"/>
          <p:nvPr/>
        </p:nvSpPr>
        <p:spPr>
          <a:xfrm>
            <a:off x="381000" y="3489217"/>
            <a:ext cx="3499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Global standard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establishing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 overall, top-down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Environmental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Management System (EMS).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468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52600" y="499751"/>
            <a:ext cx="5467871" cy="82287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 fontAlgn="ctr">
              <a:lnSpc>
                <a:spcPts val="3240"/>
              </a:lnSpc>
            </a:pPr>
            <a:r>
              <a:rPr lang="en-US" sz="2813" b="1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Measuring Quantifiable Key</a:t>
            </a:r>
            <a:br>
              <a:rPr lang="en-US" sz="2813" b="1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813" b="1" dirty="0">
                <a:solidFill>
                  <a:srgbClr val="C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Performance Indicators (KPIs)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29817" y="4876056"/>
            <a:ext cx="8643938" cy="226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 fontAlgn="ctr">
              <a:lnSpc>
                <a:spcPts val="1782"/>
              </a:lnSpc>
              <a:spcBef>
                <a:spcPts val="575"/>
              </a:spcBef>
            </a:pPr>
            <a:r>
              <a:rPr lang="en-US" sz="1238" i="1" kern="0" spc="13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Leveraging frameworks like My Green Lab, LEAF, and ISO 14001 to drive lab sustainability</a:t>
            </a:r>
            <a:endParaRPr lang="en-US" sz="1350" i="1" dirty="0"/>
          </a:p>
        </p:txBody>
      </p:sp>
      <p:sp>
        <p:nvSpPr>
          <p:cNvPr id="4" name="Shape 2"/>
          <p:cNvSpPr/>
          <p:nvPr/>
        </p:nvSpPr>
        <p:spPr>
          <a:xfrm>
            <a:off x="357188" y="1832373"/>
            <a:ext cx="535781" cy="535781"/>
          </a:xfrm>
          <a:prstGeom prst="ellipse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5" name="Image 0" descr="2a93a6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70" y="1971549"/>
            <a:ext cx="171450" cy="2714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35844" y="1788170"/>
            <a:ext cx="2107406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kern="0" spc="14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Energy Metrics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1035844" y="2051484"/>
            <a:ext cx="2107406" cy="82287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Monitor kWh/year, kWh/m²,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kWh/FTE, and publication-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based intensity; prioritize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freezer efficiency.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357188" y="3182542"/>
            <a:ext cx="535781" cy="535781"/>
          </a:xfrm>
          <a:prstGeom prst="ellipse">
            <a:avLst/>
          </a:prstGeom>
          <a:solidFill>
            <a:srgbClr val="625D5D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9" name="Image 1" descr="434e6ea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3" y="3334275"/>
            <a:ext cx="228600" cy="2357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35844" y="3138339"/>
            <a:ext cx="2107406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kern="0" spc="14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Waste &amp; Plastics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1035844" y="3401653"/>
            <a:ext cx="2107406" cy="10285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Track total generation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(kg/year), hazardous waste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categories, recycling rates,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and high-volume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consumable usage.</a:t>
            </a:r>
            <a:endParaRPr lang="en-US" sz="1350" dirty="0"/>
          </a:p>
        </p:txBody>
      </p:sp>
      <p:sp>
        <p:nvSpPr>
          <p:cNvPr id="12" name="Shape 8"/>
          <p:cNvSpPr/>
          <p:nvPr/>
        </p:nvSpPr>
        <p:spPr>
          <a:xfrm>
            <a:off x="3286126" y="1832373"/>
            <a:ext cx="535781" cy="535781"/>
          </a:xfrm>
          <a:prstGeom prst="ellipse">
            <a:avLst/>
          </a:prstGeom>
          <a:solidFill>
            <a:srgbClr val="BBB4B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3" name="Image 2" descr="-7e809d5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125" y="1962133"/>
            <a:ext cx="271463" cy="27860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64782" y="1788170"/>
            <a:ext cx="2107406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kern="0" spc="14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Water &amp; Utility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3964782" y="2051485"/>
            <a:ext cx="2107406" cy="6171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Audit consumption from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inefficient autoclave and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water purification systems.</a:t>
            </a:r>
            <a:endParaRPr lang="en-US" sz="1350" dirty="0"/>
          </a:p>
        </p:txBody>
      </p:sp>
      <p:sp>
        <p:nvSpPr>
          <p:cNvPr id="16" name="Shape 11"/>
          <p:cNvSpPr/>
          <p:nvPr/>
        </p:nvSpPr>
        <p:spPr>
          <a:xfrm>
            <a:off x="3286126" y="2975373"/>
            <a:ext cx="535781" cy="535781"/>
          </a:xfrm>
          <a:prstGeom prst="ellipse">
            <a:avLst/>
          </a:prstGeom>
          <a:solidFill>
            <a:srgbClr val="040404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17" name="Image 3" descr="-49946a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277" y="3120827"/>
            <a:ext cx="214313" cy="24288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3964782" y="2931170"/>
            <a:ext cx="2107406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kern="0" spc="14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Carbon Footprint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3964782" y="3194485"/>
            <a:ext cx="2107406" cy="10285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Measure Scope 1 (Direct),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Scope 2 (Purchased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electricity), and Scope 3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(Supply chain/travel)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emissions.</a:t>
            </a:r>
            <a:endParaRPr lang="en-US" sz="1350" dirty="0"/>
          </a:p>
        </p:txBody>
      </p:sp>
      <p:sp>
        <p:nvSpPr>
          <p:cNvPr id="20" name="Shape 14"/>
          <p:cNvSpPr/>
          <p:nvPr/>
        </p:nvSpPr>
        <p:spPr>
          <a:xfrm>
            <a:off x="6019800" y="1832373"/>
            <a:ext cx="535781" cy="535781"/>
          </a:xfrm>
          <a:prstGeom prst="ellipse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21" name="Image 4" descr="0daa7ea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838" y="1974689"/>
            <a:ext cx="264319" cy="250031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698456" y="1788170"/>
            <a:ext cx="2133972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kern="0" spc="14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Procurement &amp; Storage</a:t>
            </a:r>
            <a:endParaRPr lang="en-US" sz="1350" dirty="0"/>
          </a:p>
        </p:txBody>
      </p:sp>
      <p:sp>
        <p:nvSpPr>
          <p:cNvPr id="23" name="Text 16"/>
          <p:cNvSpPr/>
          <p:nvPr/>
        </p:nvSpPr>
        <p:spPr>
          <a:xfrm>
            <a:off x="6698456" y="2051484"/>
            <a:ext cx="2125377" cy="82287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Assess sustainable product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spend and optimize freezer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occupancy/biobanking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efficiency.</a:t>
            </a:r>
            <a:endParaRPr lang="en-US" sz="1350" dirty="0"/>
          </a:p>
        </p:txBody>
      </p:sp>
      <p:sp>
        <p:nvSpPr>
          <p:cNvPr id="24" name="Shape 17"/>
          <p:cNvSpPr/>
          <p:nvPr/>
        </p:nvSpPr>
        <p:spPr>
          <a:xfrm>
            <a:off x="6019800" y="3182542"/>
            <a:ext cx="535781" cy="535781"/>
          </a:xfrm>
          <a:prstGeom prst="ellipse">
            <a:avLst/>
          </a:prstGeom>
          <a:solidFill>
            <a:srgbClr val="BB1C0C"/>
          </a:solidFill>
          <a:ln>
            <a:miter lim="800000"/>
          </a:ln>
        </p:spPr>
        <p:txBody>
          <a:bodyPr/>
          <a:lstStyle/>
          <a:p>
            <a:endParaRPr lang="it-IT" sz="1350"/>
          </a:p>
        </p:txBody>
      </p:sp>
      <p:pic>
        <p:nvPicPr>
          <p:cNvPr id="25" name="Image 5" descr="2b4807a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34" y="3349972"/>
            <a:ext cx="228600" cy="207169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6698456" y="3138339"/>
            <a:ext cx="2107406" cy="22212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750"/>
              </a:lnSpc>
            </a:pPr>
            <a:r>
              <a:rPr lang="en-US" sz="1350" kern="0" spc="14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Data &amp; Culture</a:t>
            </a:r>
            <a:endParaRPr lang="en-US" sz="1350" dirty="0"/>
          </a:p>
        </p:txBody>
      </p:sp>
      <p:sp>
        <p:nvSpPr>
          <p:cNvPr id="27" name="Text 19"/>
          <p:cNvSpPr/>
          <p:nvPr/>
        </p:nvSpPr>
        <p:spPr>
          <a:xfrm>
            <a:off x="6698456" y="3401653"/>
            <a:ext cx="2107406" cy="10285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fontAlgn="ctr">
              <a:lnSpc>
                <a:spcPts val="1620"/>
              </a:lnSpc>
              <a:spcBef>
                <a:spcPts val="318"/>
              </a:spcBef>
            </a:pP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Track server energy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consumption, data storage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TBs, staff training, and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scientific reproducibility</a:t>
            </a:r>
            <a:b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1125" kern="0" spc="11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gains.</a:t>
            </a:r>
            <a:endParaRPr lang="en-US" sz="1350" dirty="0"/>
          </a:p>
        </p:txBody>
      </p:sp>
      <p:sp>
        <p:nvSpPr>
          <p:cNvPr id="28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708232" y="4876056"/>
            <a:ext cx="292894" cy="185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013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/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14f5f637-1efd-495d-be54-955e423b9121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14f5f637-1efd-495d-be54-955e423b9121&quot;:{&quot;id&quot;:&quot;14f5f637-1efd-495d-be54-955e423b9121&quot;,&quot;name&quot;:&quot;Pipette tip (small, schematic)&quot;,&quot;displayName&quot;:&quot;Pipette tip (small, schematic)&quot;,&quot;type&quot;:&quot;FIGURE_OBJECT&quot;,&quot;relativeTransform&quot;:{&quot;translate&quot;:{&quot;x&quot;:-286.78628622927175,&quot;y&quot;:161.22769718817608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8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98012f27-09de-464b-8c55-751b02866694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98012f27-09de-464b-8c55-751b02866694&quot;:{&quot;id&quot;:&quot;98012f27-09de-464b-8c55-751b02866694&quot;,&quot;name&quot;:&quot;Pipette tip (small, schematic)&quot;,&quot;displayName&quot;:&quot;Pipette tip (small, schematic)&quot;,&quot;type&quot;:&quot;FIGURE_OBJECT&quot;,&quot;relativeTransform&quot;:{&quot;translate&quot;:{&quot;x&quot;:-259.7031038211968,&quot;y&quot;:181.81890122566693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82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29af8622-ba5e-4bfc-b2a3-7a6203467f8f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29af8622-ba5e-4bfc-b2a3-7a6203467f8f&quot;:{&quot;id&quot;:&quot;29af8622-ba5e-4bfc-b2a3-7a6203467f8f&quot;,&quot;name&quot;:&quot;Pipette tip (small, schematic)&quot;,&quot;displayName&quot;:&quot;Pipette tip (small, schematic)&quot;,&quot;type&quot;:&quot;FIGURE_OBJECT&quot;,&quot;relativeTransform&quot;:{&quot;translate&quot;:{&quot;x&quot;:-241.97013626532075,&quot;y&quot;:169.70642826243704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8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7d67af48-7010-4230-b932-c4c27088be2e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7d67af48-7010-4230-b932-c4c27088be2e&quot;:{&quot;id&quot;:&quot;7d67af48-7010-4230-b932-c4c27088be2e&quot;,&quot;name&quot;:&quot;Pipette tip (small, schematic)&quot;,&quot;displayName&quot;:&quot;Pipette tip (small, schematic)&quot;,&quot;type&quot;:&quot;FIGURE_OBJECT&quot;,&quot;relativeTransform&quot;:{&quot;translate&quot;:{&quot;x&quot;:-276.78628622927175,&quot;y&quot;:171.22769718817608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9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eb291e69-16b4-4850-9206-cde4fb3af4c7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eb291e69-16b4-4850-9206-cde4fb3af4c7&quot;:{&quot;id&quot;:&quot;eb291e69-16b4-4850-9206-cde4fb3af4c7&quot;,&quot;name&quot;:&quot;Pipette tip (small, schematic)&quot;,&quot;displayName&quot;:&quot;Pipette tip (small, schematic)&quot;,&quot;type&quot;:&quot;FIGURE_OBJECT&quot;,&quot;relativeTransform&quot;:{&quot;translate&quot;:{&quot;x&quot;:-287.43550108147076,&quot;y&quot;:195.45262148522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95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a7402d1b-d2b7-4230-a8f7-172e1f8025e6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a7402d1b-d2b7-4230-a8f7-172e1f8025e6&quot;:{&quot;id&quot;:&quot;a7402d1b-d2b7-4230-a8f7-172e1f8025e6&quot;,&quot;name&quot;:&quot;Pipette tip (small, schematic)&quot;,&quot;displayName&quot;:&quot;Pipette tip (small, schematic)&quot;,&quot;type&quot;:&quot;FIGURE_OBJECT&quot;,&quot;relativeTransform&quot;:{&quot;translate&quot;:{&quot;x&quot;:-269.70253352559473,&quot;y&quot;:183.3401485219901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96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a5e6c326-89c9-41ed-b593-1d6518fe20b8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a5e6c326-89c9-41ed-b593-1d6518fe20b8&quot;:{&quot;id&quot;:&quot;a5e6c326-89c9-41ed-b593-1d6518fe20b8&quot;,&quot;name&quot;:&quot;Pipette tip (small, schematic)&quot;,&quot;displayName&quot;:&quot;Pipette tip (small, schematic)&quot;,&quot;type&quot;:&quot;FIGURE_OBJECT&quot;,&quot;relativeTransform&quot;:{&quot;translate&quot;:{&quot;x&quot;:-239.7031038211968,&quot;y&quot;:201.81890122566693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982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ef03c89e-89b0-4001-a88a-a391416f2858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ef03c89e-89b0-4001-a88a-a391416f2858&quot;:{&quot;id&quot;:&quot;ef03c89e-89b0-4001-a88a-a391416f2858&quot;,&quot;name&quot;:&quot;Pipette tip (small, schematic)&quot;,&quot;displayName&quot;:&quot;Pipette tip (small, schematic)&quot;,&quot;type&quot;:&quot;FIGURE_OBJECT&quot;,&quot;relativeTransform&quot;:{&quot;translate&quot;:{&quot;x&quot;:-221.97013626532075,&quot;y&quot;:189.70642826243704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98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e7b44ba2-092a-4994-84e4-d226a5296355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e7b44ba2-092a-4994-84e4-d226a5296355&quot;:{&quot;id&quot;:&quot;e7b44ba2-092a-4994-84e4-d226a5296355&quot;,&quot;name&quot;:&quot;Pipette tip (small, schematic)&quot;,&quot;displayName&quot;:&quot;Pipette tip (small, schematic)&quot;,&quot;type&quot;:&quot;FIGURE_OBJECT&quot;,&quot;relativeTransform&quot;:{&quot;translate&quot;:{&quot;x&quot;:-274.5192537851478,&quot;y&quot;:203.34017015140597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99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7fcacc72-dab0-4730-908f-85274344bf6e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7fcacc72-dab0-4730-908f-85274344bf6e&quot;:{&quot;id&quot;:&quot;7fcacc72-dab0-4730-908f-85274344bf6e&quot;,&quot;name&quot;:&quot;Pipette tip (small, schematic)&quot;,&quot;displayName&quot;:&quot;Pipette tip (small, schematic)&quot;,&quot;type&quot;:&quot;FIGURE_OBJECT&quot;,&quot;relativeTransform&quot;:{&quot;translate&quot;:{&quot;x&quot;:-256.78628622927175,&quot;y&quot;:191.22769718817608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99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8f3eaef1-dfbe-4482-b67b-d915a629ce99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8f3eaef1-dfbe-4482-b67b-d915a629ce99&quot;:{&quot;id&quot;:&quot;8f3eaef1-dfbe-4482-b67b-d915a629ce99&quot;,&quot;name&quot;:&quot;Eppendorf tube (0-0, closed)&quot;,&quot;displayName&quot;:&quot;Eppendorf tube (closed)&quot;,&quot;type&quot;:&quot;FIGURE_OBJECT&quot;,&quot;relativeTransform&quot;:{&quot;translate&quot;:{&quot;x&quot;:-344.14352512144336,&quot;y&quot;:215.81805030348664},&quot;rotate&quot;:0,&quot;skewX&quot;:0,&quot;scale&quot;:{&quot;x&quot;:0.3756570917536526,&quot;y&quot;:0.37565709175365253}},&quot;image&quot;:{&quot;url&quot;:&quot;https://icons.cdn.biorender.com/biorender/5e41d0c7eabe140028612a8e/20200210220847/image/5e41d0c7eabe140028612a8e.png&quot;,&quot;isPremium&quot;:false,&quot;isOrgIcon&quot;:false,&quot;size&quot;:{&quot;x&quot;:50,&quot;y&quot;:108.64197530864197}},&quot;source&quot;:{&quot;id&quot;:&quot;5e41d0c7eabe140028612a8e&quot;,&quot;version&quot;:&quot;20200210220847&quot;,&quot;type&quot;:&quot;ASSETS&quot;},&quot;isPremium&quot;:false,&quot;parent&quot;:{&quot;type&quot;:&quot;CHILD&quot;,&quot;parentId&quot;:&quot;ce0e9f80-e768-40b3-9da8-3d733a80ed1d&quot;,&quot;order&quot;:&quot;9997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afb2ac9a-6521-4f9a-bab7-2edc62de1f22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afb2ac9a-6521-4f9a-bab7-2edc62de1f22&quot;:{&quot;id&quot;:&quot;afb2ac9a-6521-4f9a-bab7-2edc62de1f22&quot;,&quot;name&quot;:&quot;Eppendorf tube (0-0, closed)&quot;,&quot;displayName&quot;:&quot;Eppendorf tube (closed)&quot;,&quot;type&quot;:&quot;FIGURE_OBJECT&quot;,&quot;relativeTransform&quot;:{&quot;translate&quot;:{&quot;x&quot;:-362.92646023319537,&quot;y&quot;:212.18435167334974},&quot;rotate&quot;:0,&quot;skewX&quot;:0,&quot;scale&quot;:{&quot;x&quot;:0.3756570917536526,&quot;y&quot;:0.37565709175365253}},&quot;image&quot;:{&quot;url&quot;:&quot;https://icons.cdn.biorender.com/biorender/5e41d0c7eabe140028612a8e/20200210220847/image/5e41d0c7eabe140028612a8e.png&quot;,&quot;isPremium&quot;:false,&quot;isOrgIcon&quot;:false,&quot;size&quot;:{&quot;x&quot;:50,&quot;y&quot;:108.64197530864197}},&quot;source&quot;:{&quot;id&quot;:&quot;5e41d0c7eabe140028612a8e&quot;,&quot;version&quot;:&quot;20200210220847&quot;,&quot;type&quot;:&quot;ASSETS&quot;},&quot;isPremium&quot;:false,&quot;parent&quot;:{&quot;type&quot;:&quot;CHILD&quot;,&quot;parentId&quot;:&quot;ce0e9f80-e768-40b3-9da8-3d733a80ed1d&quot;,&quot;order&quot;:&quot;9999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a3719ad9-f016-4c43-b8ee-d9b8cd663827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a3719ad9-f016-4c43-b8ee-d9b8cd663827&quot;:{&quot;id&quot;:&quot;a3719ad9-f016-4c43-b8ee-d9b8cd663827&quot;,&quot;name&quot;:&quot;Eppendorf tube (0-0, closed)&quot;,&quot;displayName&quot;:&quot;Eppendorf tube (closed)&quot;,&quot;type&quot;:&quot;FIGURE_OBJECT&quot;,&quot;relativeTransform&quot;:{&quot;translate&quot;:{&quot;x&quot;:-344.14272915893434,&quot;y&quot;:175.00643819101367},&quot;rotate&quot;:0,&quot;skewX&quot;:0,&quot;scale&quot;:{&quot;x&quot;:0.3756570917536526,&quot;y&quot;:0.37565709175365253}},&quot;image&quot;:{&quot;url&quot;:&quot;https://icons.cdn.biorender.com/biorender/5e41d0c7eabe140028612a8e/20200210220847/image/5e41d0c7eabe140028612a8e.png&quot;,&quot;isPremium&quot;:false,&quot;isOrgIcon&quot;:false,&quot;size&quot;:{&quot;x&quot;:50,&quot;y&quot;:108.64197530864197}},&quot;source&quot;:{&quot;id&quot;:&quot;5e41d0c7eabe140028612a8e&quot;,&quot;version&quot;:&quot;20200210220847&quot;,&quot;type&quot;:&quot;ASSETS&quot;},&quot;isPremium&quot;:false,&quot;parent&quot;:{&quot;type&quot;:&quot;CHILD&quot;,&quot;parentId&quot;:&quot;ce0e9f80-e768-40b3-9da8-3d733a80ed1d&quot;,&quot;order&quot;:&quot;99996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a840dfe3-97d5-4d22-96ee-0e1e17d41a72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a840dfe3-97d5-4d22-96ee-0e1e17d41a72&quot;:{&quot;id&quot;:&quot;a840dfe3-97d5-4d22-96ee-0e1e17d41a72&quot;,&quot;name&quot;:&quot;Eppendorf tube (0-0, closed)&quot;,&quot;displayName&quot;:&quot;Eppendorf tube (closed)&quot;,&quot;type&quot;:&quot;FIGURE_OBJECT&quot;,&quot;relativeTransform&quot;:{&quot;translate&quot;:{&quot;x&quot;:-362.92566427068635,&quot;y&quot;:171.37273956087677},&quot;rotate&quot;:0,&quot;skewX&quot;:0,&quot;scale&quot;:{&quot;x&quot;:0.3756570917536526,&quot;y&quot;:0.37565709175365253}},&quot;image&quot;:{&quot;url&quot;:&quot;https://icons.cdn.biorender.com/biorender/5e41d0c7eabe140028612a8e/20200210220847/image/5e41d0c7eabe140028612a8e.png&quot;,&quot;isPremium&quot;:false,&quot;isOrgIcon&quot;:false,&quot;size&quot;:{&quot;x&quot;:50,&quot;y&quot;:108.64197530864197}},&quot;source&quot;:{&quot;id&quot;:&quot;5e41d0c7eabe140028612a8e&quot;,&quot;version&quot;:&quot;20200210220847&quot;,&quot;type&quot;:&quot;ASSETS&quot;},&quot;isPremium&quot;:false,&quot;parent&quot;:{&quot;type&quot;:&quot;CHILD&quot;,&quot;parentId&quot;:&quot;ce0e9f80-e768-40b3-9da8-3d733a80ed1d&quot;,&quot;order&quot;:&quot;99997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94301004-b791-4923-afc0-2f356f2e21d8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94301004-b791-4923-afc0-2f356f2e21d8&quot;:{&quot;id&quot;:&quot;94301004-b791-4923-afc0-2f356f2e21d8&quot;,&quot;name&quot;:&quot;Eppendorf tube (0-0, closed)&quot;,&quot;displayName&quot;:&quot;Eppendorf tube (closed)&quot;,&quot;type&quot;:&quot;FIGURE_OBJECT&quot;,&quot;relativeTransform&quot;:{&quot;translate&quot;:{&quot;x&quot;:-362.9269548258414,&quot;y&quot;:181.67321252410687},&quot;rotate&quot;:0,&quot;skewX&quot;:0,&quot;scale&quot;:{&quot;x&quot;:0.3756570917536526,&quot;y&quot;:0.37565709175365253}},&quot;image&quot;:{&quot;url&quot;:&quot;https://icons.cdn.biorender.com/biorender/5e41d0c7eabe140028612a8e/20200210220847/image/5e41d0c7eabe140028612a8e.png&quot;,&quot;isPremium&quot;:false,&quot;isOrgIcon&quot;:false,&quot;size&quot;:{&quot;x&quot;:50,&quot;y&quot;:108.64197530864197}},&quot;source&quot;:{&quot;id&quot;:&quot;5e41d0c7eabe140028612a8e&quot;,&quot;version&quot;:&quot;20200210220847&quot;,&quot;type&quot;:&quot;ASSETS&quot;},&quot;isPremium&quot;:false,&quot;parent&quot;:{&quot;type&quot;:&quot;CHILD&quot;,&quot;parentId&quot;:&quot;ce0e9f80-e768-40b3-9da8-3d733a80ed1d&quot;,&quot;order&quot;:&quot;99997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8948660e-07c1-4797-b4c1-be7e64d41bc0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8948660e-07c1-4797-b4c1-be7e64d41bc0&quot;:{&quot;id&quot;:&quot;8948660e-07c1-4797-b4c1-be7e64d41bc0&quot;,&quot;name&quot;:&quot;Eppendorf tube (0-0, closed)&quot;,&quot;displayName&quot;:&quot;Eppendorf tube (closed)&quot;,&quot;type&quot;:&quot;FIGURE_OBJECT&quot;,&quot;relativeTransform&quot;:{&quot;translate&quot;:{&quot;x&quot;:-344.14322375158036,&quot;y&quot;:144.4952990417708},&quot;rotate&quot;:0,&quot;skewX&quot;:0,&quot;scale&quot;:{&quot;x&quot;:0.3756570917536526,&quot;y&quot;:0.37565709175365253}},&quot;image&quot;:{&quot;url&quot;:&quot;https://icons.cdn.biorender.com/biorender/5e41d0c7eabe140028612a8e/20200210220847/image/5e41d0c7eabe140028612a8e.png&quot;,&quot;isPremium&quot;:false,&quot;isOrgIcon&quot;:false,&quot;size&quot;:{&quot;x&quot;:50,&quot;y&quot;:108.64197530864197}},&quot;source&quot;:{&quot;id&quot;:&quot;5e41d0c7eabe140028612a8e&quot;,&quot;version&quot;:&quot;20200210220847&quot;,&quot;type&quot;:&quot;ASSETS&quot;},&quot;isPremium&quot;:false,&quot;parent&quot;:{&quot;type&quot;:&quot;CHILD&quot;,&quot;parentId&quot;:&quot;ce0e9f80-e768-40b3-9da8-3d733a80ed1d&quot;,&quot;order&quot;:&quot;99998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515e7450-6984-4cae-8160-3f591d4191fe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515e7450-6984-4cae-8160-3f591d4191fe&quot;:{&quot;id&quot;:&quot;515e7450-6984-4cae-8160-3f591d4191fe&quot;,&quot;name&quot;:&quot;Eppendorf tube (0-0, closed)&quot;,&quot;displayName&quot;:&quot;Eppendorf tube (closed)&quot;,&quot;type&quot;:&quot;FIGURE_OBJECT&quot;,&quot;relativeTransform&quot;:{&quot;translate&quot;:{&quot;x&quot;:-362.9261588633324,&quot;y&quot;:140.8616004116339},&quot;rotate&quot;:0,&quot;skewX&quot;:0,&quot;scale&quot;:{&quot;x&quot;:0.3756570917536526,&quot;y&quot;:0.37565709175365253}},&quot;image&quot;:{&quot;url&quot;:&quot;https://icons.cdn.biorender.com/biorender/5e41d0c7eabe140028612a8e/20200210220847/image/5e41d0c7eabe140028612a8e.png&quot;,&quot;isPremium&quot;:false,&quot;isOrgIcon&quot;:false,&quot;size&quot;:{&quot;x&quot;:50,&quot;y&quot;:108.64197530864197}},&quot;source&quot;:{&quot;id&quot;:&quot;5e41d0c7eabe140028612a8e&quot;,&quot;version&quot;:&quot;20200210220847&quot;,&quot;type&quot;:&quot;ASSETS&quot;},&quot;isPremium&quot;:false,&quot;parent&quot;:{&quot;type&quot;:&quot;CHILD&quot;,&quot;parentId&quot;:&quot;ce0e9f80-e768-40b3-9da8-3d733a80ed1d&quot;,&quot;order&quot;:&quot;99999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4c6ae3f6-49c2-4de1-beb0-855b9d7f9625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4c6ae3f6-49c2-4de1-beb0-855b9d7f9625&quot;:{&quot;relativeTransform&quot;:{&quot;translate&quot;:{&quot;x&quot;:-182.82012314691553,&quot;y&quot;:182.79986643218018},&quot;rotate&quot;:0,&quot;skewX&quot;:0,&quot;scale&quot;:{&quot;x&quot;:1,&quot;y&quot;:1}},&quot;type&quot;:&quot;FIGURE_OBJECT&quot;,&quot;id&quot;:&quot;4c6ae3f6-49c2-4de1-beb0-855b9d7f9625&quot;,&quot;parent&quot;:{&quot;type&quot;:&quot;CHILD&quot;,&quot;parentId&quot;:&quot;ce0e9f80-e768-40b3-9da8-3d733a80ed1d&quot;,&quot;order&quot;:&quot;999995&quot;},&quot;name&quot;:&quot;Falcon tube (50 mL, with cap) &quot;,&quot;displayName&quot;:&quot;Falcon tube (50 mL, with cap) &quot;,&quot;source&quot;:{&quot;id&quot;:&quot;606df5633097f600a57deb80&quot;,&quot;type&quot;:&quot;ASSETS&quot;},&quot;isPremium&quot;:true},&quot;cb79d5e7-b53d-44d2-b762-13b43e527277&quot;:{&quot;id&quot;:&quot;cb79d5e7-b53d-44d2-b762-13b43e527277&quot;,&quot;name&quot;:&quot;Falcon tube (50mL)&quot;,&quot;type&quot;:&quot;FIGURE_OBJECT&quot;,&quot;relativeTransform&quot;:{&quot;translate&quot;:{&quot;x&quot;:9.187843462754346,&quot;y&quot;:32.704623277229224},&quot;rotate&quot;:0,&quot;skewX&quot;:0,&quot;scale&quot;:{&quot;x&quot;:0.43788334331412765,&quot;y&quot;:0.43788334331412765}},&quot;image&quot;:{&quot;url&quot;:&quot;https://icons.biorender.com/biorender/606c73dcc6644b0028d7d27a/20210406144745/image/falcon-tube-50-ml.png&quot;,&quot;fallbackUrl&quot;:&quot;https://res.cloudinary.com/dlcjuc3ej/image/upload/v1617720465/emnwnwqea3kvfc2gs6kj.svg#/keystone/api/icons/606c73dcc6644b0028d7d27a/20210406144745/image/falcon-tube-50-ml.svg&quot;,&quot;isPremium&quot;:false,&quot;isPacked&quot;:true,&quot;size&quot;:{&quot;x&quot;:75,&quot;y&quot;:243.57142857142858}},&quot;source&quot;:{&quot;id&quot;:&quot;606c73dcc6644b0028d7d27a&quot;,&quot;type&quot;:&quot;ASSETS&quot;},&quot;parent&quot;:{&quot;type&quot;:&quot;CHILD&quot;,&quot;parentId&quot;:&quot;4c6ae3f6-49c2-4de1-beb0-855b9d7f9625&quot;,&quot;order&quot;:&quot;2&quot;}},&quot;aa9c8e9c-c0af-4d31-991b-81e5f67d16e7&quot;:{&quot;id&quot;:&quot;aa9c8e9c-c0af-4d31-991b-81e5f67d16e7&quot;,&quot;name&quot;:&quot;Screw cap 1&quot;,&quot;type&quot;:&quot;FIGURE_OBJECT&quot;,&quot;relativeTransform&quot;:{&quot;translate&quot;:{&quot;x&quot;:9.187707866294142,&quot;y&quot;:-8.605755338227588},&quot;rotate&quot;:0,&quot;skewX&quot;:0,&quot;scale&quot;:{&quot;x&quot;:0.7071474509327756,&quot;y&quot;:0.707147450932775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4c6ae3f6-49c2-4de1-beb0-855b9d7f9625&quot;,&quot;order&quot;:&quot;5&quot;},&quot;opacity&quot;:1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2a7949cee454accf17a28"/>
  <p:tag name="FIGURESLIDEID" val="483b9e54-af60-424e-bab7-20bb0c0dc43a"/>
  <p:tag name="SELECTIONIDS" val="dea74ef1-823d-4b2c-b0bf-25f0088696cc"/>
  <p:tag name="TRANSPARENTBACKGROUND" val="true"/>
  <p:tag name="VERSION" val="1780657866319"/>
  <p:tag name="TITLE" val="preclinical"/>
  <p:tag name="CREATORNAME" val="Cinzia Perrino"/>
  <p:tag name="DATEINSERTED" val="1780657866553"/>
  <p:tag name="DPI" val="300"/>
  <p:tag name="BIOJSON" val="{&quot;id&quot;:&quot;30df2178-4c0a-4626-91cb-7967be66a41a&quot;,&quot;objects&quot;:{&quot;dea74ef1-823d-4b2c-b0bf-25f0088696cc&quot;:{&quot;type&quot;:&quot;FIGURE_OBJECT&quot;,&quot;id&quot;:&quot;dea74ef1-823d-4b2c-b0bf-25f0088696cc&quot;,&quot;name&quot;:&quot;Petri dish&quot;,&quot;relativeTransform&quot;:{&quot;translate&quot;:{&quot;x&quot;:-21.38879065291215,&quot;y&quot;:-31.708542027288292},&quot;rotate&quot;:0,&quot;skewX&quot;:0,&quot;scale&quot;:{&quot;x&quot;:0.2795724330388969,&quot;y&quot;:0.2795724330388969}},&quot;opacity&quot;:1,&quot;image&quot;:{&quot;url&quot;:&quot;https://icons.biorender.com/biorender/6335d62d63513800215a19cb/petri-dish-2.png&quot;,&quot;fallbackUrl&quot;:&quot;https://res.cloudinary.com/dlcjuc3ej/image/upload/v1664472598/urwjagbvgsjonp7i0mt3.svg#/keystone/api/icons/6335d62d63513800215a19cb/petri-dish-2.svg&quot;,&quot;size&quot;:{&quot;x&quot;:325,&quot;y&quot;:243},&quot;isPremium&quot;:fals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483b9e54-af60-424e-bab7-20bb0c0dc43a&quot;,&quot;order&quot;:&quot;22&quot;}},&quot;483b9e54-af60-424e-bab7-20bb0c0dc43a&quot;:{&quot;id&quot;:&quot;483b9e54-af60-424e-bab7-20bb0c0dc43a&quot;,&quot;type&quot;:&quot;FIGURE_OBJECT&quot;,&quot;document&quot;:{&quot;type&quot;:&quot;FIGURE&quot;,&quot;canvasType&quot;:&quot;FIGURE&quot;,&quot;units&quot;:&quot;in&quot;},&quot;parent&quot;:{&quot;parentId&quot;:&quot;30df2178-4c0a-4626-91cb-7967be66a41a&quot;,&quot;type&quot;:&quot;DOCUMENT&quot;,&quot;order&quot;:&quot;5&quot;}},&quot;30df2178-4c0a-4626-91cb-7967be66a41a&quot;:{&quot;id&quot;:&quot;30df2178-4c0a-4626-91cb-7967be66a41a&quot;,&quot;type&quot;:&quot;FIGURE_OBJECT&quot;,&quot;document&quot;:{&quot;type&quot;:&quot;DOCUMENT_GROUP&quot;,&quot;canvasType&quot;:&quot;FIGURE&quot;,&quot;units&quot;:&quot;in&quot;}}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2a7949cee454accf17a28"/>
  <p:tag name="FIGURESLIDEID" val="483b9e54-af60-424e-bab7-20bb0c0dc43a"/>
  <p:tag name="SELECTIONIDS" val="bb2ded79-44f9-43f0-96e5-41d0cf7f9900"/>
  <p:tag name="TRANSPARENTBACKGROUND" val="true"/>
  <p:tag name="VERSION" val="1780657866319"/>
  <p:tag name="TITLE" val="preclinical"/>
  <p:tag name="CREATORNAME" val="Cinzia Perrino"/>
  <p:tag name="DATEINSERTED" val="1780657866553"/>
  <p:tag name="DPI" val="300"/>
  <p:tag name="BIOJSON" val="{&quot;id&quot;:&quot;30df2178-4c0a-4626-91cb-7967be66a41a&quot;,&quot;objects&quot;:{&quot;bb2ded79-44f9-43f0-96e5-41d0cf7f9900&quot;:{&quot;type&quot;:&quot;FIGURE_OBJECT&quot;,&quot;id&quot;:&quot;bb2ded79-44f9-43f0-96e5-41d0cf7f9900&quot;,&quot;parent&quot;:{&quot;type&quot;:&quot;CHILD&quot;,&quot;parentId&quot;:&quot;483b9e54-af60-424e-bab7-20bb0c0dc43a&quot;,&quot;order&quot;:&quot;25&quot;},&quot;relativeTransform&quot;:{&quot;translate&quot;:{&quot;x&quot;:2.0589469360809787,&quot;y&quot;:60.91544687721944},&quot;rotate&quot;:0,&quot;skewX&quot;:0,&quot;scale&quot;:{&quot;x&quot;:1,&quot;y&quot;:1}}},&quot;2f98af23-b08c-428d-9f29-dd477065a491&quot;:{&quot;id&quot;:&quot;2f98af23-b08c-428d-9f29-dd477065a491&quot;,&quot;name&quot;:&quot;Cardiomyocyte (branched)&quot;,&quot;displayName&quot;:&quot;&quot;,&quot;type&quot;:&quot;FIGURE_OBJECT&quot;,&quot;relativeTransform&quot;:{&quot;translate&quot;:{&quot;x&quot;:-35.823895279215655,&quot;y&quot;:-94.37098203351573},&quot;rotate&quot;:0.0034034774158633384,&quot;skewX&quot;:0.23225885144812378,&quot;scale&quot;:{&quot;x&quot;:0.18545563074413143,&quot;y&quot;:0.13178496489659872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2&quot;}},&quot;e4b86eb5-e32c-4e45-8782-cd3716a3a49f&quot;:{&quot;id&quot;:&quot;e4b86eb5-e32c-4e45-8782-cd3716a3a49f&quot;,&quot;name&quot;:&quot;Cardiomyocyte (branched)&quot;,&quot;displayName&quot;:&quot;&quot;,&quot;type&quot;:&quot;FIGURE_OBJECT&quot;,&quot;relativeTransform&quot;:{&quot;translate&quot;:{&quot;x&quot;:-12.914813165276296,&quot;y&quot;:-98.50772946957514},&quot;rotate&quot;:0.1302683343767114,&quot;skewX&quot;:-0.11645913131932434,&quot;scale&quot;:{&quot;x&quot;:0.19251062641539407,&quot;y&quot;:0.12695540107357672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5&quot;}},&quot;89dfd162-b875-4bb0-9281-2a1522e9c5e0&quot;:{&quot;id&quot;:&quot;89dfd162-b875-4bb0-9281-2a1522e9c5e0&quot;,&quot;name&quot;:&quot;Cardiomyocyte (branched)&quot;,&quot;displayName&quot;:&quot;&quot;,&quot;type&quot;:&quot;FIGURE_OBJECT&quot;,&quot;relativeTransform&quot;:{&quot;translate&quot;:{&quot;x&quot;:-20.099557606110956,&quot;y&quot;:-90.44158184458401},&quot;rotate&quot;:-0.22034500644241026,&quot;skewX&quot;:0.1913533779414243,&quot;scale&quot;:{&quot;x&quot;:0.1885407424983527,&quot;y&quot;:0.1296285538267963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7&quot;}},&quot;f988ecbd-0f0f-4122-9f2c-e2f0dca945a0&quot;:{&quot;id&quot;:&quot;f988ecbd-0f0f-4122-9f2c-e2f0dca945a0&quot;,&quot;name&quot;:&quot;Cardiomyocyte (branched)&quot;,&quot;displayName&quot;:&quot;&quot;,&quot;type&quot;:&quot;FIGURE_OBJECT&quot;,&quot;relativeTransform&quot;:{&quot;translate&quot;:{&quot;x&quot;:-2.2676469290859016,&quot;y&quot;:-102.1972270614222},&quot;rotate&quot;:-2.857090773350109,&quot;skewX&quot;:-0.23997721482260115,&quot;scale&quot;:{&quot;x&quot;:0.18479354592939598,&quot;y&quot;:0.13225712870313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8&quot;}},&quot;e1cbc9bc-7440-4788-ad2c-7e3b0eb449e4&quot;:{&quot;id&quot;:&quot;e1cbc9bc-7440-4788-ad2c-7e3b0eb449e4&quot;,&quot;name&quot;:&quot;Cardiomyocyte (branched)&quot;,&quot;displayName&quot;:&quot;&quot;,&quot;type&quot;:&quot;FIGURE_OBJECT&quot;,&quot;relativeTransform&quot;:{&quot;translate&quot;:{&quot;x&quot;:-48.45516437688324,&quot;y&quot;:-98.50745836428793},&quot;rotate&quot;:2.6578100780980916,&quot;skewX&quot;:0.2734198962599734,&quot;scale&quot;:{&quot;x&quot;:0.18160201844122917,&quot;y&quot;:0.13458145453048118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9&quot;}},&quot;825085b8-1471-4a79-99eb-3649e4ee0c27&quot;:{&quot;id&quot;:&quot;825085b8-1471-4a79-99eb-3649e4ee0c27&quot;,&quot;name&quot;:&quot;Cardiomyocyte (branched)&quot;,&quot;displayName&quot;:&quot;&quot;,&quot;type&quot;:&quot;FIGURE_OBJECT&quot;,&quot;relativeTransform&quot;:{&quot;translate&quot;:{&quot;x&quot;:-25.66607265461912,&quot;y&quot;:-105.30284132673535},&quot;rotate&quot;:-0.3490935130304251,&quot;skewX&quot;:0.28404679800637017,&quot;scale&quot;:{&quot;x&quot;:0.18046913629089556,&quot;y&quot;:0.13542628002661355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95&quot;}},&quot;cf0255ee-1c4b-454e-a9d0-edc5c5aab083&quot;:{&quot;id&quot;:&quot;cf0255ee-1c4b-454e-a9d0-edc5c5aab083&quot;,&quot;name&quot;:&quot;Cardiomyocyte (branched)&quot;,&quot;displayName&quot;:&quot;&quot;,&quot;type&quot;:&quot;FIGURE_OBJECT&quot;,&quot;relativeTransform&quot;:{&quot;translate&quot;:{&quot;x&quot;:-44.79916035726867,&quot;y&quot;:-84.69198640053327},&quot;rotate&quot;:-2.9067267115113,&quot;skewX&quot;:-0.20274504659750353,&quot;scale&quot;:{&quot;x&quot;:0.1877506822442406,&quot;y&quot;:0.13017403449803766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97&quot;}},&quot;0d396e3b-11d5-4bea-bcbc-562056ecf295&quot;:{&quot;id&quot;:&quot;0d396e3b-11d5-4bea-bcbc-562056ecf295&quot;,&quot;name&quot;:&quot;Cardiomyocyte (branched)&quot;,&quot;displayName&quot;:&quot;&quot;,&quot;type&quot;:&quot;FIGURE_OBJECT&quot;,&quot;relativeTransform&quot;:{&quot;translate&quot;:{&quot;x&quot;:3.7645672675615884,&quot;y&quot;:-90.44163922277788},&quot;rotate&quot;:2.714764018223513,&quot;skewX&quot;:0.3297875223205015,&quot;scale&quot;:{&quot;x&quot;:0.1748068729025241,&quot;y&quot;:0.1398129454619344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98&quot;}},&quot;0d8342a3-a459-4220-94c8-570f8442bafb&quot;:{&quot;id&quot;:&quot;0d8342a3-a459-4220-94c8-570f8442bafb&quot;,&quot;name&quot;:&quot;Cardiomyocyte (branched)&quot;,&quot;displayName&quot;:&quot;&quot;,&quot;type&quot;:&quot;FIGURE_OBJECT&quot;,&quot;relativeTransform&quot;:{&quot;translate&quot;:{&quot;x&quot;:-20.050805903732073,&quot;y&quot;:-82.67889369295146},&quot;rotate&quot;:2.984741906384869,&quot;skewX&quot;:0.1392353610817658,&quot;scale&quot;:{&quot;x&quot;:0.1915204376506736,&quot;y&quot;:0.12761177912547447}},&quot;image&quot;:{&quot;url&quot;:&quot;https://icons.biorender.com/biorender/635965cc05a3f00021f282a3/cardiomyocyte-2.png&quot;,&quot;fallbackUrl&quot;:&quot;https://res.cloudinary.com/dlcjuc3ej/image/upload/v1666803142/pfvgr5s01xyouqku8nip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#/keystone/api/icons/635965cc05a3f00021f282a3/cardiomyocyte-2.svg&quot;,&quot;isPremium&quot;:false,&quot;size&quot;:{&quot;x&quot;:130,&quot;y&quot;:44.00516795865633}},&quot;source&quot;:{&quot;id&quot;:&quot;5f57b1f6c8b31500287ffe72&quot;,&quot;version&quot;:1666803142,&quot;type&quot;:&quot;ASSETS&quot;},&quot;isPremium&quot;:false,&quot;parent&quot;:{&quot;type&quot;:&quot;CHILD&quot;,&quot;parentId&quot;:&quot;bb2ded79-44f9-43f0-96e5-41d0cf7f9900&quot;,&quot;order&quot;:&quot;99&quot;}},&quot;483b9e54-af60-424e-bab7-20bb0c0dc43a&quot;:{&quot;id&quot;:&quot;483b9e54-af60-424e-bab7-20bb0c0dc43a&quot;,&quot;type&quot;:&quot;FIGURE_OBJECT&quot;,&quot;document&quot;:{&quot;type&quot;:&quot;FIGURE&quot;,&quot;canvasType&quot;:&quot;FIGURE&quot;,&quot;units&quot;:&quot;in&quot;},&quot;parent&quot;:{&quot;parentId&quot;:&quot;30df2178-4c0a-4626-91cb-7967be66a41a&quot;,&quot;type&quot;:&quot;DOCUMENT&quot;,&quot;order&quot;:&quot;5&quot;}},&quot;30df2178-4c0a-4626-91cb-7967be66a41a&quot;:{&quot;id&quot;:&quot;30df2178-4c0a-4626-91cb-7967be66a41a&quot;,&quot;type&quot;:&quot;FIGURE_OBJECT&quot;,&quot;document&quot;:{&quot;type&quot;:&quot;DOCUMENT_GROUP&quot;,&quot;canvasType&quot;:&quot;FIGURE&quot;,&quot;units&quot;:&quot;in&quot;}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e9ef599f135a709940dca2"/>
  <p:tag name="FIGURESLIDEID" val="db01a3a7-c9c4-486e-a25f-c7503895fdae"/>
  <p:tag name="SELECTIONIDS" val="1299851a-7cee-4a50-8bc1-8e8e810f90aa"/>
  <p:tag name="TRANSPARENTBACKGROUND" val="true"/>
  <p:tag name="VERSION" val="1777739346668"/>
  <p:tag name="TITLE" val="Scenario 2 - Dario"/>
  <p:tag name="CREATORNAME" val="Alessia Palmentieri"/>
  <p:tag name="DATEINSERTED" val="1777739346872"/>
  <p:tag name="DPI" val="300"/>
  <p:tag name="BIOJSON" val="{&quot;id&quot;:&quot;a185bb1d-074f-4935-84b2-68500e30e57c&quot;,&quot;objects&quot;:{&quot;1299851a-7cee-4a50-8bc1-8e8e810f90aa&quot;:{&quot;id&quot;:&quot;1299851a-7cee-4a50-8bc1-8e8e810f90aa&quot;,&quot;name&quot;:&quot;Heart (hypertrophic left ventricle)&quot;,&quot;displayName&quot;:&quot;&quot;,&quot;type&quot;:&quot;FIGURE_OBJECT&quot;,&quot;relativeTransform&quot;:{&quot;translate&quot;:{&quot;x&quot;:-128.32512315270947,&quot;y&quot;:-81.03588177339901},&quot;rotate&quot;:0,&quot;skewX&quot;:0,&quot;scale&quot;:{&quot;x&quot;:1,&quot;y&quot;:1}},&quot;image&quot;:{&quot;url&quot;:&quot;https://icons.cdn.biorender.com/biorender/5ae1f6b88af57d0014b63c6d/20250821203306/image/5ae1f6b88af57d0014b63c6d.png&quot;,&quot;isPremium&quot;:false,&quot;isOrgIcon&quot;:false,&quot;size&quot;:{&quot;x&quot;:150,&quot;y&quot;:212.83783783783787}},&quot;source&quot;:{&quot;id&quot;:&quot;5ae1f6b88af57d0014b63c6d&quot;,&quot;version&quot;:&quot;20250821203306&quot;,&quot;type&quot;:&quot;ASSETS&quot;},&quot;isPremium&quot;:false,&quot;parent&quot;:{&quot;type&quot;:&quot;CHILD&quot;,&quot;parentId&quot;:&quot;db01a3a7-c9c4-486e-a25f-c7503895fdae&quot;,&quot;order&quot;:&quot;7&quot;}},&quot;db01a3a7-c9c4-486e-a25f-c7503895fdae&quot;:{&quot;id&quot;:&quot;db01a3a7-c9c4-486e-a25f-c7503895fdae&quot;,&quot;type&quot;:&quot;FIGURE_OBJECT&quot;,&quot;document&quot;:{&quot;type&quot;:&quot;FIGURE&quot;,&quot;canvasType&quot;:&quot;FIGURE&quot;,&quot;units&quot;:&quot;in&quot;,&quot;aspectRatio&quot;:1.7777777777777777},&quot;parent&quot;:{&quot;type&quot;:&quot;DOCUMENT&quot;,&quot;parentId&quot;:&quot;a185bb1d-074f-4935-84b2-68500e30e57c&quot;,&quot;order&quot;:&quot;6&quot;}},&quot;a185bb1d-074f-4935-84b2-68500e30e57c&quot;:{&quot;id&quot;:&quot;a185bb1d-074f-4935-84b2-68500e30e57c&quot;,&quot;type&quot;:&quot;FIGURE_OBJECT&quot;,&quot;document&quot;:{&quot;type&quot;:&quot;DOCUMENT_GROUP&quot;,&quot;canvasType&quot;:&quot;SLIDE&quot;,&quot;units&quot;:&quot;in&quot;}}}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c7ea508aec9cbf158e0d6"/>
  <p:tag name="FIGURESLIDEID" val="2034d5da-299c-468f-960b-5ea975d6e3e6"/>
  <p:tag name="SELECTIONIDS" val="c5660d04-afa4-4537-b14e-9a067982f102"/>
  <p:tag name="TRANSPARENTBACKGROUND" val="true"/>
  <p:tag name="VERSION" val="1772735247193"/>
  <p:tag name="TITLE" val="Preclinical Models of Cardiovascular Diseases"/>
  <p:tag name="CREATORNAME" val="Cinzia Perrino"/>
  <p:tag name="DATEINSERTED" val="1772735247428"/>
  <p:tag name="DPI" val="300"/>
  <p:tag name="BIOJSON" val="{&quot;id&quot;:&quot;c08880d6-b6be-4914-9b50-dd77ac3836c6&quot;,&quot;objects&quot;:{&quot;c5660d04-afa4-4537-b14e-9a067982f102&quot;:{&quot;type&quot;:&quot;FIGURE_OBJECT&quot;,&quot;id&quot;:&quot;c5660d04-afa4-4537-b14e-9a067982f102&quot;,&quot;parent&quot;:{&quot;type&quot;:&quot;CHILD&quot;,&quot;parentId&quot;:&quot;2034d5da-299c-468f-960b-5ea975d6e3e6&quot;,&quot;order&quot;:&quot;71&quot;},&quot;relativeTransform&quot;:{&quot;translate&quot;:{&quot;x&quot;:-199.43238265516305,&quot;y&quot;:-386.7042271678266},&quot;rotate&quot;:0,&quot;skewX&quot;:0,&quot;scale&quot;:{&quot;x&quot;:1,&quot;y&quot;:1}}},&quot;a6c2ddd3-6a40-4a41-b424-85e50d51fc1b&quot;:{&quot;id&quot;:&quot;a6c2ddd3-6a40-4a41-b424-85e50d51fc1b&quot;,&quot;name&quot;:&quot;Adult male (anterior, eyes open)&quot;,&quot;displayName&quot;:&quot;&quot;,&quot;type&quot;:&quot;FIGURE_OBJECT&quot;,&quot;relativeTransform&quot;:{&quot;translate&quot;:{&quot;x&quot;:359.45264230728867,&quot;y&quot;:155.05701098168328},&quot;rotate&quot;:0,&quot;skewX&quot;:0,&quot;scale&quot;:{&quot;x&quot;:0.28788672552660055,&quot;y&quot;:0.28788672552660055}},&quot;image&quot;:{&quot;url&quot;:&quot;https://icons.biorender.com/biorender/5e863ab7bdcf9f00287e3e25/adult-male-anterior-eyes-open.png&quot;,&quot;fallbackUrl&quot;:&quot;https://res.cloudinary.com/dlcjuc3ej/image/upload/v1585855155/fvz4uekpz3h3epumw4of.svg#/keystone/api/icons/5e863ab7bdcf9f00287e3e25/adult-male-anterior-eyes-open.svg#/keystone/api/icons/5e863ab7bdcf9f00287e3e25/adult-male-anterior-eyes-open.svg#/keystone/api/icons/5e863ab7bdcf9f00287e3e25/adult-male-anterior-eyes-open.svg#/keystone/api/icons/5e863ab7bdcf9f00287e3e25/adult-male-anterior-eyes-open.svg#/keystone/api/icons/5e863ab7bdcf9f00287e3e25/adult-male-anterior-eyes-open.svg#/keystone/api/icons/5e863ab7bdcf9f00287e3e25/adult-male-anterior-eyes-open.svg#/keystone/api/icons/5e863ab7bdcf9f00287e3e25/adult-male-anterior-eyes-open.svg#/keystone/api/icons/5e863ab7bdcf9f00287e3e25/adult-male-anterior-eyes-open.svg&quot;,&quot;isPremium&quot;:true,&quot;isOrgIcon&quot;:false,&quot;size&quot;:{&quot;x&quot;:150,&quot;y&quot;:262.5}},&quot;source&quot;:{&quot;id&quot;:&quot;5e863a84bdcf9f00287e3e1f&quot;,&quot;version&quot;:&quot;1585855155&quot;,&quot;type&quot;:&quot;ASSETS&quot;},&quot;isPremium&quot;:true,&quot;parent&quot;:{&quot;type&quot;:&quot;CHILD&quot;,&quot;parentId&quot;:&quot;c5660d04-afa4-4537-b14e-9a067982f102&quot;,&quot;order&quot;:&quot;05&quot;}},&quot;0d7d03d9-efc1-45ae-ba46-a47208f6af48&quot;:{&quot;id&quot;:&quot;0d7d03d9-efc1-45ae-ba46-a47208f6af48&quot;,&quot;name&quot;:&quot;Adult (gender-neutral, anterior) &quot;,&quot;displayName&quot;:&quot;&quot;,&quot;type&quot;:&quot;FIGURE_OBJECT&quot;,&quot;relativeTransform&quot;:{&quot;translate&quot;:{&quot;x&quot;:56.18493196979732,&quot;y&quot;:156.89228885691531},&quot;rotate&quot;:0,&quot;skewX&quot;:0,&quot;scale&quot;:{&quot;x&quot;:0.28788672552660055,&quot;y&quot;:0.28788672552660055}},&quot;image&quot;:{&quot;url&quot;:&quot;https://icons.biorender.com/biorender/66b265341daf5070ce952a8f/66b264be1daf5070ce9529f5.png&quot;,&quot;isPremium&quot;:false,&quot;isOrgIcon&quot;:false,&quot;size&quot;:{&quot;x&quot;:150,&quot;y&quot;:249.75},&quot;fallbackUrl&quot;:&quot;sources/icons/66b265341daf5070ce952a8f/66b264be1daf5070ce9529f5.svg&quot;},&quot;source&quot;:{&quot;id&quot;:&quot;66b264be1daf5070ce9529f5&quot;,&quot;version&quot;:&quot;20240806180219&quot;,&quot;type&quot;:&quot;ASSETS&quot;},&quot;isPremium&quot;:false,&quot;parent&quot;:{&quot;type&quot;:&quot;CHILD&quot;,&quot;parentId&quot;:&quot;c5660d04-afa4-4537-b14e-9a067982f102&quot;,&quot;order&quot;:&quot;1&quot;}},&quot;803f240a-d27b-4d20-91f4-23a787bacfb7&quot;:{&quot;id&quot;:&quot;803f240a-d27b-4d20-91f4-23a787bacfb7&quot;,&quot;name&quot;:&quot;Adult 7 (gender-neutral, anterior) &quot;,&quot;displayName&quot;:&quot;&quot;,&quot;type&quot;:&quot;FIGURE_OBJECT&quot;,&quot;relativeTransform&quot;:{&quot;translate&quot;:{&quot;x&quot;:20.185583779132248,&quot;y&quot;:156.89228885691531},&quot;rotate&quot;:0,&quot;skewX&quot;:0,&quot;scale&quot;:{&quot;x&quot;:0.28788672552660055,&quot;y&quot;:0.28788672552660055}},&quot;image&quot;:{&quot;url&quot;:&quot;https://icons.biorender.com/biorender/66c8ac1ef181b5453e0e5f9b/66c8abf6f181b5453e0e5f64.png&quot;,&quot;isPremium&quot;:false,&quot;isOrgIcon&quot;:false,&quot;size&quot;:{&quot;x&quot;:150,&quot;y&quot;:249.75},&quot;fallbackUrl&quot;:&quot;sources/icons/66c8ac1ef181b5453e0e5f9b/66c8abf6f181b5453e0e5f64.svg&quot;},&quot;source&quot;:{&quot;id&quot;:&quot;66c8abf6f181b5453e0e5f64&quot;,&quot;version&quot;:&quot;20240823153447&quot;,&quot;type&quot;:&quot;ASSETS&quot;},&quot;isPremium&quot;:false,&quot;parent&quot;:{&quot;type&quot;:&quot;CHILD&quot;,&quot;parentId&quot;:&quot;c5660d04-afa4-4537-b14e-9a067982f102&quot;,&quot;order&quot;:&quot;2&quot;}},&quot;3b02bb4c-fd7f-4ab3-bf33-d57e9b31205a&quot;:{&quot;id&quot;:&quot;3b02bb4c-fd7f-4ab3-bf33-d57e9b31205a&quot;,&quot;name&quot;:&quot;Adult 1 (gender-neutral, stage I obesity, anterior)&quot;,&quot;displayName&quot;:&quot;&quot;,&quot;type&quot;:&quot;FIGURE_OBJECT&quot;,&quot;relativeTransform&quot;:{&quot;translate&quot;:{&quot;x&quot;:241.28657574166897,&quot;y&quot;:157.8468809965311},&quot;rotate&quot;:0,&quot;skewX&quot;:0,&quot;scale&quot;:{&quot;x&quot;:0.28788672552660055,&quot;y&quot;:0.28788672552660055}},&quot;image&quot;:{&quot;url&quot;:&quot;https://icons.biorender.com/biorender/66d1e75fdac6cb5ac1be9dc3/66d1d63edac6cb5ac1be9894.png&quot;,&quot;isPremium&quot;:true,&quot;isOrgIcon&quot;:false,&quot;size&quot;:{&quot;x&quot;:140,&quot;y&quot;:243.11827956989248},&quot;fallbackUrl&quot;:&quot;sources/icons/66d1e75fdac6cb5ac1be9dc3/66d1d63edac6cb5ac1be9894.svg&quot;},&quot;source&quot;:{&quot;id&quot;:&quot;66d1d63edac6cb5ac1be9894&quot;,&quot;version&quot;:&quot;20240830153801&quot;,&quot;type&quot;:&quot;ASSETS&quot;},&quot;isPremium&quot;:true,&quot;parent&quot;:{&quot;type&quot;:&quot;CHILD&quot;,&quot;parentId&quot;:&quot;c5660d04-afa4-4537-b14e-9a067982f102&quot;,&quot;order&quot;:&quot;25&quot;}},&quot;cc4ee22f-66f1-4c64-a473-ffa3b71e3c8f&quot;:{&quot;id&quot;:&quot;cc4ee22f-66f1-4c64-a473-ffa3b71e3c8f&quot;,&quot;name&quot;:&quot;Adult 4 (gender-neutral, anterior) &quot;,&quot;displayName&quot;:&quot;&quot;,&quot;type&quot;:&quot;FIGURE_OBJECT&quot;,&quot;relativeTransform&quot;:{&quot;translate&quot;:{&quot;x&quot;:92.91106044010161,&quot;y&quot;:156.89228885691531},&quot;rotate&quot;:0,&quot;skewX&quot;:0,&quot;scale&quot;:{&quot;x&quot;:0.28788672552660055,&quot;y&quot;:0.28788672552660055}},&quot;image&quot;:{&quot;url&quot;:&quot;https://icons.biorender.com/biorender/66c8abaef181b5453e0e5e83/66c8ab78f181b5453e0e5e3c.png&quot;,&quot;isPremium&quot;:false,&quot;isOrgIcon&quot;:false,&quot;size&quot;:{&quot;x&quot;:150,&quot;y&quot;:249.75},&quot;fallbackUrl&quot;:&quot;sources/icons/66c8abaef181b5453e0e5e83/66c8ab78f181b5453e0e5e3c.svg&quot;},&quot;source&quot;:{&quot;id&quot;:&quot;66c8ab78f181b5453e0e5e3c&quot;,&quot;version&quot;:&quot;20240823153217&quot;,&quot;type&quot;:&quot;ASSETS&quot;},&quot;isPremium&quot;:false,&quot;parent&quot;:{&quot;type&quot;:&quot;CHILD&quot;,&quot;parentId&quot;:&quot;c5660d04-afa4-4537-b14e-9a067982f102&quot;,&quot;order&quot;:&quot;3&quot;}},&quot;47bdf59e-0a02-4392-a8b0-f0fe580b749f&quot;:{&quot;id&quot;:&quot;47bdf59e-0a02-4392-a8b0-f0fe580b749f&quot;,&quot;name&quot;:&quot;Adult 5 (gender-neutral, anterior) &quot;,&quot;displayName&quot;:&quot;&quot;,&quot;type&quot;:&quot;FIGURE_OBJECT&quot;,&quot;relativeTransform&quot;:{&quot;translate&quot;:{&quot;x&quot;:168.51540435633694,&quot;y&quot;:156.89228885691531},&quot;rotate&quot;:0,&quot;skewX&quot;:0,&quot;scale&quot;:{&quot;x&quot;:0.28788672552660055,&quot;y&quot;:0.28788672552660055}},&quot;image&quot;:{&quot;url&quot;:&quot;https://icons.biorender.com/biorender/66c8abe1f181b5453e0e5f04/66c8ab9ff181b5453e0e5e67.png&quot;,&quot;isPremium&quot;:false,&quot;isOrgIcon&quot;:false,&quot;size&quot;:{&quot;x&quot;:150,&quot;y&quot;:249.75},&quot;fallbackUrl&quot;:&quot;sources/icons/66c8abe1f181b5453e0e5f04/66c8ab9ff181b5453e0e5e67.svg&quot;},&quot;source&quot;:{&quot;id&quot;:&quot;66c8ab9ff181b5453e0e5e67&quot;,&quot;version&quot;:&quot;20240823153256&quot;,&quot;type&quot;:&quot;ASSETS&quot;},&quot;isPremium&quot;:false,&quot;parent&quot;:{&quot;type&quot;:&quot;CHILD&quot;,&quot;parentId&quot;:&quot;c5660d04-afa4-4537-b14e-9a067982f102&quot;,&quot;order&quot;:&quot;5&quot;}},&quot;cd1e3137-1267-4e50-b263-eae9855d00f3&quot;:{&quot;id&quot;:&quot;cd1e3137-1267-4e50-b263-eae9855d00f3&quot;,&quot;name&quot;:&quot;Adult 3 (gender-neutral, stage I obesity, anterior)&quot;,&quot;displayName&quot;:&quot;&quot;,&quot;type&quot;:&quot;FIGURE_OBJECT&quot;,&quot;relativeTransform&quot;:{&quot;translate&quot;:{&quot;x&quot;:130.7132323982193,&quot;y&quot;:157.0002463789878},&quot;rotate&quot;:0,&quot;skewX&quot;:0,&quot;scale&quot;:{&quot;x&quot;:0.28788672552660055,&quot;y&quot;:0.28788672552660055}},&quot;image&quot;:{&quot;url&quot;:&quot;https://icons.biorender.com/biorender/66d7352cb6c0cbaec83193ff/66d7223eb6c0cbaec831876c.png&quot;,&quot;isPremium&quot;:true,&quot;isOrgIcon&quot;:false,&quot;size&quot;:{&quot;x&quot;:150,&quot;y&quot;:249},&quot;fallbackUrl&quot;:&quot;sources/icons/66d7352cb6c0cbaec83193ff/66d7223eb6c0cbaec831876c.svg&quot;},&quot;source&quot;:{&quot;id&quot;:&quot;66d7223eb6c0cbaec831876c&quot;,&quot;version&quot;:&quot;20240903161118&quot;,&quot;type&quot;:&quot;ASSETS&quot;},&quot;isPremium&quot;:true,&quot;parent&quot;:{&quot;type&quot;:&quot;CHILD&quot;,&quot;parentId&quot;:&quot;c5660d04-afa4-4537-b14e-9a067982f102&quot;,&quot;order&quot;:&quot;55&quot;}},&quot;8be79e02-3f0e-4dfb-bd91-514c0e4de410&quot;:{&quot;id&quot;:&quot;8be79e02-3f0e-4dfb-bd91-514c0e4de410&quot;,&quot;name&quot;:&quot;Adult 7 (gender-neutral, stage I obesity, anterior)&quot;,&quot;displayName&quot;:&quot;&quot;,&quot;type&quot;:&quot;FIGURE_OBJECT&quot;,&quot;relativeTransform&quot;:{&quot;translate&quot;:{&quot;x&quot;:278.46727952437084,&quot;y&quot;:157.0002463789878},&quot;rotate&quot;:0,&quot;skewX&quot;:0,&quot;scale&quot;:{&quot;x&quot;:0.28788672552660055,&quot;y&quot;:0.28788672552660055}},&quot;image&quot;:{&quot;url&quot;:&quot;https://icons.biorender.com/biorender/66d73859b6c0cbaec8319782/66d7227cb6c0cbaec83187dc.png&quot;,&quot;isPremium&quot;:true,&quot;isOrgIcon&quot;:false,&quot;size&quot;:{&quot;x&quot;:150,&quot;y&quot;:249},&quot;fallbackUrl&quot;:&quot;sources/icons/66d73859b6c0cbaec8319782/66d7227cb6c0cbaec83187dc.svg&quot;},&quot;source&quot;:{&quot;id&quot;:&quot;66d7227cb6c0cbaec83187dc&quot;,&quot;version&quot;:&quot;20240903162447&quot;,&quot;type&quot;:&quot;ASSETS&quot;},&quot;isPremium&quot;:true,&quot;parent&quot;:{&quot;type&quot;:&quot;CHILD&quot;,&quot;parentId&quot;:&quot;c5660d04-afa4-4537-b14e-9a067982f102&quot;,&quot;order&quot;:&quot;6&quot;}},&quot;31e2f3fb-53f5-4b85-b2aa-4bf78b3f3c52&quot;:{&quot;id&quot;:&quot;31e2f3fb-53f5-4b85-b2aa-4bf78b3f3c52&quot;,&quot;name&quot;:&quot;Elderly adult (gender-neutral, stage I obesity, anterior)&quot;,&quot;displayName&quot;:&quot;&quot;,&quot;type&quot;:&quot;FIGURE_OBJECT&quot;,&quot;relativeTransform&quot;:{&quot;translate&quot;:{&quot;x&quot;:204.59025596129507,&quot;y&quot;:157.27884643594905},&quot;rotate&quot;:0,&quot;skewX&quot;:0,&quot;scale&quot;:{&quot;x&quot;:0.28788672552660055,&quot;y&quot;:0.28788672552660055}},&quot;image&quot;:{&quot;url&quot;:&quot;https://icons.biorender.com/biorender/66bf9ed3c2baa09a0a05bbfe/66bf7516c2baa09a0a05a0bd.png&quot;,&quot;isPremium&quot;:true,&quot;isOrgIcon&quot;:false,&quot;size&quot;:{&quot;x&quot;:138,&quot;y&quot;:247.06451612903226},&quot;fallbackUrl&quot;:&quot;sources/icons/66bf9ed3c2baa09a0a05bbfe/66bf7516c2baa09a0a05a0bd.svg&quot;},&quot;source&quot;:{&quot;id&quot;:&quot;66bf7516c2baa09a0a05a0bd&quot;,&quot;version&quot;:&quot;20240816184731&quot;,&quot;type&quot;:&quot;ASSETS&quot;},&quot;isPremium&quot;:true,&quot;parent&quot;:{&quot;type&quot;:&quot;CHILD&quot;,&quot;parentId&quot;:&quot;c5660d04-afa4-4537-b14e-9a067982f102&quot;,&quot;order&quot;:&quot;7&quot;}},&quot;84d298f5-a274-43eb-a2e5-27f1e89b6557&quot;:{&quot;id&quot;:&quot;84d298f5-a274-43eb-a2e5-27f1e89b6557&quot;,&quot;name&quot;:&quot;Adult 6 (gender-neutral, stage I obesity, anterior)&quot;,&quot;displayName&quot;:&quot;&quot;,&quot;type&quot;:&quot;FIGURE_OBJECT&quot;,&quot;relativeTransform&quot;:{&quot;translate&quot;:{&quot;x&quot;:316.26945148248853,&quot;y&quot;:154.1221832765864},&quot;rotate&quot;:0,&quot;skewX&quot;:0,&quot;scale&quot;:{&quot;x&quot;:0.28788672552660055,&quot;y&quot;:0.28788672552660055}},&quot;image&quot;:{&quot;url&quot;:&quot;https://icons.biorender.com/biorender/66d8c04993a5b4e1eb42177d/66d8bfca93a5b4e1eb4216a4.png&quot;,&quot;isPremium&quot;:true,&quot;isOrgIcon&quot;:false,&quot;size&quot;:{&quot;x&quot;:150,&quot;y&quot;:268.99441340782124},&quot;fallbackUrl&quot;:&quot;sources/icons/66d8c04993a5b4e1eb42177d/66d8bfca93a5b4e1eb4216a4.svg&quot;},&quot;source&quot;:{&quot;id&quot;:&quot;66d8bfca93a5b4e1eb4216a4&quot;,&quot;version&quot;:&quot;20240904201655&quot;,&quot;type&quot;:&quot;ASSETS&quot;},&quot;isPremium&quot;:true,&quot;parent&quot;:{&quot;type&quot;:&quot;CHILD&quot;,&quot;parentId&quot;:&quot;c5660d04-afa4-4537-b14e-9a067982f102&quot;,&quot;order&quot;:&quot;8&quot;}},&quot;2034d5da-299c-468f-960b-5ea975d6e3e6&quot;:{&quot;id&quot;:&quot;2034d5da-299c-468f-960b-5ea975d6e3e6&quot;,&quot;type&quot;:&quot;FIGURE_OBJECT&quot;,&quot;document&quot;:{&quot;type&quot;:&quot;FIGURE&quot;,&quot;canvasType&quot;:&quot;FIGURE&quot;,&quot;units&quot;:&quot;in&quot;,&quot;aspectRatio&quot;:1.4285714285714286},&quot;parent&quot;:{&quot;type&quot;:&quot;DOCUMENT&quot;,&quot;parentId&quot;:&quot;c08880d6-b6be-4914-9b50-dd77ac3836c6&quot;,&quot;order&quot;:&quot;6&quot;}},&quot;c08880d6-b6be-4914-9b50-dd77ac3836c6&quot;:{&quot;id&quot;:&quot;c08880d6-b6be-4914-9b50-dd77ac3836c6&quot;,&quot;type&quot;:&quot;FIGURE_OBJECT&quot;,&quot;document&quot;:{&quot;type&quot;:&quot;DOCUMENT_GROUP&quot;,&quot;canvasType&quot;:&quot;FIGURE&quot;,&quot;units&quot;:&quot;in&quot;},&quot;source&quot;:{&quot;id&quot;:&quot;667421907c14c0a5dd2cfded&quot;,&quot;type&quot;:&quot;TEMPLATES&quot;}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f670c483fa2edf0041883e"/>
  <p:tag name="FIGURESLIDEID" val="d6674d61-4a1f-4f23-871a-92030faaf752"/>
  <p:tag name="SELECTIONIDS" val="52181429-2889-4193-86b2-ebc622d98c7b"/>
  <p:tag name="TRANSPARENTBACKGROUND" val="true"/>
  <p:tag name="VERSION" val="1780840629963"/>
  <p:tag name="TITLE" val="longitudinal studies"/>
  <p:tag name="CREATORNAME" val="Cinzia Perrino"/>
  <p:tag name="DATEINSERTED" val="1780840630352"/>
  <p:tag name="DPI" val="300"/>
  <p:tag name="BIOJSON" val="{&quot;id&quot;:&quot;a313bd50-487a-4a48-b9aa-f71c2625ca4b&quot;,&quot;objects&quot;:{&quot;52181429-2889-4193-86b2-ebc622d98c7b&quot;:{&quot;id&quot;:&quot;52181429-2889-4193-86b2-ebc622d98c7b&quot;,&quot;name&quot;:&quot;Kidney (chronic kidney disease)&quot;,&quot;displayName&quot;:&quot;&quot;,&quot;type&quot;:&quot;FIGURE_OBJECT&quot;,&quot;relativeTransform&quot;:{&quot;translate&quot;:{&quot;x&quot;:379.7325355931638,&quot;y&quot;:-41.723889330878094},&quot;rotate&quot;:0,&quot;skewX&quot;:0,&quot;scale&quot;:{&quot;x&quot;:0.4248596423023257,&quot;y&quot;:0.4248596423023257}},&quot;image&quot;:{&quot;url&quot;:&quot;https://icons.cdn.biorender.com/biorender/5cbdccd55fe0a033004e2f58/20190422141909/image/5cbdccd55fe0a033004e2f58.png&quot;,&quot;isPremium&quot;:true,&quot;isOrgIcon&quot;:false,&quot;size&quot;:{&quot;x&quot;:100,&quot;y&quot;:138.09523809523807}},&quot;source&quot;:{&quot;id&quot;:&quot;5cbdccd55fe0a033004e2f58&quot;,&quot;version&quot;:&quot;20190422141909&quot;,&quot;type&quot;:&quot;ASSETS&quot;},&quot;isPremium&quot;:true,&quot;parent&quot;:{&quot;type&quot;:&quot;CHILD&quot;,&quot;parentId&quot;:&quot;d6674d61-4a1f-4f23-871a-92030faaf752&quot;,&quot;order&quot;:&quot;99999999999992&quot;}},&quot;d6674d61-4a1f-4f23-871a-92030faaf752&quot;:{&quot;id&quot;:&quot;d6674d61-4a1f-4f23-871a-92030faaf752&quot;,&quot;type&quot;:&quot;FIGURE_OBJECT&quot;,&quot;document&quot;:{&quot;type&quot;:&quot;FIGURE&quot;,&quot;canvasType&quot;:&quot;FIGURE&quot;,&quot;units&quot;:&quot;in&quot;},&quot;parent&quot;:{&quot;parentId&quot;:&quot;a313bd50-487a-4a48-b9aa-f71c2625ca4b&quot;,&quot;type&quot;:&quot;DOCUMENT&quot;,&quot;order&quot;:&quot;5&quot;}},&quot;a313bd50-487a-4a48-b9aa-f71c2625ca4b&quot;:{&quot;id&quot;:&quot;a313bd50-487a-4a48-b9aa-f71c2625ca4b&quot;,&quot;type&quot;:&quot;FIGURE_OBJECT&quot;,&quot;document&quot;:{&quot;type&quot;:&quot;DOCUMENT_GROUP&quot;,&quot;canvasType&quot;:&quot;SLIDE&quot;,&quot;units&quot;:&quot;in&quot;}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f670c483fa2edf0041883e"/>
  <p:tag name="FIGURESLIDEID" val="d6674d61-4a1f-4f23-871a-92030faaf752"/>
  <p:tag name="SELECTIONIDS" val="69621f33-bf7a-40a9-a2c8-4ce5218aecf7"/>
  <p:tag name="TRANSPARENTBACKGROUND" val="true"/>
  <p:tag name="VERSION" val="1780840629963"/>
  <p:tag name="TITLE" val="longitudinal studies"/>
  <p:tag name="CREATORNAME" val="Cinzia Perrino"/>
  <p:tag name="DATEINSERTED" val="1780840630352"/>
  <p:tag name="DPI" val="300"/>
  <p:tag name="BIOJSON" val="{&quot;id&quot;:&quot;a313bd50-487a-4a48-b9aa-f71c2625ca4b&quot;,&quot;objects&quot;:{&quot;69621f33-bf7a-40a9-a2c8-4ce5218aecf7&quot;:{&quot;id&quot;:&quot;69621f33-bf7a-40a9-a2c8-4ce5218aecf7&quot;,&quot;name&quot;:&quot;Liver (fatty 1)&quot;,&quot;displayName&quot;:&quot;Fatty liver disease 1&quot;,&quot;type&quot;:&quot;FIGURE_OBJECT&quot;,&quot;relativeTransform&quot;:{&quot;translate&quot;:{&quot;x&quot;:372.2781261073229,&quot;y&quot;:-87.54152200649702},&quot;rotate&quot;:0,&quot;skewX&quot;:0,&quot;scale&quot;:{&quot;x&quot;:0.5955878203907048,&quot;y&quot;:0.5955878203907047}},&quot;image&quot;:{&quot;url&quot;:&quot;https://icons.cdn.biorender.com/biorender/5f89af1b438bc10027158ba5/20201016143540/image/5f89af1b438bc10027158ba5.png&quot;,&quot;isPremium&quot;:true,&quot;isOrgIcon&quot;:false,&quot;size&quot;:{&quot;x&quot;:125,&quot;y&quot;:80.66502463054188}},&quot;source&quot;:{&quot;id&quot;:&quot;5f89af1b438bc10027158ba5&quot;,&quot;version&quot;:&quot;20201016143540&quot;,&quot;type&quot;:&quot;ASSETS&quot;},&quot;isPremium&quot;:true,&quot;parent&quot;:{&quot;type&quot;:&quot;CHILD&quot;,&quot;parentId&quot;:&quot;d6674d61-4a1f-4f23-871a-92030faaf752&quot;,&quot;order&quot;:&quot;99999999999993&quot;}},&quot;d6674d61-4a1f-4f23-871a-92030faaf752&quot;:{&quot;id&quot;:&quot;d6674d61-4a1f-4f23-871a-92030faaf752&quot;,&quot;type&quot;:&quot;FIGURE_OBJECT&quot;,&quot;document&quot;:{&quot;type&quot;:&quot;FIGURE&quot;,&quot;canvasType&quot;:&quot;FIGURE&quot;,&quot;units&quot;:&quot;in&quot;},&quot;parent&quot;:{&quot;parentId&quot;:&quot;a313bd50-487a-4a48-b9aa-f71c2625ca4b&quot;,&quot;type&quot;:&quot;DOCUMENT&quot;,&quot;order&quot;:&quot;5&quot;}},&quot;a313bd50-487a-4a48-b9aa-f71c2625ca4b&quot;:{&quot;id&quot;:&quot;a313bd50-487a-4a48-b9aa-f71c2625ca4b&quot;,&quot;type&quot;:&quot;FIGURE_OBJECT&quot;,&quot;document&quot;:{&quot;type&quot;:&quot;DOCUMENT_GROUP&quot;,&quot;canvasType&quot;:&quot;SLIDE&quot;,&quot;units&quot;:&quot;in&quot;}}}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f670c483fa2edf0041883e"/>
  <p:tag name="FIGURESLIDEID" val="d6674d61-4a1f-4f23-871a-92030faaf752"/>
  <p:tag name="SELECTIONIDS" val="e07dc04b-9805-4f89-bf02-eb94db1095d4"/>
  <p:tag name="TRANSPARENTBACKGROUND" val="true"/>
  <p:tag name="VERSION" val="1780840629963"/>
  <p:tag name="TITLE" val="longitudinal studies"/>
  <p:tag name="CREATORNAME" val="Cinzia Perrino"/>
  <p:tag name="DATEINSERTED" val="1780840630352"/>
  <p:tag name="DPI" val="300"/>
  <p:tag name="BIOJSON" val="{&quot;id&quot;:&quot;a313bd50-487a-4a48-b9aa-f71c2625ca4b&quot;,&quot;objects&quot;:{&quot;e07dc04b-9805-4f89-bf02-eb94db1095d4&quot;:{&quot;id&quot;:&quot;e07dc04b-9805-4f89-bf02-eb94db1095d4&quot;,&quot;name&quot;:&quot;Intestines&quot;,&quot;displayName&quot;:&quot;&quot;,&quot;type&quot;:&quot;FIGURE_OBJECT&quot;,&quot;relativeTransform&quot;:{&quot;translate&quot;:{&quot;x&quot;:364.6145211575732,&quot;y&quot;:-155.70009535067118},&quot;rotate&quot;:0,&quot;skewX&quot;:0,&quot;scale&quot;:{&quot;x&quot;:0.3941468203907372,&quot;y&quot;:0.3941468203907372}},&quot;image&quot;:{&quot;url&quot;:&quot;https://icons.cdn.biorender.com/biorender/5c7897e89677513300a48d63/20211210202330/image/5c7897e89677513300a48d63.png&quot;,&quot;isPremium&quot;:false,&quot;isOrgIcon&quot;:false,&quot;size&quot;:{&quot;x&quot;:150,&quot;y&quot;:177.07581227436825}},&quot;source&quot;:{&quot;id&quot;:&quot;5c7897e89677513300a48d63&quot;,&quot;version&quot;:&quot;20211210202330&quot;,&quot;type&quot;:&quot;ASSETS&quot;},&quot;isPremium&quot;:false,&quot;parent&quot;:{&quot;type&quot;:&quot;CHILD&quot;,&quot;parentId&quot;:&quot;d6674d61-4a1f-4f23-871a-92030faaf752&quot;,&quot;order&quot;:&quot;99999999999995&quot;}},&quot;d6674d61-4a1f-4f23-871a-92030faaf752&quot;:{&quot;id&quot;:&quot;d6674d61-4a1f-4f23-871a-92030faaf752&quot;,&quot;type&quot;:&quot;FIGURE_OBJECT&quot;,&quot;document&quot;:{&quot;type&quot;:&quot;FIGURE&quot;,&quot;canvasType&quot;:&quot;FIGURE&quot;,&quot;units&quot;:&quot;in&quot;},&quot;parent&quot;:{&quot;parentId&quot;:&quot;a313bd50-487a-4a48-b9aa-f71c2625ca4b&quot;,&quot;type&quot;:&quot;DOCUMENT&quot;,&quot;order&quot;:&quot;5&quot;}},&quot;a313bd50-487a-4a48-b9aa-f71c2625ca4b&quot;:{&quot;id&quot;:&quot;a313bd50-487a-4a48-b9aa-f71c2625ca4b&quot;,&quot;type&quot;:&quot;FIGURE_OBJECT&quot;,&quot;document&quot;:{&quot;type&quot;:&quot;DOCUMENT_GROUP&quot;,&quot;canvasType&quot;:&quot;SLIDE&quot;,&quot;units&quot;:&quot;in&quot;}}}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f670c483fa2edf0041883e"/>
  <p:tag name="FIGURESLIDEID" val="d6674d61-4a1f-4f23-871a-92030faaf752"/>
  <p:tag name="SELECTIONIDS" val="0d3546c1-70e3-4e1a-9724-333cadaf4b4d"/>
  <p:tag name="TRANSPARENTBACKGROUND" val="true"/>
  <p:tag name="VERSION" val="1780840629963"/>
  <p:tag name="TITLE" val="longitudinal studies"/>
  <p:tag name="CREATORNAME" val="Cinzia Perrino"/>
  <p:tag name="DATEINSERTED" val="1780840630352"/>
  <p:tag name="DPI" val="300"/>
  <p:tag name="BIOJSON" val="{&quot;id&quot;:&quot;a313bd50-487a-4a48-b9aa-f71c2625ca4b&quot;,&quot;objects&quot;:{&quot;0d3546c1-70e3-4e1a-9724-333cadaf4b4d&quot;:{&quot;id&quot;:&quot;0d3546c1-70e3-4e1a-9724-333cadaf4b4d&quot;,&quot;name&quot;:&quot;Brain (lateral view)&quot;,&quot;displayName&quot;:&quot;&quot;,&quot;type&quot;:&quot;FIGURE_OBJECT&quot;,&quot;relativeTransform&quot;:{&quot;translate&quot;:{&quot;x&quot;:440.9921783534063,&quot;y&quot;:-98.51497339240474},&quot;rotate&quot;:0,&quot;skewX&quot;:0,&quot;scale&quot;:{&quot;x&quot;:0.3529729312051171,&quot;y&quot;:0.3529729312051171}},&quot;image&quot;:{&quot;url&quot;:&quot;https://icons.cdn.biorender.com/biorender/5a0dfa6b20abdb0014d893cb/20180704194138/image/5a0dfa6b20abdb0014d893cb.png&quot;,&quot;isPremium&quot;:false,&quot;isOrgIcon&quot;:false,&quot;size&quot;:{&quot;x&quot;:150,&quot;y&quot;:126.28865979381442}},&quot;source&quot;:{&quot;id&quot;:&quot;5a0dfa6b20abdb0014d893cb&quot;,&quot;version&quot;:&quot;20180704194138&quot;,&quot;type&quot;:&quot;ASSETS&quot;},&quot;isPremium&quot;:false,&quot;parent&quot;:{&quot;type&quot;:&quot;CHILD&quot;,&quot;parentId&quot;:&quot;d6674d61-4a1f-4f23-871a-92030faaf752&quot;,&quot;order&quot;:&quot;99999999999996&quot;}},&quot;d6674d61-4a1f-4f23-871a-92030faaf752&quot;:{&quot;id&quot;:&quot;d6674d61-4a1f-4f23-871a-92030faaf752&quot;,&quot;type&quot;:&quot;FIGURE_OBJECT&quot;,&quot;document&quot;:{&quot;type&quot;:&quot;FIGURE&quot;,&quot;canvasType&quot;:&quot;FIGURE&quot;,&quot;units&quot;:&quot;in&quot;},&quot;parent&quot;:{&quot;parentId&quot;:&quot;a313bd50-487a-4a48-b9aa-f71c2625ca4b&quot;,&quot;type&quot;:&quot;DOCUMENT&quot;,&quot;order&quot;:&quot;5&quot;}},&quot;a313bd50-487a-4a48-b9aa-f71c2625ca4b&quot;:{&quot;id&quot;:&quot;a313bd50-487a-4a48-b9aa-f71c2625ca4b&quot;,&quot;type&quot;:&quot;FIGURE_OBJECT&quot;,&quot;document&quot;:{&quot;type&quot;:&quot;DOCUMENT_GROUP&quot;,&quot;canvasType&quot;:&quot;SLIDE&quot;,&quot;units&quot;:&quot;in&quot;}}}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f670c483fa2edf0041883e"/>
  <p:tag name="FIGURESLIDEID" val="d6674d61-4a1f-4f23-871a-92030faaf752"/>
  <p:tag name="SELECTIONIDS" val="04de80b6-e100-48c3-ab0a-57d8c79ec7cc"/>
  <p:tag name="TRANSPARENTBACKGROUND" val="true"/>
  <p:tag name="VERSION" val="1780840629963"/>
  <p:tag name="TITLE" val="longitudinal studies"/>
  <p:tag name="CREATORNAME" val="Cinzia Perrino"/>
  <p:tag name="DATEINSERTED" val="1780840630352"/>
  <p:tag name="DPI" val="300"/>
  <p:tag name="BIOJSON" val="{&quot;id&quot;:&quot;a313bd50-487a-4a48-b9aa-f71c2625ca4b&quot;,&quot;objects&quot;:{&quot;04de80b6-e100-48c3-ab0a-57d8c79ec7cc&quot;:{&quot;id&quot;:&quot;04de80b6-e100-48c3-ab0a-57d8c79ec7cc&quot;,&quot;name&quot;:&quot;Lungs (diseased)&quot;,&quot;displayName&quot;:&quot;&quot;,&quot;type&quot;:&quot;FIGURE_OBJECT&quot;,&quot;relativeTransform&quot;:{&quot;translate&quot;:{&quot;x&quot;:437.47694160525043,&quot;y&quot;:-163.20452513502585},&quot;rotate&quot;:0,&quot;skewX&quot;:0,&quot;scale&quot;:{&quot;x&quot;:0.304451037533854,&quot;y&quot;:0.30445103753385405}},&quot;image&quot;:{&quot;url&quot;:&quot;https://icons.cdn.biorender.com/biorender/5ad9edc5edc23900148ca053/20180911134419/image/5ad9edc5edc23900148ca053.png&quot;,&quot;isPremium&quot;:true,&quot;isOrgIcon&quot;:false,&quot;size&quot;:{&quot;x&quot;:197,&quot;y&quot;:247.06629834254144}},&quot;source&quot;:{&quot;id&quot;:&quot;5ad9edc5edc23900148ca053&quot;,&quot;version&quot;:&quot;20180911134419&quot;,&quot;type&quot;:&quot;ASSETS&quot;},&quot;isPremium&quot;:true,&quot;parent&quot;:{&quot;type&quot;:&quot;CHILD&quot;,&quot;parentId&quot;:&quot;d6674d61-4a1f-4f23-871a-92030faaf752&quot;,&quot;order&quot;:&quot;99999999999998&quot;}},&quot;d6674d61-4a1f-4f23-871a-92030faaf752&quot;:{&quot;id&quot;:&quot;d6674d61-4a1f-4f23-871a-92030faaf752&quot;,&quot;type&quot;:&quot;FIGURE_OBJECT&quot;,&quot;document&quot;:{&quot;type&quot;:&quot;FIGURE&quot;,&quot;canvasType&quot;:&quot;FIGURE&quot;,&quot;units&quot;:&quot;in&quot;},&quot;parent&quot;:{&quot;parentId&quot;:&quot;a313bd50-487a-4a48-b9aa-f71c2625ca4b&quot;,&quot;type&quot;:&quot;DOCUMENT&quot;,&quot;order&quot;:&quot;5&quot;}},&quot;a313bd50-487a-4a48-b9aa-f71c2625ca4b&quot;:{&quot;id&quot;:&quot;a313bd50-487a-4a48-b9aa-f71c2625ca4b&quot;,&quot;type&quot;:&quot;FIGURE_OBJECT&quot;,&quot;document&quot;:{&quot;type&quot;:&quot;DOCUMENT_GROUP&quot;,&quot;canvasType&quot;:&quot;SLIDE&quot;,&quot;units&quot;:&quot;in&quot;}}}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72f48987b6f37e80eae12fd"/>
  <p:tag name="BIOJSON" val="{&quot;id&quot;:&quot;1a00d5d7-8891-4713-a449-229a249131bc&quot;,&quot;objects&quot;:{&quot;1a00d5d7-8891-4713-a449-229a249131bc&quot;:{&quot;id&quot;:&quot;1a00d5d7-8891-4713-a449-229a249131bc&quot;,&quot;type&quot;:&quot;FIGURE_OBJECT&quot;,&quot;document&quot;:{&quot;type&quot;:&quot;DOCUMENT_GROUP&quot;,&quot;canvasType&quot;:&quot;FIGURE&quot;,&quot;units&quot;:&quot;in&quot;}},&quot;c3ba92a4-cc83-4f3f-9cd1-ee8ddc819a2a&quot;:{&quot;id&quot;:&quot;c3ba92a4-cc83-4f3f-9cd1-ee8ddc819a2a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1a00d5d7-8891-4713-a449-229a249131bc&quot;,&quot;type&quot;:&quot;FRAME&quot;,&quot;order&quot;:&quot;5&quot;}},&quot;728865c4-558b-4a49-8c9f-53bd5256521d&quot;:{&quot;id&quot;:&quot;728865c4-558b-4a49-8c9f-53bd5256521d&quot;,&quot;type&quot;:&quot;FIGURE_OBJECT&quot;,&quot;document&quot;:{&quot;type&quot;:&quot;FIGURE&quot;,&quot;canvasType&quot;:&quot;FIGURE&quot;,&quot;units&quot;:&quot;in&quot;},&quot;parent&quot;:{&quot;parentId&quot;:&quot;1a00d5d7-8891-4713-a449-229a249131bc&quot;,&quot;type&quot;:&quot;DOCUMENT&quot;,&quot;order&quot;:&quot;5&quot;}},&quot;f18ac593-dfe4-4143-b5a5-aecaad4b0d7a&quot;:{&quot;id&quot;:&quot;f18ac593-dfe4-4143-b5a5-aecaad4b0d7a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type&quot;:&quot;FRAME&quot;,&quot;parentId&quot;:&quot;728865c4-558b-4a49-8c9f-53bd5256521d&quot;,&quot;order&quot;:&quot;5&quot;}},&quot;159afbf4-efd0-4be3-8387-5d2fe902429a&quot;:{&quot;id&quot;:&quot;159afbf4-efd0-4be3-8387-5d2fe902429a&quot;,&quot;type&quot;:&quot;FIGURE_OBJECT&quot;,&quot;guide&quot;:{&quot;type&quot;:&quot;GRID&quot;,&quot;distance&quot;:0.5,&quot;units&quot;:&quot;in&quot;},&quot;parent&quot;:{&quot;parentId&quot;:&quot;1a00d5d7-8891-4713-a449-229a249131bc&quot;,&quot;type&quot;:&quot;GUIDE&quot;,&quot;order&quot;:&quot;5&quot;}},&quot;48875e33-797d-4152-93ee-9f9b9bc2b19e&quot;:{&quot;id&quot;:&quot;48875e33-797d-4152-93ee-9f9b9bc2b19e&quot;,&quot;type&quot;:&quot;FIGURE_OBJECT&quot;,&quot;relativeTransform&quot;:{&quot;translate&quot;:{&quot;x&quot;:-300.86663328576975,&quot;y&quot;:-208.10905876238766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8]}],&quot;text&quot;:&quot;Screening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7}},&quot;parent&quot;:{&quot;type&quot;:&quot;CHILD&quot;,&quot;parentId&quot;:&quot;728865c4-558b-4a49-8c9f-53bd5256521d&quot;,&quot;order&quot;:&quot;98&quot;}},&quot;d154581d-a312-498b-90f0-5f38c288ccf8&quot;:{&quot;id&quot;:&quot;d154581d-a312-498b-90f0-5f38c288ccf8&quot;,&quot;type&quot;:&quot;FIGURE_OBJECT&quot;,&quot;relativeTransform&quot;:{&quot;translate&quot;:{&quot;x&quot;:-127.42198405452109,&quot;y&quot;:-206.8998819742635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9]}],&quot;text&quot;:&quot;Enrollment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4.24}},&quot;parent&quot;:{&quot;type&quot;:&quot;CHILD&quot;,&quot;parentId&quot;:&quot;728865c4-558b-4a49-8c9f-53bd5256521d&quot;,&quot;order&quot;:&quot;92&quot;}},&quot;7bc02f77-b53e-42fe-8fea-10023dbdb3c0&quot;:{&quot;id&quot;:&quot;7bc02f77-b53e-42fe-8fea-10023dbdb3c0&quot;,&quot;type&quot;:&quot;FIGURE_OBJECT&quot;,&quot;relativeTransform&quot;:{&quot;translate&quot;:{&quot;x&quot;:126.41547338500843,&quot;y&quot;:-208.3589447198728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8]}],&quot;text&quot;:&quot;Follow-up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4.24}},&quot;parent&quot;:{&quot;type&quot;:&quot;CHILD&quot;,&quot;parentId&quot;:&quot;728865c4-558b-4a49-8c9f-53bd5256521d&quot;,&quot;order&quot;:&quot;97&quot;}},&quot;5ce8c450-00cb-4e50-a059-05f84487223d&quot;:{&quot;type&quot;:&quot;FIGURE_OBJECT&quot;,&quot;id&quot;:&quot;5ce8c450-00cb-4e50-a059-05f84487223d&quot;,&quot;relativeTransform&quot;:{&quot;translate&quot;:{&quot;x&quot;:-138.89560257018496,&quot;y&quot;:-206.76923076923072},&quot;rotate&quot;:0,&quot;skewX&quot;:0,&quot;scale&quot;:{&quot;x&quot;:1,&quot;y&quot;:1}},&quot;opacity&quot;:1,&quot;path&quot;:{&quot;type&quot;:&quot;ARROW&quot;,&quot;size&quot;:{&quot;x&quot;:175.80163536113355,&quot;y&quot;:62.87719298245614},&quot;tipOffsetLeft&quot;:35,&quot;wingsOffsetRight&quot;:35},&quot;isLocked&quot;:false,&quot;pathStyles&quot;:[{&quot;type&quot;:&quot;FILL&quot;,&quot;fillStyle&quot;:&quot;#EEF4FB&quot;},{&quot;type&quot;:&quot;STROKE&quot;,&quot;strokeStyle&quot;:&quot;#95AAD3&quot;,&quot;lineWidth&quot;:2,&quot;lineJoin&quot;:&quot;round&quot;}],&quot;parent&quot;:{&quot;type&quot;:&quot;CHILD&quot;,&quot;parentId&quot;:&quot;728865c4-558b-4a49-8c9f-53bd5256521d&quot;,&quot;order&quot;:&quot;9&quot;}},&quot;ab1ea446-d779-435f-85e9-7cf4fae622a1&quot;:{&quot;type&quot;:&quot;FIGURE_OBJECT&quot;,&quot;id&quot;:&quot;ab1ea446-d779-435f-85e9-7cf4fae622a1&quot;,&quot;relativeTransform&quot;:{&quot;translate&quot;:{&quot;x&quot;:126.1502692332449,&quot;y&quot;:-206.76923076923072},&quot;rotate&quot;:0,&quot;skewX&quot;:0,&quot;scale&quot;:{&quot;x&quot;:1,&quot;y&quot;:1}},&quot;opacity&quot;:1,&quot;path&quot;:{&quot;type&quot;:&quot;ARROW&quot;,&quot;size&quot;:{&quot;x&quot;:394.8182197439619,&quot;y&quot;:61.66801619433198},&quot;tipOffsetLeft&quot;:35,&quot;wingsOffsetRight&quot;:35},&quot;isLocked&quot;:false,&quot;pathStyles&quot;:[{&quot;type&quot;:&quot;FILL&quot;,&quot;fillStyle&quot;:&quot;#EEF4FB&quot;},{&quot;type&quot;:&quot;STROKE&quot;,&quot;strokeStyle&quot;:&quot;#95AAD3&quot;,&quot;lineWidth&quot;:2,&quot;lineJoin&quot;:&quot;round&quot;}],&quot;parent&quot;:{&quot;type&quot;:&quot;CHILD&quot;,&quot;parentId&quot;:&quot;728865c4-558b-4a49-8c9f-53bd5256521d&quot;,&quot;order&quot;:&quot;95&quot;}},&quot;b06fb909-96bf-425c-a017-fd3ac5a00504&quot;:{&quot;type&quot;:&quot;FIGURE_OBJECT&quot;,&quot;id&quot;:&quot;b06fb909-96bf-425c-a017-fd3ac5a00504&quot;,&quot;relativeTransform&quot;:{&quot;translate&quot;:{&quot;x&quot;:-302.18945646029624,&quot;y&quot;:-206.76923076923072},&quot;rotate&quot;:0,&quot;skewX&quot;:0,&quot;scale&quot;:{&quot;x&quot;:1,&quot;y&quot;:1}},&quot;opacity&quot;:1,&quot;path&quot;:{&quot;type&quot;:&quot;ARROW&quot;,&quot;size&quot;:{&quot;x&quot;:188.8412868095025,&quot;y&quot;:66.5047233468286},&quot;wingsOffsetRight&quot;:35},&quot;isLocked&quot;:false,&quot;pathStyles&quot;:[{&quot;type&quot;:&quot;FILL&quot;,&quot;fillStyle&quot;:&quot;#EEF4FB&quot;},{&quot;type&quot;:&quot;STROKE&quot;,&quot;strokeStyle&quot;:&quot;#95AAD3&quot;,&quot;lineWidth&quot;:2,&quot;lineJoin&quot;:&quot;round&quot;}],&quot;parent&quot;:{&quot;type&quot;:&quot;CHILD&quot;,&quot;parentId&quot;:&quot;728865c4-558b-4a49-8c9f-53bd5256521d&quot;,&quot;order&quot;:&quot;97&quot;}},&quot;460f28fd-92f2-425c-af76-13820ab8c094&quot;:{&quot;relativeTransform&quot;:{&quot;translate&quot;:{&quot;x&quot;:-219.949097303005,&quot;y&quot;:4.32143133830981},&quot;rotate&quot;:0,&quot;skewX&quot;:0,&quot;scale&quot;:{&quot;x&quot;:1,&quot;y&quot;:1}},&quot;type&quot;:&quot;FIGURE_OBJECT&quot;,&quot;id&quot;:&quot;460f28fd-92f2-425c-af76-13820ab8c094&quot;,&quot;parent&quot;:{&quot;type&quot;:&quot;CHILD&quot;,&quot;parentId&quot;:&quot;728865c4-558b-4a49-8c9f-53bd5256521d&quot;,&quot;order&quot;:&quot;98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58d9e8a8-94fc-4b24-b3b3-a241a96b9eaf&quot;:{&quot;id&quot;:&quot;58d9e8a8-94fc-4b24-b3b3-a241a96b9eaf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460f28fd-92f2-425c-af76-13820ab8c094&quot;,&quot;order&quot;:&quot;2&quot;}},&quot;5bb8583c-6100-4d41-83ef-266820ed1ea8&quot;:{&quot;id&quot;:&quot;5bb8583c-6100-4d41-83ef-266820ed1ea8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460f28fd-92f2-425c-af76-13820ab8c094&quot;,&quot;order&quot;:&quot;5&quot;},&quot;opacity&quot;:1},&quot;407733ea-3726-449a-a686-056eacdcc374&quot;:{&quot;id&quot;:&quot;407733ea-3726-449a-a686-056eacdcc374&quot;,&quot;name&quot;:&quot;Cardiology (symbol)&quot;,&quot;displayName&quot;:&quot;&quot;,&quot;type&quot;:&quot;FIGURE_OBJECT&quot;,&quot;relativeTransform&quot;:{&quot;translate&quot;:{&quot;x&quot;:-146.03157511028917,&quot;y&quot;:-79.22985020242915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&quot;}},&quot;33e4d736-5997-4011-8118-c25b0f725b4f&quot;:{&quot;id&quot;:&quot;33e4d736-5997-4011-8118-c25b0f725b4f&quot;,&quot;type&quot;:&quot;FIGURE_OBJECT&quot;,&quot;relativeTransform&quot;:{&quot;translate&quot;:{&quot;x&quot;:392.441978674382,&quot;y&quot;:-206.90029657805147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7]}],&quot;text&quot;:&quot;Analysis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4.24}},&quot;parent&quot;:{&quot;type&quot;:&quot;CHILD&quot;,&quot;parentId&quot;:&quot;728865c4-558b-4a49-8c9f-53bd5256521d&quot;,&quot;order&quot;:&quot;995&quot;}},&quot;b1bd4d9e-1113-4788-a176-667f6ac68887&quot;:{&quot;id&quot;:&quot;b1bd4d9e-1113-4788-a176-667f6ac68887&quot;,&quot;name&quot;:&quot;Cardiology (symbol)&quot;,&quot;displayName&quot;:&quot;&quot;,&quot;type&quot;:&quot;FIGURE_OBJECT&quot;,&quot;relativeTransform&quot;:{&quot;translate&quot;:{&quot;x&quot;:-302.18945646029624,&quot;y&quot;:-79.230026990553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7&quot;}},&quot;ced0cc9b-fdce-4c59-a53d-54d3fa5ab93b&quot;:{&quot;id&quot;:&quot;ced0cc9b-fdce-4c59-a53d-54d3fa5ab93b&quot;,&quot;name&quot;:&quot;Cardiology (symbol)&quot;,&quot;displayName&quot;:&quot;&quot;,&quot;type&quot;:&quot;FIGURE_OBJECT&quot;,&quot;relativeTransform&quot;:{&quot;translate&quot;:{&quot;x&quot;:0.0050769068780311954,&quot;y&quot;:-78.0208502024291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8&quot;}},&quot;752a9885-9d92-4d38-95ac-a9f9e6757ec5&quot;:{&quot;id&quot;:&quot;752a9885-9d92-4d38-95ac-a9f9e6757ec5&quot;,&quot;name&quot;:&quot;Cardiology (symbol)&quot;,&quot;displayName&quot;:&quot;&quot;,&quot;type&quot;:&quot;FIGURE_OBJECT&quot;,&quot;relativeTransform&quot;:{&quot;translate&quot;:{&quot;x&quot;:126.4154733850084,&quot;y&quot;:-78.0208502024291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9&quot;}},&quot;695bcced-ef97-45c7-a0c3-9e8fb4c39bca&quot;:{&quot;id&quot;:&quot;695bcced-ef97-45c7-a0c3-9e8fb4c39bca&quot;,&quot;name&quot;:&quot;Cardiology (symbol)&quot;,&quot;displayName&quot;:&quot;&quot;,&quot;type&quot;:&quot;FIGURE_OBJECT&quot;,&quot;relativeTransform&quot;:{&quot;translate&quot;:{&quot;x&quot;:243.9236063717133,&quot;y&quot;:-78.0208502024291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95&quot;}},&quot;43dfee3c-44dc-440e-926b-6e4862063a4b&quot;:{&quot;relativeTransform&quot;:{&quot;translate&quot;:{&quot;x&quot;:-73.91244528583782,&quot;y&quot;:5.530929408949663},&quot;rotate&quot;:0,&quot;skewX&quot;:0,&quot;scale&quot;:{&quot;x&quot;:1,&quot;y&quot;:1}},&quot;type&quot;:&quot;FIGURE_OBJECT&quot;,&quot;id&quot;:&quot;43dfee3c-44dc-440e-926b-6e4862063a4b&quot;,&quot;parent&quot;:{&quot;type&quot;:&quot;CHILD&quot;,&quot;parentId&quot;:&quot;728865c4-558b-4a49-8c9f-53bd5256521d&quot;,&quot;order&quot;:&quot;9997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d91a1727-8ea0-4654-baa8-693531b62658&quot;:{&quot;id&quot;:&quot;d91a1727-8ea0-4654-baa8-693531b62658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43dfee3c-44dc-440e-926b-6e4862063a4b&quot;,&quot;order&quot;:&quot;2&quot;}},&quot;d17ce709-eaf7-40dc-938d-01c82d0cbc37&quot;:{&quot;id&quot;:&quot;d17ce709-eaf7-40dc-938d-01c82d0cbc37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43dfee3c-44dc-440e-926b-6e4862063a4b&quot;,&quot;order&quot;:&quot;5&quot;},&quot;opacity&quot;:1},&quot;c24378de-c249-4d2f-9916-ee5681591c76&quot;:{&quot;relativeTransform&quot;:{&quot;translate&quot;:{&quot;x&quot;:52.497951192292575,&quot;y&quot;:5.53059615958486},&quot;rotate&quot;:0,&quot;skewX&quot;:0,&quot;scale&quot;:{&quot;x&quot;:1,&quot;y&quot;:1}},&quot;type&quot;:&quot;FIGURE_OBJECT&quot;,&quot;id&quot;:&quot;c24378de-c249-4d2f-9916-ee5681591c76&quot;,&quot;parent&quot;:{&quot;type&quot;:&quot;CHILD&quot;,&quot;parentId&quot;:&quot;728865c4-558b-4a49-8c9f-53bd5256521d&quot;,&quot;order&quot;:&quot;9998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5ada0183-f15f-452e-8937-d3f7005bb9b4&quot;:{&quot;id&quot;:&quot;5ada0183-f15f-452e-8937-d3f7005bb9b4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c24378de-c249-4d2f-9916-ee5681591c76&quot;,&quot;order&quot;:&quot;2&quot;}},&quot;d9283186-2335-4cb4-a484-d044f6658333&quot;:{&quot;id&quot;:&quot;d9283186-2335-4cb4-a484-d044f6658333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c24378de-c249-4d2f-9916-ee5681591c76&quot;,&quot;order&quot;:&quot;5&quot;},&quot;opacity&quot;:1},&quot;342921b3-8af1-49cb-ab75-85bad5b4c130&quot;:{&quot;relativeTransform&quot;:{&quot;translate&quot;:{&quot;x&quot;:170.00608417899747,&quot;y&quot;:5.530747429604237},&quot;rotate&quot;:0,&quot;skewX&quot;:0,&quot;scale&quot;:{&quot;x&quot;:1,&quot;y&quot;:1}},&quot;type&quot;:&quot;FIGURE_OBJECT&quot;,&quot;id&quot;:&quot;342921b3-8af1-49cb-ab75-85bad5b4c130&quot;,&quot;parent&quot;:{&quot;type&quot;:&quot;CHILD&quot;,&quot;parentId&quot;:&quot;728865c4-558b-4a49-8c9f-53bd5256521d&quot;,&quot;order&quot;:&quot;9999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448f4932-3786-4136-ad43-8d4b9e9a407d&quot;:{&quot;id&quot;:&quot;448f4932-3786-4136-ad43-8d4b9e9a407d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342921b3-8af1-49cb-ab75-85bad5b4c130&quot;,&quot;order&quot;:&quot;2&quot;}},&quot;2ee6e83c-0a00-41e3-a1a2-0d3da2f06d37&quot;:{&quot;id&quot;:&quot;2ee6e83c-0a00-41e3-a1a2-0d3da2f06d37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342921b3-8af1-49cb-ab75-85bad5b4c130&quot;,&quot;order&quot;:&quot;5&quot;},&quot;opacity&quot;:1},&quot;47c8e3a2-ed2e-478b-8b7f-92c6ee085b22&quot;:{&quot;relativeTransform&quot;:{&quot;translate&quot;:{&quot;x&quot;:-146.03157511028917,&quot;y&quot;:162.3005158831587},&quot;rotate&quot;:0,&quot;skewX&quot;:0,&quot;scale&quot;:{&quot;x&quot;:1,&quot;y&quot;:1}},&quot;type&quot;:&quot;FIGURE_OBJECT&quot;,&quot;id&quot;:&quot;47c8e3a2-ed2e-478b-8b7f-92c6ee085b22&quot;,&quot;name&quot;:&quot;Echocardiogram (with ultrasound probes)&quot;,&quot;displayName&quot;:&quot;Echocardiogram (with ultrasound probes)&quot;,&quot;opacity&quot;:1,&quot;source&quot;:{&quot;id&quot;:&quot;5f2c7b61b9908c00b11dc56d&quot;,&quot;type&quot;:&quot;ASSETS&quot;},&quot;pathStyles&quot;:[{&quot;type&quot;:&quot;FILL&quot;,&quot;fillStyle&quot;:&quot;rgb(0,0,0)&quot;}],&quot;isLocked&quot;:false,&quot;parent&quot;:{&quot;type&quot;:&quot;CHILD&quot;,&quot;parentId&quot;:&quot;728865c4-558b-4a49-8c9f-53bd5256521d&quot;,&quot;order&quot;:&quot;99995&quot;},&quot;isPremium&quot;:true},&quot;76c15ca1-73c1-4ca8-a0df-6ca5513410ea&quot;:{&quot;type&quot;:&quot;FIGURE_OBJECT&quot;,&quot;id&quot;:&quot;76c15ca1-73c1-4ca8-a0df-6ca5513410ea&quot;,&quot;name&quot;:&quot;Ultrasound transducer (Convex)&quot;,&quot;relativeTransform&quot;:{&quot;translate&quot;:{&quot;x&quot;:41.78558152280874,&quot;y&quot;:-18.834173702815995},&quot;rotate&quot;:0,&quot;skewX&quot;:0,&quot;scale&quot;:{&quot;x&quot;:0.08587332396272718,&quot;y&quot;:0.08587332396272718}},&quot;opacity&quot;:1,&quot;image&quot;:{&quot;url&quot;:&quot;https://icons.biorender.com/biorender/5f2c7948c0ba640026cea2da/ultrasound-probe-convex.png&quot;,&quot;fallbackUrl&quot;:&quot;https://res.cloudinary.com/dlcjuc3ej/image/upload/v1596750150/o3rd2zamypk6a7db5dpl.svg#/keystone/api/icons/5f2c7948c0ba640026cea2da/ultrasound-probe-convex.svg&quot;,&quot;size&quot;:{&quot;x&quot;:220,&quot;y&quot;:436},&quot;isPremium&quot;:false},&quot;source&quot;:{&quot;id&quot;:&quot;5b2bca78bdb61400146f82a4&quot;,&quot;type&quot;:&quot;ASSETS&quot;},&quot;pathStyles&quot;:[{&quot;type&quot;:&quot;FILL&quot;,&quot;fillStyle&quot;:&quot;rgb(0,0,0)&quot;}],&quot;isLocked&quot;:false,&quot;parent&quot;:{&quot;type&quot;:&quot;CHILD&quot;,&quot;parentId&quot;:&quot;47c8e3a2-ed2e-478b-8b7f-92c6ee085b22&quot;,&quot;order&quot;:&quot;1&quot;}},&quot;a706c537-f5cd-43a2-9e88-67210662f728&quot;:{&quot;type&quot;:&quot;FIGURE_OBJECT&quot;,&quot;id&quot;:&quot;a706c537-f5cd-43a2-9e88-67210662f728&quot;,&quot;relativeTransform&quot;:{&quot;translate&quot;:{&quot;x&quot;:0,&quot;y&quot;:-50.05505531811741},&quot;rotate&quot;:0,&quot;skewX&quot;:0,&quot;scale&quot;:{&quot;x&quot;:0.9999999999999999,&quot;y&quot;:0.7709150786356178}},&quot;opacity&quot;:1,&quot;path&quot;:{&quot;type&quot;:&quot;RECT&quot;,&quot;size&quot;:{&quot;x&quot;:220,&quot;y&quot;:436}},&quot;pathStyles&quot;:[{&quot;type&quot;:&quot;FILL&quot;,&quot;fillStyle&quot;:&quot;#fff&quot;}],&quot;isFrozen&quot;:true,&quot;isLocked&quot;:false,&quot;parent&quot;:{&quot;type&quot;:&quot;CROP&quot;,&quot;parentId&quot;:&quot;76c15ca1-73c1-4ca8-a0df-6ca5513410ea&quot;,&quot;order&quot;:&quot;5&quot;}},&quot;64a63b53-63c3-4e23-8537-85d7d0350ba1&quot;:{&quot;type&quot;:&quot;FIGURE_OBJECT&quot;,&quot;id&quot;:&quot;64a63b53-63c3-4e23-8537-85d7d0350ba1&quot;,&quot;name&quot;:&quot;Ultrasound transducer (Phased array)&quot;,&quot;relativeTransform&quot;:{&quot;translate&quot;:{&quot;x&quot;:22.348625070430217,&quot;y&quot;:-24.874250249383387},&quot;rotate&quot;:0,&quot;skewX&quot;:0,&quot;scale&quot;:{&quot;x&quot;:0.09712374458639517,&quot;y&quot;:0.09712374458639517}},&quot;opacity&quot;:1,&quot;image&quot;:{&quot;url&quot;:&quot;https://icons.biorender.com/biorender/5f2c7933c0ba640026cea2d9/ultrasound-probe-phased-array.png&quot;,&quot;fallbackUrl&quot;:&quot;https://res.cloudinary.com/dlcjuc3ej/image/upload/v1596750130/whkk8uiaw853hmqnabx7.svg#/keystone/api/icons/5f2c7933c0ba640026cea2d9/ultrasound-probe-phased-array.svg&quot;,&quot;size&quot;:{&quot;x&quot;:153,&quot;y&quot;:438},&quot;isPremium&quot;:false},&quot;source&quot;:{&quot;id&quot;:&quot;5e68e7a12baed200282aeff5&quot;,&quot;type&quot;:&quot;ASSETS&quot;},&quot;pathStyles&quot;:[{&quot;type&quot;:&quot;FILL&quot;,&quot;fillStyle&quot;:&quot;rgb(0,0,0)&quot;}],&quot;isLocked&quot;:false,&quot;parent&quot;:{&quot;type&quot;:&quot;CHILD&quot;,&quot;parentId&quot;:&quot;47c8e3a2-ed2e-478b-8b7f-92c6ee085b22&quot;,&quot;order&quot;:&quot;2&quot;}},&quot;7186a744-65cb-4c38-8947-f579a2e42da5&quot;:{&quot;type&quot;:&quot;FIGURE_OBJECT&quot;,&quot;id&quot;:&quot;7186a744-65cb-4c38-8947-f579a2e42da5&quot;,&quot;relativeTransform&quot;:{&quot;translate&quot;:{&quot;x&quot;:0,&quot;y&quot;:-53.328121100109},&quot;rotate&quot;:0,&quot;skewX&quot;:0,&quot;scale&quot;:{&quot;x&quot;:1,&quot;y&quot;:0.7570472842819603}},&quot;opacity&quot;:1,&quot;path&quot;:{&quot;type&quot;:&quot;RECT&quot;,&quot;size&quot;:{&quot;x&quot;:153,&quot;y&quot;:438}},&quot;pathStyles&quot;:[{&quot;type&quot;:&quot;FILL&quot;,&quot;fillStyle&quot;:&quot;#fff&quot;}],&quot;isFrozen&quot;:true,&quot;isLocked&quot;:false,&quot;parent&quot;:{&quot;type&quot;:&quot;CROP&quot;,&quot;parentId&quot;:&quot;64a63b53-63c3-4e23-8537-85d7d0350ba1&quot;,&quot;order&quot;:&quot;5&quot;}},&quot;31b0d22f-bb0d-4098-b980-36983cbf23d6&quot;:{&quot;type&quot;:&quot;FIGURE_OBJECT&quot;,&quot;id&quot;:&quot;31b0d22f-bb0d-4098-b980-36983cbf23d6&quot;,&quot;name&quot;:&quot;Echocardiogram machine&quot;,&quot;relativeTransform&quot;:{&quot;translate&quot;:{&quot;x&quot;:-24.176273590521166,&quot;y&quot;:2.050559909562827e-14},&quot;rotate&quot;:0,&quot;skewX&quot;:0,&quot;scale&quot;:{&quot;x&quot;:0.28330234102814217,&quot;y&quot;:0.2833023410281422}},&quot;opacity&quot;:1,&quot;image&quot;:{&quot;url&quot;:&quot;https://icons.biorender.com/biorender/5f2c797cc0ba640026cea2db/20200806214735/image/echocardiogram-machine.png&quot;,&quot;fallbackUrl&quot;:&quot;https://res.cloudinary.com/dlcjuc3ej/image/upload/v1596750455/fkhoywb15rg309jiicys.svg#/keystone/api/icons/5f2c797cc0ba640026cea2db/20200806214735/image/echocardiogram-machine.svg&quot;,&quot;size&quot;:{&quot;x&quot;:191,&quot;y&quot;:395},&quot;isPremium&quot;:false},&quot;source&quot;:{&quot;id&quot;:&quot;5f2c797cc0ba640026cea2db&quot;,&quot;type&quot;:&quot;ASSETS&quot;},&quot;pathStyles&quot;:[{&quot;type&quot;:&quot;FILL&quot;,&quot;fillStyle&quot;:&quot;rgb(0,0,0)&quot;}],&quot;isLocked&quot;:false,&quot;parent&quot;:{&quot;type&quot;:&quot;CHILD&quot;,&quot;parentId&quot;:&quot;47c8e3a2-ed2e-478b-8b7f-92c6ee085b22&quot;,&quot;order&quot;:&quot;5&quot;}},&quot;8e765c6f-4711-442b-9394-cbfcc850157c&quot;:{&quot;type&quot;:&quot;FIGURE_OBJECT&quot;,&quot;id&quot;:&quot;8e765c6f-4711-442b-9394-cbfcc850157c&quot;,&quot;relativeTransform&quot;:{&quot;translate&quot;:{&quot;x&quot;:1.6641333352976493,&quot;y&quot;:8.50397385880551},&quot;rotate&quot;:0},&quot;opacity&quot;:1,&quot;path&quot;:{&quot;type&quot;:&quot;POLY_LINE&quot;,&quot;points&quot;:[{&quot;x&quot;:-22.593762097636304,&quot;y&quot;:17.43141112118415},{&quot;x&quot;:5.639061328238757,&quot;y&quot;:15.759028296355929},{&quot;x&quot;:22.593762097636304,&quot;y&quot;:-23.692756702460965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47c8e3a2-ed2e-478b-8b7f-92c6ee085b22&quot;,&quot;order&quot;:&quot;6&quot;}},&quot;41353d64-05ae-4f40-b180-35411b0470fc&quot;:{&quot;type&quot;:&quot;FIGURE_OBJECT&quot;,&quot;id&quot;:&quot;41353d64-05ae-4f40-b180-35411b0470fc&quot;,&quot;relativeTransform&quot;:{&quot;translate&quot;:{&quot;x&quot;:9.663382428658332,&quot;y&quot;:13.242960694297826},&quot;rotate&quot;:0},&quot;opacity&quot;:1,&quot;path&quot;:{&quot;type&quot;:&quot;POLY_LINE&quot;,&quot;points&quot;:[{&quot;x&quot;:-34.200394333422,&quot;y&quot;:12.331685971449334},{&quot;x&quot;:17.48041951821563,&quot;y&quot;:16.431116174501128},{&quot;x&quot;:34.07438197337068,&quot;y&quot;:-22.52862176368898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47c8e3a2-ed2e-478b-8b7f-92c6ee085b22&quot;,&quot;order&quot;:&quot;7&quot;}},&quot;e7c51f1c-8e75-49f9-9718-4f5705b25014&quot;:{&quot;relativeTransform&quot;:{&quot;translate&quot;:{&quot;x&quot;:243.92360637171333,&quot;y&quot;:163.51027836628958},&quot;rotate&quot;:0,&quot;skewX&quot;:0,&quot;scale&quot;:{&quot;x&quot;:1,&quot;y&quot;:1}},&quot;type&quot;:&quot;FIGURE_OBJECT&quot;,&quot;id&quot;:&quot;e7c51f1c-8e75-49f9-9718-4f5705b25014&quot;,&quot;name&quot;:&quot;Echocardiogram (with ultrasound probes)&quot;,&quot;displayName&quot;:&quot;Echocardiogram (with ultrasound probes)&quot;,&quot;opacity&quot;:1,&quot;source&quot;:{&quot;id&quot;:&quot;5f2c7b61b9908c00b11dc56d&quot;,&quot;type&quot;:&quot;ASSETS&quot;},&quot;pathStyles&quot;:[{&quot;type&quot;:&quot;FILL&quot;,&quot;fillStyle&quot;:&quot;rgb(0,0,0)&quot;}],&quot;isLocked&quot;:false,&quot;parent&quot;:{&quot;type&quot;:&quot;CHILD&quot;,&quot;parentId&quot;:&quot;728865c4-558b-4a49-8c9f-53bd5256521d&quot;,&quot;order&quot;:&quot;99997&quot;},&quot;isPremium&quot;:true},&quot;5e693e1e-ed09-42b0-ae6d-8522b321175b&quot;:{&quot;type&quot;:&quot;FIGURE_OBJECT&quot;,&quot;id&quot;:&quot;5e693e1e-ed09-42b0-ae6d-8522b321175b&quot;,&quot;name&quot;:&quot;Ultrasound transducer (Convex)&quot;,&quot;relativeTransform&quot;:{&quot;translate&quot;:{&quot;x&quot;:41.78558152280874,&quot;y&quot;:-18.834173702815995},&quot;rotate&quot;:0,&quot;skewX&quot;:0,&quot;scale&quot;:{&quot;x&quot;:0.08587332396272718,&quot;y&quot;:0.08587332396272718}},&quot;opacity&quot;:1,&quot;image&quot;:{&quot;url&quot;:&quot;https://icons.biorender.com/biorender/5f2c7948c0ba640026cea2da/ultrasound-probe-convex.png&quot;,&quot;fallbackUrl&quot;:&quot;https://res.cloudinary.com/dlcjuc3ej/image/upload/v1596750150/o3rd2zamypk6a7db5dpl.svg#/keystone/api/icons/5f2c7948c0ba640026cea2da/ultrasound-probe-convex.svg&quot;,&quot;size&quot;:{&quot;x&quot;:220,&quot;y&quot;:436},&quot;isPremium&quot;:false},&quot;source&quot;:{&quot;id&quot;:&quot;5b2bca78bdb61400146f82a4&quot;,&quot;type&quot;:&quot;ASSETS&quot;},&quot;pathStyles&quot;:[{&quot;type&quot;:&quot;FILL&quot;,&quot;fillStyle&quot;:&quot;rgb(0,0,0)&quot;}],&quot;isLocked&quot;:false,&quot;parent&quot;:{&quot;type&quot;:&quot;CHILD&quot;,&quot;parentId&quot;:&quot;e7c51f1c-8e75-49f9-9718-4f5705b25014&quot;,&quot;order&quot;:&quot;1&quot;}},&quot;066aadce-9ca0-4ca8-8118-83bf924770f3&quot;:{&quot;type&quot;:&quot;FIGURE_OBJECT&quot;,&quot;id&quot;:&quot;066aadce-9ca0-4ca8-8118-83bf924770f3&quot;,&quot;relativeTransform&quot;:{&quot;translate&quot;:{&quot;x&quot;:0,&quot;y&quot;:-50.05505531811741},&quot;rotate&quot;:0,&quot;skewX&quot;:0,&quot;scale&quot;:{&quot;x&quot;:0.9999999999999999,&quot;y&quot;:0.7709150786356178}},&quot;opacity&quot;:1,&quot;path&quot;:{&quot;type&quot;:&quot;RECT&quot;,&quot;size&quot;:{&quot;x&quot;:220,&quot;y&quot;:436}},&quot;pathStyles&quot;:[{&quot;type&quot;:&quot;FILL&quot;,&quot;fillStyle&quot;:&quot;#fff&quot;}],&quot;isFrozen&quot;:true,&quot;isLocked&quot;:false,&quot;parent&quot;:{&quot;type&quot;:&quot;CROP&quot;,&quot;parentId&quot;:&quot;5e693e1e-ed09-42b0-ae6d-8522b321175b&quot;,&quot;order&quot;:&quot;5&quot;}},&quot;1b1e970d-119f-4f86-8bff-f180ffc35a0b&quot;:{&quot;type&quot;:&quot;FIGURE_OBJECT&quot;,&quot;id&quot;:&quot;1b1e970d-119f-4f86-8bff-f180ffc35a0b&quot;,&quot;name&quot;:&quot;Ultrasound transducer (Phased array)&quot;,&quot;relativeTransform&quot;:{&quot;translate&quot;:{&quot;x&quot;:22.348625070430217,&quot;y&quot;:-24.874250249383387},&quot;rotate&quot;:0,&quot;skewX&quot;:0,&quot;scale&quot;:{&quot;x&quot;:0.09712374458639517,&quot;y&quot;:0.09712374458639517}},&quot;opacity&quot;:1,&quot;image&quot;:{&quot;url&quot;:&quot;https://icons.biorender.com/biorender/5f2c7933c0ba640026cea2d9/ultrasound-probe-phased-array.png&quot;,&quot;fallbackUrl&quot;:&quot;https://res.cloudinary.com/dlcjuc3ej/image/upload/v1596750130/whkk8uiaw853hmqnabx7.svg#/keystone/api/icons/5f2c7933c0ba640026cea2d9/ultrasound-probe-phased-array.svg&quot;,&quot;size&quot;:{&quot;x&quot;:153,&quot;y&quot;:438},&quot;isPremium&quot;:false},&quot;source&quot;:{&quot;id&quot;:&quot;5e68e7a12baed200282aeff5&quot;,&quot;type&quot;:&quot;ASSETS&quot;},&quot;pathStyles&quot;:[{&quot;type&quot;:&quot;FILL&quot;,&quot;fillStyle&quot;:&quot;rgb(0,0,0)&quot;}],&quot;isLocked&quot;:false,&quot;parent&quot;:{&quot;type&quot;:&quot;CHILD&quot;,&quot;parentId&quot;:&quot;e7c51f1c-8e75-49f9-9718-4f5705b25014&quot;,&quot;order&quot;:&quot;2&quot;}},&quot;79411355-bcda-4fb5-abd2-d8d1bcb7c87b&quot;:{&quot;type&quot;:&quot;FIGURE_OBJECT&quot;,&quot;id&quot;:&quot;79411355-bcda-4fb5-abd2-d8d1bcb7c87b&quot;,&quot;relativeTransform&quot;:{&quot;translate&quot;:{&quot;x&quot;:0,&quot;y&quot;:-53.328121100109},&quot;rotate&quot;:0,&quot;skewX&quot;:0,&quot;scale&quot;:{&quot;x&quot;:1,&quot;y&quot;:0.7570472842819603}},&quot;opacity&quot;:1,&quot;path&quot;:{&quot;type&quot;:&quot;RECT&quot;,&quot;size&quot;:{&quot;x&quot;:153,&quot;y&quot;:438}},&quot;pathStyles&quot;:[{&quot;type&quot;:&quot;FILL&quot;,&quot;fillStyle&quot;:&quot;#fff&quot;}],&quot;isFrozen&quot;:true,&quot;isLocked&quot;:false,&quot;parent&quot;:{&quot;type&quot;:&quot;CROP&quot;,&quot;parentId&quot;:&quot;1b1e970d-119f-4f86-8bff-f180ffc35a0b&quot;,&quot;order&quot;:&quot;5&quot;}},&quot;64fa0e14-ee6c-4a01-96b4-427aad777fa5&quot;:{&quot;type&quot;:&quot;FIGURE_OBJECT&quot;,&quot;id&quot;:&quot;64fa0e14-ee6c-4a01-96b4-427aad777fa5&quot;,&quot;name&quot;:&quot;Echocardiogram machine&quot;,&quot;relativeTransform&quot;:{&quot;translate&quot;:{&quot;x&quot;:-24.176273590521166,&quot;y&quot;:2.050559909562827e-14},&quot;rotate&quot;:0,&quot;skewX&quot;:0,&quot;scale&quot;:{&quot;x&quot;:0.28330234102814217,&quot;y&quot;:0.2833023410281422}},&quot;opacity&quot;:1,&quot;image&quot;:{&quot;url&quot;:&quot;https://icons.biorender.com/biorender/5f2c797cc0ba640026cea2db/20200806214735/image/echocardiogram-machine.png&quot;,&quot;fallbackUrl&quot;:&quot;https://res.cloudinary.com/dlcjuc3ej/image/upload/v1596750455/fkhoywb15rg309jiicys.svg#/keystone/api/icons/5f2c797cc0ba640026cea2db/20200806214735/image/echocardiogram-machine.svg&quot;,&quot;size&quot;:{&quot;x&quot;:191,&quot;y&quot;:395},&quot;isPremium&quot;:false},&quot;source&quot;:{&quot;id&quot;:&quot;5f2c797cc0ba640026cea2db&quot;,&quot;type&quot;:&quot;ASSETS&quot;},&quot;pathStyles&quot;:[{&quot;type&quot;:&quot;FILL&quot;,&quot;fillStyle&quot;:&quot;rgb(0,0,0)&quot;}],&quot;isLocked&quot;:false,&quot;parent&quot;:{&quot;type&quot;:&quot;CHILD&quot;,&quot;parentId&quot;:&quot;e7c51f1c-8e75-49f9-9718-4f5705b25014&quot;,&quot;order&quot;:&quot;5&quot;}},&quot;7638353b-4f5d-41da-a19c-ebeddebb790f&quot;:{&quot;type&quot;:&quot;FIGURE_OBJECT&quot;,&quot;id&quot;:&quot;7638353b-4f5d-41da-a19c-ebeddebb790f&quot;,&quot;relativeTransform&quot;:{&quot;translate&quot;:{&quot;x&quot;:1.6641333352976493,&quot;y&quot;:8.50397385880551},&quot;rotate&quot;:0},&quot;opacity&quot;:1,&quot;path&quot;:{&quot;type&quot;:&quot;POLY_LINE&quot;,&quot;points&quot;:[{&quot;x&quot;:-22.593762097636304,&quot;y&quot;:17.43141112118415},{&quot;x&quot;:5.639061328238757,&quot;y&quot;:15.759028296355929},{&quot;x&quot;:22.593762097636304,&quot;y&quot;:-23.692756702460965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e7c51f1c-8e75-49f9-9718-4f5705b25014&quot;,&quot;order&quot;:&quot;6&quot;}},&quot;337a7368-989b-42c1-a020-b099b60b9f17&quot;:{&quot;type&quot;:&quot;FIGURE_OBJECT&quot;,&quot;id&quot;:&quot;337a7368-989b-42c1-a020-b099b60b9f17&quot;,&quot;relativeTransform&quot;:{&quot;translate&quot;:{&quot;x&quot;:9.663382428658332,&quot;y&quot;:13.242960694297826},&quot;rotate&quot;:0},&quot;opacity&quot;:1,&quot;path&quot;:{&quot;type&quot;:&quot;POLY_LINE&quot;,&quot;points&quot;:[{&quot;x&quot;:-34.200394333422,&quot;y&quot;:12.331685971449334},{&quot;x&quot;:17.48041951821563,&quot;y&quot;:16.431116174501128},{&quot;x&quot;:34.07438197337068,&quot;y&quot;:-22.52862176368898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e7c51f1c-8e75-49f9-9718-4f5705b25014&quot;,&quot;order&quot;:&quot;7&quot;}},&quot;50b78bff-e1c3-41f1-b61b-2e5157e32e3d&quot;:{&quot;relativeTransform&quot;:{&quot;translate&quot;:{&quot;x&quot;:-182.53477158247196,&quot;y&quot;:290.00211922124254},&quot;rotate&quot;:0,&quot;skewX&quot;:0,&quot;scale&quot;:{&quot;x&quot;:1,&quot;y&quot;:1}},&quot;type&quot;:&quot;FIGURE_OBJECT&quot;,&quot;id&quot;:&quot;50b78bff-e1c3-41f1-b61b-2e5157e32e3d&quot;,&quot;parent&quot;:{&quot;type&quot;:&quot;CHILD&quot;,&quot;parentId&quot;:&quot;728865c4-558b-4a49-8c9f-53bd5256521d&quot;,&quot;order&quot;:&quot;99998&quot;},&quot;name&quot;:&quot;Coronary dissection (type 2)&quot;,&quot;displayName&quot;:&quot;Coronary dissection (type 2)&quot;,&quot;source&quot;:{&quot;id&quot;:&quot;65a5661dbd45e0392ee6ac26&quot;,&quot;type&quot;:&quot;ASSETS&quot;},&quot;isPremium&quot;:true},&quot;ca3bc4da-ba9d-4396-b8b7-795dd51a95cd&quot;:{&quot;id&quot;:&quot;ca3bc4da-ba9d-4396-b8b7-795dd51a95cd&quot;,&quot;name&quot;:&quot;Heart (simplified, with coronary arteries)&quot;,&quot;displayName&quot;:&quot;&quot;,&quot;type&quot;:&quot;FIGURE_OBJECT&quot;,&quot;relativeTransform&quot;:{&quot;translate&quot;:{&quot;x&quot;:8.722148467365901,&quot;y&quot;:-16.70489296223798},&quot;rotate&quot;:0,&quot;skewX&quot;:0,&quot;scale&quot;:{&quot;x&quot;:0.29918764146545296,&quot;y&quot;:0.29918764146545296}},&quot;image&quot;:{&quot;url&quot;:&quot;https://icons.biorender.com/biorender/627a75edb05b7700268a6046/20220510142638/image/heart-simplified-with-coronary-arteries-01.png&quot;,&quot;fallbackUrl&quot;:&quot;https://res.cloudinary.com/dlcjuc3ej/image/upload/v1652192798/cdgfqnzlkjensubqmgih.svg#/keystone/api/icons/627a75edb05b7700268a6046/20220510142638/image/heart-simplified-with-coronary-arteries-01.svg&quot;,&quot;isPremium&quot;:false,&quot;size&quot;:{&quot;x&quot;:150,&quot;y&quot;:209.22509225092253}},&quot;source&quot;:{&quot;id&quot;:&quot;627a75edb05b7700268a6046&quot;,&quot;type&quot;:&quot;ASSETS&quot;},&quot;isPremium&quot;:false,&quot;parent&quot;:{&quot;type&quot;:&quot;CHILD&quot;,&quot;parentId&quot;:&quot;50b78bff-e1c3-41f1-b61b-2e5157e32e3d&quot;,&quot;order&quot;:&quot;1&quot;}},&quot;9a80d76b-b633-4d91-af64-10205cc10a2b&quot;:{&quot;type&quot;:&quot;FIGURE_OBJECT&quot;,&quot;id&quot;:&quot;9a80d76b-b633-4d91-af64-10205cc10a2b&quot;,&quot;relativeTransform&quot;:{&quot;translate&quot;:{&quot;x&quot;:226.06738626893983,&quot;y&quot;:-0.9933782460679759},&quot;rotate&quot;:0},&quot;opacity&quot;:1,&quot;path&quot;:{&quot;type&quot;:&quot;POLY_LINE&quot;,&quot;points&quot;:[{&quot;x&quot;:-207.37376765929224,&quot;y&quot;:-4.090148471211186},{&quot;x&quot;:-194.50304120183898,&quot;y&quot;:-32.655062317576316}],&quot;closed&quot;:false},&quot;pathStyles&quot;:[{&quot;type&quot;:&quot;FILL&quot;,&quot;fillStyle&quot;:&quot;transparent&quot;},{&quot;type&quot;:&quot;STROKE&quot;,&quot;strokeStyle&quot;:&quot;#232323&quot;,&quot;lineWidth&quot;:0.8062018254706472,&quot;lineJoin&quot;:&quot;round&quot;,&quot;dashArray&quot;:[2.407231892121017,2.407231892121017]}],&quot;isLocked&quot;:false,&quot;parent&quot;:{&quot;type&quot;:&quot;CHILD&quot;,&quot;parentId&quot;:&quot;50b78bff-e1c3-41f1-b61b-2e5157e32e3d&quot;,&quot;order&quot;:&quot;2&quot;},&quot;connectorInfo&quot;:{&quot;connectedObjects&quot;:[],&quot;type&quot;:&quot;LINE&quot;,&quot;offset&quot;:{&quot;x&quot;:0,&quot;y&quot;:0},&quot;bending&quot;:0.1,&quot;firstElementIsHead&quot;:true,&quot;customized&quot;:true}},&quot;07b7b898-29b6-46e1-8f40-b1166d37f916&quot;:{&quot;type&quot;:&quot;FIGURE_OBJECT&quot;,&quot;id&quot;:&quot;07b7b898-29b6-46e1-8f40-b1166d37f916&quot;,&quot;relativeTransform&quot;:{&quot;translate&quot;:{&quot;x&quot;:226.06738626893983,&quot;y&quot;:-0.9933782460679759},&quot;rotate&quot;:0},&quot;opacity&quot;:1,&quot;path&quot;:{&quot;type&quot;:&quot;POLY_LINE&quot;,&quot;points&quot;:[{&quot;x&quot;:-207.37376765929224,&quot;y&quot;:-2.654131887214938},{&quot;x&quot;:-166.74467546986855,&quot;y&quot;:-4.896696585605888}],&quot;closed&quot;:false},&quot;pathStyles&quot;:[{&quot;type&quot;:&quot;FILL&quot;,&quot;fillStyle&quot;:&quot;transparent&quot;},{&quot;type&quot;:&quot;STROKE&quot;,&quot;strokeStyle&quot;:&quot;#232323&quot;,&quot;lineWidth&quot;:0.8062018254706472,&quot;lineJoin&quot;:&quot;round&quot;,&quot;dashArray&quot;:[2.407231892121017,2.407231892121017]}],&quot;isLocked&quot;:false,&quot;parent&quot;:{&quot;type&quot;:&quot;CHILD&quot;,&quot;parentId&quot;:&quot;50b78bff-e1c3-41f1-b61b-2e5157e32e3d&quot;,&quot;order&quot;:&quot;7&quot;},&quot;connectorInfo&quot;:{&quot;connectedObjects&quot;:[],&quot;type&quot;:&quot;LINE&quot;,&quot;offset&quot;:{&quot;x&quot;:0,&quot;y&quot;:0},&quot;bending&quot;:0.1,&quot;firstElementIsHead&quot;:true,&quot;customized&quot;:true}},&quot;36c1f02f-aaeb-4651-96c0-8cb17d8b0849&quot;:{&quot;type&quot;:&quot;FIGURE_OBJECT&quot;,&quot;id&quot;:&quot;36c1f02f-aaeb-4651-96c0-8cb17d8b0849&quot;,&quot;parent&quot;:{&quot;type&quot;:&quot;CHILD&quot;,&quot;parentId&quot;:&quot;50b78bff-e1c3-41f1-b61b-2e5157e32e3d&quot;,&quot;order&quot;:&quot;5&quot;},&quot;relativeTransform&quot;:{&quot;translate&quot;:{&quot;x&quot;:224.99774991173595,&quot;y&quot;:-3.3768795451516898},&quot;rotate&quot;:0},&quot;cropPathStyles&quot;:[{&quot;type&quot;:&quot;STROKE&quot;,&quot;strokeStyle&quot;:&quot;black&quot;,&quot;lineWidth&quot;:1},{&quot;type&quot;:&quot;FILL&quot;,&quot;fillStyle&quot;:&quot;transparent&quot;}]},&quot;bf5c5783-ce76-49b2-9798-098e678a7e03&quot;:{&quot;type&quot;:&quot;FIGURE_OBJECT&quot;,&quot;id&quot;:&quot;bf5c5783-ce76-49b2-9798-098e678a7e03&quot;,&quot;parent&quot;:{&quot;type&quot;:&quot;CROP&quot;,&quot;parentId&quot;:&quot;36c1f02f-aaeb-4651-96c0-8cb17d8b0849&quot;,&quot;order&quot;:&quot;5&quot;},&quot;relativeTransform&quot;:{&quot;translate&quot;:{&quot;x&quot;:-165.67478920761403,&quot;y&quot;:-30.272079997815027},&quot;rotate&quot;:0,&quot;skewX&quot;:0,&quot;scale&quot;:{&quot;x&quot;:27.40035688278671,&quot;y&quot;:27.40035688278671}},&quot;path&quot;:{&quot;type&quot;:&quot;ELLIPSE&quot;,&quot;size&quot;:{&quot;x&quot;:2,&quot;y&quot;:2}},&quot;pathStyles&quot;:[{&quot;type&quot;:&quot;FILL&quot;,&quot;fillStyle&quot;:&quot;#fff&quot;}],&quot;isFrozen&quot;:true},&quot;48fb51fe-0028-492e-9a98-0859aa8c67cb&quot;:{&quot;type&quot;:&quot;FIGURE_OBJECT&quot;,&quot;id&quot;:&quot;48fb51fe-0028-492e-9a98-0859aa8c67cb&quot;,&quot;parent&quot;:{&quot;type&quot;:&quot;CHILD&quot;,&quot;parentId&quot;:&quot;36c1f02f-aaeb-4651-96c0-8cb17d8b0849&quot;,&quot;order&quot;:&quot;8&quot;},&quot;relativeTransform&quot;:{&quot;translate&quot;:{&quot;x&quot;:-16.62252825792486,&quot;y&quot;:-0.44906546214622467},&quot;rotate&quot;:0}},&quot;a400f5cd-2f0d-42bf-8a04-d6fd8cf0954c&quot;:{&quot;type&quot;:&quot;FIGURE_OBJECT&quot;,&quot;id&quot;:&quot;a400f5cd-2f0d-42bf-8a04-d6fd8cf0954c&quot;,&quot;relativeTransform&quot;:{&quot;translate&quot;:{&quot;x&quot;:-150.34171129429285,&quot;y&quot;:-30.290025164878397},&quot;rotate&quot;:0},&quot;opacity&quot;:1,&quot;path&quot;:{&quot;type&quot;:&quot;POLY_LINE&quot;,&quot;points&quot;:[{&quot;x&quot;:-23.33255565164423,&quot;y&quot;:0},{&quot;x&quot;:-15.278862183424593,&quot;y&quot;:0},{&quot;x&quot;:-9.367914118151221,&quot;y&quot;:-0.4379446022327976},{&quot;x&quot;:-0.4882900471981737,&quot;y&quot;:-1.4605346054192134},{&quot;x&quot;:12.978051897317178,&quot;y&quot;:0},{&quot;x&quot;:23.333288683969872,&quot;y&quot;:0}],&quot;closed&quot;:false},&quot;pathStyles&quot;:[{&quot;type&quot;:&quot;FILL&quot;,&quot;fillStyle&quot;:&quot;rgba(0,0,0,0)&quot;},{&quot;type&quot;:&quot;STROKE&quot;,&quot;strokeStyle&quot;:&quot;#232323&quot;,&quot;lineWidth&quot;:0.6060262647047336,&quot;lineJoin&quot;:&quot;round&quot;}],&quot;pathMarkers&quot;:{&quot;markerEnd&quot;:{&quot;type&quot;:&quot;PATH&quot;,&quot;units&quot;:{&quot;type&quot;:&quot;STROKE_WIDTH&quot;,&quot;scale&quot;:0.75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8fb51fe-0028-492e-9a98-0859aa8c67cb&quot;,&quot;order&quot;:&quot;2&quot;},&quot;connectorInfo&quot;:{&quot;connectedObjects&quot;:[],&quot;type&quot;:&quot;QUADRATIC&quot;,&quot;offset&quot;:{&quot;x&quot;:0,&quot;y&quot;:0},&quot;bending&quot;:0.1,&quot;firstElementIsHead&quot;:true,&quot;customized&quot;:true},&quot;pathSmoothing&quot;:{&quot;type&quot;:&quot;CATMULL_SMOOTHING&quot;,&quot;smoothing&quot;:0.2}},&quot;a442fd01-7440-4ed6-9c1d-6eb24d1cfe81&quot;:{&quot;type&quot;:&quot;FIGURE_OBJECT&quot;,&quot;id&quot;:&quot;a442fd01-7440-4ed6-9c1d-6eb24d1cfe81&quot;,&quot;relativeTransform&quot;:{&quot;translate&quot;:{&quot;x&quot;:-150.34171129429285,&quot;y&quot;:-30.290025164878397},&quot;rotate&quot;:0},&quot;opacity&quot;:1,&quot;path&quot;:{&quot;type&quot;:&quot;POLY_LINE&quot;,&quot;points&quot;:[{&quot;x&quot;:-23.311825396238305,&quot;y&quot;:-0.5203523728988605},{&quot;x&quot;:-13.402488629556178,&quot;y&quot;:-0.5203523728988605},{&quot;x&quot;:-4.25880060385081,&quot;y&quot;:-1.4113650953543704},{&quot;x&quot;:0.6779508935155533,&quot;y&quot;:-1.4113650953543704}],&quot;closed&quot;:false},&quot;pathStyles&quot;:[{&quot;type&quot;:&quot;FILL&quot;,&quot;fillStyle&quot;:&quot;rgba(0,0,0,0)&quot;},{&quot;type&quot;:&quot;STROKE&quot;,&quot;strokeStyle&quot;:&quot;#232323&quot;,&quot;lineWidth&quot;:0.6060262647047336,&quot;lineJoin&quot;:&quot;round&quot;}],&quot;pathMarkers&quot;:{},&quot;isLocked&quot;:false,&quot;parent&quot;:{&quot;type&quot;:&quot;CHILD&quot;,&quot;parentId&quot;:&quot;48fb51fe-0028-492e-9a98-0859aa8c67cb&quot;,&quot;order&quot;:&quot;5&quot;},&quot;connectorInfo&quot;:{&quot;connectedObjects&quot;:[],&quot;type&quot;:&quot;QUADRATIC&quot;,&quot;offset&quot;:{&quot;x&quot;:0,&quot;y&quot;:0},&quot;bending&quot;:0.1,&quot;firstElementIsHead&quot;:true,&quot;customized&quot;:true},&quot;pathSmoothing&quot;:{&quot;type&quot;:&quot;CATMULL_SMOOTHING&quot;,&quot;smoothing&quot;:0.2}},&quot;e7ac74e5-e705-468f-82ff-92164822c309&quot;:{&quot;id&quot;:&quot;e7ac74e5-e705-468f-82ff-92164822c309&quot;,&quot;name&quot;:&quot;Blood vessel (cut, artery dissection, type 2)&quot;,&quot;displayName&quot;:&quot;&quot;,&quot;type&quot;:&quot;FIGURE_OBJECT&quot;,&quot;relativeTransform&quot;:{&quot;translate&quot;:{&quot;x&quot;:-166.18365340246473,&quot;y&quot;:-30.343333639658752},&quot;rotate&quot;:0,&quot;skewX&quot;:0,&quot;scale&quot;:{&quot;x&quot;:0.24039041833287766,&quot;y&quot;:0.24039041833287766}},&quot;image&quot;:{&quot;url&quot;:&quot;https://icons.biorender.com/biorender/65a561713eab821e719d1985/20240115165946/image/blood-vessel-cut-artery-dissection-type-2.png&quot;,&quot;fallbackUrl&quot;:&quot;https://res.cloudinary.com/dlcjuc3ej/image/upload/v1705337986/wroujzxcjxtrbcaxiaak.svg#/keystone/api/icons/65a561713eab821e719d1985/20240115165946/image/blood-vessel-cut-artery-dissection-type-2.svg&quot;,&quot;isPremium&quot;:true,&quot;size&quot;:{&quot;x&quot;:300,&quot;y&quot;:58.98876404494382}},&quot;source&quot;:{&quot;id&quot;:&quot;65a561713eab821e719d1985&quot;,&quot;type&quot;:&quot;ASSETS&quot;},&quot;isPremium&quot;:true,&quot;parent&quot;:{&quot;type&quot;:&quot;CHILD&quot;,&quot;parentId&quot;:&quot;36c1f02f-aaeb-4651-96c0-8cb17d8b0849&quot;,&quot;order&quot;:&quot;1&quot;}},&quot;e2c024c7-e47b-4581-8b55-daab7094d41f&quot;:{&quot;id&quot;:&quot;e2c024c7-e47b-4581-8b55-daab7094d41f&quot;,&quot;type&quot;:&quot;FIGURE_OBJECT&quot;,&quot;relativeTransform&quot;:{&quot;translate&quot;:{&quot;x&quot;:11.209961034245595,&quot;y&quot;:-136.5970321197915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},&quot;range&quot;:[0,3]}],&quot;text&quot;:&quot;48 h&quot;}]},&quot;format&quot;:&quot;BETTER_TEXT&quot;,&quot;size&quot;:{&quot;x&quot;:70.5614574574807,&quot;y&quot;:49.106666666666655},&quot;targetSize&quot;:{&quot;x&quot;:70.5614574574807,&quot;y&quot;:49.106666666666655}},&quot;parent&quot;:{&quot;type&quot;:&quot;CHILD&quot;,&quot;parentId&quot;:&quot;728865c4-558b-4a49-8c9f-53bd5256521d&quot;,&quot;order&quot;:&quot;99999&quot;}},&quot;3b0e0bef-facb-48b8-9428-f2d737d709cf&quot;:{&quot;id&quot;:&quot;3b0e0bef-facb-48b8-9428-f2d737d709cf&quot;,&quot;type&quot;:&quot;FIGURE_OBJECT&quot;,&quot;relativeTransform&quot;:{&quot;translate&quot;:{&quot;x&quot;:126.41547338500843,&quot;y&quot;:-136.5970321197915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},&quot;range&quot;:[0,6]}],&quot;text&quot;:&quot;4 weeks&quot;}]},&quot;format&quot;:&quot;BETTER_TEXT&quot;,&quot;size&quot;:{&quot;x&quot;:94.94521376601018,&quot;y&quot;:49.106666666666655},&quot;targetSize&quot;:{&quot;x&quot;:94.94521376601018,&quot;y&quot;:49.106666666666655}},&quot;parent&quot;:{&quot;type&quot;:&quot;CHILD&quot;,&quot;parentId&quot;:&quot;728865c4-558b-4a49-8c9f-53bd5256521d&quot;,&quot;order&quot;:&quot;999995&quot;}},&quot;31b12b99-5f50-421b-9930-0bff2c6a8c48&quot;:{&quot;id&quot;:&quot;31b12b99-5f50-421b-9930-0bff2c6a8c48&quot;,&quot;type&quot;:&quot;FIGURE_OBJECT&quot;,&quot;relativeTransform&quot;:{&quot;translate&quot;:{&quot;x&quot;:255.1284904990809,&quot;y&quot;:-136.5970321197915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},&quot;range&quot;:[0,7]}],&quot;text&quot;:&quot;6 months&quot;}]},&quot;format&quot;:&quot;BETTER_TEXT&quot;,&quot;size&quot;:{&quot;x&quot;:102.78039059148345,&quot;y&quot;:48.91942914524551},&quot;targetSize&quot;:{&quot;x&quot;:102.78039059148345,&quot;y&quot;:48.91942914524551}},&quot;parent&quot;:{&quot;type&quot;:&quot;CHILD&quot;,&quot;parentId&quot;:&quot;728865c4-558b-4a49-8c9f-53bd5256521d&quot;,&quot;order&quot;:&quot;999997&quot;}},&quot;6c1235d4-246e-48ec-be64-3257b9073aae&quot;:{&quot;relativeTransform&quot;:{&quot;translate&quot;:{&quot;x&quot;:78.4145798454739,&quot;y&quot;:54.64180864519788},&quot;rotate&quot;:0,&quot;skewX&quot;:0,&quot;scale&quot;:{&quot;x&quot;:1,&quot;y&quot;:1}},&quot;type&quot;:&quot;FIGURE_OBJECT&quot;,&quot;id&quot;:&quot;6c1235d4-246e-48ec-be64-3257b9073aae&quot;,&quot;parent&quot;:{&quot;type&quot;:&quot;CHILD&quot;,&quot;parentId&quot;:&quot;728865c4-558b-4a49-8c9f-53bd5256521d&quot;,&quot;order&quot;:&quot;999998&quot;},&quot;name&quot;:&quot;Check box (checked)&quot;,&quot;displayName&quot;:&quot;Check box (checked)&quot;,&quot;source&quot;:{&quot;id&quot;:&quot;63851b8aea68e0a13a7410c5&quot;,&quot;type&quot;:&quot;ASSETS&quot;},&quot;isPremium&quot;:true},&quot;a9b3dab9-79bd-4d85-a290-92c4924f02b6&quot;:{&quot;id&quot;:&quot;a9b3dab9-79bd-4d85-a290-92c4924f02b6&quot;,&quot;name&quot;:&quot;Check mark&quot;,&quot;displayName&quot;:&quot;&quot;,&quot;type&quot;:&quot;FIGURE_OBJECT&quot;,&quot;relativeTransform&quot;:{&quot;translate&quot;:{&quot;x&quot;:-380.60406014658486,&quot;y&quot;:-16.08283812204076},&quot;rotate&quot;:0,&quot;skewX&quot;:0,&quot;scale&quot;:{&quot;x&quot;:0.5086813996294867,&quot;y&quot;:0.5086813996294866}},&quot;image&quot;:{&quot;url&quot;:&quot;https://icons.biorender.com/biorender/5a8d98ad296583001433dd73/20180221160711/image/check-mark.png&quot;,&quot;fallbackUrl&quot;:&quot;https://res.cloudinary.com/dlcjuc3ej/image/upload/v1519229231/fu8clupstq04ryjy7bof.svg#/keystone/api/icons/5a8d98ad296583001433dd73/20180221160711/image/check-mark.svg&quot;,&quot;isPremium&quot;:false,&quot;size&quot;:{&quot;x&quot;:100,&quot;y&quot;:74}},&quot;source&quot;:{&quot;id&quot;:&quot;5a8d98ad296583001433dd73&quot;,&quot;type&quot;:&quot;ASSETS&quot;},&quot;isPremium&quot;:false,&quot;parent&quot;:{&quot;type&quot;:&quot;CHILD&quot;,&quot;parentId&quot;:&quot;6c1235d4-246e-48ec-be64-3257b9073aae&quot;,&quot;order&quot;:&quot;5&quot;}},&quot;da1c2593-ea41-43a0-a225-aefbb10acda6&quot;:{&quot;type&quot;:&quot;FIGURE_OBJECT&quot;,&quot;id&quot;:&quot;da1c2593-ea41-43a0-a225-aefbb10acda6&quot;,&quot;relativeTransform&quot;:{&quot;translate&quot;:{&quot;x&quot;:-380.6040363057698,&quot;y&quot;:-16.0832121539698},&quot;rotate&quot;:0},&quot;opacity&quot;:1,&quot;path&quot;:{&quot;type&quot;:&quot;RECT&quot;,&quot;size&quot;:{&quot;x&quot;:59.92734767315839,&quot;y&quot;:59.92734767315838},&quot;cornerRounding&quot;:{&quot;type&quot;:&quot;ARC_LENGTH&quot;,&quot;global&quot;:0}},&quot;pathStyles&quot;:[{&quot;type&quot;:&quot;FILL&quot;,&quot;fillStyle&quot;:&quot;rgba(0,0,0,0)&quot;},{&quot;type&quot;:&quot;STROKE&quot;,&quot;strokeStyle&quot;:&quot;rgba(23,23,23,1)&quot;,&quot;lineWidth&quot;:5.093526950979753,&quot;lineJoin&quot;:&quot;round&quot;}],&quot;isLocked&quot;:false,&quot;parent&quot;:{&quot;type&quot;:&quot;CHILD&quot;,&quot;parentId&quot;:&quot;6c1235d4-246e-48ec-be64-3257b9073aae&quot;,&quot;order&quot;:&quot;2&quot;}},&quot;e761389f-4b2c-4edd-b274-5cf9f90059eb&quot;:{&quot;relativeTransform&quot;:{&quot;translate&quot;:{&quot;x&quot;:78.4145798454739,&quot;y&quot;:144.2418302376405},&quot;rotate&quot;:0,&quot;skewX&quot;:0,&quot;scale&quot;:{&quot;x&quot;:1,&quot;y&quot;:1}},&quot;type&quot;:&quot;FIGURE_OBJECT&quot;,&quot;id&quot;:&quot;e761389f-4b2c-4edd-b274-5cf9f90059eb&quot;,&quot;parent&quot;:{&quot;type&quot;:&quot;CHILD&quot;,&quot;parentId&quot;:&quot;728865c4-558b-4a49-8c9f-53bd5256521d&quot;,&quot;order&quot;:&quot;999999&quot;},&quot;name&quot;:&quot;Check box (X)&quot;,&quot;displayName&quot;:&quot;Check box (X)&quot;,&quot;source&quot;:{&quot;id&quot;:&quot;638536f303df127dc6bc377c&quot;,&quot;type&quot;:&quot;ASSETS&quot;},&quot;isPremium&quot;:true},&quot;0e7fafb9-aa04-4866-8116-85f376d08a56&quot;:{&quot;type&quot;:&quot;FIGURE_OBJECT&quot;,&quot;id&quot;:&quot;0e7fafb9-aa04-4866-8116-85f376d08a56&quot;,&quot;relativeTransform&quot;:{&quot;translate&quot;:{&quot;x&quot;:-380.6040363057698,&quot;y&quot;:-16.0832121539698},&quot;rotate&quot;:0},&quot;opacity&quot;:1,&quot;path&quot;:{&quot;type&quot;:&quot;RECT&quot;,&quot;size&quot;:{&quot;x&quot;:59.92734767315839,&quot;y&quot;:59.92734767315838},&quot;cornerRounding&quot;:{&quot;type&quot;:&quot;ARC_LENGTH&quot;,&quot;global&quot;:0}},&quot;pathStyles&quot;:[{&quot;type&quot;:&quot;FILL&quot;,&quot;fillStyle&quot;:&quot;rgba(0,0,0,0)&quot;},{&quot;type&quot;:&quot;STROKE&quot;,&quot;strokeStyle&quot;:&quot;rgba(23,23,23,1)&quot;,&quot;lineWidth&quot;:5.093526950979753,&quot;lineJoin&quot;:&quot;round&quot;}],&quot;isLocked&quot;:false,&quot;parent&quot;:{&quot;type&quot;:&quot;CHILD&quot;,&quot;parentId&quot;:&quot;e761389f-4b2c-4edd-b274-5cf9f90059eb&quot;,&quot;order&quot;:&quot;2&quot;}},&quot;30e7966f-65cb-40ba-9aff-65e5692ee322&quot;:{&quot;id&quot;:&quot;30e7966f-65cb-40ba-9aff-65e5692ee322&quot;,&quot;name&quot;:&quot;X tick mark&quot;,&quot;displayName&quot;:&quot;&quot;,&quot;type&quot;:&quot;FIGURE_OBJECT&quot;,&quot;relativeTransform&quot;:{&quot;translate&quot;:{&quot;x&quot;:-380.60481649015634,&quot;y&quot;:-16.083966461876628},&quot;rotate&quot;:0,&quot;skewX&quot;:0,&quot;scale&quot;:{&quot;x&quot;:0.5476223663768411,&quot;y&quot;:0.5476223663768411}},&quot;image&quot;:{&quot;url&quot;:&quot;https://icons.biorender.com/biorender/638520646dae8500208f30d3/20221128210203/image/x-tick-mark.png&quot;,&quot;fallbackUrl&quot;:&quot;https://res.cloudinary.com/dlcjuc3ej/image/upload/v1669669323/alnqhmjxycq5keblmme1.svg#/keystone/api/icons/638520646dae8500208f30d3/20221128210203/image/x-tick-mark.svg&quot;,&quot;isPremium&quot;:false,&quot;size&quot;:{&quot;x&quot;:100,&quot;y&quot;:100}},&quot;source&quot;:{&quot;id&quot;:&quot;638520646dae8500208f30d3&quot;,&quot;type&quot;:&quot;ASSETS&quot;},&quot;isPremium&quot;:false,&quot;parent&quot;:{&quot;type&quot;:&quot;CHILD&quot;,&quot;parentId&quot;:&quot;e761389f-4b2c-4edd-b274-5cf9f90059eb&quot;,&quot;order&quot;:&quot;6&quot;}},&quot;853876c1-e034-4cd3-9c4a-f0a9cd3d07be&quot;:{&quot;relativeTransform&quot;:{&quot;translate&quot;:{&quot;x&quot;:141.46081149991844,&quot;y&quot;:163.51057121379296},&quot;rotate&quot;:0,&quot;skewX&quot;:0,&quot;scale&quot;:{&quot;x&quot;:1,&quot;y&quot;:1}},&quot;type&quot;:&quot;FIGURE_OBJECT&quot;,&quot;id&quot;:&quot;853876c1-e034-4cd3-9c4a-f0a9cd3d07be&quot;,&quot;name&quot;:&quot;Echocardiogram (with ultrasound probes)&quot;,&quot;displayName&quot;:&quot;Echocardiogram (with ultrasound probes)&quot;,&quot;opacity&quot;:1,&quot;source&quot;:{&quot;id&quot;:&quot;5f2c7b61b9908c00b11dc56d&quot;,&quot;type&quot;:&quot;ASSETS&quot;},&quot;pathStyles&quot;:[{&quot;type&quot;:&quot;FILL&quot;,&quot;fillStyle&quot;:&quot;rgb(0,0,0)&quot;}],&quot;isLocked&quot;:false,&quot;parent&quot;:{&quot;type&quot;:&quot;CHILD&quot;,&quot;parentId&quot;:&quot;728865c4-558b-4a49-8c9f-53bd5256521d&quot;,&quot;order&quot;:&quot;9999995&quot;},&quot;isPremium&quot;:true},&quot;c9b982c2-4bd9-489f-8d75-a57ed0ba2fb8&quot;:{&quot;type&quot;:&quot;FIGURE_OBJECT&quot;,&quot;id&quot;:&quot;c9b982c2-4bd9-489f-8d75-a57ed0ba2fb8&quot;,&quot;name&quot;:&quot;Ultrasound transducer (Convex)&quot;,&quot;relativeTransform&quot;:{&quot;translate&quot;:{&quot;x&quot;:41.78558152280874,&quot;y&quot;:-18.834173702815995},&quot;rotate&quot;:0,&quot;skewX&quot;:0,&quot;scale&quot;:{&quot;x&quot;:0.08587332396272718,&quot;y&quot;:0.08587332396272718}},&quot;opacity&quot;:1,&quot;image&quot;:{&quot;url&quot;:&quot;https://icons.biorender.com/biorender/5f2c7948c0ba640026cea2da/ultrasound-probe-convex.png&quot;,&quot;fallbackUrl&quot;:&quot;https://res.cloudinary.com/dlcjuc3ej/image/upload/v1596750150/o3rd2zamypk6a7db5dpl.svg#/keystone/api/icons/5f2c7948c0ba640026cea2da/ultrasound-probe-convex.svg&quot;,&quot;size&quot;:{&quot;x&quot;:220,&quot;y&quot;:436},&quot;isPremium&quot;:false},&quot;source&quot;:{&quot;id&quot;:&quot;5b2bca78bdb61400146f82a4&quot;,&quot;type&quot;:&quot;ASSETS&quot;},&quot;pathStyles&quot;:[{&quot;type&quot;:&quot;FILL&quot;,&quot;fillStyle&quot;:&quot;rgb(0,0,0)&quot;}],&quot;isLocked&quot;:false,&quot;parent&quot;:{&quot;type&quot;:&quot;CHILD&quot;,&quot;parentId&quot;:&quot;853876c1-e034-4cd3-9c4a-f0a9cd3d07be&quot;,&quot;order&quot;:&quot;1&quot;}},&quot;4a8e21c3-492d-463f-90e4-37e052945573&quot;:{&quot;type&quot;:&quot;FIGURE_OBJECT&quot;,&quot;id&quot;:&quot;4a8e21c3-492d-463f-90e4-37e052945573&quot;,&quot;relativeTransform&quot;:{&quot;translate&quot;:{&quot;x&quot;:0,&quot;y&quot;:-50.05505531811741},&quot;rotate&quot;:0,&quot;skewX&quot;:0,&quot;scale&quot;:{&quot;x&quot;:0.9999999999999999,&quot;y&quot;:0.7709150786356178}},&quot;opacity&quot;:1,&quot;path&quot;:{&quot;type&quot;:&quot;RECT&quot;,&quot;size&quot;:{&quot;x&quot;:220,&quot;y&quot;:436}},&quot;pathStyles&quot;:[{&quot;type&quot;:&quot;FILL&quot;,&quot;fillStyle&quot;:&quot;#fff&quot;}],&quot;isFrozen&quot;:true,&quot;isLocked&quot;:false,&quot;parent&quot;:{&quot;type&quot;:&quot;CROP&quot;,&quot;parentId&quot;:&quot;c9b982c2-4bd9-489f-8d75-a57ed0ba2fb8&quot;,&quot;order&quot;:&quot;5&quot;}},&quot;c7277420-b2c6-4f3b-9567-96fb38a7df16&quot;:{&quot;type&quot;:&quot;FIGURE_OBJECT&quot;,&quot;id&quot;:&quot;c7277420-b2c6-4f3b-9567-96fb38a7df16&quot;,&quot;name&quot;:&quot;Ultrasound transducer (Phased array)&quot;,&quot;relativeTransform&quot;:{&quot;translate&quot;:{&quot;x&quot;:22.348625070430217,&quot;y&quot;:-24.874250249383387},&quot;rotate&quot;:0,&quot;skewX&quot;:0,&quot;scale&quot;:{&quot;x&quot;:0.09712374458639517,&quot;y&quot;:0.09712374458639517}},&quot;opacity&quot;:1,&quot;image&quot;:{&quot;url&quot;:&quot;https://icons.biorender.com/biorender/5f2c7933c0ba640026cea2d9/ultrasound-probe-phased-array.png&quot;,&quot;fallbackUrl&quot;:&quot;https://res.cloudinary.com/dlcjuc3ej/image/upload/v1596750130/whkk8uiaw853hmqnabx7.svg#/keystone/api/icons/5f2c7933c0ba640026cea2d9/ultrasound-probe-phased-array.svg&quot;,&quot;size&quot;:{&quot;x&quot;:153,&quot;y&quot;:438},&quot;isPremium&quot;:false},&quot;source&quot;:{&quot;id&quot;:&quot;5e68e7a12baed200282aeff5&quot;,&quot;type&quot;:&quot;ASSETS&quot;},&quot;pathStyles&quot;:[{&quot;type&quot;:&quot;FILL&quot;,&quot;fillStyle&quot;:&quot;rgb(0,0,0)&quot;}],&quot;isLocked&quot;:false,&quot;parent&quot;:{&quot;type&quot;:&quot;CHILD&quot;,&quot;parentId&quot;:&quot;853876c1-e034-4cd3-9c4a-f0a9cd3d07be&quot;,&quot;order&quot;:&quot;2&quot;}},&quot;ee8bba48-abd9-4dfe-8d56-282cd8c9f430&quot;:{&quot;type&quot;:&quot;FIGURE_OBJECT&quot;,&quot;id&quot;:&quot;ee8bba48-abd9-4dfe-8d56-282cd8c9f430&quot;,&quot;relativeTransform&quot;:{&quot;translate&quot;:{&quot;x&quot;:0,&quot;y&quot;:-53.328121100109},&quot;rotate&quot;:0,&quot;skewX&quot;:0,&quot;scale&quot;:{&quot;x&quot;:1,&quot;y&quot;:0.7570472842819603}},&quot;opacity&quot;:1,&quot;path&quot;:{&quot;type&quot;:&quot;RECT&quot;,&quot;size&quot;:{&quot;x&quot;:153,&quot;y&quot;:438}},&quot;pathStyles&quot;:[{&quot;type&quot;:&quot;FILL&quot;,&quot;fillStyle&quot;:&quot;#fff&quot;}],&quot;isFrozen&quot;:true,&quot;isLocked&quot;:false,&quot;parent&quot;:{&quot;type&quot;:&quot;CROP&quot;,&quot;parentId&quot;:&quot;c7277420-b2c6-4f3b-9567-96fb38a7df16&quot;,&quot;order&quot;:&quot;5&quot;}},&quot;e72fe5b3-6f0d-48f6-8ba0-5a4570f31d8c&quot;:{&quot;type&quot;:&quot;FIGURE_OBJECT&quot;,&quot;id&quot;:&quot;e72fe5b3-6f0d-48f6-8ba0-5a4570f31d8c&quot;,&quot;name&quot;:&quot;Echocardiogram machine&quot;,&quot;relativeTransform&quot;:{&quot;translate&quot;:{&quot;x&quot;:-24.176273590521166,&quot;y&quot;:2.050559909562827e-14},&quot;rotate&quot;:0,&quot;skewX&quot;:0,&quot;scale&quot;:{&quot;x&quot;:0.28330234102814217,&quot;y&quot;:0.2833023410281422}},&quot;opacity&quot;:1,&quot;image&quot;:{&quot;url&quot;:&quot;https://icons.biorender.com/biorender/5f2c797cc0ba640026cea2db/20200806214735/image/echocardiogram-machine.png&quot;,&quot;fallbackUrl&quot;:&quot;https://res.cloudinary.com/dlcjuc3ej/image/upload/v1596750455/fkhoywb15rg309jiicys.svg#/keystone/api/icons/5f2c797cc0ba640026cea2db/20200806214735/image/echocardiogram-machine.svg&quot;,&quot;size&quot;:{&quot;x&quot;:191,&quot;y&quot;:395},&quot;isPremium&quot;:false},&quot;source&quot;:{&quot;id&quot;:&quot;5f2c797cc0ba640026cea2db&quot;,&quot;type&quot;:&quot;ASSETS&quot;},&quot;pathStyles&quot;:[{&quot;type&quot;:&quot;FILL&quot;,&quot;fillStyle&quot;:&quot;rgb(0,0,0)&quot;}],&quot;isLocked&quot;:false,&quot;parent&quot;:{&quot;type&quot;:&quot;CHILD&quot;,&quot;parentId&quot;:&quot;853876c1-e034-4cd3-9c4a-f0a9cd3d07be&quot;,&quot;order&quot;:&quot;5&quot;}},&quot;4288ac34-2547-4a96-be54-4f0c68405e1e&quot;:{&quot;type&quot;:&quot;FIGURE_OBJECT&quot;,&quot;id&quot;:&quot;4288ac34-2547-4a96-be54-4f0c68405e1e&quot;,&quot;relativeTransform&quot;:{&quot;translate&quot;:{&quot;x&quot;:1.6641333352976493,&quot;y&quot;:8.50397385880551},&quot;rotate&quot;:0},&quot;opacity&quot;:1,&quot;path&quot;:{&quot;type&quot;:&quot;POLY_LINE&quot;,&quot;points&quot;:[{&quot;x&quot;:-22.593762097636304,&quot;y&quot;:17.43141112118415},{&quot;x&quot;:5.639061328238757,&quot;y&quot;:15.759028296355929},{&quot;x&quot;:22.593762097636304,&quot;y&quot;:-23.692756702460965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853876c1-e034-4cd3-9c4a-f0a9cd3d07be&quot;,&quot;order&quot;:&quot;6&quot;}},&quot;7ecf2e0d-3d8e-4fa0-a318-a6a3c1def46b&quot;:{&quot;type&quot;:&quot;FIGURE_OBJECT&quot;,&quot;id&quot;:&quot;7ecf2e0d-3d8e-4fa0-a318-a6a3c1def46b&quot;,&quot;relativeTransform&quot;:{&quot;translate&quot;:{&quot;x&quot;:9.663382428658332,&quot;y&quot;:13.242960694297826},&quot;rotate&quot;:0},&quot;opacity&quot;:1,&quot;path&quot;:{&quot;type&quot;:&quot;POLY_LINE&quot;,&quot;points&quot;:[{&quot;x&quot;:-34.200394333422,&quot;y&quot;:12.331685971449334},{&quot;x&quot;:17.48041951821563,&quot;y&quot;:16.431116174501128},{&quot;x&quot;:34.07438197337068,&quot;y&quot;:-22.52862176368898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853876c1-e034-4cd3-9c4a-f0a9cd3d07be&quot;,&quot;order&quot;:&quot;7&quot;}}}}"/>
  <p:tag name="TRANSPARENTBACKGROUND" val="false"/>
  <p:tag name="VERSION" val="1731157284248"/>
  <p:tag name="TITLE" val="Cinzia's First Illustration"/>
  <p:tag name="CREATORNAME" val="Cinzia Perrino"/>
  <p:tag name="DATEINSERTED" val="17311572888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72f48987b6f37e80eae12fd"/>
  <p:tag name="BIOJSON" val="{&quot;id&quot;:&quot;1a00d5d7-8891-4713-a449-229a249131bc&quot;,&quot;objects&quot;:{&quot;1a00d5d7-8891-4713-a449-229a249131bc&quot;:{&quot;id&quot;:&quot;1a00d5d7-8891-4713-a449-229a249131bc&quot;,&quot;type&quot;:&quot;FIGURE_OBJECT&quot;,&quot;document&quot;:{&quot;type&quot;:&quot;DOCUMENT_GROUP&quot;,&quot;canvasType&quot;:&quot;FIGURE&quot;,&quot;units&quot;:&quot;in&quot;}},&quot;c3ba92a4-cc83-4f3f-9cd1-ee8ddc819a2a&quot;:{&quot;id&quot;:&quot;c3ba92a4-cc83-4f3f-9cd1-ee8ddc819a2a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1a00d5d7-8891-4713-a449-229a249131bc&quot;,&quot;type&quot;:&quot;FRAME&quot;,&quot;order&quot;:&quot;5&quot;}},&quot;728865c4-558b-4a49-8c9f-53bd5256521d&quot;:{&quot;id&quot;:&quot;728865c4-558b-4a49-8c9f-53bd5256521d&quot;,&quot;type&quot;:&quot;FIGURE_OBJECT&quot;,&quot;document&quot;:{&quot;type&quot;:&quot;FIGURE&quot;,&quot;canvasType&quot;:&quot;FIGURE&quot;,&quot;units&quot;:&quot;in&quot;},&quot;parent&quot;:{&quot;parentId&quot;:&quot;1a00d5d7-8891-4713-a449-229a249131bc&quot;,&quot;type&quot;:&quot;DOCUMENT&quot;,&quot;order&quot;:&quot;5&quot;}},&quot;f18ac593-dfe4-4143-b5a5-aecaad4b0d7a&quot;:{&quot;id&quot;:&quot;f18ac593-dfe4-4143-b5a5-aecaad4b0d7a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type&quot;:&quot;FRAME&quot;,&quot;parentId&quot;:&quot;728865c4-558b-4a49-8c9f-53bd5256521d&quot;,&quot;order&quot;:&quot;5&quot;}},&quot;159afbf4-efd0-4be3-8387-5d2fe902429a&quot;:{&quot;id&quot;:&quot;159afbf4-efd0-4be3-8387-5d2fe902429a&quot;,&quot;type&quot;:&quot;FIGURE_OBJECT&quot;,&quot;guide&quot;:{&quot;type&quot;:&quot;GRID&quot;,&quot;distance&quot;:0.5,&quot;units&quot;:&quot;in&quot;},&quot;parent&quot;:{&quot;parentId&quot;:&quot;1a00d5d7-8891-4713-a449-229a249131bc&quot;,&quot;type&quot;:&quot;GUIDE&quot;,&quot;order&quot;:&quot;5&quot;}},&quot;48875e33-797d-4152-93ee-9f9b9bc2b19e&quot;:{&quot;id&quot;:&quot;48875e33-797d-4152-93ee-9f9b9bc2b19e&quot;,&quot;type&quot;:&quot;FIGURE_OBJECT&quot;,&quot;relativeTransform&quot;:{&quot;translate&quot;:{&quot;x&quot;:-300.86663328576975,&quot;y&quot;:-208.10905876238766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8]}],&quot;text&quot;:&quot;Screening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7}},&quot;parent&quot;:{&quot;type&quot;:&quot;CHILD&quot;,&quot;parentId&quot;:&quot;728865c4-558b-4a49-8c9f-53bd5256521d&quot;,&quot;order&quot;:&quot;98&quot;}},&quot;d154581d-a312-498b-90f0-5f38c288ccf8&quot;:{&quot;id&quot;:&quot;d154581d-a312-498b-90f0-5f38c288ccf8&quot;,&quot;type&quot;:&quot;FIGURE_OBJECT&quot;,&quot;relativeTransform&quot;:{&quot;translate&quot;:{&quot;x&quot;:-127.42198405452109,&quot;y&quot;:-206.8998819742635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9]}],&quot;text&quot;:&quot;Enrollment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4.24}},&quot;parent&quot;:{&quot;type&quot;:&quot;CHILD&quot;,&quot;parentId&quot;:&quot;728865c4-558b-4a49-8c9f-53bd5256521d&quot;,&quot;order&quot;:&quot;92&quot;}},&quot;7bc02f77-b53e-42fe-8fea-10023dbdb3c0&quot;:{&quot;id&quot;:&quot;7bc02f77-b53e-42fe-8fea-10023dbdb3c0&quot;,&quot;type&quot;:&quot;FIGURE_OBJECT&quot;,&quot;relativeTransform&quot;:{&quot;translate&quot;:{&quot;x&quot;:126.41547338500843,&quot;y&quot;:-208.3589447198728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8]}],&quot;text&quot;:&quot;Follow-up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4.24}},&quot;parent&quot;:{&quot;type&quot;:&quot;CHILD&quot;,&quot;parentId&quot;:&quot;728865c4-558b-4a49-8c9f-53bd5256521d&quot;,&quot;order&quot;:&quot;97&quot;}},&quot;5ce8c450-00cb-4e50-a059-05f84487223d&quot;:{&quot;type&quot;:&quot;FIGURE_OBJECT&quot;,&quot;id&quot;:&quot;5ce8c450-00cb-4e50-a059-05f84487223d&quot;,&quot;relativeTransform&quot;:{&quot;translate&quot;:{&quot;x&quot;:-138.89560257018496,&quot;y&quot;:-206.76923076923072},&quot;rotate&quot;:0,&quot;skewX&quot;:0,&quot;scale&quot;:{&quot;x&quot;:1,&quot;y&quot;:1}},&quot;opacity&quot;:1,&quot;path&quot;:{&quot;type&quot;:&quot;ARROW&quot;,&quot;size&quot;:{&quot;x&quot;:175.80163536113355,&quot;y&quot;:62.87719298245614},&quot;tipOffsetLeft&quot;:35,&quot;wingsOffsetRight&quot;:35},&quot;isLocked&quot;:false,&quot;pathStyles&quot;:[{&quot;type&quot;:&quot;FILL&quot;,&quot;fillStyle&quot;:&quot;#EEF4FB&quot;},{&quot;type&quot;:&quot;STROKE&quot;,&quot;strokeStyle&quot;:&quot;#95AAD3&quot;,&quot;lineWidth&quot;:2,&quot;lineJoin&quot;:&quot;round&quot;}],&quot;parent&quot;:{&quot;type&quot;:&quot;CHILD&quot;,&quot;parentId&quot;:&quot;728865c4-558b-4a49-8c9f-53bd5256521d&quot;,&quot;order&quot;:&quot;9&quot;}},&quot;ab1ea446-d779-435f-85e9-7cf4fae622a1&quot;:{&quot;type&quot;:&quot;FIGURE_OBJECT&quot;,&quot;id&quot;:&quot;ab1ea446-d779-435f-85e9-7cf4fae622a1&quot;,&quot;relativeTransform&quot;:{&quot;translate&quot;:{&quot;x&quot;:126.1502692332449,&quot;y&quot;:-206.76923076923072},&quot;rotate&quot;:0,&quot;skewX&quot;:0,&quot;scale&quot;:{&quot;x&quot;:1,&quot;y&quot;:1}},&quot;opacity&quot;:1,&quot;path&quot;:{&quot;type&quot;:&quot;ARROW&quot;,&quot;size&quot;:{&quot;x&quot;:394.8182197439619,&quot;y&quot;:61.66801619433198},&quot;tipOffsetLeft&quot;:35,&quot;wingsOffsetRight&quot;:35},&quot;isLocked&quot;:false,&quot;pathStyles&quot;:[{&quot;type&quot;:&quot;FILL&quot;,&quot;fillStyle&quot;:&quot;#EEF4FB&quot;},{&quot;type&quot;:&quot;STROKE&quot;,&quot;strokeStyle&quot;:&quot;#95AAD3&quot;,&quot;lineWidth&quot;:2,&quot;lineJoin&quot;:&quot;round&quot;}],&quot;parent&quot;:{&quot;type&quot;:&quot;CHILD&quot;,&quot;parentId&quot;:&quot;728865c4-558b-4a49-8c9f-53bd5256521d&quot;,&quot;order&quot;:&quot;95&quot;}},&quot;b06fb909-96bf-425c-a017-fd3ac5a00504&quot;:{&quot;type&quot;:&quot;FIGURE_OBJECT&quot;,&quot;id&quot;:&quot;b06fb909-96bf-425c-a017-fd3ac5a00504&quot;,&quot;relativeTransform&quot;:{&quot;translate&quot;:{&quot;x&quot;:-302.18945646029624,&quot;y&quot;:-206.76923076923072},&quot;rotate&quot;:0,&quot;skewX&quot;:0,&quot;scale&quot;:{&quot;x&quot;:1,&quot;y&quot;:1}},&quot;opacity&quot;:1,&quot;path&quot;:{&quot;type&quot;:&quot;ARROW&quot;,&quot;size&quot;:{&quot;x&quot;:188.8412868095025,&quot;y&quot;:66.5047233468286},&quot;wingsOffsetRight&quot;:35},&quot;isLocked&quot;:false,&quot;pathStyles&quot;:[{&quot;type&quot;:&quot;FILL&quot;,&quot;fillStyle&quot;:&quot;#EEF4FB&quot;},{&quot;type&quot;:&quot;STROKE&quot;,&quot;strokeStyle&quot;:&quot;#95AAD3&quot;,&quot;lineWidth&quot;:2,&quot;lineJoin&quot;:&quot;round&quot;}],&quot;parent&quot;:{&quot;type&quot;:&quot;CHILD&quot;,&quot;parentId&quot;:&quot;728865c4-558b-4a49-8c9f-53bd5256521d&quot;,&quot;order&quot;:&quot;97&quot;}},&quot;460f28fd-92f2-425c-af76-13820ab8c094&quot;:{&quot;relativeTransform&quot;:{&quot;translate&quot;:{&quot;x&quot;:-219.949097303005,&quot;y&quot;:4.32143133830981},&quot;rotate&quot;:0,&quot;skewX&quot;:0,&quot;scale&quot;:{&quot;x&quot;:1,&quot;y&quot;:1}},&quot;type&quot;:&quot;FIGURE_OBJECT&quot;,&quot;id&quot;:&quot;460f28fd-92f2-425c-af76-13820ab8c094&quot;,&quot;parent&quot;:{&quot;type&quot;:&quot;CHILD&quot;,&quot;parentId&quot;:&quot;728865c4-558b-4a49-8c9f-53bd5256521d&quot;,&quot;order&quot;:&quot;98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58d9e8a8-94fc-4b24-b3b3-a241a96b9eaf&quot;:{&quot;id&quot;:&quot;58d9e8a8-94fc-4b24-b3b3-a241a96b9eaf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460f28fd-92f2-425c-af76-13820ab8c094&quot;,&quot;order&quot;:&quot;2&quot;}},&quot;5bb8583c-6100-4d41-83ef-266820ed1ea8&quot;:{&quot;id&quot;:&quot;5bb8583c-6100-4d41-83ef-266820ed1ea8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460f28fd-92f2-425c-af76-13820ab8c094&quot;,&quot;order&quot;:&quot;5&quot;},&quot;opacity&quot;:1},&quot;407733ea-3726-449a-a686-056eacdcc374&quot;:{&quot;id&quot;:&quot;407733ea-3726-449a-a686-056eacdcc374&quot;,&quot;name&quot;:&quot;Cardiology (symbol)&quot;,&quot;displayName&quot;:&quot;&quot;,&quot;type&quot;:&quot;FIGURE_OBJECT&quot;,&quot;relativeTransform&quot;:{&quot;translate&quot;:{&quot;x&quot;:-146.03157511028917,&quot;y&quot;:-79.22985020242915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&quot;}},&quot;33e4d736-5997-4011-8118-c25b0f725b4f&quot;:{&quot;id&quot;:&quot;33e4d736-5997-4011-8118-c25b0f725b4f&quot;,&quot;type&quot;:&quot;FIGURE_OBJECT&quot;,&quot;relativeTransform&quot;:{&quot;translate&quot;:{&quot;x&quot;:392.441978674382,&quot;y&quot;:-206.90029657805147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2.666666666666664,&quot;color&quot;:&quot;black&quot;,&quot;fontWeight&quot;:&quot;bold&quot;,&quot;fontStyle&quot;:&quot;normal&quot;,&quot;decoration&quot;:&quot;none&quot;},&quot;range&quot;:[0,7]}],&quot;text&quot;:&quot;Analysis&quot;}],&quot;_lastCaretLocation&quot;:{&quot;lineIndex&quot;:0,&quot;runIndex&quot;:-1,&quot;charIndex&quot;:-1,&quot;endOfLine&quot;:true}},&quot;format&quot;:&quot;BETTER_TEXT&quot;,&quot;size&quot;:{&quot;x&quot;:120,&quot;y&quot;:27},&quot;targetSize&quot;:{&quot;x&quot;:120,&quot;y&quot;:24.24}},&quot;parent&quot;:{&quot;type&quot;:&quot;CHILD&quot;,&quot;parentId&quot;:&quot;728865c4-558b-4a49-8c9f-53bd5256521d&quot;,&quot;order&quot;:&quot;995&quot;}},&quot;b1bd4d9e-1113-4788-a176-667f6ac68887&quot;:{&quot;id&quot;:&quot;b1bd4d9e-1113-4788-a176-667f6ac68887&quot;,&quot;name&quot;:&quot;Cardiology (symbol)&quot;,&quot;displayName&quot;:&quot;&quot;,&quot;type&quot;:&quot;FIGURE_OBJECT&quot;,&quot;relativeTransform&quot;:{&quot;translate&quot;:{&quot;x&quot;:-302.18945646029624,&quot;y&quot;:-79.230026990553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7&quot;}},&quot;ced0cc9b-fdce-4c59-a53d-54d3fa5ab93b&quot;:{&quot;id&quot;:&quot;ced0cc9b-fdce-4c59-a53d-54d3fa5ab93b&quot;,&quot;name&quot;:&quot;Cardiology (symbol)&quot;,&quot;displayName&quot;:&quot;&quot;,&quot;type&quot;:&quot;FIGURE_OBJECT&quot;,&quot;relativeTransform&quot;:{&quot;translate&quot;:{&quot;x&quot;:0.0050769068780311954,&quot;y&quot;:-78.0208502024291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8&quot;}},&quot;752a9885-9d92-4d38-95ac-a9f9e6757ec5&quot;:{&quot;id&quot;:&quot;752a9885-9d92-4d38-95ac-a9f9e6757ec5&quot;,&quot;name&quot;:&quot;Cardiology (symbol)&quot;,&quot;displayName&quot;:&quot;&quot;,&quot;type&quot;:&quot;FIGURE_OBJECT&quot;,&quot;relativeTransform&quot;:{&quot;translate&quot;:{&quot;x&quot;:126.4154733850084,&quot;y&quot;:-78.0208502024291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9&quot;}},&quot;695bcced-ef97-45c7-a0c3-9e8fb4c39bca&quot;:{&quot;id&quot;:&quot;695bcced-ef97-45c7-a0c3-9e8fb4c39bca&quot;,&quot;name&quot;:&quot;Cardiology (symbol)&quot;,&quot;displayName&quot;:&quot;&quot;,&quot;type&quot;:&quot;FIGURE_OBJECT&quot;,&quot;relativeTransform&quot;:{&quot;translate&quot;:{&quot;x&quot;:243.9236063717133,&quot;y&quot;:-78.02085020242913},&quot;rotate&quot;:0,&quot;skewX&quot;:0,&quot;scale&quot;:{&quot;x&quot;:1,&quot;y&quot;:1}},&quot;image&quot;:{&quot;url&quot;:&quot;https://icons.biorender.com/biorender/60b656ff8c8ab10026e38ea4/20210601155026/image/cardiology.png&quot;,&quot;fallbackUrl&quot;:&quot;https://res.cloudinary.com/dlcjuc3ej/image/upload/v1622562626/jqhwljvwkzn6w5dohlzf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#/keystone/api/icons/60b656ff8c8ab10026e38ea4/20210601155026/image/cardiology.svg&quot;,&quot;isPremium&quot;:false,&quot;isOrgIcon&quot;:false,&quot;size&quot;:{&quot;x&quot;:100,&quot;y&quot;:100}},&quot;source&quot;:{&quot;id&quot;:&quot;60b656ff8c8ab10026e38ea4&quot;,&quot;version&quot;:&quot;1622562626&quot;,&quot;type&quot;:&quot;ASSETS&quot;},&quot;isPremium&quot;:false,&quot;parent&quot;:{&quot;type&quot;:&quot;CHILD&quot;,&quot;parentId&quot;:&quot;728865c4-558b-4a49-8c9f-53bd5256521d&quot;,&quot;order&quot;:&quot;9995&quot;}},&quot;43dfee3c-44dc-440e-926b-6e4862063a4b&quot;:{&quot;relativeTransform&quot;:{&quot;translate&quot;:{&quot;x&quot;:-73.91244528583782,&quot;y&quot;:5.530929408949663},&quot;rotate&quot;:0,&quot;skewX&quot;:0,&quot;scale&quot;:{&quot;x&quot;:1,&quot;y&quot;:1}},&quot;type&quot;:&quot;FIGURE_OBJECT&quot;,&quot;id&quot;:&quot;43dfee3c-44dc-440e-926b-6e4862063a4b&quot;,&quot;parent&quot;:{&quot;type&quot;:&quot;CHILD&quot;,&quot;parentId&quot;:&quot;728865c4-558b-4a49-8c9f-53bd5256521d&quot;,&quot;order&quot;:&quot;9997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d91a1727-8ea0-4654-baa8-693531b62658&quot;:{&quot;id&quot;:&quot;d91a1727-8ea0-4654-baa8-693531b62658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43dfee3c-44dc-440e-926b-6e4862063a4b&quot;,&quot;order&quot;:&quot;2&quot;}},&quot;d17ce709-eaf7-40dc-938d-01c82d0cbc37&quot;:{&quot;id&quot;:&quot;d17ce709-eaf7-40dc-938d-01c82d0cbc37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43dfee3c-44dc-440e-926b-6e4862063a4b&quot;,&quot;order&quot;:&quot;5&quot;},&quot;opacity&quot;:1},&quot;c24378de-c249-4d2f-9916-ee5681591c76&quot;:{&quot;relativeTransform&quot;:{&quot;translate&quot;:{&quot;x&quot;:52.497951192292575,&quot;y&quot;:5.53059615958486},&quot;rotate&quot;:0,&quot;skewX&quot;:0,&quot;scale&quot;:{&quot;x&quot;:1,&quot;y&quot;:1}},&quot;type&quot;:&quot;FIGURE_OBJECT&quot;,&quot;id&quot;:&quot;c24378de-c249-4d2f-9916-ee5681591c76&quot;,&quot;parent&quot;:{&quot;type&quot;:&quot;CHILD&quot;,&quot;parentId&quot;:&quot;728865c4-558b-4a49-8c9f-53bd5256521d&quot;,&quot;order&quot;:&quot;9998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5ada0183-f15f-452e-8937-d3f7005bb9b4&quot;:{&quot;id&quot;:&quot;5ada0183-f15f-452e-8937-d3f7005bb9b4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c24378de-c249-4d2f-9916-ee5681591c76&quot;,&quot;order&quot;:&quot;2&quot;}},&quot;d9283186-2335-4cb4-a484-d044f6658333&quot;:{&quot;id&quot;:&quot;d9283186-2335-4cb4-a484-d044f6658333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c24378de-c249-4d2f-9916-ee5681591c76&quot;,&quot;order&quot;:&quot;5&quot;},&quot;opacity&quot;:1},&quot;342921b3-8af1-49cb-ab75-85bad5b4c130&quot;:{&quot;relativeTransform&quot;:{&quot;translate&quot;:{&quot;x&quot;:170.00608417899747,&quot;y&quot;:5.530747429604237},&quot;rotate&quot;:0,&quot;skewX&quot;:0,&quot;scale&quot;:{&quot;x&quot;:1,&quot;y&quot;:1}},&quot;type&quot;:&quot;FIGURE_OBJECT&quot;,&quot;id&quot;:&quot;342921b3-8af1-49cb-ab75-85bad5b4c130&quot;,&quot;parent&quot;:{&quot;type&quot;:&quot;CHILD&quot;,&quot;parentId&quot;:&quot;728865c4-558b-4a49-8c9f-53bd5256521d&quot;,&quot;order&quot;:&quot;9999&quot;},&quot;name&quot;:&quot;Falcon tube (50mL, blood before centrifugation, with cap) &quot;,&quot;displayName&quot;:&quot;Falcon tube (50mL, blood before centrifugation, with cap) &quot;,&quot;source&quot;:{&quot;id&quot;:&quot;606df60ab1908600ab3f9bbe&quot;,&quot;type&quot;:&quot;ASSETS&quot;},&quot;isPremium&quot;:true},&quot;448f4932-3786-4136-ad43-8d4b9e9a407d&quot;:{&quot;id&quot;:&quot;448f4932-3786-4136-ad43-8d4b9e9a407d&quot;,&quot;name&quot;:&quot;Falcon tube (50mL, blood before centrifugation)&quot;,&quot;type&quot;:&quot;FIGURE_OBJECT&quot;,&quot;relativeTransform&quot;:{&quot;translate&quot;:{&quot;x&quot;:73.91782918141895,&quot;y&quot;:34.73043550011458},&quot;rotate&quot;:0,&quot;skewX&quot;:0,&quot;scale&quot;:{&quot;x&quot;:0.46472159057886325,&quot;y&quot;:0.46472159057886325}},&quot;image&quot;:{&quot;url&quot;:&quot;https://icons.biorender.com/biorender/606c7895c6644b0028d7d2a8/20210406150559/image/falcon-tube-50-ml-blood-before-centrifugation.png&quot;,&quot;fallbackUrl&quot;:&quot;https://res.cloudinary.com/dlcjuc3ej/image/upload/v1617721559/hjtiyhkb7osfr1viiuah.svg#/keystone/api/icons/606c7895c6644b0028d7d2a8/20210406150559/image/falcon-tube-50-ml-blood-before-centrifugation.svg&quot;,&quot;isPremium&quot;:false,&quot;isPacked&quot;:true,&quot;size&quot;:{&quot;x&quot;:75,&quot;y&quot;:243.57142857142858}},&quot;source&quot;:{&quot;id&quot;:&quot;606c7895c6644b0028d7d2a8&quot;,&quot;type&quot;:&quot;ASSETS&quot;},&quot;parent&quot;:{&quot;type&quot;:&quot;CHILD&quot;,&quot;parentId&quot;:&quot;342921b3-8af1-49cb-ab75-85bad5b4c130&quot;,&quot;order&quot;:&quot;2&quot;}},&quot;2ee6e83c-0a00-41e3-a1a2-0d3da2f06d37&quot;:{&quot;id&quot;:&quot;2ee6e83c-0a00-41e3-a1a2-0d3da2f06d37&quot;,&quot;name&quot;:&quot;Screw cap 1&quot;,&quot;type&quot;:&quot;FIGURE_OBJECT&quot;,&quot;relativeTransform&quot;:{&quot;translate&quot;:{&quot;x&quot;:73.91752219271585,&quot;y&quot;:-9.133209495124994},&quot;rotate&quot;:0,&quot;skewX&quot;:0,&quot;scale&quot;:{&quot;x&quot;:0.7504891272731486,&quot;y&quot;:0.750489127273148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342921b3-8af1-49cb-ab75-85bad5b4c130&quot;,&quot;order&quot;:&quot;5&quot;},&quot;opacity&quot;:1},&quot;47c8e3a2-ed2e-478b-8b7f-92c6ee085b22&quot;:{&quot;relativeTransform&quot;:{&quot;translate&quot;:{&quot;x&quot;:-146.03157511028917,&quot;y&quot;:162.3005158831587},&quot;rotate&quot;:0,&quot;skewX&quot;:0,&quot;scale&quot;:{&quot;x&quot;:1,&quot;y&quot;:1}},&quot;type&quot;:&quot;FIGURE_OBJECT&quot;,&quot;id&quot;:&quot;47c8e3a2-ed2e-478b-8b7f-92c6ee085b22&quot;,&quot;name&quot;:&quot;Echocardiogram (with ultrasound probes)&quot;,&quot;displayName&quot;:&quot;Echocardiogram (with ultrasound probes)&quot;,&quot;opacity&quot;:1,&quot;source&quot;:{&quot;id&quot;:&quot;5f2c7b61b9908c00b11dc56d&quot;,&quot;type&quot;:&quot;ASSETS&quot;},&quot;pathStyles&quot;:[{&quot;type&quot;:&quot;FILL&quot;,&quot;fillStyle&quot;:&quot;rgb(0,0,0)&quot;}],&quot;isLocked&quot;:false,&quot;parent&quot;:{&quot;type&quot;:&quot;CHILD&quot;,&quot;parentId&quot;:&quot;728865c4-558b-4a49-8c9f-53bd5256521d&quot;,&quot;order&quot;:&quot;99995&quot;},&quot;isPremium&quot;:true},&quot;76c15ca1-73c1-4ca8-a0df-6ca5513410ea&quot;:{&quot;type&quot;:&quot;FIGURE_OBJECT&quot;,&quot;id&quot;:&quot;76c15ca1-73c1-4ca8-a0df-6ca5513410ea&quot;,&quot;name&quot;:&quot;Ultrasound transducer (Convex)&quot;,&quot;relativeTransform&quot;:{&quot;translate&quot;:{&quot;x&quot;:41.78558152280874,&quot;y&quot;:-18.834173702815995},&quot;rotate&quot;:0,&quot;skewX&quot;:0,&quot;scale&quot;:{&quot;x&quot;:0.08587332396272718,&quot;y&quot;:0.08587332396272718}},&quot;opacity&quot;:1,&quot;image&quot;:{&quot;url&quot;:&quot;https://icons.biorender.com/biorender/5f2c7948c0ba640026cea2da/ultrasound-probe-convex.png&quot;,&quot;fallbackUrl&quot;:&quot;https://res.cloudinary.com/dlcjuc3ej/image/upload/v1596750150/o3rd2zamypk6a7db5dpl.svg#/keystone/api/icons/5f2c7948c0ba640026cea2da/ultrasound-probe-convex.svg&quot;,&quot;size&quot;:{&quot;x&quot;:220,&quot;y&quot;:436},&quot;isPremium&quot;:false},&quot;source&quot;:{&quot;id&quot;:&quot;5b2bca78bdb61400146f82a4&quot;,&quot;type&quot;:&quot;ASSETS&quot;},&quot;pathStyles&quot;:[{&quot;type&quot;:&quot;FILL&quot;,&quot;fillStyle&quot;:&quot;rgb(0,0,0)&quot;}],&quot;isLocked&quot;:false,&quot;parent&quot;:{&quot;type&quot;:&quot;CHILD&quot;,&quot;parentId&quot;:&quot;47c8e3a2-ed2e-478b-8b7f-92c6ee085b22&quot;,&quot;order&quot;:&quot;1&quot;}},&quot;a706c537-f5cd-43a2-9e88-67210662f728&quot;:{&quot;type&quot;:&quot;FIGURE_OBJECT&quot;,&quot;id&quot;:&quot;a706c537-f5cd-43a2-9e88-67210662f728&quot;,&quot;relativeTransform&quot;:{&quot;translate&quot;:{&quot;x&quot;:0,&quot;y&quot;:-50.05505531811741},&quot;rotate&quot;:0,&quot;skewX&quot;:0,&quot;scale&quot;:{&quot;x&quot;:0.9999999999999999,&quot;y&quot;:0.7709150786356178}},&quot;opacity&quot;:1,&quot;path&quot;:{&quot;type&quot;:&quot;RECT&quot;,&quot;size&quot;:{&quot;x&quot;:220,&quot;y&quot;:436}},&quot;pathStyles&quot;:[{&quot;type&quot;:&quot;FILL&quot;,&quot;fillStyle&quot;:&quot;#fff&quot;}],&quot;isFrozen&quot;:true,&quot;isLocked&quot;:false,&quot;parent&quot;:{&quot;type&quot;:&quot;CROP&quot;,&quot;parentId&quot;:&quot;76c15ca1-73c1-4ca8-a0df-6ca5513410ea&quot;,&quot;order&quot;:&quot;5&quot;}},&quot;64a63b53-63c3-4e23-8537-85d7d0350ba1&quot;:{&quot;type&quot;:&quot;FIGURE_OBJECT&quot;,&quot;id&quot;:&quot;64a63b53-63c3-4e23-8537-85d7d0350ba1&quot;,&quot;name&quot;:&quot;Ultrasound transducer (Phased array)&quot;,&quot;relativeTransform&quot;:{&quot;translate&quot;:{&quot;x&quot;:22.348625070430217,&quot;y&quot;:-24.874250249383387},&quot;rotate&quot;:0,&quot;skewX&quot;:0,&quot;scale&quot;:{&quot;x&quot;:0.09712374458639517,&quot;y&quot;:0.09712374458639517}},&quot;opacity&quot;:1,&quot;image&quot;:{&quot;url&quot;:&quot;https://icons.biorender.com/biorender/5f2c7933c0ba640026cea2d9/ultrasound-probe-phased-array.png&quot;,&quot;fallbackUrl&quot;:&quot;https://res.cloudinary.com/dlcjuc3ej/image/upload/v1596750130/whkk8uiaw853hmqnabx7.svg#/keystone/api/icons/5f2c7933c0ba640026cea2d9/ultrasound-probe-phased-array.svg&quot;,&quot;size&quot;:{&quot;x&quot;:153,&quot;y&quot;:438},&quot;isPremium&quot;:false},&quot;source&quot;:{&quot;id&quot;:&quot;5e68e7a12baed200282aeff5&quot;,&quot;type&quot;:&quot;ASSETS&quot;},&quot;pathStyles&quot;:[{&quot;type&quot;:&quot;FILL&quot;,&quot;fillStyle&quot;:&quot;rgb(0,0,0)&quot;}],&quot;isLocked&quot;:false,&quot;parent&quot;:{&quot;type&quot;:&quot;CHILD&quot;,&quot;parentId&quot;:&quot;47c8e3a2-ed2e-478b-8b7f-92c6ee085b22&quot;,&quot;order&quot;:&quot;2&quot;}},&quot;7186a744-65cb-4c38-8947-f579a2e42da5&quot;:{&quot;type&quot;:&quot;FIGURE_OBJECT&quot;,&quot;id&quot;:&quot;7186a744-65cb-4c38-8947-f579a2e42da5&quot;,&quot;relativeTransform&quot;:{&quot;translate&quot;:{&quot;x&quot;:0,&quot;y&quot;:-53.328121100109},&quot;rotate&quot;:0,&quot;skewX&quot;:0,&quot;scale&quot;:{&quot;x&quot;:1,&quot;y&quot;:0.7570472842819603}},&quot;opacity&quot;:1,&quot;path&quot;:{&quot;type&quot;:&quot;RECT&quot;,&quot;size&quot;:{&quot;x&quot;:153,&quot;y&quot;:438}},&quot;pathStyles&quot;:[{&quot;type&quot;:&quot;FILL&quot;,&quot;fillStyle&quot;:&quot;#fff&quot;}],&quot;isFrozen&quot;:true,&quot;isLocked&quot;:false,&quot;parent&quot;:{&quot;type&quot;:&quot;CROP&quot;,&quot;parentId&quot;:&quot;64a63b53-63c3-4e23-8537-85d7d0350ba1&quot;,&quot;order&quot;:&quot;5&quot;}},&quot;31b0d22f-bb0d-4098-b980-36983cbf23d6&quot;:{&quot;type&quot;:&quot;FIGURE_OBJECT&quot;,&quot;id&quot;:&quot;31b0d22f-bb0d-4098-b980-36983cbf23d6&quot;,&quot;name&quot;:&quot;Echocardiogram machine&quot;,&quot;relativeTransform&quot;:{&quot;translate&quot;:{&quot;x&quot;:-24.176273590521166,&quot;y&quot;:2.050559909562827e-14},&quot;rotate&quot;:0,&quot;skewX&quot;:0,&quot;scale&quot;:{&quot;x&quot;:0.28330234102814217,&quot;y&quot;:0.2833023410281422}},&quot;opacity&quot;:1,&quot;image&quot;:{&quot;url&quot;:&quot;https://icons.biorender.com/biorender/5f2c797cc0ba640026cea2db/20200806214735/image/echocardiogram-machine.png&quot;,&quot;fallbackUrl&quot;:&quot;https://res.cloudinary.com/dlcjuc3ej/image/upload/v1596750455/fkhoywb15rg309jiicys.svg#/keystone/api/icons/5f2c797cc0ba640026cea2db/20200806214735/image/echocardiogram-machine.svg&quot;,&quot;size&quot;:{&quot;x&quot;:191,&quot;y&quot;:395},&quot;isPremium&quot;:false},&quot;source&quot;:{&quot;id&quot;:&quot;5f2c797cc0ba640026cea2db&quot;,&quot;type&quot;:&quot;ASSETS&quot;},&quot;pathStyles&quot;:[{&quot;type&quot;:&quot;FILL&quot;,&quot;fillStyle&quot;:&quot;rgb(0,0,0)&quot;}],&quot;isLocked&quot;:false,&quot;parent&quot;:{&quot;type&quot;:&quot;CHILD&quot;,&quot;parentId&quot;:&quot;47c8e3a2-ed2e-478b-8b7f-92c6ee085b22&quot;,&quot;order&quot;:&quot;5&quot;}},&quot;8e765c6f-4711-442b-9394-cbfcc850157c&quot;:{&quot;type&quot;:&quot;FIGURE_OBJECT&quot;,&quot;id&quot;:&quot;8e765c6f-4711-442b-9394-cbfcc850157c&quot;,&quot;relativeTransform&quot;:{&quot;translate&quot;:{&quot;x&quot;:1.6641333352976493,&quot;y&quot;:8.50397385880551},&quot;rotate&quot;:0},&quot;opacity&quot;:1,&quot;path&quot;:{&quot;type&quot;:&quot;POLY_LINE&quot;,&quot;points&quot;:[{&quot;x&quot;:-22.593762097636304,&quot;y&quot;:17.43141112118415},{&quot;x&quot;:5.639061328238757,&quot;y&quot;:15.759028296355929},{&quot;x&quot;:22.593762097636304,&quot;y&quot;:-23.692756702460965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47c8e3a2-ed2e-478b-8b7f-92c6ee085b22&quot;,&quot;order&quot;:&quot;6&quot;}},&quot;41353d64-05ae-4f40-b180-35411b0470fc&quot;:{&quot;type&quot;:&quot;FIGURE_OBJECT&quot;,&quot;id&quot;:&quot;41353d64-05ae-4f40-b180-35411b0470fc&quot;,&quot;relativeTransform&quot;:{&quot;translate&quot;:{&quot;x&quot;:9.663382428658332,&quot;y&quot;:13.242960694297826},&quot;rotate&quot;:0},&quot;opacity&quot;:1,&quot;path&quot;:{&quot;type&quot;:&quot;POLY_LINE&quot;,&quot;points&quot;:[{&quot;x&quot;:-34.200394333422,&quot;y&quot;:12.331685971449334},{&quot;x&quot;:17.48041951821563,&quot;y&quot;:16.431116174501128},{&quot;x&quot;:34.07438197337068,&quot;y&quot;:-22.52862176368898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47c8e3a2-ed2e-478b-8b7f-92c6ee085b22&quot;,&quot;order&quot;:&quot;7&quot;}},&quot;e7c51f1c-8e75-49f9-9718-4f5705b25014&quot;:{&quot;relativeTransform&quot;:{&quot;translate&quot;:{&quot;x&quot;:243.92360637171333,&quot;y&quot;:163.51027836628958},&quot;rotate&quot;:0,&quot;skewX&quot;:0,&quot;scale&quot;:{&quot;x&quot;:1,&quot;y&quot;:1}},&quot;type&quot;:&quot;FIGURE_OBJECT&quot;,&quot;id&quot;:&quot;e7c51f1c-8e75-49f9-9718-4f5705b25014&quot;,&quot;name&quot;:&quot;Echocardiogram (with ultrasound probes)&quot;,&quot;displayName&quot;:&quot;Echocardiogram (with ultrasound probes)&quot;,&quot;opacity&quot;:1,&quot;source&quot;:{&quot;id&quot;:&quot;5f2c7b61b9908c00b11dc56d&quot;,&quot;type&quot;:&quot;ASSETS&quot;},&quot;pathStyles&quot;:[{&quot;type&quot;:&quot;FILL&quot;,&quot;fillStyle&quot;:&quot;rgb(0,0,0)&quot;}],&quot;isLocked&quot;:false,&quot;parent&quot;:{&quot;type&quot;:&quot;CHILD&quot;,&quot;parentId&quot;:&quot;728865c4-558b-4a49-8c9f-53bd5256521d&quot;,&quot;order&quot;:&quot;99997&quot;},&quot;isPremium&quot;:true},&quot;5e693e1e-ed09-42b0-ae6d-8522b321175b&quot;:{&quot;type&quot;:&quot;FIGURE_OBJECT&quot;,&quot;id&quot;:&quot;5e693e1e-ed09-42b0-ae6d-8522b321175b&quot;,&quot;name&quot;:&quot;Ultrasound transducer (Convex)&quot;,&quot;relativeTransform&quot;:{&quot;translate&quot;:{&quot;x&quot;:41.78558152280874,&quot;y&quot;:-18.834173702815995},&quot;rotate&quot;:0,&quot;skewX&quot;:0,&quot;scale&quot;:{&quot;x&quot;:0.08587332396272718,&quot;y&quot;:0.08587332396272718}},&quot;opacity&quot;:1,&quot;image&quot;:{&quot;url&quot;:&quot;https://icons.biorender.com/biorender/5f2c7948c0ba640026cea2da/ultrasound-probe-convex.png&quot;,&quot;fallbackUrl&quot;:&quot;https://res.cloudinary.com/dlcjuc3ej/image/upload/v1596750150/o3rd2zamypk6a7db5dpl.svg#/keystone/api/icons/5f2c7948c0ba640026cea2da/ultrasound-probe-convex.svg&quot;,&quot;size&quot;:{&quot;x&quot;:220,&quot;y&quot;:436},&quot;isPremium&quot;:false},&quot;source&quot;:{&quot;id&quot;:&quot;5b2bca78bdb61400146f82a4&quot;,&quot;type&quot;:&quot;ASSETS&quot;},&quot;pathStyles&quot;:[{&quot;type&quot;:&quot;FILL&quot;,&quot;fillStyle&quot;:&quot;rgb(0,0,0)&quot;}],&quot;isLocked&quot;:false,&quot;parent&quot;:{&quot;type&quot;:&quot;CHILD&quot;,&quot;parentId&quot;:&quot;e7c51f1c-8e75-49f9-9718-4f5705b25014&quot;,&quot;order&quot;:&quot;1&quot;}},&quot;066aadce-9ca0-4ca8-8118-83bf924770f3&quot;:{&quot;type&quot;:&quot;FIGURE_OBJECT&quot;,&quot;id&quot;:&quot;066aadce-9ca0-4ca8-8118-83bf924770f3&quot;,&quot;relativeTransform&quot;:{&quot;translate&quot;:{&quot;x&quot;:0,&quot;y&quot;:-50.05505531811741},&quot;rotate&quot;:0,&quot;skewX&quot;:0,&quot;scale&quot;:{&quot;x&quot;:0.9999999999999999,&quot;y&quot;:0.7709150786356178}},&quot;opacity&quot;:1,&quot;path&quot;:{&quot;type&quot;:&quot;RECT&quot;,&quot;size&quot;:{&quot;x&quot;:220,&quot;y&quot;:436}},&quot;pathStyles&quot;:[{&quot;type&quot;:&quot;FILL&quot;,&quot;fillStyle&quot;:&quot;#fff&quot;}],&quot;isFrozen&quot;:true,&quot;isLocked&quot;:false,&quot;parent&quot;:{&quot;type&quot;:&quot;CROP&quot;,&quot;parentId&quot;:&quot;5e693e1e-ed09-42b0-ae6d-8522b321175b&quot;,&quot;order&quot;:&quot;5&quot;}},&quot;1b1e970d-119f-4f86-8bff-f180ffc35a0b&quot;:{&quot;type&quot;:&quot;FIGURE_OBJECT&quot;,&quot;id&quot;:&quot;1b1e970d-119f-4f86-8bff-f180ffc35a0b&quot;,&quot;name&quot;:&quot;Ultrasound transducer (Phased array)&quot;,&quot;relativeTransform&quot;:{&quot;translate&quot;:{&quot;x&quot;:22.348625070430217,&quot;y&quot;:-24.874250249383387},&quot;rotate&quot;:0,&quot;skewX&quot;:0,&quot;scale&quot;:{&quot;x&quot;:0.09712374458639517,&quot;y&quot;:0.09712374458639517}},&quot;opacity&quot;:1,&quot;image&quot;:{&quot;url&quot;:&quot;https://icons.biorender.com/biorender/5f2c7933c0ba640026cea2d9/ultrasound-probe-phased-array.png&quot;,&quot;fallbackUrl&quot;:&quot;https://res.cloudinary.com/dlcjuc3ej/image/upload/v1596750130/whkk8uiaw853hmqnabx7.svg#/keystone/api/icons/5f2c7933c0ba640026cea2d9/ultrasound-probe-phased-array.svg&quot;,&quot;size&quot;:{&quot;x&quot;:153,&quot;y&quot;:438},&quot;isPremium&quot;:false},&quot;source&quot;:{&quot;id&quot;:&quot;5e68e7a12baed200282aeff5&quot;,&quot;type&quot;:&quot;ASSETS&quot;},&quot;pathStyles&quot;:[{&quot;type&quot;:&quot;FILL&quot;,&quot;fillStyle&quot;:&quot;rgb(0,0,0)&quot;}],&quot;isLocked&quot;:false,&quot;parent&quot;:{&quot;type&quot;:&quot;CHILD&quot;,&quot;parentId&quot;:&quot;e7c51f1c-8e75-49f9-9718-4f5705b25014&quot;,&quot;order&quot;:&quot;2&quot;}},&quot;79411355-bcda-4fb5-abd2-d8d1bcb7c87b&quot;:{&quot;type&quot;:&quot;FIGURE_OBJECT&quot;,&quot;id&quot;:&quot;79411355-bcda-4fb5-abd2-d8d1bcb7c87b&quot;,&quot;relativeTransform&quot;:{&quot;translate&quot;:{&quot;x&quot;:0,&quot;y&quot;:-53.328121100109},&quot;rotate&quot;:0,&quot;skewX&quot;:0,&quot;scale&quot;:{&quot;x&quot;:1,&quot;y&quot;:0.7570472842819603}},&quot;opacity&quot;:1,&quot;path&quot;:{&quot;type&quot;:&quot;RECT&quot;,&quot;size&quot;:{&quot;x&quot;:153,&quot;y&quot;:438}},&quot;pathStyles&quot;:[{&quot;type&quot;:&quot;FILL&quot;,&quot;fillStyle&quot;:&quot;#fff&quot;}],&quot;isFrozen&quot;:true,&quot;isLocked&quot;:false,&quot;parent&quot;:{&quot;type&quot;:&quot;CROP&quot;,&quot;parentId&quot;:&quot;1b1e970d-119f-4f86-8bff-f180ffc35a0b&quot;,&quot;order&quot;:&quot;5&quot;}},&quot;64fa0e14-ee6c-4a01-96b4-427aad777fa5&quot;:{&quot;type&quot;:&quot;FIGURE_OBJECT&quot;,&quot;id&quot;:&quot;64fa0e14-ee6c-4a01-96b4-427aad777fa5&quot;,&quot;name&quot;:&quot;Echocardiogram machine&quot;,&quot;relativeTransform&quot;:{&quot;translate&quot;:{&quot;x&quot;:-24.176273590521166,&quot;y&quot;:2.050559909562827e-14},&quot;rotate&quot;:0,&quot;skewX&quot;:0,&quot;scale&quot;:{&quot;x&quot;:0.28330234102814217,&quot;y&quot;:0.2833023410281422}},&quot;opacity&quot;:1,&quot;image&quot;:{&quot;url&quot;:&quot;https://icons.biorender.com/biorender/5f2c797cc0ba640026cea2db/20200806214735/image/echocardiogram-machine.png&quot;,&quot;fallbackUrl&quot;:&quot;https://res.cloudinary.com/dlcjuc3ej/image/upload/v1596750455/fkhoywb15rg309jiicys.svg#/keystone/api/icons/5f2c797cc0ba640026cea2db/20200806214735/image/echocardiogram-machine.svg&quot;,&quot;size&quot;:{&quot;x&quot;:191,&quot;y&quot;:395},&quot;isPremium&quot;:false},&quot;source&quot;:{&quot;id&quot;:&quot;5f2c797cc0ba640026cea2db&quot;,&quot;type&quot;:&quot;ASSETS&quot;},&quot;pathStyles&quot;:[{&quot;type&quot;:&quot;FILL&quot;,&quot;fillStyle&quot;:&quot;rgb(0,0,0)&quot;}],&quot;isLocked&quot;:false,&quot;parent&quot;:{&quot;type&quot;:&quot;CHILD&quot;,&quot;parentId&quot;:&quot;e7c51f1c-8e75-49f9-9718-4f5705b25014&quot;,&quot;order&quot;:&quot;5&quot;}},&quot;7638353b-4f5d-41da-a19c-ebeddebb790f&quot;:{&quot;type&quot;:&quot;FIGURE_OBJECT&quot;,&quot;id&quot;:&quot;7638353b-4f5d-41da-a19c-ebeddebb790f&quot;,&quot;relativeTransform&quot;:{&quot;translate&quot;:{&quot;x&quot;:1.6641333352976493,&quot;y&quot;:8.50397385880551},&quot;rotate&quot;:0},&quot;opacity&quot;:1,&quot;path&quot;:{&quot;type&quot;:&quot;POLY_LINE&quot;,&quot;points&quot;:[{&quot;x&quot;:-22.593762097636304,&quot;y&quot;:17.43141112118415},{&quot;x&quot;:5.639061328238757,&quot;y&quot;:15.759028296355929},{&quot;x&quot;:22.593762097636304,&quot;y&quot;:-23.692756702460965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e7c51f1c-8e75-49f9-9718-4f5705b25014&quot;,&quot;order&quot;:&quot;6&quot;}},&quot;337a7368-989b-42c1-a020-b099b60b9f17&quot;:{&quot;type&quot;:&quot;FIGURE_OBJECT&quot;,&quot;id&quot;:&quot;337a7368-989b-42c1-a020-b099b60b9f17&quot;,&quot;relativeTransform&quot;:{&quot;translate&quot;:{&quot;x&quot;:9.663382428658332,&quot;y&quot;:13.242960694297826},&quot;rotate&quot;:0},&quot;opacity&quot;:1,&quot;path&quot;:{&quot;type&quot;:&quot;POLY_LINE&quot;,&quot;points&quot;:[{&quot;x&quot;:-34.200394333422,&quot;y&quot;:12.331685971449334},{&quot;x&quot;:17.48041951821563,&quot;y&quot;:16.431116174501128},{&quot;x&quot;:34.07438197337068,&quot;y&quot;:-22.52862176368898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e7c51f1c-8e75-49f9-9718-4f5705b25014&quot;,&quot;order&quot;:&quot;7&quot;}},&quot;50b78bff-e1c3-41f1-b61b-2e5157e32e3d&quot;:{&quot;relativeTransform&quot;:{&quot;translate&quot;:{&quot;x&quot;:-182.53477158247196,&quot;y&quot;:290.00211922124254},&quot;rotate&quot;:0,&quot;skewX&quot;:0,&quot;scale&quot;:{&quot;x&quot;:1,&quot;y&quot;:1}},&quot;type&quot;:&quot;FIGURE_OBJECT&quot;,&quot;id&quot;:&quot;50b78bff-e1c3-41f1-b61b-2e5157e32e3d&quot;,&quot;parent&quot;:{&quot;type&quot;:&quot;CHILD&quot;,&quot;parentId&quot;:&quot;728865c4-558b-4a49-8c9f-53bd5256521d&quot;,&quot;order&quot;:&quot;99998&quot;},&quot;name&quot;:&quot;Coronary dissection (type 2)&quot;,&quot;displayName&quot;:&quot;Coronary dissection (type 2)&quot;,&quot;source&quot;:{&quot;id&quot;:&quot;65a5661dbd45e0392ee6ac26&quot;,&quot;type&quot;:&quot;ASSETS&quot;},&quot;isPremium&quot;:true},&quot;ca3bc4da-ba9d-4396-b8b7-795dd51a95cd&quot;:{&quot;id&quot;:&quot;ca3bc4da-ba9d-4396-b8b7-795dd51a95cd&quot;,&quot;name&quot;:&quot;Heart (simplified, with coronary arteries)&quot;,&quot;displayName&quot;:&quot;&quot;,&quot;type&quot;:&quot;FIGURE_OBJECT&quot;,&quot;relativeTransform&quot;:{&quot;translate&quot;:{&quot;x&quot;:8.722148467365901,&quot;y&quot;:-16.70489296223798},&quot;rotate&quot;:0,&quot;skewX&quot;:0,&quot;scale&quot;:{&quot;x&quot;:0.29918764146545296,&quot;y&quot;:0.29918764146545296}},&quot;image&quot;:{&quot;url&quot;:&quot;https://icons.biorender.com/biorender/627a75edb05b7700268a6046/20220510142638/image/heart-simplified-with-coronary-arteries-01.png&quot;,&quot;fallbackUrl&quot;:&quot;https://res.cloudinary.com/dlcjuc3ej/image/upload/v1652192798/cdgfqnzlkjensubqmgih.svg#/keystone/api/icons/627a75edb05b7700268a6046/20220510142638/image/heart-simplified-with-coronary-arteries-01.svg&quot;,&quot;isPremium&quot;:false,&quot;size&quot;:{&quot;x&quot;:150,&quot;y&quot;:209.22509225092253}},&quot;source&quot;:{&quot;id&quot;:&quot;627a75edb05b7700268a6046&quot;,&quot;type&quot;:&quot;ASSETS&quot;},&quot;isPremium&quot;:false,&quot;parent&quot;:{&quot;type&quot;:&quot;CHILD&quot;,&quot;parentId&quot;:&quot;50b78bff-e1c3-41f1-b61b-2e5157e32e3d&quot;,&quot;order&quot;:&quot;1&quot;}},&quot;9a80d76b-b633-4d91-af64-10205cc10a2b&quot;:{&quot;type&quot;:&quot;FIGURE_OBJECT&quot;,&quot;id&quot;:&quot;9a80d76b-b633-4d91-af64-10205cc10a2b&quot;,&quot;relativeTransform&quot;:{&quot;translate&quot;:{&quot;x&quot;:226.06738626893983,&quot;y&quot;:-0.9933782460679759},&quot;rotate&quot;:0},&quot;opacity&quot;:1,&quot;path&quot;:{&quot;type&quot;:&quot;POLY_LINE&quot;,&quot;points&quot;:[{&quot;x&quot;:-207.37376765929224,&quot;y&quot;:-4.090148471211186},{&quot;x&quot;:-194.50304120183898,&quot;y&quot;:-32.655062317576316}],&quot;closed&quot;:false},&quot;pathStyles&quot;:[{&quot;type&quot;:&quot;FILL&quot;,&quot;fillStyle&quot;:&quot;transparent&quot;},{&quot;type&quot;:&quot;STROKE&quot;,&quot;strokeStyle&quot;:&quot;#232323&quot;,&quot;lineWidth&quot;:0.8062018254706472,&quot;lineJoin&quot;:&quot;round&quot;,&quot;dashArray&quot;:[2.407231892121017,2.407231892121017]}],&quot;isLocked&quot;:false,&quot;parent&quot;:{&quot;type&quot;:&quot;CHILD&quot;,&quot;parentId&quot;:&quot;50b78bff-e1c3-41f1-b61b-2e5157e32e3d&quot;,&quot;order&quot;:&quot;2&quot;},&quot;connectorInfo&quot;:{&quot;connectedObjects&quot;:[],&quot;type&quot;:&quot;LINE&quot;,&quot;offset&quot;:{&quot;x&quot;:0,&quot;y&quot;:0},&quot;bending&quot;:0.1,&quot;firstElementIsHead&quot;:true,&quot;customized&quot;:true}},&quot;07b7b898-29b6-46e1-8f40-b1166d37f916&quot;:{&quot;type&quot;:&quot;FIGURE_OBJECT&quot;,&quot;id&quot;:&quot;07b7b898-29b6-46e1-8f40-b1166d37f916&quot;,&quot;relativeTransform&quot;:{&quot;translate&quot;:{&quot;x&quot;:226.06738626893983,&quot;y&quot;:-0.9933782460679759},&quot;rotate&quot;:0},&quot;opacity&quot;:1,&quot;path&quot;:{&quot;type&quot;:&quot;POLY_LINE&quot;,&quot;points&quot;:[{&quot;x&quot;:-207.37376765929224,&quot;y&quot;:-2.654131887214938},{&quot;x&quot;:-166.74467546986855,&quot;y&quot;:-4.896696585605888}],&quot;closed&quot;:false},&quot;pathStyles&quot;:[{&quot;type&quot;:&quot;FILL&quot;,&quot;fillStyle&quot;:&quot;transparent&quot;},{&quot;type&quot;:&quot;STROKE&quot;,&quot;strokeStyle&quot;:&quot;#232323&quot;,&quot;lineWidth&quot;:0.8062018254706472,&quot;lineJoin&quot;:&quot;round&quot;,&quot;dashArray&quot;:[2.407231892121017,2.407231892121017]}],&quot;isLocked&quot;:false,&quot;parent&quot;:{&quot;type&quot;:&quot;CHILD&quot;,&quot;parentId&quot;:&quot;50b78bff-e1c3-41f1-b61b-2e5157e32e3d&quot;,&quot;order&quot;:&quot;7&quot;},&quot;connectorInfo&quot;:{&quot;connectedObjects&quot;:[],&quot;type&quot;:&quot;LINE&quot;,&quot;offset&quot;:{&quot;x&quot;:0,&quot;y&quot;:0},&quot;bending&quot;:0.1,&quot;firstElementIsHead&quot;:true,&quot;customized&quot;:true}},&quot;36c1f02f-aaeb-4651-96c0-8cb17d8b0849&quot;:{&quot;type&quot;:&quot;FIGURE_OBJECT&quot;,&quot;id&quot;:&quot;36c1f02f-aaeb-4651-96c0-8cb17d8b0849&quot;,&quot;parent&quot;:{&quot;type&quot;:&quot;CHILD&quot;,&quot;parentId&quot;:&quot;50b78bff-e1c3-41f1-b61b-2e5157e32e3d&quot;,&quot;order&quot;:&quot;5&quot;},&quot;relativeTransform&quot;:{&quot;translate&quot;:{&quot;x&quot;:224.99774991173595,&quot;y&quot;:-3.3768795451516898},&quot;rotate&quot;:0},&quot;cropPathStyles&quot;:[{&quot;type&quot;:&quot;STROKE&quot;,&quot;strokeStyle&quot;:&quot;black&quot;,&quot;lineWidth&quot;:1},{&quot;type&quot;:&quot;FILL&quot;,&quot;fillStyle&quot;:&quot;transparent&quot;}]},&quot;bf5c5783-ce76-49b2-9798-098e678a7e03&quot;:{&quot;type&quot;:&quot;FIGURE_OBJECT&quot;,&quot;id&quot;:&quot;bf5c5783-ce76-49b2-9798-098e678a7e03&quot;,&quot;parent&quot;:{&quot;type&quot;:&quot;CROP&quot;,&quot;parentId&quot;:&quot;36c1f02f-aaeb-4651-96c0-8cb17d8b0849&quot;,&quot;order&quot;:&quot;5&quot;},&quot;relativeTransform&quot;:{&quot;translate&quot;:{&quot;x&quot;:-165.67478920761403,&quot;y&quot;:-30.272079997815027},&quot;rotate&quot;:0,&quot;skewX&quot;:0,&quot;scale&quot;:{&quot;x&quot;:27.40035688278671,&quot;y&quot;:27.40035688278671}},&quot;path&quot;:{&quot;type&quot;:&quot;ELLIPSE&quot;,&quot;size&quot;:{&quot;x&quot;:2,&quot;y&quot;:2}},&quot;pathStyles&quot;:[{&quot;type&quot;:&quot;FILL&quot;,&quot;fillStyle&quot;:&quot;#fff&quot;}],&quot;isFrozen&quot;:true},&quot;48fb51fe-0028-492e-9a98-0859aa8c67cb&quot;:{&quot;type&quot;:&quot;FIGURE_OBJECT&quot;,&quot;id&quot;:&quot;48fb51fe-0028-492e-9a98-0859aa8c67cb&quot;,&quot;parent&quot;:{&quot;type&quot;:&quot;CHILD&quot;,&quot;parentId&quot;:&quot;36c1f02f-aaeb-4651-96c0-8cb17d8b0849&quot;,&quot;order&quot;:&quot;8&quot;},&quot;relativeTransform&quot;:{&quot;translate&quot;:{&quot;x&quot;:-16.62252825792486,&quot;y&quot;:-0.44906546214622467},&quot;rotate&quot;:0}},&quot;a400f5cd-2f0d-42bf-8a04-d6fd8cf0954c&quot;:{&quot;type&quot;:&quot;FIGURE_OBJECT&quot;,&quot;id&quot;:&quot;a400f5cd-2f0d-42bf-8a04-d6fd8cf0954c&quot;,&quot;relativeTransform&quot;:{&quot;translate&quot;:{&quot;x&quot;:-150.34171129429285,&quot;y&quot;:-30.290025164878397},&quot;rotate&quot;:0},&quot;opacity&quot;:1,&quot;path&quot;:{&quot;type&quot;:&quot;POLY_LINE&quot;,&quot;points&quot;:[{&quot;x&quot;:-23.33255565164423,&quot;y&quot;:0},{&quot;x&quot;:-15.278862183424593,&quot;y&quot;:0},{&quot;x&quot;:-9.367914118151221,&quot;y&quot;:-0.4379446022327976},{&quot;x&quot;:-0.4882900471981737,&quot;y&quot;:-1.4605346054192134},{&quot;x&quot;:12.978051897317178,&quot;y&quot;:0},{&quot;x&quot;:23.333288683969872,&quot;y&quot;:0}],&quot;closed&quot;:false},&quot;pathStyles&quot;:[{&quot;type&quot;:&quot;FILL&quot;,&quot;fillStyle&quot;:&quot;rgba(0,0,0,0)&quot;},{&quot;type&quot;:&quot;STROKE&quot;,&quot;strokeStyle&quot;:&quot;#232323&quot;,&quot;lineWidth&quot;:0.6060262647047336,&quot;lineJoin&quot;:&quot;round&quot;}],&quot;pathMarkers&quot;:{&quot;markerEnd&quot;:{&quot;type&quot;:&quot;PATH&quot;,&quot;units&quot;:{&quot;type&quot;:&quot;STROKE_WIDTH&quot;,&quot;scale&quot;:0.75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8fb51fe-0028-492e-9a98-0859aa8c67cb&quot;,&quot;order&quot;:&quot;2&quot;},&quot;connectorInfo&quot;:{&quot;connectedObjects&quot;:[],&quot;type&quot;:&quot;QUADRATIC&quot;,&quot;offset&quot;:{&quot;x&quot;:0,&quot;y&quot;:0},&quot;bending&quot;:0.1,&quot;firstElementIsHead&quot;:true,&quot;customized&quot;:true},&quot;pathSmoothing&quot;:{&quot;type&quot;:&quot;CATMULL_SMOOTHING&quot;,&quot;smoothing&quot;:0.2}},&quot;a442fd01-7440-4ed6-9c1d-6eb24d1cfe81&quot;:{&quot;type&quot;:&quot;FIGURE_OBJECT&quot;,&quot;id&quot;:&quot;a442fd01-7440-4ed6-9c1d-6eb24d1cfe81&quot;,&quot;relativeTransform&quot;:{&quot;translate&quot;:{&quot;x&quot;:-150.34171129429285,&quot;y&quot;:-30.290025164878397},&quot;rotate&quot;:0},&quot;opacity&quot;:1,&quot;path&quot;:{&quot;type&quot;:&quot;POLY_LINE&quot;,&quot;points&quot;:[{&quot;x&quot;:-23.311825396238305,&quot;y&quot;:-0.5203523728988605},{&quot;x&quot;:-13.402488629556178,&quot;y&quot;:-0.5203523728988605},{&quot;x&quot;:-4.25880060385081,&quot;y&quot;:-1.4113650953543704},{&quot;x&quot;:0.6779508935155533,&quot;y&quot;:-1.4113650953543704}],&quot;closed&quot;:false},&quot;pathStyles&quot;:[{&quot;type&quot;:&quot;FILL&quot;,&quot;fillStyle&quot;:&quot;rgba(0,0,0,0)&quot;},{&quot;type&quot;:&quot;STROKE&quot;,&quot;strokeStyle&quot;:&quot;#232323&quot;,&quot;lineWidth&quot;:0.6060262647047336,&quot;lineJoin&quot;:&quot;round&quot;}],&quot;pathMarkers&quot;:{},&quot;isLocked&quot;:false,&quot;parent&quot;:{&quot;type&quot;:&quot;CHILD&quot;,&quot;parentId&quot;:&quot;48fb51fe-0028-492e-9a98-0859aa8c67cb&quot;,&quot;order&quot;:&quot;5&quot;},&quot;connectorInfo&quot;:{&quot;connectedObjects&quot;:[],&quot;type&quot;:&quot;QUADRATIC&quot;,&quot;offset&quot;:{&quot;x&quot;:0,&quot;y&quot;:0},&quot;bending&quot;:0.1,&quot;firstElementIsHead&quot;:true,&quot;customized&quot;:true},&quot;pathSmoothing&quot;:{&quot;type&quot;:&quot;CATMULL_SMOOTHING&quot;,&quot;smoothing&quot;:0.2}},&quot;e7ac74e5-e705-468f-82ff-92164822c309&quot;:{&quot;id&quot;:&quot;e7ac74e5-e705-468f-82ff-92164822c309&quot;,&quot;name&quot;:&quot;Blood vessel (cut, artery dissection, type 2)&quot;,&quot;displayName&quot;:&quot;&quot;,&quot;type&quot;:&quot;FIGURE_OBJECT&quot;,&quot;relativeTransform&quot;:{&quot;translate&quot;:{&quot;x&quot;:-166.18365340246473,&quot;y&quot;:-30.343333639658752},&quot;rotate&quot;:0,&quot;skewX&quot;:0,&quot;scale&quot;:{&quot;x&quot;:0.24039041833287766,&quot;y&quot;:0.24039041833287766}},&quot;image&quot;:{&quot;url&quot;:&quot;https://icons.biorender.com/biorender/65a561713eab821e719d1985/20240115165946/image/blood-vessel-cut-artery-dissection-type-2.png&quot;,&quot;fallbackUrl&quot;:&quot;https://res.cloudinary.com/dlcjuc3ej/image/upload/v1705337986/wroujzxcjxtrbcaxiaak.svg#/keystone/api/icons/65a561713eab821e719d1985/20240115165946/image/blood-vessel-cut-artery-dissection-type-2.svg&quot;,&quot;isPremium&quot;:true,&quot;size&quot;:{&quot;x&quot;:300,&quot;y&quot;:58.98876404494382}},&quot;source&quot;:{&quot;id&quot;:&quot;65a561713eab821e719d1985&quot;,&quot;type&quot;:&quot;ASSETS&quot;},&quot;isPremium&quot;:true,&quot;parent&quot;:{&quot;type&quot;:&quot;CHILD&quot;,&quot;parentId&quot;:&quot;36c1f02f-aaeb-4651-96c0-8cb17d8b0849&quot;,&quot;order&quot;:&quot;1&quot;}},&quot;e2c024c7-e47b-4581-8b55-daab7094d41f&quot;:{&quot;id&quot;:&quot;e2c024c7-e47b-4581-8b55-daab7094d41f&quot;,&quot;type&quot;:&quot;FIGURE_OBJECT&quot;,&quot;relativeTransform&quot;:{&quot;translate&quot;:{&quot;x&quot;:11.209961034245595,&quot;y&quot;:-136.5970321197915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},&quot;range&quot;:[0,3]}],&quot;text&quot;:&quot;48 h&quot;}]},&quot;format&quot;:&quot;BETTER_TEXT&quot;,&quot;size&quot;:{&quot;x&quot;:70.5614574574807,&quot;y&quot;:49.106666666666655},&quot;targetSize&quot;:{&quot;x&quot;:70.5614574574807,&quot;y&quot;:49.106666666666655}},&quot;parent&quot;:{&quot;type&quot;:&quot;CHILD&quot;,&quot;parentId&quot;:&quot;728865c4-558b-4a49-8c9f-53bd5256521d&quot;,&quot;order&quot;:&quot;99999&quot;}},&quot;3b0e0bef-facb-48b8-9428-f2d737d709cf&quot;:{&quot;id&quot;:&quot;3b0e0bef-facb-48b8-9428-f2d737d709cf&quot;,&quot;type&quot;:&quot;FIGURE_OBJECT&quot;,&quot;relativeTransform&quot;:{&quot;translate&quot;:{&quot;x&quot;:126.41547338500843,&quot;y&quot;:-136.5970321197915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},&quot;range&quot;:[0,6]}],&quot;text&quot;:&quot;4 weeks&quot;}]},&quot;format&quot;:&quot;BETTER_TEXT&quot;,&quot;size&quot;:{&quot;x&quot;:94.94521376601018,&quot;y&quot;:49.106666666666655},&quot;targetSize&quot;:{&quot;x&quot;:94.94521376601018,&quot;y&quot;:49.106666666666655}},&quot;parent&quot;:{&quot;type&quot;:&quot;CHILD&quot;,&quot;parentId&quot;:&quot;728865c4-558b-4a49-8c9f-53bd5256521d&quot;,&quot;order&quot;:&quot;999995&quot;}},&quot;31b12b99-5f50-421b-9930-0bff2c6a8c48&quot;:{&quot;id&quot;:&quot;31b12b99-5f50-421b-9930-0bff2c6a8c48&quot;,&quot;type&quot;:&quot;FIGURE_OBJECT&quot;,&quot;relativeTransform&quot;:{&quot;translate&quot;:{&quot;x&quot;:255.1284904990809,&quot;y&quot;:-136.59703211979152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},&quot;range&quot;:[0,7]}],&quot;text&quot;:&quot;6 months&quot;}]},&quot;format&quot;:&quot;BETTER_TEXT&quot;,&quot;size&quot;:{&quot;x&quot;:102.78039059148345,&quot;y&quot;:48.91942914524551},&quot;targetSize&quot;:{&quot;x&quot;:102.78039059148345,&quot;y&quot;:48.91942914524551}},&quot;parent&quot;:{&quot;type&quot;:&quot;CHILD&quot;,&quot;parentId&quot;:&quot;728865c4-558b-4a49-8c9f-53bd5256521d&quot;,&quot;order&quot;:&quot;999997&quot;}},&quot;6c1235d4-246e-48ec-be64-3257b9073aae&quot;:{&quot;relativeTransform&quot;:{&quot;translate&quot;:{&quot;x&quot;:78.4145798454739,&quot;y&quot;:54.64180864519788},&quot;rotate&quot;:0,&quot;skewX&quot;:0,&quot;scale&quot;:{&quot;x&quot;:1,&quot;y&quot;:1}},&quot;type&quot;:&quot;FIGURE_OBJECT&quot;,&quot;id&quot;:&quot;6c1235d4-246e-48ec-be64-3257b9073aae&quot;,&quot;parent&quot;:{&quot;type&quot;:&quot;CHILD&quot;,&quot;parentId&quot;:&quot;728865c4-558b-4a49-8c9f-53bd5256521d&quot;,&quot;order&quot;:&quot;999998&quot;},&quot;name&quot;:&quot;Check box (checked)&quot;,&quot;displayName&quot;:&quot;Check box (checked)&quot;,&quot;source&quot;:{&quot;id&quot;:&quot;63851b8aea68e0a13a7410c5&quot;,&quot;type&quot;:&quot;ASSETS&quot;},&quot;isPremium&quot;:true},&quot;a9b3dab9-79bd-4d85-a290-92c4924f02b6&quot;:{&quot;id&quot;:&quot;a9b3dab9-79bd-4d85-a290-92c4924f02b6&quot;,&quot;name&quot;:&quot;Check mark&quot;,&quot;displayName&quot;:&quot;&quot;,&quot;type&quot;:&quot;FIGURE_OBJECT&quot;,&quot;relativeTransform&quot;:{&quot;translate&quot;:{&quot;x&quot;:-380.60406014658486,&quot;y&quot;:-16.08283812204076},&quot;rotate&quot;:0,&quot;skewX&quot;:0,&quot;scale&quot;:{&quot;x&quot;:0.5086813996294867,&quot;y&quot;:0.5086813996294866}},&quot;image&quot;:{&quot;url&quot;:&quot;https://icons.biorender.com/biorender/5a8d98ad296583001433dd73/20180221160711/image/check-mark.png&quot;,&quot;fallbackUrl&quot;:&quot;https://res.cloudinary.com/dlcjuc3ej/image/upload/v1519229231/fu8clupstq04ryjy7bof.svg#/keystone/api/icons/5a8d98ad296583001433dd73/20180221160711/image/check-mark.svg&quot;,&quot;isPremium&quot;:false,&quot;size&quot;:{&quot;x&quot;:100,&quot;y&quot;:74}},&quot;source&quot;:{&quot;id&quot;:&quot;5a8d98ad296583001433dd73&quot;,&quot;type&quot;:&quot;ASSETS&quot;},&quot;isPremium&quot;:false,&quot;parent&quot;:{&quot;type&quot;:&quot;CHILD&quot;,&quot;parentId&quot;:&quot;6c1235d4-246e-48ec-be64-3257b9073aae&quot;,&quot;order&quot;:&quot;5&quot;}},&quot;da1c2593-ea41-43a0-a225-aefbb10acda6&quot;:{&quot;type&quot;:&quot;FIGURE_OBJECT&quot;,&quot;id&quot;:&quot;da1c2593-ea41-43a0-a225-aefbb10acda6&quot;,&quot;relativeTransform&quot;:{&quot;translate&quot;:{&quot;x&quot;:-380.6040363057698,&quot;y&quot;:-16.0832121539698},&quot;rotate&quot;:0},&quot;opacity&quot;:1,&quot;path&quot;:{&quot;type&quot;:&quot;RECT&quot;,&quot;size&quot;:{&quot;x&quot;:59.92734767315839,&quot;y&quot;:59.92734767315838},&quot;cornerRounding&quot;:{&quot;type&quot;:&quot;ARC_LENGTH&quot;,&quot;global&quot;:0}},&quot;pathStyles&quot;:[{&quot;type&quot;:&quot;FILL&quot;,&quot;fillStyle&quot;:&quot;rgba(0,0,0,0)&quot;},{&quot;type&quot;:&quot;STROKE&quot;,&quot;strokeStyle&quot;:&quot;rgba(23,23,23,1)&quot;,&quot;lineWidth&quot;:5.093526950979753,&quot;lineJoin&quot;:&quot;round&quot;}],&quot;isLocked&quot;:false,&quot;parent&quot;:{&quot;type&quot;:&quot;CHILD&quot;,&quot;parentId&quot;:&quot;6c1235d4-246e-48ec-be64-3257b9073aae&quot;,&quot;order&quot;:&quot;2&quot;}},&quot;e761389f-4b2c-4edd-b274-5cf9f90059eb&quot;:{&quot;relativeTransform&quot;:{&quot;translate&quot;:{&quot;x&quot;:78.4145798454739,&quot;y&quot;:144.2418302376405},&quot;rotate&quot;:0,&quot;skewX&quot;:0,&quot;scale&quot;:{&quot;x&quot;:1,&quot;y&quot;:1}},&quot;type&quot;:&quot;FIGURE_OBJECT&quot;,&quot;id&quot;:&quot;e761389f-4b2c-4edd-b274-5cf9f90059eb&quot;,&quot;parent&quot;:{&quot;type&quot;:&quot;CHILD&quot;,&quot;parentId&quot;:&quot;728865c4-558b-4a49-8c9f-53bd5256521d&quot;,&quot;order&quot;:&quot;999999&quot;},&quot;name&quot;:&quot;Check box (X)&quot;,&quot;displayName&quot;:&quot;Check box (X)&quot;,&quot;source&quot;:{&quot;id&quot;:&quot;638536f303df127dc6bc377c&quot;,&quot;type&quot;:&quot;ASSETS&quot;},&quot;isPremium&quot;:true},&quot;0e7fafb9-aa04-4866-8116-85f376d08a56&quot;:{&quot;type&quot;:&quot;FIGURE_OBJECT&quot;,&quot;id&quot;:&quot;0e7fafb9-aa04-4866-8116-85f376d08a56&quot;,&quot;relativeTransform&quot;:{&quot;translate&quot;:{&quot;x&quot;:-380.6040363057698,&quot;y&quot;:-16.0832121539698},&quot;rotate&quot;:0},&quot;opacity&quot;:1,&quot;path&quot;:{&quot;type&quot;:&quot;RECT&quot;,&quot;size&quot;:{&quot;x&quot;:59.92734767315839,&quot;y&quot;:59.92734767315838},&quot;cornerRounding&quot;:{&quot;type&quot;:&quot;ARC_LENGTH&quot;,&quot;global&quot;:0}},&quot;pathStyles&quot;:[{&quot;type&quot;:&quot;FILL&quot;,&quot;fillStyle&quot;:&quot;rgba(0,0,0,0)&quot;},{&quot;type&quot;:&quot;STROKE&quot;,&quot;strokeStyle&quot;:&quot;rgba(23,23,23,1)&quot;,&quot;lineWidth&quot;:5.093526950979753,&quot;lineJoin&quot;:&quot;round&quot;}],&quot;isLocked&quot;:false,&quot;parent&quot;:{&quot;type&quot;:&quot;CHILD&quot;,&quot;parentId&quot;:&quot;e761389f-4b2c-4edd-b274-5cf9f90059eb&quot;,&quot;order&quot;:&quot;2&quot;}},&quot;30e7966f-65cb-40ba-9aff-65e5692ee322&quot;:{&quot;id&quot;:&quot;30e7966f-65cb-40ba-9aff-65e5692ee322&quot;,&quot;name&quot;:&quot;X tick mark&quot;,&quot;displayName&quot;:&quot;&quot;,&quot;type&quot;:&quot;FIGURE_OBJECT&quot;,&quot;relativeTransform&quot;:{&quot;translate&quot;:{&quot;x&quot;:-380.60481649015634,&quot;y&quot;:-16.083966461876628},&quot;rotate&quot;:0,&quot;skewX&quot;:0,&quot;scale&quot;:{&quot;x&quot;:0.5476223663768411,&quot;y&quot;:0.5476223663768411}},&quot;image&quot;:{&quot;url&quot;:&quot;https://icons.biorender.com/biorender/638520646dae8500208f30d3/20221128210203/image/x-tick-mark.png&quot;,&quot;fallbackUrl&quot;:&quot;https://res.cloudinary.com/dlcjuc3ej/image/upload/v1669669323/alnqhmjxycq5keblmme1.svg#/keystone/api/icons/638520646dae8500208f30d3/20221128210203/image/x-tick-mark.svg&quot;,&quot;isPremium&quot;:false,&quot;size&quot;:{&quot;x&quot;:100,&quot;y&quot;:100}},&quot;source&quot;:{&quot;id&quot;:&quot;638520646dae8500208f30d3&quot;,&quot;type&quot;:&quot;ASSETS&quot;},&quot;isPremium&quot;:false,&quot;parent&quot;:{&quot;type&quot;:&quot;CHILD&quot;,&quot;parentId&quot;:&quot;e761389f-4b2c-4edd-b274-5cf9f90059eb&quot;,&quot;order&quot;:&quot;6&quot;}},&quot;853876c1-e034-4cd3-9c4a-f0a9cd3d07be&quot;:{&quot;relativeTransform&quot;:{&quot;translate&quot;:{&quot;x&quot;:141.46081149991844,&quot;y&quot;:163.51057121379296},&quot;rotate&quot;:0,&quot;skewX&quot;:0,&quot;scale&quot;:{&quot;x&quot;:1,&quot;y&quot;:1}},&quot;type&quot;:&quot;FIGURE_OBJECT&quot;,&quot;id&quot;:&quot;853876c1-e034-4cd3-9c4a-f0a9cd3d07be&quot;,&quot;name&quot;:&quot;Echocardiogram (with ultrasound probes)&quot;,&quot;displayName&quot;:&quot;Echocardiogram (with ultrasound probes)&quot;,&quot;opacity&quot;:1,&quot;source&quot;:{&quot;id&quot;:&quot;5f2c7b61b9908c00b11dc56d&quot;,&quot;type&quot;:&quot;ASSETS&quot;},&quot;pathStyles&quot;:[{&quot;type&quot;:&quot;FILL&quot;,&quot;fillStyle&quot;:&quot;rgb(0,0,0)&quot;}],&quot;isLocked&quot;:false,&quot;parent&quot;:{&quot;type&quot;:&quot;CHILD&quot;,&quot;parentId&quot;:&quot;728865c4-558b-4a49-8c9f-53bd5256521d&quot;,&quot;order&quot;:&quot;9999995&quot;},&quot;isPremium&quot;:true},&quot;c9b982c2-4bd9-489f-8d75-a57ed0ba2fb8&quot;:{&quot;type&quot;:&quot;FIGURE_OBJECT&quot;,&quot;id&quot;:&quot;c9b982c2-4bd9-489f-8d75-a57ed0ba2fb8&quot;,&quot;name&quot;:&quot;Ultrasound transducer (Convex)&quot;,&quot;relativeTransform&quot;:{&quot;translate&quot;:{&quot;x&quot;:41.78558152280874,&quot;y&quot;:-18.834173702815995},&quot;rotate&quot;:0,&quot;skewX&quot;:0,&quot;scale&quot;:{&quot;x&quot;:0.08587332396272718,&quot;y&quot;:0.08587332396272718}},&quot;opacity&quot;:1,&quot;image&quot;:{&quot;url&quot;:&quot;https://icons.biorender.com/biorender/5f2c7948c0ba640026cea2da/ultrasound-probe-convex.png&quot;,&quot;fallbackUrl&quot;:&quot;https://res.cloudinary.com/dlcjuc3ej/image/upload/v1596750150/o3rd2zamypk6a7db5dpl.svg#/keystone/api/icons/5f2c7948c0ba640026cea2da/ultrasound-probe-convex.svg&quot;,&quot;size&quot;:{&quot;x&quot;:220,&quot;y&quot;:436},&quot;isPremium&quot;:false},&quot;source&quot;:{&quot;id&quot;:&quot;5b2bca78bdb61400146f82a4&quot;,&quot;type&quot;:&quot;ASSETS&quot;},&quot;pathStyles&quot;:[{&quot;type&quot;:&quot;FILL&quot;,&quot;fillStyle&quot;:&quot;rgb(0,0,0)&quot;}],&quot;isLocked&quot;:false,&quot;parent&quot;:{&quot;type&quot;:&quot;CHILD&quot;,&quot;parentId&quot;:&quot;853876c1-e034-4cd3-9c4a-f0a9cd3d07be&quot;,&quot;order&quot;:&quot;1&quot;}},&quot;4a8e21c3-492d-463f-90e4-37e052945573&quot;:{&quot;type&quot;:&quot;FIGURE_OBJECT&quot;,&quot;id&quot;:&quot;4a8e21c3-492d-463f-90e4-37e052945573&quot;,&quot;relativeTransform&quot;:{&quot;translate&quot;:{&quot;x&quot;:0,&quot;y&quot;:-50.05505531811741},&quot;rotate&quot;:0,&quot;skewX&quot;:0,&quot;scale&quot;:{&quot;x&quot;:0.9999999999999999,&quot;y&quot;:0.7709150786356178}},&quot;opacity&quot;:1,&quot;path&quot;:{&quot;type&quot;:&quot;RECT&quot;,&quot;size&quot;:{&quot;x&quot;:220,&quot;y&quot;:436}},&quot;pathStyles&quot;:[{&quot;type&quot;:&quot;FILL&quot;,&quot;fillStyle&quot;:&quot;#fff&quot;}],&quot;isFrozen&quot;:true,&quot;isLocked&quot;:false,&quot;parent&quot;:{&quot;type&quot;:&quot;CROP&quot;,&quot;parentId&quot;:&quot;c9b982c2-4bd9-489f-8d75-a57ed0ba2fb8&quot;,&quot;order&quot;:&quot;5&quot;}},&quot;c7277420-b2c6-4f3b-9567-96fb38a7df16&quot;:{&quot;type&quot;:&quot;FIGURE_OBJECT&quot;,&quot;id&quot;:&quot;c7277420-b2c6-4f3b-9567-96fb38a7df16&quot;,&quot;name&quot;:&quot;Ultrasound transducer (Phased array)&quot;,&quot;relativeTransform&quot;:{&quot;translate&quot;:{&quot;x&quot;:22.348625070430217,&quot;y&quot;:-24.874250249383387},&quot;rotate&quot;:0,&quot;skewX&quot;:0,&quot;scale&quot;:{&quot;x&quot;:0.09712374458639517,&quot;y&quot;:0.09712374458639517}},&quot;opacity&quot;:1,&quot;image&quot;:{&quot;url&quot;:&quot;https://icons.biorender.com/biorender/5f2c7933c0ba640026cea2d9/ultrasound-probe-phased-array.png&quot;,&quot;fallbackUrl&quot;:&quot;https://res.cloudinary.com/dlcjuc3ej/image/upload/v1596750130/whkk8uiaw853hmqnabx7.svg#/keystone/api/icons/5f2c7933c0ba640026cea2d9/ultrasound-probe-phased-array.svg&quot;,&quot;size&quot;:{&quot;x&quot;:153,&quot;y&quot;:438},&quot;isPremium&quot;:false},&quot;source&quot;:{&quot;id&quot;:&quot;5e68e7a12baed200282aeff5&quot;,&quot;type&quot;:&quot;ASSETS&quot;},&quot;pathStyles&quot;:[{&quot;type&quot;:&quot;FILL&quot;,&quot;fillStyle&quot;:&quot;rgb(0,0,0)&quot;}],&quot;isLocked&quot;:false,&quot;parent&quot;:{&quot;type&quot;:&quot;CHILD&quot;,&quot;parentId&quot;:&quot;853876c1-e034-4cd3-9c4a-f0a9cd3d07be&quot;,&quot;order&quot;:&quot;2&quot;}},&quot;ee8bba48-abd9-4dfe-8d56-282cd8c9f430&quot;:{&quot;type&quot;:&quot;FIGURE_OBJECT&quot;,&quot;id&quot;:&quot;ee8bba48-abd9-4dfe-8d56-282cd8c9f430&quot;,&quot;relativeTransform&quot;:{&quot;translate&quot;:{&quot;x&quot;:0,&quot;y&quot;:-53.328121100109},&quot;rotate&quot;:0,&quot;skewX&quot;:0,&quot;scale&quot;:{&quot;x&quot;:1,&quot;y&quot;:0.7570472842819603}},&quot;opacity&quot;:1,&quot;path&quot;:{&quot;type&quot;:&quot;RECT&quot;,&quot;size&quot;:{&quot;x&quot;:153,&quot;y&quot;:438}},&quot;pathStyles&quot;:[{&quot;type&quot;:&quot;FILL&quot;,&quot;fillStyle&quot;:&quot;#fff&quot;}],&quot;isFrozen&quot;:true,&quot;isLocked&quot;:false,&quot;parent&quot;:{&quot;type&quot;:&quot;CROP&quot;,&quot;parentId&quot;:&quot;c7277420-b2c6-4f3b-9567-96fb38a7df16&quot;,&quot;order&quot;:&quot;5&quot;}},&quot;e72fe5b3-6f0d-48f6-8ba0-5a4570f31d8c&quot;:{&quot;type&quot;:&quot;FIGURE_OBJECT&quot;,&quot;id&quot;:&quot;e72fe5b3-6f0d-48f6-8ba0-5a4570f31d8c&quot;,&quot;name&quot;:&quot;Echocardiogram machine&quot;,&quot;relativeTransform&quot;:{&quot;translate&quot;:{&quot;x&quot;:-24.176273590521166,&quot;y&quot;:2.050559909562827e-14},&quot;rotate&quot;:0,&quot;skewX&quot;:0,&quot;scale&quot;:{&quot;x&quot;:0.28330234102814217,&quot;y&quot;:0.2833023410281422}},&quot;opacity&quot;:1,&quot;image&quot;:{&quot;url&quot;:&quot;https://icons.biorender.com/biorender/5f2c797cc0ba640026cea2db/20200806214735/image/echocardiogram-machine.png&quot;,&quot;fallbackUrl&quot;:&quot;https://res.cloudinary.com/dlcjuc3ej/image/upload/v1596750455/fkhoywb15rg309jiicys.svg#/keystone/api/icons/5f2c797cc0ba640026cea2db/20200806214735/image/echocardiogram-machine.svg&quot;,&quot;size&quot;:{&quot;x&quot;:191,&quot;y&quot;:395},&quot;isPremium&quot;:false},&quot;source&quot;:{&quot;id&quot;:&quot;5f2c797cc0ba640026cea2db&quot;,&quot;type&quot;:&quot;ASSETS&quot;},&quot;pathStyles&quot;:[{&quot;type&quot;:&quot;FILL&quot;,&quot;fillStyle&quot;:&quot;rgb(0,0,0)&quot;}],&quot;isLocked&quot;:false,&quot;parent&quot;:{&quot;type&quot;:&quot;CHILD&quot;,&quot;parentId&quot;:&quot;853876c1-e034-4cd3-9c4a-f0a9cd3d07be&quot;,&quot;order&quot;:&quot;5&quot;}},&quot;4288ac34-2547-4a96-be54-4f0c68405e1e&quot;:{&quot;type&quot;:&quot;FIGURE_OBJECT&quot;,&quot;id&quot;:&quot;4288ac34-2547-4a96-be54-4f0c68405e1e&quot;,&quot;relativeTransform&quot;:{&quot;translate&quot;:{&quot;x&quot;:1.6641333352976493,&quot;y&quot;:8.50397385880551},&quot;rotate&quot;:0},&quot;opacity&quot;:1,&quot;path&quot;:{&quot;type&quot;:&quot;POLY_LINE&quot;,&quot;points&quot;:[{&quot;x&quot;:-22.593762097636304,&quot;y&quot;:17.43141112118415},{&quot;x&quot;:5.639061328238757,&quot;y&quot;:15.759028296355929},{&quot;x&quot;:22.593762097636304,&quot;y&quot;:-23.692756702460965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853876c1-e034-4cd3-9c4a-f0a9cd3d07be&quot;,&quot;order&quot;:&quot;6&quot;}},&quot;7ecf2e0d-3d8e-4fa0-a318-a6a3c1def46b&quot;:{&quot;type&quot;:&quot;FIGURE_OBJECT&quot;,&quot;id&quot;:&quot;7ecf2e0d-3d8e-4fa0-a318-a6a3c1def46b&quot;,&quot;relativeTransform&quot;:{&quot;translate&quot;:{&quot;x&quot;:9.663382428658332,&quot;y&quot;:13.242960694297826},&quot;rotate&quot;:0},&quot;opacity&quot;:1,&quot;path&quot;:{&quot;type&quot;:&quot;POLY_LINE&quot;,&quot;points&quot;:[{&quot;x&quot;:-34.200394333422,&quot;y&quot;:12.331685971449334},{&quot;x&quot;:17.48041951821563,&quot;y&quot;:16.431116174501128},{&quot;x&quot;:34.07438197337068,&quot;y&quot;:-22.52862176368898}],&quot;closed&quot;:false},&quot;pathStyles&quot;:[{&quot;type&quot;:&quot;FILL&quot;,&quot;fillStyle&quot;:&quot;rgba(0,0,0,0)&quot;},{&quot;type&quot;:&quot;STROKE&quot;,&quot;strokeStyle&quot;:&quot;rgba(70,69,70,1)&quot;,&quot;lineWidth&quot;:1.803691571212505,&quot;lineJoin&quot;:&quot;round&quot;}],&quot;pathSmoothing&quot;:{&quot;type&quot;:&quot;CATMULL_SMOOTHING&quot;,&quot;smoothing&quot;:0.2},&quot;isLocked&quot;:false,&quot;parent&quot;:{&quot;type&quot;:&quot;CHILD&quot;,&quot;parentId&quot;:&quot;853876c1-e034-4cd3-9c4a-f0a9cd3d07be&quot;,&quot;order&quot;:&quot;7&quot;}}}}"/>
  <p:tag name="TRANSPARENTBACKGROUND" val="false"/>
  <p:tag name="VERSION" val="1731157284248"/>
  <p:tag name="TITLE" val="Cinzia's First Illustration"/>
  <p:tag name="CREATORNAME" val="Cinzia Perrino"/>
  <p:tag name="DATEINSERTED" val="173115728880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79211d3e-e7a7-434a-8abb-616292862b7a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79211d3e-e7a7-434a-8abb-616292862b7a&quot;:{&quot;id&quot;:&quot;79211d3e-e7a7-434a-8abb-616292862b7a&quot;,&quot;name&quot;:&quot;Lab freezer&quot;,&quot;displayName&quot;:&quot;&quot;,&quot;type&quot;:&quot;FIGURE_OBJECT&quot;,&quot;relativeTransform&quot;:{&quot;translate&quot;:{&quot;x&quot;:-331.68125921140876,&quot;y&quot;:-143.7519004661258},&quot;rotate&quot;:0,&quot;skewX&quot;:0,&quot;scale&quot;:{&quot;x&quot;:0.7412102520910933,&quot;y&quot;:0.7412102520910931}},&quot;image&quot;:{&quot;url&quot;:&quot;https://icons.cdn.biorender.com/biorender/5baa6c11f1de971300868c50/20200110193530/image/5baa6c11f1de971300868c50.png&quot;,&quot;isPremium&quot;:false,&quot;isOrgIcon&quot;:false,&quot;size&quot;:{&quot;x&quot;:150,&quot;y&quot;:224.6606334841629}},&quot;source&quot;:{&quot;id&quot;:&quot;5baa6c11f1de971300868c50&quot;,&quot;version&quot;:&quot;20200110193530&quot;,&quot;type&quot;:&quot;ASSETS&quot;},&quot;isPremium&quot;:false,&quot;parent&quot;:{&quot;type&quot;:&quot;CHILD&quot;,&quot;parentId&quot;:&quot;ce0e9f80-e768-40b3-9da8-3d733a80ed1d&quot;,&quot;order&quot;:&quot;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3155a1c0326160d1308618"/>
  <p:tag name="FIGURESLIDEID" val="e21c169f-6171-454e-a669-10a5a268cfcc"/>
  <p:tag name="SELECTIONIDS" val="cb7b1e8d-bd36-4e46-bcf3-fd101c25cfc8"/>
  <p:tag name="TRANSPARENTBACKGROUND" val="true"/>
  <p:tag name="VERSION" val="1781620676351"/>
  <p:tag name="TITLE" val="Volcano Cross-section (Background)"/>
  <p:tag name="CREATORNAME" val="Cinzia Perrino"/>
  <p:tag name="DATEINSERTED" val="1781620676769"/>
  <p:tag name="DPI" val="300"/>
  <p:tag name="BIOJSON" val="{&quot;id&quot;:&quot;689c635b-7a07-4d03-924b-0a3de2f27fc5&quot;,&quot;objects&quot;:{&quot;cb7b1e8d-bd36-4e46-bcf3-fd101c25cfc8&quot;:{&quot;id&quot;:&quot;cb7b1e8d-bd36-4e46-bcf3-fd101c25cfc8&quot;,&quot;name&quot;:&quot;Vapor&quot;,&quot;displayName&quot;:&quot;&quot;,&quot;type&quot;:&quot;FIGURE_OBJECT&quot;,&quot;relativeTransform&quot;:{&quot;translate&quot;:{&quot;x&quot;:23.890092806790808,&quot;y&quot;:-192.38138927213953},&quot;rotate&quot;:-0.09459431154103183,&quot;skewX&quot;:-7.19575863001987e-17,&quot;scale&quot;:{&quot;x&quot;:4.302862263204498,&quot;y&quot;:2.414217377147678}},&quot;image&quot;:{&quot;url&quot;:&quot;https://icons.cdn.biorender.com/biorender/638a9bd6c5866a0021941366/638a9a8fc5866a0021941358.png&quot;,&quot;isPremium&quot;:false,&quot;size&quot;:{&quot;x&quot;:91,&quot;y&quot;:62.5625},&quot;fallbackUrl&quot;:&quot;sources/icons/638a9bd6c5866a0021941366/638a9a8fc5866a0021941358.svg&quot;},&quot;source&quot;:{&quot;id&quot;:&quot;638a9a8fc5866a0021941358&quot;,&quot;type&quot;:&quot;ASSETS&quot;},&quot;isPremium&quot;:false,&quot;parent&quot;:{&quot;type&quot;:&quot;CHILD&quot;,&quot;parentId&quot;:&quot;e21c169f-6171-454e-a669-10a5a268cfcc&quot;,&quot;order&quot;:&quot;4&quot;}},&quot;e21c169f-6171-454e-a669-10a5a268cfcc&quot;:{&quot;id&quot;:&quot;e21c169f-6171-454e-a669-10a5a268cfcc&quot;,&quot;type&quot;:&quot;FIGURE_OBJECT&quot;,&quot;document&quot;:{&quot;type&quot;:&quot;FIGURE&quot;,&quot;canvasType&quot;:&quot;FIGURE&quot;,&quot;units&quot;:&quot;in&quot;,&quot;title&quot;:&quot;&quot;},&quot;parent&quot;:{&quot;type&quot;:&quot;DOCUMENT&quot;,&quot;parentId&quot;:&quot;689c635b-7a07-4d03-924b-0a3de2f27fc5&quot;,&quot;order&quot;:&quot;60155&quot;},&quot;source&quot;:{&quot;id&quot;:&quot;6470d1a67e20baa208444062&quot;,&quot;type&quot;:&quot;TEMPLATES&quot;}},&quot;689c635b-7a07-4d03-924b-0a3de2f27fc5&quot;:{&quot;id&quot;:&quot;689c635b-7a07-4d03-924b-0a3de2f27fc5&quot;,&quot;type&quot;:&quot;FIGURE_OBJECT&quot;,&quot;document&quot;:{&quot;type&quot;:&quot;DOCUMENT_GROUP&quot;,&quot;canvasType&quot;:&quot;FIGURE&quot;,&quot;units&quot;:&quot;in&quot;},&quot;source&quot;:{&quot;id&quot;:&quot;6470d1a67e20baa208444062&quot;,&quot;type&quot;:&quot;TEMPLATES&quot;}}}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94a8d627-e3b9-40ba-b1f9-d19930ea7b3e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94a8d627-e3b9-40ba-b1f9-d19930ea7b3e&quot;:{&quot;id&quot;:&quot;94a8d627-e3b9-40ba-b1f9-d19930ea7b3e&quot;,&quot;name&quot;:&quot;House (symbol)&quot;,&quot;displayName&quot;:&quot;&quot;,&quot;type&quot;:&quot;FIGURE_OBJECT&quot;,&quot;relativeTransform&quot;:{&quot;translate&quot;:{&quot;x&quot;:-174.5268370653125,&quot;y&quot;:-138.35043796948096},&quot;rotate&quot;:0,&quot;skewX&quot;:0,&quot;scale&quot;:{&quot;x&quot;:1.5571737417507052,&quot;y&quot;:1.5571737417507052}},&quot;image&quot;:{&quot;url&quot;:&quot;https://icons.cdn.biorender.com/biorender/5cacefd6912d173300487fea/5cacef622608ea33005d483b.png&quot;,&quot;isPremium&quot;:false,&quot;isOrgIcon&quot;:false,&quot;size&quot;:{&quot;x&quot;:100,&quot;y&quot;:100},&quot;fallbackUrl&quot;:&quot;sources/icons/5cacefd6912d173300487fea/5cacef622608ea33005d483b.svg&quot;},&quot;source&quot;:{&quot;id&quot;:&quot;5cacef622608ea33005d483b&quot;,&quot;version&quot;:&quot;20190409191733&quot;,&quot;type&quot;:&quot;ASSETS&quot;},&quot;isPremium&quot;:false,&quot;parent&quot;:{&quot;type&quot;:&quot;CHILD&quot;,&quot;parentId&quot;:&quot;ce0e9f80-e768-40b3-9da8-3d733a80ed1d&quot;,&quot;order&quot;:&quot;7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3155a1c0326160d1308618"/>
  <p:tag name="FIGURESLIDEID" val="e21c169f-6171-454e-a669-10a5a268cfcc"/>
  <p:tag name="SELECTIONIDS" val="4d150785-5441-449b-a65f-a5dd54910f14"/>
  <p:tag name="TRANSPARENTBACKGROUND" val="true"/>
  <p:tag name="VERSION" val="1781620676351"/>
  <p:tag name="TITLE" val="Volcano Cross-section (Background)"/>
  <p:tag name="CREATORNAME" val="Cinzia Perrino"/>
  <p:tag name="DATEINSERTED" val="1781620676769"/>
  <p:tag name="DPI" val="300"/>
  <p:tag name="BIOJSON" val="{&quot;id&quot;:&quot;689c635b-7a07-4d03-924b-0a3de2f27fc5&quot;,&quot;objects&quot;:{&quot;4d150785-5441-449b-a65f-a5dd54910f14&quot;:{&quot;id&quot;:&quot;4d150785-5441-449b-a65f-a5dd54910f14&quot;,&quot;name&quot;:&quot;Vapor&quot;,&quot;displayName&quot;:&quot;&quot;,&quot;type&quot;:&quot;FIGURE_OBJECT&quot;,&quot;relativeTransform&quot;:{&quot;translate&quot;:{&quot;x&quot;:259.063592805703,&quot;y&quot;:-176.403704997896},&quot;rotate&quot;:-0.09459431154103187,&quot;skewX&quot;:-5.774385123263257e-17,&quot;scale&quot;:{&quot;x&quot;:2.1924123828626447,&quot;y&quot;:2.1924123828626465}},&quot;image&quot;:{&quot;url&quot;:&quot;https://icons.cdn.biorender.com/biorender/638a9bd6c5866a0021941366/638a9a8fc5866a0021941358.png&quot;,&quot;isPremium&quot;:false,&quot;size&quot;:{&quot;x&quot;:91,&quot;y&quot;:62.5625},&quot;fallbackUrl&quot;:&quot;sources/icons/638a9bd6c5866a0021941366/638a9a8fc5866a0021941358.svg&quot;},&quot;source&quot;:{&quot;id&quot;:&quot;638a9a8fc5866a0021941358&quot;,&quot;type&quot;:&quot;ASSETS&quot;},&quot;isPremium&quot;:false,&quot;parent&quot;:{&quot;type&quot;:&quot;CHILD&quot;,&quot;parentId&quot;:&quot;e21c169f-6171-454e-a669-10a5a268cfcc&quot;,&quot;order&quot;:&quot;8&quot;}},&quot;e21c169f-6171-454e-a669-10a5a268cfcc&quot;:{&quot;id&quot;:&quot;e21c169f-6171-454e-a669-10a5a268cfcc&quot;,&quot;type&quot;:&quot;FIGURE_OBJECT&quot;,&quot;document&quot;:{&quot;type&quot;:&quot;FIGURE&quot;,&quot;canvasType&quot;:&quot;FIGURE&quot;,&quot;units&quot;:&quot;in&quot;,&quot;title&quot;:&quot;&quot;},&quot;parent&quot;:{&quot;type&quot;:&quot;DOCUMENT&quot;,&quot;parentId&quot;:&quot;689c635b-7a07-4d03-924b-0a3de2f27fc5&quot;,&quot;order&quot;:&quot;60155&quot;},&quot;source&quot;:{&quot;id&quot;:&quot;6470d1a67e20baa208444062&quot;,&quot;type&quot;:&quot;TEMPLATES&quot;}},&quot;689c635b-7a07-4d03-924b-0a3de2f27fc5&quot;:{&quot;id&quot;:&quot;689c635b-7a07-4d03-924b-0a3de2f27fc5&quot;,&quot;type&quot;:&quot;FIGURE_OBJECT&quot;,&quot;document&quot;:{&quot;type&quot;:&quot;DOCUMENT_GROUP&quot;,&quot;canvasType&quot;:&quot;FIGURE&quot;,&quot;units&quot;:&quot;in&quot;},&quot;source&quot;:{&quot;id&quot;:&quot;6470d1a67e20baa208444062&quot;,&quot;type&quot;:&quot;TEMPLATES&quot;}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3155a1c0326160d1308618"/>
  <p:tag name="FIGURESLIDEID" val="e21c169f-6171-454e-a669-10a5a268cfcc"/>
  <p:tag name="SELECTIONIDS" val="94dcd314-af83-4170-8857-80d2520c8d43"/>
  <p:tag name="TRANSPARENTBACKGROUND" val="true"/>
  <p:tag name="VERSION" val="1781620676351"/>
  <p:tag name="TITLE" val="Volcano Cross-section (Background)"/>
  <p:tag name="CREATORNAME" val="Cinzia Perrino"/>
  <p:tag name="DATEINSERTED" val="1781620676769"/>
  <p:tag name="DPI" val="300"/>
  <p:tag name="BIOJSON" val="{&quot;id&quot;:&quot;689c635b-7a07-4d03-924b-0a3de2f27fc5&quot;,&quot;objects&quot;:{&quot;94dcd314-af83-4170-8857-80d2520c8d43&quot;:{&quot;id&quot;:&quot;94dcd314-af83-4170-8857-80d2520c8d43&quot;,&quot;name&quot;:&quot;Vapor&quot;,&quot;displayName&quot;:&quot;&quot;,&quot;type&quot;:&quot;FIGURE_OBJECT&quot;,&quot;relativeTransform&quot;:{&quot;translate&quot;:{&quot;x&quot;:-221.08317387904992,&quot;y&quot;:-176.40396978357154},&quot;rotate&quot;:-0.09459431154103182,&quot;skewX&quot;:-6.929262147915909e-17,&quot;scale&quot;:{&quot;x&quot;:2.1924123828626447,&quot;y&quot;:2.1924123828626465}},&quot;image&quot;:{&quot;url&quot;:&quot;https://icons.cdn.biorender.com/biorender/638a9bd6c5866a0021941366/638a9a8fc5866a0021941358.png&quot;,&quot;isPremium&quot;:false,&quot;size&quot;:{&quot;x&quot;:91,&quot;y&quot;:62.5625},&quot;fallbackUrl&quot;:&quot;sources/icons/638a9bd6c5866a0021941366/638a9a8fc5866a0021941358.svg&quot;},&quot;source&quot;:{&quot;id&quot;:&quot;638a9a8fc5866a0021941358&quot;,&quot;type&quot;:&quot;ASSETS&quot;},&quot;isPremium&quot;:false,&quot;parent&quot;:{&quot;type&quot;:&quot;CHILD&quot;,&quot;parentId&quot;:&quot;e21c169f-6171-454e-a669-10a5a268cfcc&quot;,&quot;order&quot;:&quot;6&quot;}},&quot;e21c169f-6171-454e-a669-10a5a268cfcc&quot;:{&quot;id&quot;:&quot;e21c169f-6171-454e-a669-10a5a268cfcc&quot;,&quot;type&quot;:&quot;FIGURE_OBJECT&quot;,&quot;document&quot;:{&quot;type&quot;:&quot;FIGURE&quot;,&quot;canvasType&quot;:&quot;FIGURE&quot;,&quot;units&quot;:&quot;in&quot;,&quot;title&quot;:&quot;&quot;},&quot;parent&quot;:{&quot;type&quot;:&quot;DOCUMENT&quot;,&quot;parentId&quot;:&quot;689c635b-7a07-4d03-924b-0a3de2f27fc5&quot;,&quot;order&quot;:&quot;60155&quot;},&quot;source&quot;:{&quot;id&quot;:&quot;6470d1a67e20baa208444062&quot;,&quot;type&quot;:&quot;TEMPLATES&quot;}},&quot;689c635b-7a07-4d03-924b-0a3de2f27fc5&quot;:{&quot;id&quot;:&quot;689c635b-7a07-4d03-924b-0a3de2f27fc5&quot;,&quot;type&quot;:&quot;FIGURE_OBJECT&quot;,&quot;document&quot;:{&quot;type&quot;:&quot;DOCUMENT_GROUP&quot;,&quot;canvasType&quot;:&quot;FIGURE&quot;,&quot;units&quot;:&quot;in&quot;},&quot;source&quot;:{&quot;id&quot;:&quot;6470d1a67e20baa208444062&quot;,&quot;type&quot;:&quot;TEMPLATES&quot;}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7d8699cd-afe4-4b15-adc3-42c4dd499220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7d8699cd-afe4-4b15-adc3-42c4dd499220&quot;:{&quot;relativeTransform&quot;:{&quot;translate&quot;:{&quot;x&quot;:-161.99813396162352,&quot;y&quot;:148.0444583571982},&quot;rotate&quot;:0,&quot;skewX&quot;:0,&quot;scale&quot;:{&quot;x&quot;:1,&quot;y&quot;:1}},&quot;type&quot;:&quot;FIGURE_OBJECT&quot;,&quot;id&quot;:&quot;7d8699cd-afe4-4b15-adc3-42c4dd499220&quot;,&quot;parent&quot;:{&quot;type&quot;:&quot;CHILD&quot;,&quot;parentId&quot;:&quot;ce0e9f80-e768-40b3-9da8-3d733a80ed1d&quot;,&quot;order&quot;:&quot;4&quot;},&quot;name&quot;:&quot;Falcon tube (50 mL, with cap) &quot;,&quot;displayName&quot;:&quot;Falcon tube (50 mL, with cap) &quot;,&quot;source&quot;:{&quot;id&quot;:&quot;606df5633097f600a57deb80&quot;,&quot;type&quot;:&quot;ASSETS&quot;},&quot;isPremium&quot;:true},&quot;0645c63a-61e0-493f-bbff-1ff009a0f684&quot;:{&quot;id&quot;:&quot;0645c63a-61e0-493f-bbff-1ff009a0f684&quot;,&quot;name&quot;:&quot;Falcon tube (50mL)&quot;,&quot;type&quot;:&quot;FIGURE_OBJECT&quot;,&quot;relativeTransform&quot;:{&quot;translate&quot;:{&quot;x&quot;:9.187843462754346,&quot;y&quot;:32.704623277229224},&quot;rotate&quot;:0,&quot;skewX&quot;:0,&quot;scale&quot;:{&quot;x&quot;:0.43788334331412765,&quot;y&quot;:0.43788334331412765}},&quot;image&quot;:{&quot;url&quot;:&quot;https://icons.biorender.com/biorender/606c73dcc6644b0028d7d27a/20210406144745/image/falcon-tube-50-ml.png&quot;,&quot;fallbackUrl&quot;:&quot;https://res.cloudinary.com/dlcjuc3ej/image/upload/v1617720465/emnwnwqea3kvfc2gs6kj.svg#/keystone/api/icons/606c73dcc6644b0028d7d27a/20210406144745/image/falcon-tube-50-ml.svg&quot;,&quot;isPremium&quot;:false,&quot;isPacked&quot;:true,&quot;size&quot;:{&quot;x&quot;:75,&quot;y&quot;:243.57142857142858}},&quot;source&quot;:{&quot;id&quot;:&quot;606c73dcc6644b0028d7d27a&quot;,&quot;type&quot;:&quot;ASSETS&quot;},&quot;parent&quot;:{&quot;type&quot;:&quot;CHILD&quot;,&quot;parentId&quot;:&quot;7d8699cd-afe4-4b15-adc3-42c4dd499220&quot;,&quot;order&quot;:&quot;2&quot;}},&quot;256ad959-a1c6-40c3-8561-dc295af9c134&quot;:{&quot;id&quot;:&quot;256ad959-a1c6-40c3-8561-dc295af9c134&quot;,&quot;name&quot;:&quot;Screw cap 1&quot;,&quot;type&quot;:&quot;FIGURE_OBJECT&quot;,&quot;relativeTransform&quot;:{&quot;translate&quot;:{&quot;x&quot;:9.187707866294142,&quot;y&quot;:-8.605755338227588},&quot;rotate&quot;:0,&quot;skewX&quot;:0,&quot;scale&quot;:{&quot;x&quot;:0.7071474509327756,&quot;y&quot;:0.7071474509327756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7d8699cd-afe4-4b15-adc3-42c4dd499220&quot;,&quot;order&quot;:&quot;5&quot;},&quot;opacity&quot;:1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b061febc-6e80-4764-b83c-2a1d71295d25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b061febc-6e80-4764-b83c-2a1d71295d25&quot;:{&quot;id&quot;:&quot;b061febc-6e80-4764-b83c-2a1d71295d25&quot;,&quot;name&quot;:&quot;Pipette tip (small, schematic)&quot;,&quot;displayName&quot;:&quot;Pipette tip (small, schematic)&quot;,&quot;type&quot;:&quot;FIGURE_OBJECT&quot;,&quot;relativeTransform&quot;:{&quot;translate&quot;:{&quot;x&quot;:-269.7031038211968,&quot;y&quot;:171.81890122566693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a2d09c9d74f8f15f5c6de90"/>
  <p:tag name="FIGURESLIDEID" val="ce0e9f80-e768-40b3-9da8-3d733a80ed1d"/>
  <p:tag name="SELECTIONIDS" val="c510f74f-d346-4a19-8d88-40dfdb2bcf87"/>
  <p:tag name="TRANSPARENTBACKGROUND" val="true"/>
  <p:tag name="VERSION" val="1781542915004"/>
  <p:tag name="TITLE" val="environment"/>
  <p:tag name="CREATORNAME" val="Cinzia Perrino"/>
  <p:tag name="DATEINSERTED" val="1781542915205"/>
  <p:tag name="DPI" val="300"/>
  <p:tag name="BIOJSON" val="{&quot;id&quot;:&quot;13b28932-e12b-4b1f-b779-d0b4f5dfd019&quot;,&quot;objects&quot;:{&quot;c510f74f-d346-4a19-8d88-40dfdb2bcf87&quot;:{&quot;id&quot;:&quot;c510f74f-d346-4a19-8d88-40dfdb2bcf87&quot;,&quot;name&quot;:&quot;Pipette tip (small, schematic)&quot;,&quot;displayName&quot;:&quot;Pipette tip (small, schematic)&quot;,&quot;type&quot;:&quot;FIGURE_OBJECT&quot;,&quot;relativeTransform&quot;:{&quot;translate&quot;:{&quot;x&quot;:-304.5192537851478,&quot;y&quot;:173.34017015140597},&quot;rotate&quot;:0,&quot;skewX&quot;:0,&quot;scale&quot;:{&quot;x&quot;:1,&quot;y&quot;:1}},&quot;image&quot;:{&quot;url&quot;:&quot;https://icons.cdn.biorender.com/biorender/5f494ebcd4a53600282c189b/20200828183751/image/5f494ebcd4a53600282c189b.png&quot;,&quot;isPremium&quot;:false,&quot;isOrgIcon&quot;:false,&quot;size&quot;:{&quot;x&quot;:25,&quot;y&quot;:105.76923076923077}},&quot;source&quot;:{&quot;id&quot;:&quot;5f494ebcd4a53600282c189b&quot;,&quot;version&quot;:&quot;20200828183751&quot;,&quot;type&quot;:&quot;ASSETS&quot;},&quot;isPremium&quot;:false,&quot;parent&quot;:{&quot;type&quot;:&quot;CHILD&quot;,&quot;parentId&quot;:&quot;ce0e9f80-e768-40b3-9da8-3d733a80ed1d&quot;,&quot;order&quot;:&quot;975&quot;}},&quot;ce0e9f80-e768-40b3-9da8-3d733a80ed1d&quot;:{&quot;id&quot;:&quot;ce0e9f80-e768-40b3-9da8-3d733a80ed1d&quot;,&quot;type&quot;:&quot;FIGURE_OBJECT&quot;,&quot;document&quot;:{&quot;type&quot;:&quot;FIGURE&quot;,&quot;canvasType&quot;:&quot;FIGURE&quot;,&quot;units&quot;:&quot;in&quot;},&quot;parent&quot;:{&quot;parentId&quot;:&quot;13b28932-e12b-4b1f-b779-d0b4f5dfd019&quot;,&quot;type&quot;:&quot;DOCUMENT&quot;,&quot;order&quot;:&quot;5&quot;}},&quot;13b28932-e12b-4b1f-b779-d0b4f5dfd019&quot;:{&quot;id&quot;:&quot;13b28932-e12b-4b1f-b779-d0b4f5dfd019&quot;,&quot;type&quot;:&quot;FIGURE_OBJECT&quot;,&quot;document&quot;:{&quot;type&quot;:&quot;DOCUMENT_GROUP&quot;,&quot;canvasType&quot;:&quot;SLIDE&quot;,&quot;units&quot;:&quot;in&quot;}}}}"/>
</p:tagLst>
</file>

<file path=ppt/theme/theme1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marL="38700" indent="0" algn="l" defTabSz="360000" rtl="0" eaLnBrk="1" latinLnBrk="0" hangingPunct="1">
          <a:spcBef>
            <a:spcPct val="20000"/>
          </a:spcBef>
          <a:buClr>
            <a:srgbClr val="C00000"/>
          </a:buClr>
          <a:buFont typeface="Arial" panose="020B0604020202020204" pitchFamily="34" charset="0"/>
          <a:buNone/>
          <a:defRPr sz="1600" b="1" i="0" kern="1200" dirty="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C_PPT_GENERIC_2021  -  Read-Only" id="{4B5B4D89-CB0E-439B-8CBF-AF4230193D5F}" vid="{AC3D5165-7A58-4614-8599-A1F589F7EA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6822</TotalTime>
  <Words>1724</Words>
  <Application>Microsoft Macintosh PowerPoint</Application>
  <PresentationFormat>Presentazione su schermo (16:9)</PresentationFormat>
  <Paragraphs>273</Paragraphs>
  <Slides>22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3" baseType="lpstr">
      <vt:lpstr>-webkit-standard</vt:lpstr>
      <vt:lpstr>Arial</vt:lpstr>
      <vt:lpstr>Arial Rounded MT Bold</vt:lpstr>
      <vt:lpstr>Calibri</vt:lpstr>
      <vt:lpstr>Inter SemiBold</vt:lpstr>
      <vt:lpstr>Roboto</vt:lpstr>
      <vt:lpstr>Roboto Bold</vt:lpstr>
      <vt:lpstr>Roboto Regular</vt:lpstr>
      <vt:lpstr>Soho Pro</vt:lpstr>
      <vt:lpstr>ESC_PPT_Light_220817-16-9</vt:lpstr>
      <vt:lpstr>Diapositiva think-cell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SUAREZ</dc:creator>
  <cp:lastModifiedBy>Cinzia Perrino</cp:lastModifiedBy>
  <cp:revision>96</cp:revision>
  <dcterms:created xsi:type="dcterms:W3CDTF">2024-01-15T11:18:42Z</dcterms:created>
  <dcterms:modified xsi:type="dcterms:W3CDTF">2026-06-17T06:46:43Z</dcterms:modified>
</cp:coreProperties>
</file>