
<file path=[Content_Types].xml><?xml version="1.0" encoding="utf-8"?>
<Types xmlns="http://schemas.openxmlformats.org/package/2006/content-types">
  <Default Extension="jpeg" ContentType="image/jpeg"/>
  <Default Extension="mov" ContentType="video/quicktime"/>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8"/>
  </p:notesMasterIdLst>
  <p:handoutMasterIdLst>
    <p:handoutMasterId r:id="rId19"/>
  </p:handoutMasterIdLst>
  <p:sldIdLst>
    <p:sldId id="256" r:id="rId2"/>
    <p:sldId id="795" r:id="rId3"/>
    <p:sldId id="269" r:id="rId4"/>
    <p:sldId id="784" r:id="rId5"/>
    <p:sldId id="785" r:id="rId6"/>
    <p:sldId id="786" r:id="rId7"/>
    <p:sldId id="787" r:id="rId8"/>
    <p:sldId id="322" r:id="rId9"/>
    <p:sldId id="788" r:id="rId10"/>
    <p:sldId id="783" r:id="rId11"/>
    <p:sldId id="789" r:id="rId12"/>
    <p:sldId id="790" r:id="rId13"/>
    <p:sldId id="791" r:id="rId14"/>
    <p:sldId id="792" r:id="rId15"/>
    <p:sldId id="793" r:id="rId16"/>
    <p:sldId id="794" r:id="rId1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pos="5524">
          <p15:clr>
            <a:srgbClr val="A4A3A4"/>
          </p15:clr>
        </p15:guide>
        <p15:guide id="4" pos="269">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COLLINGRIDGE" initials="SC" lastIdx="12" clrIdx="0">
    <p:extLst>
      <p:ext uri="{19B8F6BF-5375-455C-9EA6-DF929625EA0E}">
        <p15:presenceInfo xmlns:p15="http://schemas.microsoft.com/office/powerpoint/2012/main" userId="S::sally_collingridge@escardio.net::bbed4dc1-00b7-474a-8549-18dc7b873d66" providerId="AD"/>
      </p:ext>
    </p:extLst>
  </p:cmAuthor>
  <p:cmAuthor id="2" name="Laure-Emmanuelle PEYRET" initials="LP" lastIdx="7" clrIdx="1">
    <p:extLst>
      <p:ext uri="{19B8F6BF-5375-455C-9EA6-DF929625EA0E}">
        <p15:presenceInfo xmlns:p15="http://schemas.microsoft.com/office/powerpoint/2012/main" userId="S::laure-emmanuelle_peyret@escardio.net::96dd4d06-5b74-42e8-b054-0c0a8419bf7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78787"/>
    <a:srgbClr val="AE1022"/>
    <a:srgbClr val="D0D0D0"/>
    <a:srgbClr val="D3D3D3"/>
    <a:srgbClr val="E0E0E0"/>
    <a:srgbClr val="F28C26"/>
    <a:srgbClr val="FFBF08"/>
    <a:srgbClr val="B62A79"/>
    <a:srgbClr val="F3BC00"/>
    <a:srgbClr val="D00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478" autoAdjust="0"/>
    <p:restoredTop sz="93792" autoAdjust="0"/>
  </p:normalViewPr>
  <p:slideViewPr>
    <p:cSldViewPr showGuides="1">
      <p:cViewPr varScale="1">
        <p:scale>
          <a:sx n="155" d="100"/>
          <a:sy n="155" d="100"/>
        </p:scale>
        <p:origin x="216" y="176"/>
      </p:cViewPr>
      <p:guideLst>
        <p:guide orient="horz" pos="1620"/>
        <p:guide pos="2880"/>
        <p:guide pos="5524"/>
        <p:guide pos="269"/>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notesViewPr>
    <p:cSldViewPr>
      <p:cViewPr varScale="1">
        <p:scale>
          <a:sx n="123" d="100"/>
          <a:sy n="123" d="100"/>
        </p:scale>
        <p:origin x="41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64CCA8C-2727-A54D-B40F-70CF9669C616}" type="datetimeFigureOut">
              <a:rPr lang="fr-FR"/>
              <a:pPr/>
              <a:t>13/06/2026</a:t>
            </a:fld>
            <a:endParaRPr lang="fr-F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8CEFCA3-4FB0-F648-923A-3843471D4321}" type="slidenum">
              <a:rPr/>
              <a:pPr/>
              <a:t>‹#›</a:t>
            </a:fld>
            <a:endParaRPr lang="fr-FR"/>
          </a:p>
        </p:txBody>
      </p:sp>
    </p:spTree>
    <p:extLst>
      <p:ext uri="{BB962C8B-B14F-4D97-AF65-F5344CB8AC3E}">
        <p14:creationId xmlns:p14="http://schemas.microsoft.com/office/powerpoint/2010/main" val="220420675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A47D4E0-ADF2-4269-A368-F8657ABA7EB7}" type="datetimeFigureOut">
              <a:rPr lang="en-US" smtClean="0"/>
              <a:pPr/>
              <a:t>6/13/26</a:t>
            </a:fld>
            <a:endParaRPr lang="en-GB"/>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A8DCFB2-2FC4-4A48-85D8-914292BD17B8}" type="slidenum">
              <a:rPr lang="en-GB" smtClean="0"/>
              <a:pPr/>
              <a:t>‹#›</a:t>
            </a:fld>
            <a:endParaRPr lang="en-GB"/>
          </a:p>
        </p:txBody>
      </p:sp>
    </p:spTree>
    <p:extLst>
      <p:ext uri="{BB962C8B-B14F-4D97-AF65-F5344CB8AC3E}">
        <p14:creationId xmlns:p14="http://schemas.microsoft.com/office/powerpoint/2010/main" val="225851543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age">
    <p:spTree>
      <p:nvGrpSpPr>
        <p:cNvPr id="1" name=""/>
        <p:cNvGrpSpPr/>
        <p:nvPr/>
      </p:nvGrpSpPr>
      <p:grpSpPr>
        <a:xfrm>
          <a:off x="0" y="0"/>
          <a:ext cx="0" cy="0"/>
          <a:chOff x="0" y="0"/>
          <a:chExt cx="0" cy="0"/>
        </a:xfrm>
      </p:grpSpPr>
      <p:cxnSp>
        <p:nvCxnSpPr>
          <p:cNvPr id="23" name="Connecteur droit 22">
            <a:extLst>
              <a:ext uri="{FF2B5EF4-FFF2-40B4-BE49-F238E27FC236}">
                <a16:creationId xmlns:a16="http://schemas.microsoft.com/office/drawing/2014/main" id="{9C2774E4-5C64-4C62-984F-3967F8EB8213}"/>
              </a:ext>
            </a:extLst>
          </p:cNvPr>
          <p:cNvCxnSpPr>
            <a:cxnSpLocks/>
          </p:cNvCxnSpPr>
          <p:nvPr userDrawn="1"/>
        </p:nvCxnSpPr>
        <p:spPr>
          <a:xfrm>
            <a:off x="0" y="627534"/>
            <a:ext cx="9144000" cy="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25" name="Connecteur droit 24">
            <a:extLst>
              <a:ext uri="{FF2B5EF4-FFF2-40B4-BE49-F238E27FC236}">
                <a16:creationId xmlns:a16="http://schemas.microsoft.com/office/drawing/2014/main" id="{88241F9B-0D2C-427A-A3BB-2BECB174CFED}"/>
              </a:ext>
            </a:extLst>
          </p:cNvPr>
          <p:cNvCxnSpPr>
            <a:cxnSpLocks/>
          </p:cNvCxnSpPr>
          <p:nvPr userDrawn="1"/>
        </p:nvCxnSpPr>
        <p:spPr>
          <a:xfrm>
            <a:off x="0" y="4515966"/>
            <a:ext cx="7380312" cy="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180363E9-1308-4C0E-BDA5-CF390AD35CAC}"/>
              </a:ext>
            </a:extLst>
          </p:cNvPr>
          <p:cNvCxnSpPr>
            <a:cxnSpLocks/>
          </p:cNvCxnSpPr>
          <p:nvPr userDrawn="1"/>
        </p:nvCxnSpPr>
        <p:spPr>
          <a:xfrm>
            <a:off x="611560" y="0"/>
            <a:ext cx="0" cy="514350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sp>
        <p:nvSpPr>
          <p:cNvPr id="28" name="Ellipse 27">
            <a:extLst>
              <a:ext uri="{FF2B5EF4-FFF2-40B4-BE49-F238E27FC236}">
                <a16:creationId xmlns:a16="http://schemas.microsoft.com/office/drawing/2014/main" id="{33F0FED1-B8F9-445B-959A-F64BB176898C}"/>
              </a:ext>
            </a:extLst>
          </p:cNvPr>
          <p:cNvSpPr/>
          <p:nvPr userDrawn="1"/>
        </p:nvSpPr>
        <p:spPr>
          <a:xfrm>
            <a:off x="539552" y="555526"/>
            <a:ext cx="144016" cy="144016"/>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Ellipse 28">
            <a:extLst>
              <a:ext uri="{FF2B5EF4-FFF2-40B4-BE49-F238E27FC236}">
                <a16:creationId xmlns:a16="http://schemas.microsoft.com/office/drawing/2014/main" id="{0F7C9BB3-3FAB-4AF6-A672-13B009C327B3}"/>
              </a:ext>
            </a:extLst>
          </p:cNvPr>
          <p:cNvSpPr/>
          <p:nvPr userDrawn="1"/>
        </p:nvSpPr>
        <p:spPr>
          <a:xfrm>
            <a:off x="563197" y="3963547"/>
            <a:ext cx="96725" cy="96725"/>
          </a:xfrm>
          <a:prstGeom prst="ellipse">
            <a:avLst/>
          </a:prstGeom>
          <a:solidFill>
            <a:srgbClr val="AE10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Ellipse 29">
            <a:extLst>
              <a:ext uri="{FF2B5EF4-FFF2-40B4-BE49-F238E27FC236}">
                <a16:creationId xmlns:a16="http://schemas.microsoft.com/office/drawing/2014/main" id="{4953AD7C-105B-44C2-B8FA-6295064382B1}"/>
              </a:ext>
            </a:extLst>
          </p:cNvPr>
          <p:cNvSpPr/>
          <p:nvPr userDrawn="1"/>
        </p:nvSpPr>
        <p:spPr>
          <a:xfrm>
            <a:off x="539552" y="4443958"/>
            <a:ext cx="144016" cy="144016"/>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B770CC4A-0144-496C-B843-8E6984A9BF2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596336" y="4299942"/>
            <a:ext cx="1122573" cy="501878"/>
          </a:xfrm>
          <a:prstGeom prst="rect">
            <a:avLst/>
          </a:prstGeom>
        </p:spPr>
      </p:pic>
      <p:sp>
        <p:nvSpPr>
          <p:cNvPr id="33" name="Espace réservé du texte 32">
            <a:extLst>
              <a:ext uri="{FF2B5EF4-FFF2-40B4-BE49-F238E27FC236}">
                <a16:creationId xmlns:a16="http://schemas.microsoft.com/office/drawing/2014/main" id="{E87A3DCC-5F52-46C1-83E5-0DCD52BF0AF8}"/>
              </a:ext>
            </a:extLst>
          </p:cNvPr>
          <p:cNvSpPr>
            <a:spLocks noGrp="1" noChangeAspect="1"/>
          </p:cNvSpPr>
          <p:nvPr>
            <p:ph type="body" sz="quarter" idx="10" hasCustomPrompt="1"/>
          </p:nvPr>
        </p:nvSpPr>
        <p:spPr>
          <a:xfrm>
            <a:off x="1039771" y="2517053"/>
            <a:ext cx="6844590" cy="584775"/>
          </a:xfrm>
          <a:prstGeom prst="rect">
            <a:avLst/>
          </a:prstGeom>
        </p:spPr>
        <p:txBody>
          <a:bodyPr wrap="square">
            <a:sp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A short description about the subject of the presentation. Can be used as a subtitle. </a:t>
            </a:r>
          </a:p>
        </p:txBody>
      </p:sp>
      <p:sp>
        <p:nvSpPr>
          <p:cNvPr id="36" name="Espace réservé du texte 32">
            <a:extLst>
              <a:ext uri="{FF2B5EF4-FFF2-40B4-BE49-F238E27FC236}">
                <a16:creationId xmlns:a16="http://schemas.microsoft.com/office/drawing/2014/main" id="{16284A64-7B54-461F-9363-2BE4503F91FE}"/>
              </a:ext>
            </a:extLst>
          </p:cNvPr>
          <p:cNvSpPr>
            <a:spLocks noGrp="1"/>
          </p:cNvSpPr>
          <p:nvPr>
            <p:ph type="body" sz="quarter" idx="12" hasCustomPrompt="1"/>
          </p:nvPr>
        </p:nvSpPr>
        <p:spPr>
          <a:xfrm>
            <a:off x="1043597" y="3961569"/>
            <a:ext cx="5688626" cy="288032"/>
          </a:xfrm>
          <a:prstGeom prst="rect">
            <a:avLst/>
          </a:prstGeom>
        </p:spPr>
        <p:txBody>
          <a:bodyPr>
            <a:noAutofit/>
          </a:bodyPr>
          <a:lstStyle>
            <a:lvl1pPr marL="0" indent="0">
              <a:buNone/>
              <a:defRPr sz="1600" b="0">
                <a:solidFill>
                  <a:srgbClr val="AE1022"/>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date</a:t>
            </a:r>
          </a:p>
        </p:txBody>
      </p:sp>
      <p:sp>
        <p:nvSpPr>
          <p:cNvPr id="15" name="Espace réservé du texte 32">
            <a:extLst>
              <a:ext uri="{FF2B5EF4-FFF2-40B4-BE49-F238E27FC236}">
                <a16:creationId xmlns:a16="http://schemas.microsoft.com/office/drawing/2014/main" id="{DFFB4CC0-14B2-483B-83A6-DA9CE43781CA}"/>
              </a:ext>
            </a:extLst>
          </p:cNvPr>
          <p:cNvSpPr>
            <a:spLocks noGrp="1"/>
          </p:cNvSpPr>
          <p:nvPr>
            <p:ph type="body" sz="quarter" idx="13" hasCustomPrompt="1"/>
          </p:nvPr>
        </p:nvSpPr>
        <p:spPr>
          <a:xfrm>
            <a:off x="1043610" y="3577877"/>
            <a:ext cx="5688619" cy="290018"/>
          </a:xfrm>
          <a:prstGeom prst="rect">
            <a:avLst/>
          </a:prstGeom>
        </p:spPr>
        <p:txBody>
          <a:bodyPr>
            <a:noAutofit/>
          </a:bodyPr>
          <a:lstStyle>
            <a:lvl1pPr marL="0" indent="0">
              <a:buNone/>
              <a:defRPr sz="1600" b="0">
                <a:solidFill>
                  <a:schemeClr val="tx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Presenter Name</a:t>
            </a:r>
          </a:p>
        </p:txBody>
      </p:sp>
      <p:sp>
        <p:nvSpPr>
          <p:cNvPr id="17" name="Espace réservé du texte 32">
            <a:extLst>
              <a:ext uri="{FF2B5EF4-FFF2-40B4-BE49-F238E27FC236}">
                <a16:creationId xmlns:a16="http://schemas.microsoft.com/office/drawing/2014/main" id="{495DAAF3-5ADD-3B4B-9B4A-F80003C2F6E4}"/>
              </a:ext>
            </a:extLst>
          </p:cNvPr>
          <p:cNvSpPr>
            <a:spLocks noGrp="1" noChangeAspect="1"/>
          </p:cNvSpPr>
          <p:nvPr>
            <p:ph type="body" sz="quarter" idx="14" hasCustomPrompt="1"/>
          </p:nvPr>
        </p:nvSpPr>
        <p:spPr>
          <a:xfrm>
            <a:off x="1043610" y="927760"/>
            <a:ext cx="6768746" cy="833178"/>
          </a:xfrm>
          <a:prstGeom prst="rect">
            <a:avLst/>
          </a:prstGeom>
        </p:spPr>
        <p:txBody>
          <a:bodyPr wrap="square" lIns="90000" tIns="46800" rIns="90000" bIns="46800">
            <a:spAutoFit/>
          </a:bodyPr>
          <a:lstStyle>
            <a:lvl1pPr marL="0" indent="0">
              <a:spcBef>
                <a:spcPts val="600"/>
              </a:spcBef>
              <a:buNone/>
              <a:defRPr sz="4800" b="1" i="0" baseline="0">
                <a:solidFill>
                  <a:schemeClr val="accent1"/>
                </a:solidFill>
                <a:latin typeface="+mn-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Presentation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xtra Content">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EC9FD404-747D-47CF-8BD6-85DE35A09CA4}"/>
              </a:ext>
            </a:extLst>
          </p:cNvPr>
          <p:cNvSpPr>
            <a:spLocks noGrp="1"/>
          </p:cNvSpPr>
          <p:nvPr>
            <p:ph type="body" sz="quarter" idx="10" hasCustomPrompt="1"/>
          </p:nvPr>
        </p:nvSpPr>
        <p:spPr>
          <a:xfrm>
            <a:off x="324618" y="339502"/>
            <a:ext cx="7631757" cy="432048"/>
          </a:xfrm>
          <a:prstGeom prst="rect">
            <a:avLst/>
          </a:prstGeom>
        </p:spPr>
        <p:txBody>
          <a:bodyPr>
            <a:noAutofit/>
          </a:bodyPr>
          <a:lstStyle>
            <a:lvl1pPr marL="0" indent="0">
              <a:lnSpc>
                <a:spcPts val="2500"/>
              </a:lnSpc>
              <a:spcBef>
                <a:spcPts val="0"/>
              </a:spcBef>
              <a:buNone/>
              <a:defRPr sz="2800" b="1">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First line of the headline</a:t>
            </a:r>
          </a:p>
        </p:txBody>
      </p:sp>
      <p:sp>
        <p:nvSpPr>
          <p:cNvPr id="6" name="Content Placeholder 4">
            <a:extLst>
              <a:ext uri="{FF2B5EF4-FFF2-40B4-BE49-F238E27FC236}">
                <a16:creationId xmlns:a16="http://schemas.microsoft.com/office/drawing/2014/main" id="{448225EB-A123-4416-BF74-09996F924290}"/>
              </a:ext>
            </a:extLst>
          </p:cNvPr>
          <p:cNvSpPr>
            <a:spLocks noGrp="1"/>
          </p:cNvSpPr>
          <p:nvPr>
            <p:ph sz="quarter" idx="11"/>
          </p:nvPr>
        </p:nvSpPr>
        <p:spPr>
          <a:xfrm>
            <a:off x="323850" y="915566"/>
            <a:ext cx="7632700" cy="3890434"/>
          </a:xfrm>
          <a:prstGeom prst="rect">
            <a:avLst/>
          </a:prstGeom>
        </p:spPr>
        <p:txBody>
          <a:bodyPr/>
          <a:lstStyle>
            <a:lvl1pPr marL="180975" indent="-180975" defTabSz="360000">
              <a:buFont typeface="Arial" panose="020B0604020202020204" pitchFamily="34" charset="0"/>
              <a:buChar char="•"/>
              <a:defRPr>
                <a:solidFill>
                  <a:schemeClr val="tx1"/>
                </a:solidFill>
                <a:latin typeface="+mn-lt"/>
              </a:defRPr>
            </a:lvl1pPr>
            <a:lvl2pPr marL="447675" indent="-179388" defTabSz="358775">
              <a:buClr>
                <a:srgbClr val="AE1022"/>
              </a:buClr>
              <a:buFont typeface="Arial" panose="020B0604020202020204" pitchFamily="34" charset="0"/>
              <a:buChar char="•"/>
              <a:defRPr>
                <a:solidFill>
                  <a:schemeClr val="tx1"/>
                </a:solidFill>
                <a:latin typeface="+mn-lt"/>
              </a:defRPr>
            </a:lvl2pPr>
            <a:lvl3pPr marL="628650" indent="-179388">
              <a:buClr>
                <a:srgbClr val="AE1022"/>
              </a:buClr>
              <a:buFont typeface="Arial" panose="020B0604020202020204" pitchFamily="34" charset="0"/>
              <a:buChar char="•"/>
              <a:defRPr>
                <a:solidFill>
                  <a:schemeClr val="tx1"/>
                </a:solidFill>
                <a:latin typeface="+mn-lt"/>
              </a:defRPr>
            </a:lvl3pPr>
            <a:lvl4pPr marL="804863" indent="-179388">
              <a:buClr>
                <a:srgbClr val="AE1022"/>
              </a:buClr>
              <a:buFont typeface="Arial" panose="020B0604020202020204" pitchFamily="34" charset="0"/>
              <a:buChar char="•"/>
              <a:tabLst>
                <a:tab pos="804863" algn="l"/>
              </a:tabLst>
              <a:defRPr>
                <a:solidFill>
                  <a:schemeClr val="tx1"/>
                </a:solidFill>
                <a:latin typeface="+mn-lt"/>
              </a:defRPr>
            </a:lvl4pPr>
            <a:lvl5pPr marL="985838" indent="-179388">
              <a:buClr>
                <a:srgbClr val="AE1022"/>
              </a:buClr>
              <a:buFont typeface="Arial" panose="020B0604020202020204" pitchFamily="34" charset="0"/>
              <a:buChar char="•"/>
              <a:defRPr>
                <a:solidFill>
                  <a:schemeClr val="tx1"/>
                </a:solidFill>
                <a:latin typeface="+mn-lt"/>
              </a:defRPr>
            </a:lvl5pPr>
            <a:lvl6pPr marL="1166813" indent="-179388">
              <a:buClr>
                <a:srgbClr val="AE1022"/>
              </a:buClr>
              <a:buFont typeface="Arial" panose="020B0604020202020204" pitchFamily="34" charset="0"/>
              <a:buChar char="•"/>
              <a:tabLst>
                <a:tab pos="1076325" algn="l"/>
              </a:tabLst>
              <a:defRPr sz="1800"/>
            </a:lvl6pPr>
            <a:lvl7pPr marL="1346400" indent="-179388">
              <a:buClr>
                <a:srgbClr val="C00000"/>
              </a:buClr>
              <a:defRPr sz="1800"/>
            </a:lvl7pPr>
            <a:lvl8pPr marL="1530000" indent="-179388">
              <a:buClr>
                <a:srgbClr val="C00000"/>
              </a:buClr>
              <a:defRPr sz="1800"/>
            </a:lvl8pPr>
            <a:lvl9pPr marL="2424113" indent="-228600">
              <a:buClr>
                <a:srgbClr val="C00000"/>
              </a:buClr>
              <a:buNone/>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209463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Page">
    <p:spTree>
      <p:nvGrpSpPr>
        <p:cNvPr id="1" name=""/>
        <p:cNvGrpSpPr/>
        <p:nvPr/>
      </p:nvGrpSpPr>
      <p:grpSpPr>
        <a:xfrm>
          <a:off x="0" y="0"/>
          <a:ext cx="0" cy="0"/>
          <a:chOff x="0" y="0"/>
          <a:chExt cx="0" cy="0"/>
        </a:xfrm>
      </p:grpSpPr>
      <p:sp>
        <p:nvSpPr>
          <p:cNvPr id="5" name="Espace réservé du texte 5">
            <a:extLst>
              <a:ext uri="{FF2B5EF4-FFF2-40B4-BE49-F238E27FC236}">
                <a16:creationId xmlns:a16="http://schemas.microsoft.com/office/drawing/2014/main" id="{75713D93-C919-4892-838C-B532C4D773A2}"/>
              </a:ext>
            </a:extLst>
          </p:cNvPr>
          <p:cNvSpPr>
            <a:spLocks noGrp="1"/>
          </p:cNvSpPr>
          <p:nvPr>
            <p:ph type="body" sz="quarter" idx="10" hasCustomPrompt="1"/>
          </p:nvPr>
        </p:nvSpPr>
        <p:spPr>
          <a:xfrm>
            <a:off x="324618" y="339502"/>
            <a:ext cx="7631757" cy="432048"/>
          </a:xfrm>
          <a:prstGeom prst="rect">
            <a:avLst/>
          </a:prstGeom>
        </p:spPr>
        <p:txBody>
          <a:bodyPr>
            <a:noAutofit/>
          </a:bodyPr>
          <a:lstStyle>
            <a:lvl1pPr marL="0" indent="0">
              <a:lnSpc>
                <a:spcPts val="2500"/>
              </a:lnSpc>
              <a:spcBef>
                <a:spcPts val="0"/>
              </a:spcBef>
              <a:buNone/>
              <a:defRPr sz="2800" b="1" baseline="0">
                <a:solidFill>
                  <a:schemeClr val="accent1"/>
                </a:solidFill>
                <a:latin typeface="+mj-lt"/>
              </a:defRPr>
            </a:lvl1pPr>
            <a:lvl2pPr marL="266700" indent="0">
              <a:buNone/>
              <a:defRPr/>
            </a:lvl2pPr>
            <a:lvl3pPr marL="531812" indent="0">
              <a:buNone/>
              <a:defRPr/>
            </a:lvl3pPr>
            <a:lvl4pPr marL="809625" indent="0">
              <a:buNone/>
              <a:defRPr/>
            </a:lvl4pPr>
            <a:lvl5pPr marL="1076325" indent="0">
              <a:buNone/>
              <a:defRPr/>
            </a:lvl5pPr>
          </a:lstStyle>
          <a:p>
            <a:pPr lvl="0"/>
            <a:r>
              <a:rPr lang="en-US" dirty="0"/>
              <a:t>Want to use just a headline? =&gt; type here</a:t>
            </a:r>
          </a:p>
        </p:txBody>
      </p:sp>
    </p:spTree>
    <p:extLst>
      <p:ext uri="{BB962C8B-B14F-4D97-AF65-F5344CB8AC3E}">
        <p14:creationId xmlns:p14="http://schemas.microsoft.com/office/powerpoint/2010/main" val="1972944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Sub-title">
    <p:spTree>
      <p:nvGrpSpPr>
        <p:cNvPr id="1" name=""/>
        <p:cNvGrpSpPr/>
        <p:nvPr/>
      </p:nvGrpSpPr>
      <p:grpSpPr>
        <a:xfrm>
          <a:off x="0" y="0"/>
          <a:ext cx="0" cy="0"/>
          <a:chOff x="0" y="0"/>
          <a:chExt cx="0" cy="0"/>
        </a:xfrm>
      </p:grpSpPr>
      <p:sp>
        <p:nvSpPr>
          <p:cNvPr id="4" name="Espace réservé du texte 5">
            <a:extLst>
              <a:ext uri="{FF2B5EF4-FFF2-40B4-BE49-F238E27FC236}">
                <a16:creationId xmlns:a16="http://schemas.microsoft.com/office/drawing/2014/main" id="{8A1CE93C-D99C-4EDD-BA67-BCAAD80495D2}"/>
              </a:ext>
            </a:extLst>
          </p:cNvPr>
          <p:cNvSpPr>
            <a:spLocks noGrp="1"/>
          </p:cNvSpPr>
          <p:nvPr>
            <p:ph type="body" sz="quarter" idx="10" hasCustomPrompt="1"/>
          </p:nvPr>
        </p:nvSpPr>
        <p:spPr>
          <a:xfrm>
            <a:off x="358175" y="1364165"/>
            <a:ext cx="6825854" cy="1152592"/>
          </a:xfrm>
          <a:prstGeom prst="rect">
            <a:avLst/>
          </a:prstGeom>
        </p:spPr>
        <p:txBody>
          <a:bodyPr/>
          <a:lstStyle>
            <a:lvl1pPr marL="0" indent="0">
              <a:lnSpc>
                <a:spcPct val="100000"/>
              </a:lnSpc>
              <a:spcBef>
                <a:spcPts val="450"/>
              </a:spcBef>
              <a:buNone/>
              <a:defRPr sz="2800" b="1">
                <a:solidFill>
                  <a:schemeClr val="accent1"/>
                </a:solidFill>
                <a:latin typeface="+mj-lt"/>
              </a:defRPr>
            </a:lvl1pPr>
            <a:lvl2pPr marL="266693" indent="0">
              <a:buNone/>
              <a:defRPr/>
            </a:lvl2pPr>
            <a:lvl3pPr marL="531799" indent="0">
              <a:buNone/>
              <a:defRPr/>
            </a:lvl3pPr>
            <a:lvl4pPr marL="809605" indent="0">
              <a:buNone/>
              <a:defRPr/>
            </a:lvl4pPr>
            <a:lvl5pPr marL="1076298" indent="0">
              <a:buNone/>
              <a:defRPr/>
            </a:lvl5pPr>
          </a:lstStyle>
          <a:p>
            <a:pPr lvl="0"/>
            <a:r>
              <a:rPr lang="en-GB" dirty="0"/>
              <a:t>S</a:t>
            </a:r>
            <a:r>
              <a:rPr lang="en-US" dirty="0" err="1"/>
              <a:t>ub</a:t>
            </a:r>
            <a:r>
              <a:rPr lang="en-US" dirty="0"/>
              <a:t>-Title</a:t>
            </a:r>
          </a:p>
        </p:txBody>
      </p:sp>
      <p:sp>
        <p:nvSpPr>
          <p:cNvPr id="5" name="Text Placeholder 4">
            <a:extLst>
              <a:ext uri="{FF2B5EF4-FFF2-40B4-BE49-F238E27FC236}">
                <a16:creationId xmlns:a16="http://schemas.microsoft.com/office/drawing/2014/main" id="{6C2DF46A-1BA8-44CA-B779-2ACC2C31960D}"/>
              </a:ext>
            </a:extLst>
          </p:cNvPr>
          <p:cNvSpPr>
            <a:spLocks noGrp="1"/>
          </p:cNvSpPr>
          <p:nvPr>
            <p:ph type="body" sz="quarter" idx="11"/>
          </p:nvPr>
        </p:nvSpPr>
        <p:spPr>
          <a:xfrm>
            <a:off x="358176" y="2571750"/>
            <a:ext cx="6825853" cy="1643063"/>
          </a:xfrm>
          <a:prstGeom prst="rect">
            <a:avLst/>
          </a:prstGeom>
        </p:spPr>
        <p:txBody>
          <a:bodyPr/>
          <a:lstStyle>
            <a:lvl1pPr>
              <a:buFontTx/>
              <a:buNone/>
              <a:defRPr>
                <a:latin typeface="+mn-lt"/>
              </a:defRPr>
            </a:lvl1pPr>
            <a:lvl2pPr indent="-266400">
              <a:buClr>
                <a:srgbClr val="AE1022"/>
              </a:buClr>
              <a:buFont typeface="Arial" panose="020B0604020202020204" pitchFamily="34" charset="0"/>
              <a:buChar char="•"/>
              <a:defRPr>
                <a:latin typeface="+mn-lt"/>
              </a:defRPr>
            </a:lvl2pPr>
            <a:lvl3pPr indent="-266400">
              <a:buClr>
                <a:srgbClr val="AE1022"/>
              </a:buClr>
              <a:buFont typeface="Arial" panose="020B0604020202020204" pitchFamily="34" charset="0"/>
              <a:buChar char="•"/>
              <a:defRPr>
                <a:latin typeface="+mn-lt"/>
              </a:defRPr>
            </a:lvl3pPr>
            <a:lvl4pPr indent="-266400">
              <a:buClr>
                <a:srgbClr val="AE1022"/>
              </a:buClr>
              <a:buFont typeface="Arial" panose="020B0604020202020204" pitchFamily="34" charset="0"/>
              <a:buChar char="•"/>
              <a:defRPr>
                <a:latin typeface="+mn-lt"/>
              </a:defRPr>
            </a:lvl4pPr>
            <a:lvl5pPr indent="-266400">
              <a:buClr>
                <a:srgbClr val="AE1022"/>
              </a:buClr>
              <a:buFont typeface="Arial" panose="020B0604020202020204" pitchFamily="34" charset="0"/>
              <a:buChar char="•"/>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936887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95555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Figure">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DA8E9474-2B4B-408F-C150-2DBBFA618614}"/>
              </a:ext>
            </a:extLst>
          </p:cNvPr>
          <p:cNvSpPr>
            <a:spLocks noGrp="1"/>
          </p:cNvSpPr>
          <p:nvPr>
            <p:ph type="title"/>
          </p:nvPr>
        </p:nvSpPr>
        <p:spPr>
          <a:xfrm>
            <a:off x="288000" y="108000"/>
            <a:ext cx="7920000" cy="381346"/>
          </a:xfrm>
          <a:prstGeom prst="rect">
            <a:avLst/>
          </a:prstGeom>
        </p:spPr>
        <p:txBody>
          <a:bodyPr lIns="0" tIns="0" rIns="0" bIns="0"/>
          <a:lstStyle>
            <a:lvl1pPr>
              <a:defRPr sz="2400"/>
            </a:lvl1pPr>
          </a:lstStyle>
          <a:p>
            <a:r>
              <a:rPr lang="en-US"/>
              <a:t>Click to edit Master title style</a:t>
            </a:r>
            <a:endParaRPr lang="en-GB"/>
          </a:p>
        </p:txBody>
      </p:sp>
      <p:sp>
        <p:nvSpPr>
          <p:cNvPr id="8" name="TextBox 7">
            <a:extLst>
              <a:ext uri="{FF2B5EF4-FFF2-40B4-BE49-F238E27FC236}">
                <a16:creationId xmlns:a16="http://schemas.microsoft.com/office/drawing/2014/main" id="{31432AB4-DEF3-BF49-B376-9BE5483714CD}"/>
              </a:ext>
            </a:extLst>
          </p:cNvPr>
          <p:cNvSpPr txBox="1"/>
          <p:nvPr userDrawn="1"/>
        </p:nvSpPr>
        <p:spPr>
          <a:xfrm>
            <a:off x="288000" y="504824"/>
            <a:ext cx="2128979" cy="4227166"/>
          </a:xfrm>
          <a:prstGeom prst="rect">
            <a:avLst/>
          </a:prstGeom>
          <a:noFill/>
        </p:spPr>
        <p:txBody>
          <a:bodyPr wrap="square" lIns="0" tIns="0" rIns="0" bIns="0" rtlCol="0">
            <a:noAutofit/>
          </a:bodyPr>
          <a:lstStyle/>
          <a:p>
            <a:pPr marL="38700" indent="0" defTabSz="360000" rtl="0" eaLnBrk="1" latinLnBrk="0" hangingPunct="1">
              <a:spcBef>
                <a:spcPct val="20000"/>
              </a:spcBef>
              <a:buClr>
                <a:srgbClr val="C00000"/>
              </a:buClr>
              <a:buFont typeface="Arial" panose="020B0604020202020204" pitchFamily="34" charset="0"/>
              <a:buNone/>
            </a:pPr>
            <a:endParaRPr lang="en-GB" sz="1400" b="1" i="1" kern="1200">
              <a:latin typeface="+mn-lt"/>
              <a:ea typeface="+mn-ea"/>
            </a:endParaRPr>
          </a:p>
        </p:txBody>
      </p:sp>
      <p:sp>
        <p:nvSpPr>
          <p:cNvPr id="25" name="Text Placeholder 24">
            <a:extLst>
              <a:ext uri="{FF2B5EF4-FFF2-40B4-BE49-F238E27FC236}">
                <a16:creationId xmlns:a16="http://schemas.microsoft.com/office/drawing/2014/main" id="{F351EF30-0959-357D-CDE7-F4B1F24E05DC}"/>
              </a:ext>
            </a:extLst>
          </p:cNvPr>
          <p:cNvSpPr>
            <a:spLocks noGrp="1"/>
          </p:cNvSpPr>
          <p:nvPr>
            <p:ph type="body" sz="quarter" idx="10"/>
          </p:nvPr>
        </p:nvSpPr>
        <p:spPr>
          <a:xfrm>
            <a:off x="288000" y="506412"/>
            <a:ext cx="2664328" cy="4225577"/>
          </a:xfrm>
          <a:prstGeom prst="rect">
            <a:avLst/>
          </a:prstGeom>
        </p:spPr>
        <p:txBody>
          <a:bodyPr lIns="36000" tIns="0" rIns="36000" bIns="0"/>
          <a:lstStyle>
            <a:lvl1pPr marL="0">
              <a:spcBef>
                <a:spcPts val="0"/>
              </a:spcBef>
              <a:defRPr b="1"/>
            </a:lvl1pPr>
            <a:lvl2pPr marL="0">
              <a:spcBef>
                <a:spcPts val="0"/>
              </a:spcBef>
              <a:defRPr/>
            </a:lvl2pPr>
          </a:lstStyle>
          <a:p>
            <a:pPr lvl="0"/>
            <a:r>
              <a:rPr lang="en-US"/>
              <a:t>Click to edit Master text styles</a:t>
            </a:r>
          </a:p>
          <a:p>
            <a:pPr lvl="1"/>
            <a:r>
              <a:rPr lang="en-US"/>
              <a:t>Second level</a:t>
            </a:r>
          </a:p>
        </p:txBody>
      </p:sp>
      <p:pic>
        <p:nvPicPr>
          <p:cNvPr id="2" name="Picture 1" descr="A picture containing drawing&#10;&#10;Description automatically generated">
            <a:extLst>
              <a:ext uri="{FF2B5EF4-FFF2-40B4-BE49-F238E27FC236}">
                <a16:creationId xmlns:a16="http://schemas.microsoft.com/office/drawing/2014/main" id="{EECB5473-A71A-B0BB-E090-DAB73C3D6DC1}"/>
              </a:ext>
            </a:extLst>
          </p:cNvPr>
          <p:cNvPicPr>
            <a:picLocks noChangeAspect="1"/>
          </p:cNvPicPr>
          <p:nvPr userDrawn="1"/>
        </p:nvPicPr>
        <p:blipFill>
          <a:blip r:embed="rId2"/>
          <a:stretch>
            <a:fillRect/>
          </a:stretch>
        </p:blipFill>
        <p:spPr>
          <a:xfrm>
            <a:off x="8291870" y="105197"/>
            <a:ext cx="672615" cy="243606"/>
          </a:xfrm>
          <a:prstGeom prst="rect">
            <a:avLst/>
          </a:prstGeom>
        </p:spPr>
      </p:pic>
      <p:pic>
        <p:nvPicPr>
          <p:cNvPr id="3" name="Picture 2" descr="A logo with text on it&#10;&#10;AI-generated content may be incorrect.">
            <a:extLst>
              <a:ext uri="{FF2B5EF4-FFF2-40B4-BE49-F238E27FC236}">
                <a16:creationId xmlns:a16="http://schemas.microsoft.com/office/drawing/2014/main" id="{BB762D24-35FC-C7FF-C445-FE5542873161}"/>
              </a:ext>
            </a:extLst>
          </p:cNvPr>
          <p:cNvPicPr>
            <a:picLocks noChangeAspect="1"/>
          </p:cNvPicPr>
          <p:nvPr userDrawn="1"/>
        </p:nvPicPr>
        <p:blipFill>
          <a:blip r:embed="rId3"/>
          <a:srcRect l="10236" t="23746" r="10236" b="23746"/>
          <a:stretch/>
        </p:blipFill>
        <p:spPr>
          <a:xfrm>
            <a:off x="8293237" y="400484"/>
            <a:ext cx="782462" cy="222913"/>
          </a:xfrm>
          <a:prstGeom prst="rect">
            <a:avLst/>
          </a:prstGeom>
        </p:spPr>
      </p:pic>
    </p:spTree>
    <p:extLst>
      <p:ext uri="{BB962C8B-B14F-4D97-AF65-F5344CB8AC3E}">
        <p14:creationId xmlns:p14="http://schemas.microsoft.com/office/powerpoint/2010/main" val="257106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4" name="Connecteur droit 3">
            <a:extLst>
              <a:ext uri="{FF2B5EF4-FFF2-40B4-BE49-F238E27FC236}">
                <a16:creationId xmlns:a16="http://schemas.microsoft.com/office/drawing/2014/main" id="{BC4A9C7A-5BA6-4888-A621-AF6B8C0AA0DF}"/>
              </a:ext>
            </a:extLst>
          </p:cNvPr>
          <p:cNvCxnSpPr>
            <a:cxnSpLocks/>
          </p:cNvCxnSpPr>
          <p:nvPr/>
        </p:nvCxnSpPr>
        <p:spPr>
          <a:xfrm>
            <a:off x="177900" y="4890681"/>
            <a:ext cx="9002612" cy="0"/>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5" name="Connecteur droit 4">
            <a:extLst>
              <a:ext uri="{FF2B5EF4-FFF2-40B4-BE49-F238E27FC236}">
                <a16:creationId xmlns:a16="http://schemas.microsoft.com/office/drawing/2014/main" id="{6D39A238-24AB-44F3-8FE5-EF47858B4208}"/>
              </a:ext>
            </a:extLst>
          </p:cNvPr>
          <p:cNvCxnSpPr>
            <a:cxnSpLocks/>
            <a:endCxn id="11" idx="0"/>
          </p:cNvCxnSpPr>
          <p:nvPr/>
        </p:nvCxnSpPr>
        <p:spPr>
          <a:xfrm>
            <a:off x="8604448" y="792088"/>
            <a:ext cx="0" cy="4026585"/>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FA040033-896C-4E78-8EDE-BBF09671494D}"/>
              </a:ext>
            </a:extLst>
          </p:cNvPr>
          <p:cNvCxnSpPr>
            <a:cxnSpLocks/>
          </p:cNvCxnSpPr>
          <p:nvPr/>
        </p:nvCxnSpPr>
        <p:spPr>
          <a:xfrm>
            <a:off x="287524" y="4890681"/>
            <a:ext cx="0" cy="252819"/>
          </a:xfrm>
          <a:prstGeom prst="line">
            <a:avLst/>
          </a:prstGeom>
          <a:ln>
            <a:solidFill>
              <a:srgbClr val="D3D3D3"/>
            </a:solidFill>
          </a:ln>
        </p:spPr>
        <p:style>
          <a:lnRef idx="1">
            <a:schemeClr val="accent1"/>
          </a:lnRef>
          <a:fillRef idx="0">
            <a:schemeClr val="accent1"/>
          </a:fillRef>
          <a:effectRef idx="0">
            <a:schemeClr val="accent1"/>
          </a:effectRef>
          <a:fontRef idx="minor">
            <a:schemeClr val="tx1"/>
          </a:fontRef>
        </p:style>
      </p:cxnSp>
      <p:sp>
        <p:nvSpPr>
          <p:cNvPr id="10" name="Ellipse 9">
            <a:extLst>
              <a:ext uri="{FF2B5EF4-FFF2-40B4-BE49-F238E27FC236}">
                <a16:creationId xmlns:a16="http://schemas.microsoft.com/office/drawing/2014/main" id="{6FA7AD36-36F4-4B05-B569-FF77480FB16F}"/>
              </a:ext>
            </a:extLst>
          </p:cNvPr>
          <p:cNvSpPr/>
          <p:nvPr/>
        </p:nvSpPr>
        <p:spPr>
          <a:xfrm>
            <a:off x="179512" y="4782669"/>
            <a:ext cx="216024" cy="216024"/>
          </a:xfrm>
          <a:prstGeom prst="ellipse">
            <a:avLst/>
          </a:prstGeom>
          <a:solidFill>
            <a:srgbClr val="D0D0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11" name="Ellipse 10">
            <a:extLst>
              <a:ext uri="{FF2B5EF4-FFF2-40B4-BE49-F238E27FC236}">
                <a16:creationId xmlns:a16="http://schemas.microsoft.com/office/drawing/2014/main" id="{39103FAE-72E1-4BCF-93BD-189E9C5D00C2}"/>
              </a:ext>
            </a:extLst>
          </p:cNvPr>
          <p:cNvSpPr/>
          <p:nvPr/>
        </p:nvSpPr>
        <p:spPr>
          <a:xfrm>
            <a:off x="8532440" y="4818673"/>
            <a:ext cx="144016" cy="144016"/>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 name="Picture 1" descr="A picture containing drawing&#10;&#10;Description automatically generated">
            <a:extLst>
              <a:ext uri="{FF2B5EF4-FFF2-40B4-BE49-F238E27FC236}">
                <a16:creationId xmlns:a16="http://schemas.microsoft.com/office/drawing/2014/main" id="{37F78404-3754-472A-9C0F-76AD61DAE7C6}"/>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8094102" y="339502"/>
            <a:ext cx="726370" cy="263075"/>
          </a:xfrm>
          <a:prstGeom prst="rect">
            <a:avLst/>
          </a:prstGeom>
        </p:spPr>
      </p:pic>
      <p:sp>
        <p:nvSpPr>
          <p:cNvPr id="3" name="Title Placeholder 2">
            <a:extLst>
              <a:ext uri="{FF2B5EF4-FFF2-40B4-BE49-F238E27FC236}">
                <a16:creationId xmlns:a16="http://schemas.microsoft.com/office/drawing/2014/main" id="{89271022-20A5-4D9A-84BD-CFB63810A5C6}"/>
              </a:ext>
            </a:extLst>
          </p:cNvPr>
          <p:cNvSpPr>
            <a:spLocks noGrp="1"/>
          </p:cNvSpPr>
          <p:nvPr>
            <p:ph type="title"/>
          </p:nvPr>
        </p:nvSpPr>
        <p:spPr>
          <a:xfrm>
            <a:off x="324000" y="338401"/>
            <a:ext cx="7886700" cy="409592"/>
          </a:xfrm>
          <a:prstGeom prst="rect">
            <a:avLst/>
          </a:prstGeom>
        </p:spPr>
        <p:txBody>
          <a:bodyPr vert="horz" lIns="91440" tIns="45720" rIns="91440" bIns="45720" rtlCol="0">
            <a:noAutofit/>
          </a:bodyPr>
          <a:lstStyle/>
          <a:p>
            <a:pPr marL="0" lvl="0" indent="0">
              <a:lnSpc>
                <a:spcPts val="2500"/>
              </a:lnSpc>
              <a:spcBef>
                <a:spcPts val="0"/>
              </a:spcBef>
              <a:buClr>
                <a:srgbClr val="D00040"/>
              </a:buClr>
              <a:buFont typeface="Arial" pitchFamily="34" charset="0"/>
            </a:pPr>
            <a:r>
              <a:rPr lang="en-US"/>
              <a:t>Click to edit Master title style</a:t>
            </a:r>
          </a:p>
        </p:txBody>
      </p:sp>
      <p:sp>
        <p:nvSpPr>
          <p:cNvPr id="6" name="Text Placeholder 5">
            <a:extLst>
              <a:ext uri="{FF2B5EF4-FFF2-40B4-BE49-F238E27FC236}">
                <a16:creationId xmlns:a16="http://schemas.microsoft.com/office/drawing/2014/main" id="{B374904E-396E-4218-8F2B-633F1212695D}"/>
              </a:ext>
            </a:extLst>
          </p:cNvPr>
          <p:cNvSpPr>
            <a:spLocks noGrp="1"/>
          </p:cNvSpPr>
          <p:nvPr>
            <p:ph type="body" idx="1"/>
          </p:nvPr>
        </p:nvSpPr>
        <p:spPr>
          <a:xfrm>
            <a:off x="324000" y="914400"/>
            <a:ext cx="7886700" cy="3913200"/>
          </a:xfrm>
          <a:prstGeom prst="rect">
            <a:avLst/>
          </a:prstGeom>
        </p:spPr>
        <p:txBody>
          <a:bodyPr vert="horz" lIns="91440" tIns="45720" rIns="91440" bIns="45720" rtlCol="0">
            <a:normAutofit/>
          </a:bodyPr>
          <a:lstStyle/>
          <a:p>
            <a:pPr marL="266700" lvl="0" indent="-266700"/>
            <a:r>
              <a:rPr lang="en-US"/>
              <a:t>Click to edit Master text styles</a:t>
            </a:r>
          </a:p>
          <a:p>
            <a:pPr marL="266700" lvl="1" indent="-266700"/>
            <a:r>
              <a:rPr lang="en-US"/>
              <a:t>Second level</a:t>
            </a:r>
          </a:p>
          <a:p>
            <a:pPr marL="266700" lvl="2" indent="-266700"/>
            <a:r>
              <a:rPr lang="en-US"/>
              <a:t>Third level</a:t>
            </a:r>
          </a:p>
          <a:p>
            <a:pPr marL="266700" lvl="3" indent="-266700"/>
            <a:r>
              <a:rPr lang="en-US"/>
              <a:t>Fourth level</a:t>
            </a:r>
          </a:p>
          <a:p>
            <a:pPr marL="266700" lvl="4" indent="-266700"/>
            <a:r>
              <a:rPr lang="en-US"/>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65" r:id="rId3"/>
    <p:sldLayoutId id="2147483669" r:id="rId4"/>
    <p:sldLayoutId id="2147483666" r:id="rId5"/>
    <p:sldLayoutId id="2147483670" r:id="rId6"/>
  </p:sldLayoutIdLst>
  <p:hf hdr="0" ftr="0" dt="0"/>
  <p:txStyles>
    <p:titleStyle>
      <a:lvl1pPr algn="l" defTabSz="914400" rtl="0" eaLnBrk="1" latinLnBrk="0" hangingPunct="1">
        <a:spcBef>
          <a:spcPct val="0"/>
        </a:spcBef>
        <a:buNone/>
        <a:defRPr lang="en-US" sz="2800" b="1" i="0" kern="1200" smtClean="0">
          <a:solidFill>
            <a:schemeClr val="accent1"/>
          </a:solidFill>
          <a:latin typeface="+mj-lt"/>
          <a:ea typeface="+mn-ea"/>
          <a:cs typeface="Verdana"/>
        </a:defRPr>
      </a:lvl1pPr>
    </p:titleStyle>
    <p:bodyStyle>
      <a:lvl1pPr marL="0" indent="0" algn="l" defTabSz="360000" rtl="0" eaLnBrk="1" latinLnBrk="0" hangingPunct="1">
        <a:spcBef>
          <a:spcPct val="20000"/>
        </a:spcBef>
        <a:buClr>
          <a:srgbClr val="C00000"/>
        </a:buClr>
        <a:buFont typeface="Arial" panose="020B0604020202020204" pitchFamily="34" charset="0"/>
        <a:buNone/>
        <a:defRPr lang="en-US" sz="2400" b="1" i="0" kern="1200" dirty="0" smtClean="0">
          <a:solidFill>
            <a:schemeClr val="tx1"/>
          </a:solidFill>
          <a:latin typeface="+mn-lt"/>
          <a:ea typeface="+mn-ea"/>
          <a:cs typeface="Verdana"/>
        </a:defRPr>
      </a:lvl1pPr>
      <a:lvl2pPr marL="266700" indent="0" algn="l" defTabSz="360000" rtl="0" eaLnBrk="1" latinLnBrk="0" hangingPunct="1">
        <a:spcBef>
          <a:spcPct val="20000"/>
        </a:spcBef>
        <a:buClr>
          <a:srgbClr val="C00000"/>
        </a:buClr>
        <a:buFont typeface="Arial" panose="020B0604020202020204" pitchFamily="34" charset="0"/>
        <a:buNone/>
        <a:defRPr lang="en-US" sz="2000" b="0" i="0" kern="1200" dirty="0" smtClean="0">
          <a:solidFill>
            <a:schemeClr val="tx1"/>
          </a:solidFill>
          <a:latin typeface="+mn-lt"/>
          <a:ea typeface="+mn-ea"/>
          <a:cs typeface="Verdana"/>
        </a:defRPr>
      </a:lvl2pPr>
      <a:lvl3pPr marL="531812"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3pPr>
      <a:lvl4pPr marL="809625"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4pPr>
      <a:lvl5pPr marL="1076325" indent="0" algn="l" defTabSz="360000" rtl="0" eaLnBrk="1" latinLnBrk="0" hangingPunct="1">
        <a:spcBef>
          <a:spcPct val="20000"/>
        </a:spcBef>
        <a:buClr>
          <a:srgbClr val="C00000"/>
        </a:buClr>
        <a:buFont typeface="Arial" panose="020B0604020202020204" pitchFamily="34" charset="0"/>
        <a:buNone/>
        <a:defRPr lang="en-US" sz="1800" b="0" i="0" kern="1200" dirty="0" smtClean="0">
          <a:solidFill>
            <a:schemeClr val="tx1"/>
          </a:solidFill>
          <a:latin typeface="+mn-lt"/>
          <a:ea typeface="+mn-ea"/>
          <a:cs typeface="Verdana"/>
        </a:defRPr>
      </a:lvl5pPr>
      <a:lvl6pPr marL="1981200" indent="0" algn="l" defTabSz="914400" rtl="0" eaLnBrk="1" latinLnBrk="0" hangingPunct="1">
        <a:spcBef>
          <a:spcPct val="20000"/>
        </a:spcBef>
        <a:buClr>
          <a:srgbClr val="C00000"/>
        </a:buClr>
        <a:buFont typeface="Arial" panose="020B0604020202020204" pitchFamily="34" charset="0"/>
        <a:buNone/>
        <a:defRPr lang="en-US" sz="1400" kern="1200" dirty="0" smtClean="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lang="en-US" sz="1400" kern="1200" dirty="0" smtClean="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ov"/><Relationship Id="rId1" Type="http://schemas.microsoft.com/office/2007/relationships/media" Target="../media/media1.mov"/><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jpe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3EAC423-CA87-4A97-AD0F-1B7CC1FD15C7}"/>
              </a:ext>
            </a:extLst>
          </p:cNvPr>
          <p:cNvSpPr>
            <a:spLocks noGrp="1"/>
          </p:cNvSpPr>
          <p:nvPr>
            <p:ph type="body" sz="quarter" idx="10"/>
          </p:nvPr>
        </p:nvSpPr>
        <p:spPr>
          <a:xfrm>
            <a:off x="1043597" y="2224156"/>
            <a:ext cx="7570829" cy="830997"/>
          </a:xfrm>
        </p:spPr>
        <p:txBody>
          <a:bodyPr/>
          <a:lstStyle/>
          <a:p>
            <a:r>
              <a:rPr lang="en-US" sz="2400" b="1" dirty="0"/>
              <a:t>How should the ESC include sustainability in its guideline recommendations</a:t>
            </a:r>
          </a:p>
        </p:txBody>
      </p:sp>
      <p:sp>
        <p:nvSpPr>
          <p:cNvPr id="5" name="Text Placeholder 4">
            <a:extLst>
              <a:ext uri="{FF2B5EF4-FFF2-40B4-BE49-F238E27FC236}">
                <a16:creationId xmlns:a16="http://schemas.microsoft.com/office/drawing/2014/main" id="{276148CC-D3A4-4136-AA81-28BD3CC083FD}"/>
              </a:ext>
            </a:extLst>
          </p:cNvPr>
          <p:cNvSpPr>
            <a:spLocks noGrp="1"/>
          </p:cNvSpPr>
          <p:nvPr>
            <p:ph type="body" sz="quarter" idx="14"/>
          </p:nvPr>
        </p:nvSpPr>
        <p:spPr>
          <a:xfrm>
            <a:off x="1043610" y="927760"/>
            <a:ext cx="6768746" cy="833178"/>
          </a:xfrm>
        </p:spPr>
        <p:txBody>
          <a:bodyPr/>
          <a:lstStyle/>
          <a:p>
            <a:r>
              <a:rPr lang="en-US" dirty="0"/>
              <a:t>CRT Sustainability</a:t>
            </a:r>
          </a:p>
        </p:txBody>
      </p:sp>
      <p:sp>
        <p:nvSpPr>
          <p:cNvPr id="9" name="Rectangle 10">
            <a:extLst>
              <a:ext uri="{FF2B5EF4-FFF2-40B4-BE49-F238E27FC236}">
                <a16:creationId xmlns:a16="http://schemas.microsoft.com/office/drawing/2014/main" id="{47C947C6-C60B-FC65-1D80-5DEC78D45589}"/>
              </a:ext>
            </a:extLst>
          </p:cNvPr>
          <p:cNvSpPr>
            <a:spLocks noChangeArrowheads="1"/>
          </p:cNvSpPr>
          <p:nvPr/>
        </p:nvSpPr>
        <p:spPr bwMode="auto">
          <a:xfrm>
            <a:off x="1078976" y="3181350"/>
            <a:ext cx="6629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9" tIns="45714" rIns="91429" bIns="45714"/>
          <a:lstStyle>
            <a:lvl1pPr defTabSz="457200">
              <a:spcBef>
                <a:spcPct val="35000"/>
              </a:spcBef>
              <a:buChar char="•"/>
              <a:defRPr sz="28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defTabSz="457200">
              <a:spcBef>
                <a:spcPct val="20000"/>
              </a:spcBef>
              <a:buChar char="–"/>
              <a:defRPr sz="24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2pPr>
            <a:lvl3pPr marL="1143000" indent="-228600" defTabSz="457200">
              <a:spcBef>
                <a:spcPct val="20000"/>
              </a:spcBef>
              <a:buChar char="•"/>
              <a:defRPr sz="20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3pPr>
            <a:lvl4pPr marL="16002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4pPr>
            <a:lvl5pPr marL="2057400" indent="-228600" defTabSz="457200">
              <a:spcBef>
                <a:spcPct val="20000"/>
              </a:spcBef>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5pPr>
            <a:lvl6pPr marL="25146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6pPr>
            <a:lvl7pPr marL="29718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7pPr>
            <a:lvl8pPr marL="34290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8pPr>
            <a:lvl9pPr marL="3886200" indent="-228600" defTabSz="457200" eaLnBrk="0" fontAlgn="base" hangingPunct="0">
              <a:spcBef>
                <a:spcPct val="20000"/>
              </a:spcBef>
              <a:spcAft>
                <a:spcPct val="0"/>
              </a:spcAft>
              <a:buChar char="»"/>
              <a:defRPr>
                <a:solidFill>
                  <a:schemeClr val="tx1"/>
                </a:solidFill>
                <a:latin typeface="Arial" panose="020B0604020202020204" pitchFamily="34" charset="0"/>
                <a:ea typeface="ＭＳ Ｐゴシック" panose="020B0600070205080204" pitchFamily="34" charset="-128"/>
                <a:cs typeface="Arial" panose="020B0604020202020204" pitchFamily="34" charset="0"/>
              </a:defRPr>
            </a:lvl9pPr>
          </a:lstStyle>
          <a:p>
            <a:pPr eaLnBrk="0" fontAlgn="base" hangingPunct="0">
              <a:spcBef>
                <a:spcPct val="20000"/>
              </a:spcBef>
              <a:spcAft>
                <a:spcPct val="0"/>
              </a:spcAft>
              <a:buClr>
                <a:srgbClr val="4F81BD"/>
              </a:buClr>
              <a:buNone/>
              <a:defRPr/>
            </a:pPr>
            <a:r>
              <a:rPr lang="sv-SE" altLang="sv-SE" sz="1400" b="1" dirty="0">
                <a:solidFill>
                  <a:srgbClr val="000000"/>
                </a:solidFill>
              </a:rPr>
              <a:t>Stefan James</a:t>
            </a:r>
            <a:endParaRPr lang="en-US" altLang="sv-SE" sz="1200" b="1" dirty="0">
              <a:solidFill>
                <a:srgbClr val="000000"/>
              </a:solidFill>
            </a:endParaRPr>
          </a:p>
          <a:p>
            <a:pPr eaLnBrk="0" fontAlgn="base" hangingPunct="0">
              <a:spcAft>
                <a:spcPct val="0"/>
              </a:spcAft>
              <a:buNone/>
              <a:defRPr/>
            </a:pPr>
            <a:r>
              <a:rPr lang="en-US" sz="1100" dirty="0">
                <a:solidFill>
                  <a:prstClr val="black">
                    <a:lumMod val="65000"/>
                    <a:lumOff val="35000"/>
                  </a:prstClr>
                </a:solidFill>
              </a:rPr>
              <a:t>Professor Cardiology</a:t>
            </a:r>
            <a:r>
              <a:rPr lang="sv-SE" sz="1100" dirty="0">
                <a:solidFill>
                  <a:prstClr val="black">
                    <a:lumMod val="65000"/>
                    <a:lumOff val="35000"/>
                  </a:prstClr>
                </a:solidFill>
              </a:rPr>
              <a:t>, </a:t>
            </a:r>
            <a:r>
              <a:rPr lang="en-US" sz="1100" dirty="0">
                <a:solidFill>
                  <a:prstClr val="black">
                    <a:lumMod val="65000"/>
                    <a:lumOff val="35000"/>
                  </a:prstClr>
                </a:solidFill>
              </a:rPr>
              <a:t>Dept. of Medical Sciences Uppsala University</a:t>
            </a:r>
            <a:endParaRPr lang="sv-SE" sz="1100" dirty="0">
              <a:solidFill>
                <a:prstClr val="black">
                  <a:lumMod val="65000"/>
                  <a:lumOff val="35000"/>
                </a:prstClr>
              </a:solidFill>
            </a:endParaRPr>
          </a:p>
          <a:p>
            <a:pPr eaLnBrk="0" fontAlgn="base" hangingPunct="0">
              <a:spcAft>
                <a:spcPct val="0"/>
              </a:spcAft>
              <a:buNone/>
              <a:defRPr/>
            </a:pPr>
            <a:r>
              <a:rPr lang="en-US" sz="1100" dirty="0">
                <a:solidFill>
                  <a:prstClr val="black">
                    <a:lumMod val="65000"/>
                    <a:lumOff val="35000"/>
                  </a:prstClr>
                </a:solidFill>
              </a:rPr>
              <a:t>Scientific director Uppsala Clinical research center, Uppsala University</a:t>
            </a:r>
            <a:endParaRPr lang="sv-SE" sz="1100" dirty="0">
              <a:solidFill>
                <a:prstClr val="black">
                  <a:lumMod val="65000"/>
                  <a:lumOff val="35000"/>
                </a:prstClr>
              </a:solidFill>
            </a:endParaRPr>
          </a:p>
          <a:p>
            <a:pPr eaLnBrk="0" fontAlgn="base" hangingPunct="0">
              <a:spcAft>
                <a:spcPct val="0"/>
              </a:spcAft>
              <a:buNone/>
              <a:defRPr/>
            </a:pPr>
            <a:r>
              <a:rPr lang="en-US" sz="1100" dirty="0">
                <a:solidFill>
                  <a:prstClr val="black">
                    <a:lumMod val="65000"/>
                    <a:lumOff val="35000"/>
                  </a:prstClr>
                </a:solidFill>
              </a:rPr>
              <a:t>Senior Interventional Cardiologist</a:t>
            </a:r>
            <a:r>
              <a:rPr lang="sv-SE" sz="1100" dirty="0">
                <a:solidFill>
                  <a:prstClr val="black">
                    <a:lumMod val="65000"/>
                    <a:lumOff val="35000"/>
                  </a:prstClr>
                </a:solidFill>
              </a:rPr>
              <a:t> </a:t>
            </a:r>
            <a:r>
              <a:rPr lang="en-US" sz="1100" dirty="0">
                <a:solidFill>
                  <a:prstClr val="black">
                    <a:lumMod val="65000"/>
                    <a:lumOff val="35000"/>
                  </a:prstClr>
                </a:solidFill>
              </a:rPr>
              <a:t>Uppsala University Hospital</a:t>
            </a:r>
          </a:p>
        </p:txBody>
      </p:sp>
    </p:spTree>
    <p:extLst>
      <p:ext uri="{BB962C8B-B14F-4D97-AF65-F5344CB8AC3E}">
        <p14:creationId xmlns:p14="http://schemas.microsoft.com/office/powerpoint/2010/main" val="28453121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tekst 5">
            <a:extLst>
              <a:ext uri="{FF2B5EF4-FFF2-40B4-BE49-F238E27FC236}">
                <a16:creationId xmlns:a16="http://schemas.microsoft.com/office/drawing/2014/main" id="{86A3C70E-2B0A-7BCE-E036-A9F08F6E7759}"/>
              </a:ext>
            </a:extLst>
          </p:cNvPr>
          <p:cNvSpPr>
            <a:spLocks noGrp="1"/>
          </p:cNvSpPr>
          <p:nvPr>
            <p:ph type="body" sz="quarter" idx="10"/>
          </p:nvPr>
        </p:nvSpPr>
        <p:spPr>
          <a:xfrm>
            <a:off x="5034939" y="1059582"/>
            <a:ext cx="3472234" cy="432048"/>
          </a:xfrm>
        </p:spPr>
        <p:txBody>
          <a:bodyPr/>
          <a:lstStyle/>
          <a:p>
            <a:r>
              <a:rPr lang="da-DK" dirty="0"/>
              <a:t>Resulting Overview of </a:t>
            </a:r>
            <a:r>
              <a:rPr lang="da-DK" dirty="0" err="1"/>
              <a:t>Recommendations</a:t>
            </a:r>
            <a:r>
              <a:rPr lang="da-DK" dirty="0"/>
              <a:t>, NNT and Grid</a:t>
            </a:r>
          </a:p>
        </p:txBody>
      </p:sp>
      <p:pic>
        <p:nvPicPr>
          <p:cNvPr id="4" name="Billede 3">
            <a:extLst>
              <a:ext uri="{FF2B5EF4-FFF2-40B4-BE49-F238E27FC236}">
                <a16:creationId xmlns:a16="http://schemas.microsoft.com/office/drawing/2014/main" id="{0A27033B-9ED1-C1F4-3D37-A1D593B04F0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3" y="173461"/>
            <a:ext cx="4568170" cy="4796579"/>
          </a:xfrm>
          <a:prstGeom prst="rect">
            <a:avLst/>
          </a:prstGeom>
          <a:ln>
            <a:solidFill>
              <a:schemeClr val="tx1"/>
            </a:solidFill>
          </a:ln>
        </p:spPr>
      </p:pic>
      <p:pic>
        <p:nvPicPr>
          <p:cNvPr id="5" name="Billede 4">
            <a:extLst>
              <a:ext uri="{FF2B5EF4-FFF2-40B4-BE49-F238E27FC236}">
                <a16:creationId xmlns:a16="http://schemas.microsoft.com/office/drawing/2014/main" id="{478594C4-2F6C-CB67-C993-76107C0568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69029" y="2460928"/>
            <a:ext cx="3538144" cy="1759244"/>
          </a:xfrm>
          <a:prstGeom prst="rect">
            <a:avLst/>
          </a:prstGeom>
        </p:spPr>
      </p:pic>
    </p:spTree>
    <p:extLst>
      <p:ext uri="{BB962C8B-B14F-4D97-AF65-F5344CB8AC3E}">
        <p14:creationId xmlns:p14="http://schemas.microsoft.com/office/powerpoint/2010/main" val="4169842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7B35375-22BE-8DED-0A8A-0581D2833A01}"/>
              </a:ext>
            </a:extLst>
          </p:cNvPr>
          <p:cNvSpPr>
            <a:spLocks noGrp="1"/>
          </p:cNvSpPr>
          <p:nvPr>
            <p:ph type="body" sz="quarter" idx="10"/>
          </p:nvPr>
        </p:nvSpPr>
        <p:spPr/>
        <p:txBody>
          <a:bodyPr/>
          <a:lstStyle/>
          <a:p>
            <a:r>
              <a:rPr lang="en-US" dirty="0"/>
              <a:t>High-Intensity Imaging</a:t>
            </a:r>
          </a:p>
        </p:txBody>
      </p:sp>
      <p:sp>
        <p:nvSpPr>
          <p:cNvPr id="3" name="Content Placeholder 2">
            <a:extLst>
              <a:ext uri="{FF2B5EF4-FFF2-40B4-BE49-F238E27FC236}">
                <a16:creationId xmlns:a16="http://schemas.microsoft.com/office/drawing/2014/main" id="{9355C0A3-57B4-D259-AD05-3DCC464C3043}"/>
              </a:ext>
            </a:extLst>
          </p:cNvPr>
          <p:cNvSpPr>
            <a:spLocks noGrp="1"/>
          </p:cNvSpPr>
          <p:nvPr>
            <p:ph sz="quarter" idx="11"/>
          </p:nvPr>
        </p:nvSpPr>
        <p:spPr/>
        <p:txBody>
          <a:bodyPr>
            <a:normAutofit/>
          </a:bodyPr>
          <a:lstStyle/>
          <a:p>
            <a:pPr marL="0" indent="0">
              <a:buNone/>
            </a:pPr>
            <a:r>
              <a:rPr lang="en-US" sz="2000" b="0" dirty="0"/>
              <a:t>Guidelines often prioritize advanced imaging for diagnostic accuracy. While clinically sound, these recommendations have a significant environmental impact:</a:t>
            </a:r>
          </a:p>
          <a:p>
            <a:r>
              <a:rPr lang="en-US" sz="1800" dirty="0"/>
              <a:t>High-Energy Modalities:</a:t>
            </a:r>
            <a:r>
              <a:rPr lang="en-US" sz="1800" b="0" dirty="0"/>
              <a:t> Recommendations that favor CMR or CT over simpler, lower-impact alternatives like transthoracic echocardiography (TTE) for initial investigations. Research indicates that the carbon footprint of CMR and SPECT scanning is significantly higher (sometimes 5–100 times) than that of a standard echocardiogram.</a:t>
            </a:r>
          </a:p>
          <a:p>
            <a:r>
              <a:rPr lang="en-US" sz="1800" dirty="0"/>
              <a:t>Frequent Follow-up Imaging:</a:t>
            </a:r>
            <a:r>
              <a:rPr lang="en-US" sz="1800" b="0" dirty="0"/>
              <a:t> Protocols that mandate routine "surveillance" imaging for asymptomatic patients can lead to high cumulative energy consumption and manufacturing waste associated with imaging hardware and cooling systems</a:t>
            </a:r>
          </a:p>
          <a:p>
            <a:pPr marL="0" indent="0">
              <a:buNone/>
            </a:pPr>
            <a:endParaRPr lang="en-US" sz="1600" b="0" dirty="0"/>
          </a:p>
        </p:txBody>
      </p:sp>
    </p:spTree>
    <p:extLst>
      <p:ext uri="{BB962C8B-B14F-4D97-AF65-F5344CB8AC3E}">
        <p14:creationId xmlns:p14="http://schemas.microsoft.com/office/powerpoint/2010/main" val="3477596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43CCE40-CE06-C2C1-4E8E-5169B3DC46B6}"/>
              </a:ext>
            </a:extLst>
          </p:cNvPr>
          <p:cNvSpPr>
            <a:spLocks noGrp="1"/>
          </p:cNvSpPr>
          <p:nvPr>
            <p:ph type="body" sz="quarter" idx="10"/>
          </p:nvPr>
        </p:nvSpPr>
        <p:spPr/>
        <p:txBody>
          <a:bodyPr/>
          <a:lstStyle/>
          <a:p>
            <a:r>
              <a:rPr lang="en-US" dirty="0"/>
              <a:t>High Consumption of Single-Use Medical Devices</a:t>
            </a:r>
          </a:p>
        </p:txBody>
      </p:sp>
      <p:sp>
        <p:nvSpPr>
          <p:cNvPr id="3" name="Content Placeholder 2">
            <a:extLst>
              <a:ext uri="{FF2B5EF4-FFF2-40B4-BE49-F238E27FC236}">
                <a16:creationId xmlns:a16="http://schemas.microsoft.com/office/drawing/2014/main" id="{15409696-195A-029F-0306-C3B858DEA6FF}"/>
              </a:ext>
            </a:extLst>
          </p:cNvPr>
          <p:cNvSpPr>
            <a:spLocks noGrp="1"/>
          </p:cNvSpPr>
          <p:nvPr>
            <p:ph sz="quarter" idx="11"/>
          </p:nvPr>
        </p:nvSpPr>
        <p:spPr/>
        <p:txBody>
          <a:bodyPr>
            <a:normAutofit/>
          </a:bodyPr>
          <a:lstStyle/>
          <a:p>
            <a:pPr marL="0" indent="0">
              <a:buNone/>
            </a:pPr>
            <a:r>
              <a:rPr lang="en-US" sz="2000" b="0" dirty="0"/>
              <a:t>Interventional cardiology, such as percutaneous coronary intervention (PCI) or electrophysiology studies, is guided by requirements for absolute sterility to prevent infection.</a:t>
            </a:r>
          </a:p>
          <a:p>
            <a:r>
              <a:rPr lang="en-US" sz="1800" dirty="0"/>
              <a:t>Disposable material:</a:t>
            </a:r>
            <a:r>
              <a:rPr lang="en-US" sz="1800" b="0" dirty="0"/>
              <a:t> Guidelines necessitate the use of single-use catheters, guidewires, sterile drapes, and gowns. The sheer volume of non-recyclable, medical-grade plastic and metal waste generated per procedure is a major sustainability challenge.</a:t>
            </a:r>
          </a:p>
          <a:p>
            <a:r>
              <a:rPr lang="en-US" sz="1800" dirty="0"/>
              <a:t>"Kit" Culture:</a:t>
            </a:r>
            <a:r>
              <a:rPr lang="en-US" sz="1800" b="0" dirty="0"/>
              <a:t> Clinical practice often relies on pre-packaged "procedure kits" to maintain efficiency. These kits often include items that are not used in every specific case but must be disposed of as medical waste anyway, regardless of whether they were removed from their sterile packaging</a:t>
            </a:r>
          </a:p>
          <a:p>
            <a:endParaRPr lang="en-US" sz="2000" dirty="0"/>
          </a:p>
        </p:txBody>
      </p:sp>
    </p:spTree>
    <p:extLst>
      <p:ext uri="{BB962C8B-B14F-4D97-AF65-F5344CB8AC3E}">
        <p14:creationId xmlns:p14="http://schemas.microsoft.com/office/powerpoint/2010/main" val="13452018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2F8E1-D16F-E290-D292-2FCA50DA3E40}"/>
              </a:ext>
            </a:extLst>
          </p:cNvPr>
          <p:cNvSpPr>
            <a:spLocks noGrp="1"/>
          </p:cNvSpPr>
          <p:nvPr>
            <p:ph type="body" sz="quarter" idx="10"/>
          </p:nvPr>
        </p:nvSpPr>
        <p:spPr/>
        <p:txBody>
          <a:bodyPr/>
          <a:lstStyle/>
          <a:p>
            <a:r>
              <a:rPr lang="en-US" dirty="0"/>
              <a:t>After one day in the </a:t>
            </a:r>
            <a:r>
              <a:rPr lang="en-US" dirty="0" err="1"/>
              <a:t>cath</a:t>
            </a:r>
            <a:r>
              <a:rPr lang="en-US" dirty="0"/>
              <a:t> lab</a:t>
            </a:r>
          </a:p>
        </p:txBody>
      </p:sp>
      <p:pic>
        <p:nvPicPr>
          <p:cNvPr id="4" name="Video">
            <a:hlinkClick r:id="" action="ppaction://media"/>
            <a:extLst>
              <a:ext uri="{FF2B5EF4-FFF2-40B4-BE49-F238E27FC236}">
                <a16:creationId xmlns:a16="http://schemas.microsoft.com/office/drawing/2014/main" id="{3C4AE411-C991-BAD6-0880-ADC25A13509A}"/>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4800600" y="32657"/>
            <a:ext cx="2897187" cy="5143500"/>
          </a:xfrm>
          <a:prstGeom prst="rect">
            <a:avLst/>
          </a:prstGeom>
        </p:spPr>
      </p:pic>
      <p:pic>
        <p:nvPicPr>
          <p:cNvPr id="6" name="Picture 5" descr="Boston Scientific Express2 Coronary ...">
            <a:extLst>
              <a:ext uri="{FF2B5EF4-FFF2-40B4-BE49-F238E27FC236}">
                <a16:creationId xmlns:a16="http://schemas.microsoft.com/office/drawing/2014/main" id="{6CA80770-1AB0-6E33-9997-4A992A73B8B6}"/>
              </a:ext>
            </a:extLst>
          </p:cNvPr>
          <p:cNvPicPr>
            <a:picLocks noChangeAspect="1"/>
          </p:cNvPicPr>
          <p:nvPr/>
        </p:nvPicPr>
        <p:blipFill>
          <a:blip r:embed="rId5"/>
          <a:stretch>
            <a:fillRect/>
          </a:stretch>
        </p:blipFill>
        <p:spPr>
          <a:xfrm rot="3323125">
            <a:off x="1119155" y="1073695"/>
            <a:ext cx="2650178" cy="2650178"/>
          </a:xfrm>
          <a:prstGeom prst="rect">
            <a:avLst/>
          </a:prstGeom>
        </p:spPr>
      </p:pic>
      <p:pic>
        <p:nvPicPr>
          <p:cNvPr id="7" name="Picture 6" descr="Mixed lot Including 1 x Boston Scientific Epic 14 x 40 Endoscopic Stent  System and 1 x Fujifilm Arietta 750 Instruction Manual with Disc | April  2024 Mixed Medical Part 3 - British Medical Auctions">
            <a:extLst>
              <a:ext uri="{FF2B5EF4-FFF2-40B4-BE49-F238E27FC236}">
                <a16:creationId xmlns:a16="http://schemas.microsoft.com/office/drawing/2014/main" id="{9EAC090B-8C69-F2AA-15B7-50D8D7CC8464}"/>
              </a:ext>
            </a:extLst>
          </p:cNvPr>
          <p:cNvPicPr>
            <a:picLocks noChangeAspect="1"/>
          </p:cNvPicPr>
          <p:nvPr/>
        </p:nvPicPr>
        <p:blipFill>
          <a:blip r:embed="rId6"/>
          <a:srcRect l="1130" t="58230" r="-1130" b="-2647"/>
          <a:stretch>
            <a:fillRect/>
          </a:stretch>
        </p:blipFill>
        <p:spPr>
          <a:xfrm>
            <a:off x="524957" y="3602677"/>
            <a:ext cx="3838574" cy="1278731"/>
          </a:xfrm>
          <a:prstGeom prst="rect">
            <a:avLst/>
          </a:prstGeom>
        </p:spPr>
      </p:pic>
      <p:sp>
        <p:nvSpPr>
          <p:cNvPr id="8" name="Rectangle 7">
            <a:extLst>
              <a:ext uri="{FF2B5EF4-FFF2-40B4-BE49-F238E27FC236}">
                <a16:creationId xmlns:a16="http://schemas.microsoft.com/office/drawing/2014/main" id="{79C29770-188A-BC4F-E014-F4031CB83316}"/>
              </a:ext>
            </a:extLst>
          </p:cNvPr>
          <p:cNvSpPr/>
          <p:nvPr/>
        </p:nvSpPr>
        <p:spPr>
          <a:xfrm>
            <a:off x="549450" y="738893"/>
            <a:ext cx="3200400" cy="885800"/>
          </a:xfrm>
          <a:prstGeom prst="rect">
            <a:avLst/>
          </a:prstGeom>
          <a:no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B2B4326D-3442-BDBB-2CAE-B4845AD99511}"/>
              </a:ext>
            </a:extLst>
          </p:cNvPr>
          <p:cNvSpPr/>
          <p:nvPr/>
        </p:nvSpPr>
        <p:spPr>
          <a:xfrm>
            <a:off x="762000" y="738893"/>
            <a:ext cx="2987850" cy="994657"/>
          </a:xfrm>
          <a:prstGeom prst="rect">
            <a:avLst/>
          </a:prstGeom>
          <a:solidFill>
            <a:schemeClr val="bg1"/>
          </a:solidFill>
          <a:ln>
            <a:solidFill>
              <a:schemeClr val="bg1"/>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9165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017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repeatCount="indefinite"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47207B-CDE7-229C-19C4-8EECE1C14BE2}"/>
              </a:ext>
            </a:extLst>
          </p:cNvPr>
          <p:cNvSpPr>
            <a:spLocks noGrp="1"/>
          </p:cNvSpPr>
          <p:nvPr>
            <p:ph type="body" sz="quarter" idx="10"/>
          </p:nvPr>
        </p:nvSpPr>
        <p:spPr/>
        <p:txBody>
          <a:bodyPr/>
          <a:lstStyle/>
          <a:p>
            <a:r>
              <a:rPr lang="en-US" dirty="0"/>
              <a:t>Intensive Monitoring and Digital Hardware</a:t>
            </a:r>
          </a:p>
        </p:txBody>
      </p:sp>
      <p:sp>
        <p:nvSpPr>
          <p:cNvPr id="3" name="Content Placeholder 2">
            <a:extLst>
              <a:ext uri="{FF2B5EF4-FFF2-40B4-BE49-F238E27FC236}">
                <a16:creationId xmlns:a16="http://schemas.microsoft.com/office/drawing/2014/main" id="{F39405E0-95C8-1F41-7A4D-C468836A9AA4}"/>
              </a:ext>
            </a:extLst>
          </p:cNvPr>
          <p:cNvSpPr>
            <a:spLocks noGrp="1"/>
          </p:cNvSpPr>
          <p:nvPr>
            <p:ph sz="quarter" idx="11"/>
          </p:nvPr>
        </p:nvSpPr>
        <p:spPr/>
        <p:txBody>
          <a:bodyPr>
            <a:normAutofit/>
          </a:bodyPr>
          <a:lstStyle/>
          <a:p>
            <a:pPr marL="0" indent="0">
              <a:buNone/>
            </a:pPr>
            <a:r>
              <a:rPr lang="en-US" sz="1900" b="0" dirty="0"/>
              <a:t>Recent guidelines for the management of heart failure and atrial fibrillation emphasize proactive, continuous monitoring.</a:t>
            </a:r>
          </a:p>
          <a:p>
            <a:r>
              <a:rPr lang="en-US" sz="1800" dirty="0"/>
              <a:t>Travelling: </a:t>
            </a:r>
            <a:r>
              <a:rPr lang="en-US" sz="1800" b="0" dirty="0"/>
              <a:t>Multiple outpatient visits for investigation or follow-up may necessitate extensive travelling</a:t>
            </a:r>
            <a:endParaRPr lang="en-US" sz="1800" dirty="0"/>
          </a:p>
          <a:p>
            <a:r>
              <a:rPr lang="en-US" sz="1800" dirty="0"/>
              <a:t>Electronic Waste:</a:t>
            </a:r>
            <a:r>
              <a:rPr lang="en-US" sz="1800" b="0" dirty="0"/>
              <a:t> Remote monitoring may necessitate the widespread distribution of proprietary digital devices, sensors, and batteries. The life cycle of this hardware—from rare earth mineral extraction to end-of-life disposal—contributes to a growing "e-waste" footprint in cardiovascular care.</a:t>
            </a:r>
          </a:p>
          <a:p>
            <a:r>
              <a:rPr lang="en-US" sz="1800" dirty="0"/>
              <a:t>Data Center Load:</a:t>
            </a:r>
            <a:r>
              <a:rPr lang="en-US" sz="1800" b="0" dirty="0"/>
              <a:t> The shift toward digital health and AI-integrated care requires massive computational power for cloud storage and analysis, contributing to the energy consumption of large-scale healthcare data infrastructure</a:t>
            </a:r>
          </a:p>
          <a:p>
            <a:endParaRPr lang="en-US" dirty="0"/>
          </a:p>
        </p:txBody>
      </p:sp>
    </p:spTree>
    <p:extLst>
      <p:ext uri="{BB962C8B-B14F-4D97-AF65-F5344CB8AC3E}">
        <p14:creationId xmlns:p14="http://schemas.microsoft.com/office/powerpoint/2010/main" val="3490799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A37993D-1DAE-35FE-AC3D-40EB6ADBBB9D}"/>
              </a:ext>
            </a:extLst>
          </p:cNvPr>
          <p:cNvSpPr>
            <a:spLocks noGrp="1"/>
          </p:cNvSpPr>
          <p:nvPr>
            <p:ph type="body" sz="quarter" idx="10"/>
          </p:nvPr>
        </p:nvSpPr>
        <p:spPr/>
        <p:txBody>
          <a:bodyPr/>
          <a:lstStyle/>
          <a:p>
            <a:r>
              <a:rPr lang="en-US" dirty="0"/>
              <a:t>Pharmacological Persistence</a:t>
            </a:r>
          </a:p>
        </p:txBody>
      </p:sp>
      <p:sp>
        <p:nvSpPr>
          <p:cNvPr id="3" name="Content Placeholder 2">
            <a:extLst>
              <a:ext uri="{FF2B5EF4-FFF2-40B4-BE49-F238E27FC236}">
                <a16:creationId xmlns:a16="http://schemas.microsoft.com/office/drawing/2014/main" id="{5170D601-DBAA-3FF0-00E9-36FBE1286A36}"/>
              </a:ext>
            </a:extLst>
          </p:cNvPr>
          <p:cNvSpPr>
            <a:spLocks noGrp="1"/>
          </p:cNvSpPr>
          <p:nvPr>
            <p:ph sz="quarter" idx="11"/>
          </p:nvPr>
        </p:nvSpPr>
        <p:spPr/>
        <p:txBody>
          <a:bodyPr>
            <a:normAutofit/>
          </a:bodyPr>
          <a:lstStyle/>
          <a:p>
            <a:pPr marL="0" indent="0">
              <a:buNone/>
            </a:pPr>
            <a:r>
              <a:rPr lang="en-US" sz="1800" b="0" dirty="0"/>
              <a:t>While modern polypharmacy (e.g., lipid-lowering agents, anti-platelets, ACE inhibitors) for cardiovascular prevention is key for CV health, it has a downstream environmental effect, particularly if wasted.</a:t>
            </a:r>
          </a:p>
          <a:p>
            <a:r>
              <a:rPr lang="en-US" sz="1800" dirty="0"/>
              <a:t>Waterways Pollution:</a:t>
            </a:r>
            <a:r>
              <a:rPr lang="en-US" sz="1800" b="0" dirty="0"/>
              <a:t> Cardiovascular drugs are frequently detected in municipal wastewater and surface waters because human bodies excrete these compounds, and standard wastewater treatment plants are often not equipped to remove complex pharmaceutical molecules.</a:t>
            </a:r>
          </a:p>
          <a:p>
            <a:endParaRPr lang="en-US" dirty="0"/>
          </a:p>
        </p:txBody>
      </p:sp>
    </p:spTree>
    <p:extLst>
      <p:ext uri="{BB962C8B-B14F-4D97-AF65-F5344CB8AC3E}">
        <p14:creationId xmlns:p14="http://schemas.microsoft.com/office/powerpoint/2010/main" val="2506926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3C66A09-7677-4DDA-13B9-F3739C34B6DB}"/>
              </a:ext>
            </a:extLst>
          </p:cNvPr>
          <p:cNvSpPr>
            <a:spLocks noGrp="1"/>
          </p:cNvSpPr>
          <p:nvPr>
            <p:ph type="body" sz="quarter" idx="10"/>
          </p:nvPr>
        </p:nvSpPr>
        <p:spPr/>
        <p:txBody>
          <a:bodyPr/>
          <a:lstStyle/>
          <a:p>
            <a:r>
              <a:rPr lang="en-US" dirty="0"/>
              <a:t>Conclusions</a:t>
            </a:r>
          </a:p>
        </p:txBody>
      </p:sp>
      <p:sp>
        <p:nvSpPr>
          <p:cNvPr id="3" name="Content Placeholder 2">
            <a:extLst>
              <a:ext uri="{FF2B5EF4-FFF2-40B4-BE49-F238E27FC236}">
                <a16:creationId xmlns:a16="http://schemas.microsoft.com/office/drawing/2014/main" id="{C77F9A0A-1B3B-07CB-7AFA-ACE496F92329}"/>
              </a:ext>
            </a:extLst>
          </p:cNvPr>
          <p:cNvSpPr>
            <a:spLocks noGrp="1"/>
          </p:cNvSpPr>
          <p:nvPr>
            <p:ph sz="quarter" idx="11"/>
          </p:nvPr>
        </p:nvSpPr>
        <p:spPr/>
        <p:txBody>
          <a:bodyPr/>
          <a:lstStyle/>
          <a:p>
            <a:pPr marL="0" indent="0">
              <a:buNone/>
            </a:pPr>
            <a:r>
              <a:rPr lang="es-ES" dirty="0" err="1"/>
              <a:t>Sustainability</a:t>
            </a:r>
            <a:r>
              <a:rPr lang="es-ES" dirty="0"/>
              <a:t> </a:t>
            </a:r>
          </a:p>
          <a:p>
            <a:r>
              <a:rPr lang="en-US" b="0" dirty="0"/>
              <a:t>Should be considered to be included  in guidelines in order to complement scientific evidence similar to health economy, and availability of therapies</a:t>
            </a:r>
          </a:p>
          <a:p>
            <a:endParaRPr lang="es-ES" dirty="0"/>
          </a:p>
          <a:p>
            <a:endParaRPr lang="en-US" dirty="0"/>
          </a:p>
        </p:txBody>
      </p:sp>
    </p:spTree>
    <p:extLst>
      <p:ext uri="{BB962C8B-B14F-4D97-AF65-F5344CB8AC3E}">
        <p14:creationId xmlns:p14="http://schemas.microsoft.com/office/powerpoint/2010/main" val="2287314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D788BD-EC37-25A2-13BE-81F4BAB9178C}"/>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33511690-E6C1-BA45-EA33-CB057105E5A8}"/>
              </a:ext>
            </a:extLst>
          </p:cNvPr>
          <p:cNvSpPr>
            <a:spLocks noGrp="1"/>
          </p:cNvSpPr>
          <p:nvPr>
            <p:ph type="body" sz="quarter" idx="10"/>
          </p:nvPr>
        </p:nvSpPr>
        <p:spPr/>
        <p:txBody>
          <a:bodyPr/>
          <a:lstStyle/>
          <a:p>
            <a:r>
              <a:rPr lang="es-ES" sz="2400" dirty="0" err="1"/>
              <a:t>What</a:t>
            </a:r>
            <a:r>
              <a:rPr lang="es-ES" sz="2400" dirty="0"/>
              <a:t> </a:t>
            </a:r>
            <a:r>
              <a:rPr lang="es-ES" sz="2400" dirty="0" err="1"/>
              <a:t>type</a:t>
            </a:r>
            <a:r>
              <a:rPr lang="es-ES" sz="2400" dirty="0"/>
              <a:t> </a:t>
            </a:r>
            <a:r>
              <a:rPr lang="es-ES" sz="2400" dirty="0" err="1"/>
              <a:t>of</a:t>
            </a:r>
            <a:r>
              <a:rPr lang="es-ES" sz="2400" dirty="0"/>
              <a:t> </a:t>
            </a:r>
            <a:r>
              <a:rPr lang="es-ES" sz="2400" dirty="0" err="1"/>
              <a:t>sustainability</a:t>
            </a:r>
            <a:r>
              <a:rPr lang="es-ES" sz="2400" dirty="0"/>
              <a:t> </a:t>
            </a:r>
            <a:r>
              <a:rPr lang="en-US" sz="2400" dirty="0"/>
              <a:t>is appropriate for guidelines</a:t>
            </a:r>
            <a:endParaRPr lang="es-ES" sz="2400" dirty="0"/>
          </a:p>
          <a:p>
            <a:endParaRPr lang="es-ES" sz="2400" dirty="0"/>
          </a:p>
        </p:txBody>
      </p:sp>
      <p:sp>
        <p:nvSpPr>
          <p:cNvPr id="3" name="Marcador de contenido 2">
            <a:extLst>
              <a:ext uri="{FF2B5EF4-FFF2-40B4-BE49-F238E27FC236}">
                <a16:creationId xmlns:a16="http://schemas.microsoft.com/office/drawing/2014/main" id="{B8BD925F-4856-AAAD-4A2C-FA8503689586}"/>
              </a:ext>
            </a:extLst>
          </p:cNvPr>
          <p:cNvSpPr>
            <a:spLocks noGrp="1"/>
          </p:cNvSpPr>
          <p:nvPr>
            <p:ph sz="quarter" idx="11"/>
          </p:nvPr>
        </p:nvSpPr>
        <p:spPr>
          <a:xfrm>
            <a:off x="323850" y="915566"/>
            <a:ext cx="7219950" cy="3890434"/>
          </a:xfrm>
        </p:spPr>
        <p:txBody>
          <a:bodyPr>
            <a:normAutofit/>
          </a:bodyPr>
          <a:lstStyle/>
          <a:p>
            <a:r>
              <a:rPr lang="en-US" sz="1400" dirty="0"/>
              <a:t>Environmental Sustainability and Planetary Health</a:t>
            </a:r>
            <a:r>
              <a:rPr lang="en-US" sz="1400" b="0" dirty="0"/>
              <a:t>: </a:t>
            </a:r>
          </a:p>
          <a:p>
            <a:pPr marL="0" indent="0">
              <a:buNone/>
            </a:pPr>
            <a:r>
              <a:rPr lang="en-US" sz="1400" b="0" dirty="0"/>
              <a:t>The ability to improve, maintain, or restore health while minimizing negative impacts on the environment and leveraging opportunities to restore it (WHO). </a:t>
            </a:r>
          </a:p>
          <a:p>
            <a:pPr marL="0" indent="0">
              <a:buNone/>
            </a:pPr>
            <a:r>
              <a:rPr lang="en-US" sz="1400" b="0" dirty="0"/>
              <a:t>Planetary health, stands for achieving the highest possible standard of human health, well-being, and equity within "planetary boundaries" (the nine biophysical limits within which humanity can safely operate).</a:t>
            </a:r>
          </a:p>
          <a:p>
            <a:endParaRPr lang="en-US" dirty="0"/>
          </a:p>
        </p:txBody>
      </p:sp>
      <p:pic>
        <p:nvPicPr>
          <p:cNvPr id="4" name="Picture 3" descr="The nine boundaries humanity must respect to keep the planet ...">
            <a:extLst>
              <a:ext uri="{FF2B5EF4-FFF2-40B4-BE49-F238E27FC236}">
                <a16:creationId xmlns:a16="http://schemas.microsoft.com/office/drawing/2014/main" id="{4C2FEF83-E6CE-6810-3925-FD5AE74DEE94}"/>
              </a:ext>
            </a:extLst>
          </p:cNvPr>
          <p:cNvPicPr>
            <a:picLocks noChangeAspect="1"/>
          </p:cNvPicPr>
          <p:nvPr/>
        </p:nvPicPr>
        <p:blipFill>
          <a:blip r:embed="rId2"/>
          <a:stretch>
            <a:fillRect/>
          </a:stretch>
        </p:blipFill>
        <p:spPr>
          <a:xfrm>
            <a:off x="4876800" y="2413929"/>
            <a:ext cx="2581221" cy="2601387"/>
          </a:xfrm>
          <a:prstGeom prst="rect">
            <a:avLst/>
          </a:prstGeom>
        </p:spPr>
      </p:pic>
      <p:sp>
        <p:nvSpPr>
          <p:cNvPr id="6" name="TextBox 5">
            <a:extLst>
              <a:ext uri="{FF2B5EF4-FFF2-40B4-BE49-F238E27FC236}">
                <a16:creationId xmlns:a16="http://schemas.microsoft.com/office/drawing/2014/main" id="{E87DD77A-622E-AEE0-B6F4-9B38FFD8AD2F}"/>
              </a:ext>
            </a:extLst>
          </p:cNvPr>
          <p:cNvSpPr txBox="1"/>
          <p:nvPr/>
        </p:nvSpPr>
        <p:spPr>
          <a:xfrm>
            <a:off x="5410200" y="2218551"/>
            <a:ext cx="1587606" cy="276999"/>
          </a:xfrm>
          <a:prstGeom prst="rect">
            <a:avLst/>
          </a:prstGeom>
          <a:noFill/>
        </p:spPr>
        <p:txBody>
          <a:bodyPr wrap="square">
            <a:spAutoFit/>
          </a:bodyPr>
          <a:lstStyle/>
          <a:p>
            <a:r>
              <a:rPr lang="en-US" sz="1200" dirty="0"/>
              <a:t>P</a:t>
            </a:r>
            <a:r>
              <a:rPr lang="en-US" sz="1200" b="0" dirty="0"/>
              <a:t>lanetary boundaries</a:t>
            </a:r>
            <a:endParaRPr lang="en-US" sz="1200" dirty="0"/>
          </a:p>
        </p:txBody>
      </p:sp>
    </p:spTree>
    <p:extLst>
      <p:ext uri="{BB962C8B-B14F-4D97-AF65-F5344CB8AC3E}">
        <p14:creationId xmlns:p14="http://schemas.microsoft.com/office/powerpoint/2010/main" val="30077209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3AFD857-64BF-F3DE-DDD7-05157DFB90F1}"/>
              </a:ext>
            </a:extLst>
          </p:cNvPr>
          <p:cNvSpPr>
            <a:spLocks noGrp="1"/>
          </p:cNvSpPr>
          <p:nvPr>
            <p:ph type="body" sz="quarter" idx="10"/>
          </p:nvPr>
        </p:nvSpPr>
        <p:spPr/>
        <p:txBody>
          <a:bodyPr/>
          <a:lstStyle/>
          <a:p>
            <a:r>
              <a:rPr lang="es-ES" sz="2400" dirty="0" err="1"/>
              <a:t>What</a:t>
            </a:r>
            <a:r>
              <a:rPr lang="es-ES" sz="2400" dirty="0"/>
              <a:t> </a:t>
            </a:r>
            <a:r>
              <a:rPr lang="es-ES" sz="2400" dirty="0" err="1"/>
              <a:t>type</a:t>
            </a:r>
            <a:r>
              <a:rPr lang="es-ES" sz="2400" dirty="0"/>
              <a:t> </a:t>
            </a:r>
            <a:r>
              <a:rPr lang="es-ES" sz="2400" dirty="0" err="1"/>
              <a:t>of</a:t>
            </a:r>
            <a:r>
              <a:rPr lang="es-ES" sz="2400" dirty="0"/>
              <a:t> </a:t>
            </a:r>
            <a:r>
              <a:rPr lang="es-ES" sz="2400" dirty="0" err="1"/>
              <a:t>sustainability</a:t>
            </a:r>
            <a:r>
              <a:rPr lang="es-ES" sz="2400" dirty="0"/>
              <a:t> </a:t>
            </a:r>
            <a:r>
              <a:rPr lang="en-US" sz="2400" dirty="0"/>
              <a:t>is appropriate for guidelines</a:t>
            </a:r>
            <a:endParaRPr lang="es-ES" sz="2400" dirty="0"/>
          </a:p>
          <a:p>
            <a:endParaRPr lang="es-ES" sz="2400" dirty="0"/>
          </a:p>
        </p:txBody>
      </p:sp>
      <p:sp>
        <p:nvSpPr>
          <p:cNvPr id="3" name="Marcador de contenido 2">
            <a:extLst>
              <a:ext uri="{FF2B5EF4-FFF2-40B4-BE49-F238E27FC236}">
                <a16:creationId xmlns:a16="http://schemas.microsoft.com/office/drawing/2014/main" id="{58FE993B-FA34-B8F9-B9AE-7F3E8305B863}"/>
              </a:ext>
            </a:extLst>
          </p:cNvPr>
          <p:cNvSpPr>
            <a:spLocks noGrp="1"/>
          </p:cNvSpPr>
          <p:nvPr>
            <p:ph sz="quarter" idx="11"/>
          </p:nvPr>
        </p:nvSpPr>
        <p:spPr>
          <a:xfrm>
            <a:off x="323850" y="915566"/>
            <a:ext cx="7524750" cy="3890434"/>
          </a:xfrm>
        </p:spPr>
        <p:txBody>
          <a:bodyPr>
            <a:noAutofit/>
          </a:bodyPr>
          <a:lstStyle/>
          <a:p>
            <a:r>
              <a:rPr lang="en-US" sz="1400" dirty="0"/>
              <a:t>Environmental Sustainability and Planetary Health</a:t>
            </a:r>
            <a:r>
              <a:rPr lang="en-US" sz="1400" b="0" dirty="0"/>
              <a:t>: </a:t>
            </a:r>
          </a:p>
          <a:p>
            <a:pPr marL="0" indent="0">
              <a:buNone/>
            </a:pPr>
            <a:r>
              <a:rPr lang="en-US" sz="1400" b="0" dirty="0"/>
              <a:t>The ability to improve, maintain, or restore health while minimizing negative impacts on the environment and leveraging opportunities to restore it (WHO). </a:t>
            </a:r>
          </a:p>
          <a:p>
            <a:pPr marL="0" indent="0">
              <a:buNone/>
            </a:pPr>
            <a:r>
              <a:rPr lang="en-US" sz="1400" b="0" dirty="0"/>
              <a:t>Planetary health - achieving the highest possible standard of human health, well-being, and equity within "planetary boundaries" (the nine biophysical limits within which humanity can safely operate).</a:t>
            </a:r>
          </a:p>
          <a:p>
            <a:endParaRPr lang="en-US" sz="1400" dirty="0"/>
          </a:p>
          <a:p>
            <a:r>
              <a:rPr lang="en-US" sz="1400" dirty="0"/>
              <a:t>Sustainable Value: </a:t>
            </a:r>
          </a:p>
          <a:p>
            <a:pPr marL="0" indent="0">
              <a:buNone/>
            </a:pPr>
            <a:r>
              <a:rPr lang="en-US" sz="1400" b="0" dirty="0"/>
              <a:t>Aims to maximize positive health outcomes while </a:t>
            </a:r>
            <a:r>
              <a:rPr lang="en-US" sz="1400" b="0" i="1" dirty="0"/>
              <a:t>minimizing negative environmental, social, and financial impacts</a:t>
            </a:r>
            <a:r>
              <a:rPr lang="en-US" sz="1400" b="0" dirty="0"/>
              <a:t>. The Centre for Sustainable Healthcare (CSH) defines "sustainable healthcare" as meeting the needs of current populations without damaging the health or ability of future or vulnerable populations to meet their own healthcare needs. </a:t>
            </a:r>
          </a:p>
          <a:p>
            <a:endParaRPr lang="en-US" sz="1400" dirty="0"/>
          </a:p>
          <a:p>
            <a:r>
              <a:rPr lang="en-US" sz="1400" dirty="0"/>
              <a:t>Sustainability of Clinical Adherence (Implementation Science):</a:t>
            </a:r>
            <a:r>
              <a:rPr lang="en-US" sz="1400" b="0" dirty="0"/>
              <a:t> </a:t>
            </a:r>
          </a:p>
          <a:p>
            <a:pPr marL="0" indent="0">
              <a:buNone/>
            </a:pPr>
            <a:r>
              <a:rPr lang="en-US" sz="1400" b="0" dirty="0"/>
              <a:t>Defined as the extent to which healthcare providers successfully maintain their adherence to evidence-based clinical practice guidelines as a part of their routine clinical workflow over a long period, typically measured more than one year after active implementation support has ceased</a:t>
            </a:r>
          </a:p>
        </p:txBody>
      </p:sp>
      <p:pic>
        <p:nvPicPr>
          <p:cNvPr id="4" name="Picture 3" descr="The nine boundaries humanity must respect to keep the planet ...">
            <a:extLst>
              <a:ext uri="{FF2B5EF4-FFF2-40B4-BE49-F238E27FC236}">
                <a16:creationId xmlns:a16="http://schemas.microsoft.com/office/drawing/2014/main" id="{55D8F579-0CB9-266E-7648-8F99BB318B53}"/>
              </a:ext>
            </a:extLst>
          </p:cNvPr>
          <p:cNvPicPr>
            <a:picLocks noChangeAspect="1"/>
          </p:cNvPicPr>
          <p:nvPr/>
        </p:nvPicPr>
        <p:blipFill>
          <a:blip r:embed="rId2"/>
          <a:stretch>
            <a:fillRect/>
          </a:stretch>
        </p:blipFill>
        <p:spPr>
          <a:xfrm>
            <a:off x="7391400" y="1332334"/>
            <a:ext cx="1587605" cy="1600008"/>
          </a:xfrm>
          <a:prstGeom prst="rect">
            <a:avLst/>
          </a:prstGeom>
        </p:spPr>
      </p:pic>
      <p:sp>
        <p:nvSpPr>
          <p:cNvPr id="6" name="TextBox 5">
            <a:extLst>
              <a:ext uri="{FF2B5EF4-FFF2-40B4-BE49-F238E27FC236}">
                <a16:creationId xmlns:a16="http://schemas.microsoft.com/office/drawing/2014/main" id="{84F74FFF-71C6-FF27-39A0-39DB955C8FF7}"/>
              </a:ext>
            </a:extLst>
          </p:cNvPr>
          <p:cNvSpPr txBox="1"/>
          <p:nvPr/>
        </p:nvSpPr>
        <p:spPr>
          <a:xfrm>
            <a:off x="7458021" y="1047750"/>
            <a:ext cx="1587606" cy="276999"/>
          </a:xfrm>
          <a:prstGeom prst="rect">
            <a:avLst/>
          </a:prstGeom>
          <a:noFill/>
        </p:spPr>
        <p:txBody>
          <a:bodyPr wrap="square">
            <a:spAutoFit/>
          </a:bodyPr>
          <a:lstStyle/>
          <a:p>
            <a:r>
              <a:rPr lang="en-US" sz="1200" dirty="0"/>
              <a:t>P</a:t>
            </a:r>
            <a:r>
              <a:rPr lang="en-US" sz="1200" b="0" dirty="0"/>
              <a:t>lanetary boundaries</a:t>
            </a:r>
            <a:endParaRPr lang="en-US" sz="1200" dirty="0"/>
          </a:p>
        </p:txBody>
      </p:sp>
    </p:spTree>
    <p:extLst>
      <p:ext uri="{BB962C8B-B14F-4D97-AF65-F5344CB8AC3E}">
        <p14:creationId xmlns:p14="http://schemas.microsoft.com/office/powerpoint/2010/main" val="1387974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06D088-C92B-056A-3F50-2638CDDDCC20}"/>
              </a:ext>
            </a:extLst>
          </p:cNvPr>
          <p:cNvSpPr>
            <a:spLocks noGrp="1"/>
          </p:cNvSpPr>
          <p:nvPr>
            <p:ph type="body" sz="quarter" idx="10"/>
          </p:nvPr>
        </p:nvSpPr>
        <p:spPr>
          <a:xfrm>
            <a:off x="324618" y="339502"/>
            <a:ext cx="7981182" cy="432048"/>
          </a:xfrm>
        </p:spPr>
        <p:txBody>
          <a:bodyPr/>
          <a:lstStyle/>
          <a:p>
            <a:r>
              <a:rPr lang="en-US" dirty="0"/>
              <a:t>1. Current Gaps and Needs</a:t>
            </a:r>
          </a:p>
        </p:txBody>
      </p:sp>
      <p:sp>
        <p:nvSpPr>
          <p:cNvPr id="3" name="Content Placeholder 2">
            <a:extLst>
              <a:ext uri="{FF2B5EF4-FFF2-40B4-BE49-F238E27FC236}">
                <a16:creationId xmlns:a16="http://schemas.microsoft.com/office/drawing/2014/main" id="{28634FE5-B471-D955-01B4-6B1BAB533096}"/>
              </a:ext>
            </a:extLst>
          </p:cNvPr>
          <p:cNvSpPr>
            <a:spLocks noGrp="1"/>
          </p:cNvSpPr>
          <p:nvPr>
            <p:ph sz="quarter" idx="11"/>
          </p:nvPr>
        </p:nvSpPr>
        <p:spPr>
          <a:xfrm>
            <a:off x="324618" y="1200150"/>
            <a:ext cx="7904982" cy="3200400"/>
          </a:xfrm>
        </p:spPr>
        <p:txBody>
          <a:bodyPr>
            <a:noAutofit/>
          </a:bodyPr>
          <a:lstStyle/>
          <a:p>
            <a:r>
              <a:rPr lang="en-US" sz="1800" b="0" dirty="0"/>
              <a:t>Historically, environmental sustainability considerations have been largely absent or addressed inconsistently in international clinical practice guidelines</a:t>
            </a:r>
          </a:p>
          <a:p>
            <a:r>
              <a:rPr lang="en-US" sz="1800" b="0" dirty="0"/>
              <a:t>While the ESC is increasingly incorporating sustainability into its strategic priorities and advocacy, clinical practice guidelines are primarily designed to maximize patient safety and clinical efficacy (and not any form of sustainability)</a:t>
            </a:r>
          </a:p>
          <a:p>
            <a:r>
              <a:rPr lang="en-US" sz="1800" b="0" dirty="0"/>
              <a:t>Is it time to include recommendations of ecologically friendly practices to explicitly stating their environmental impact in guidelines?</a:t>
            </a:r>
          </a:p>
        </p:txBody>
      </p:sp>
    </p:spTree>
    <p:extLst>
      <p:ext uri="{BB962C8B-B14F-4D97-AF65-F5344CB8AC3E}">
        <p14:creationId xmlns:p14="http://schemas.microsoft.com/office/powerpoint/2010/main" val="12432294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821932-52B5-69CA-E8B1-D5F875224E57}"/>
              </a:ext>
            </a:extLst>
          </p:cNvPr>
          <p:cNvSpPr>
            <a:spLocks noGrp="1"/>
          </p:cNvSpPr>
          <p:nvPr>
            <p:ph type="body" sz="quarter" idx="10"/>
          </p:nvPr>
        </p:nvSpPr>
        <p:spPr/>
        <p:txBody>
          <a:bodyPr/>
          <a:lstStyle/>
          <a:p>
            <a:r>
              <a:rPr lang="en-US" dirty="0"/>
              <a:t>2. Institutional and Organizational Initiatives</a:t>
            </a:r>
          </a:p>
        </p:txBody>
      </p:sp>
      <p:sp>
        <p:nvSpPr>
          <p:cNvPr id="3" name="Content Placeholder 2">
            <a:extLst>
              <a:ext uri="{FF2B5EF4-FFF2-40B4-BE49-F238E27FC236}">
                <a16:creationId xmlns:a16="http://schemas.microsoft.com/office/drawing/2014/main" id="{C31E98D3-008D-3BD1-D455-752BD9E3E893}"/>
              </a:ext>
            </a:extLst>
          </p:cNvPr>
          <p:cNvSpPr>
            <a:spLocks noGrp="1"/>
          </p:cNvSpPr>
          <p:nvPr>
            <p:ph sz="quarter" idx="11"/>
          </p:nvPr>
        </p:nvSpPr>
        <p:spPr/>
        <p:txBody>
          <a:bodyPr>
            <a:normAutofit/>
          </a:bodyPr>
          <a:lstStyle/>
          <a:p>
            <a:pPr marL="0" indent="0">
              <a:buNone/>
            </a:pPr>
            <a:r>
              <a:rPr lang="en-US" sz="2000" dirty="0"/>
              <a:t>Several leading healthcare evaluation and guideline-producing bodies are actively formulating strategies to incorporate environmental data into their processes</a:t>
            </a:r>
          </a:p>
          <a:p>
            <a:r>
              <a:rPr lang="en-US" sz="1800" b="0" dirty="0"/>
              <a:t>National Institute for Health and Care Excellence (NICE) has committed to leading globally on integrating environmental impact data (such as carbon footprint, freshwater consumption, and waste generation) directly into its guidance products and health technology evaluations.</a:t>
            </a:r>
          </a:p>
          <a:p>
            <a:r>
              <a:rPr lang="en-US" sz="1800" b="0" dirty="0"/>
              <a:t>The French National Authority for Health (HAS) has launched an environmental health roadmap that aims to encourage greater consideration of environmental criteria in both health technology assessments and the development of clinical practice guidelines</a:t>
            </a:r>
          </a:p>
          <a:p>
            <a:endParaRPr lang="en-US" sz="2000" b="0" dirty="0"/>
          </a:p>
        </p:txBody>
      </p:sp>
    </p:spTree>
    <p:extLst>
      <p:ext uri="{BB962C8B-B14F-4D97-AF65-F5344CB8AC3E}">
        <p14:creationId xmlns:p14="http://schemas.microsoft.com/office/powerpoint/2010/main" val="2876050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8A9E35-A236-B2D8-2E6B-A0434BB4D3CD}"/>
              </a:ext>
            </a:extLst>
          </p:cNvPr>
          <p:cNvSpPr>
            <a:spLocks noGrp="1"/>
          </p:cNvSpPr>
          <p:nvPr>
            <p:ph type="body" sz="quarter" idx="10"/>
          </p:nvPr>
        </p:nvSpPr>
        <p:spPr/>
        <p:txBody>
          <a:bodyPr/>
          <a:lstStyle/>
          <a:p>
            <a:r>
              <a:rPr lang="en-US" dirty="0"/>
              <a:t>3. Clinical Examples and Targeted Areas</a:t>
            </a:r>
          </a:p>
        </p:txBody>
      </p:sp>
      <p:sp>
        <p:nvSpPr>
          <p:cNvPr id="3" name="Content Placeholder 2">
            <a:extLst>
              <a:ext uri="{FF2B5EF4-FFF2-40B4-BE49-F238E27FC236}">
                <a16:creationId xmlns:a16="http://schemas.microsoft.com/office/drawing/2014/main" id="{C2B2CCD9-8A57-A24B-FC3E-8BDECD8C01CD}"/>
              </a:ext>
            </a:extLst>
          </p:cNvPr>
          <p:cNvSpPr>
            <a:spLocks noGrp="1"/>
          </p:cNvSpPr>
          <p:nvPr>
            <p:ph sz="quarter" idx="11"/>
          </p:nvPr>
        </p:nvSpPr>
        <p:spPr>
          <a:xfrm>
            <a:off x="323850" y="915566"/>
            <a:ext cx="7632700" cy="3637384"/>
          </a:xfrm>
        </p:spPr>
        <p:txBody>
          <a:bodyPr>
            <a:normAutofit lnSpcReduction="10000"/>
          </a:bodyPr>
          <a:lstStyle/>
          <a:p>
            <a:pPr marL="0" indent="0">
              <a:buNone/>
            </a:pPr>
            <a:r>
              <a:rPr lang="en-US" sz="2000" dirty="0"/>
              <a:t>Integration of sustainability is particularly advanced in clinical areas that are high-volume or highly carbon-intensive:</a:t>
            </a:r>
          </a:p>
          <a:p>
            <a:endParaRPr lang="en-US" sz="2000" dirty="0"/>
          </a:p>
          <a:p>
            <a:r>
              <a:rPr lang="en-US" sz="1600" dirty="0"/>
              <a:t>Clinical asthma and COPD guidelines </a:t>
            </a:r>
            <a:r>
              <a:rPr lang="en-US" sz="1600" b="0" dirty="0"/>
              <a:t>(such as those from NICE and the British Thoracic Society) increasingly recommend propellant-free dry powder inhalers (DPIs) or soft mist inhalers (SMIs) over high-global-warming-potential metered-d</a:t>
            </a:r>
          </a:p>
          <a:p>
            <a:r>
              <a:rPr lang="en-US" sz="1600" dirty="0"/>
              <a:t>Operating Rooms (ORs) and Anesthesia:</a:t>
            </a:r>
            <a:r>
              <a:rPr lang="en-US" sz="1600" b="0" dirty="0"/>
              <a:t> Systematic reviews have established frameworks for integrating sustainability into OR guidelines. Key areas of focus include substituting high-impact volatile anesthetic gases, evaluating disposable versus reusable surgical instruments, utilizing low-impact surgical techniques, and managing OR ventilation energy consumption</a:t>
            </a:r>
          </a:p>
          <a:p>
            <a:r>
              <a:rPr lang="en-US" sz="1600" dirty="0"/>
              <a:t>Dentistry: </a:t>
            </a:r>
            <a:r>
              <a:rPr lang="en-US" sz="1600" b="0" dirty="0"/>
              <a:t>Guidelines for environmental sustainability in dentistry address the broader clinic footprint, including recommendations regarding patient/staff travel, green procurement of supplies, waste segregation, and energy efficiency.</a:t>
            </a:r>
          </a:p>
        </p:txBody>
      </p:sp>
    </p:spTree>
    <p:extLst>
      <p:ext uri="{BB962C8B-B14F-4D97-AF65-F5344CB8AC3E}">
        <p14:creationId xmlns:p14="http://schemas.microsoft.com/office/powerpoint/2010/main" val="282743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86D60C6-5E92-09C5-332F-5EC1537AA6F4}"/>
              </a:ext>
            </a:extLst>
          </p:cNvPr>
          <p:cNvSpPr>
            <a:spLocks noGrp="1"/>
          </p:cNvSpPr>
          <p:nvPr>
            <p:ph type="body" sz="quarter" idx="10"/>
          </p:nvPr>
        </p:nvSpPr>
        <p:spPr>
          <a:xfrm>
            <a:off x="152400" y="313124"/>
            <a:ext cx="8839200" cy="432048"/>
          </a:xfrm>
          <a:solidFill>
            <a:schemeClr val="bg1"/>
          </a:solidFill>
        </p:spPr>
        <p:txBody>
          <a:bodyPr/>
          <a:lstStyle/>
          <a:p>
            <a:r>
              <a:rPr lang="en-US" dirty="0"/>
              <a:t>4. New Methodological and Decision-Making Frameworks</a:t>
            </a:r>
          </a:p>
        </p:txBody>
      </p:sp>
      <p:sp>
        <p:nvSpPr>
          <p:cNvPr id="3" name="Content Placeholder 2">
            <a:extLst>
              <a:ext uri="{FF2B5EF4-FFF2-40B4-BE49-F238E27FC236}">
                <a16:creationId xmlns:a16="http://schemas.microsoft.com/office/drawing/2014/main" id="{DF4F7B86-2B55-CD5D-C5BD-B8E635CF01AA}"/>
              </a:ext>
            </a:extLst>
          </p:cNvPr>
          <p:cNvSpPr>
            <a:spLocks noGrp="1"/>
          </p:cNvSpPr>
          <p:nvPr>
            <p:ph sz="quarter" idx="11"/>
          </p:nvPr>
        </p:nvSpPr>
        <p:spPr>
          <a:xfrm>
            <a:off x="250371" y="1447800"/>
            <a:ext cx="8001000" cy="3562350"/>
          </a:xfrm>
        </p:spPr>
        <p:txBody>
          <a:bodyPr>
            <a:noAutofit/>
          </a:bodyPr>
          <a:lstStyle/>
          <a:p>
            <a:r>
              <a:rPr lang="en-US" sz="1400" dirty="0"/>
              <a:t>GRADE Guidance 46 (Planetary Health): </a:t>
            </a:r>
            <a:r>
              <a:rPr lang="en-US" sz="1400" b="0" dirty="0"/>
              <a:t>has developed formal guidance to help panels systematically consider planetary health. It provides signaling questions across nine "planetary boundaries" (e.g., climate change, biosphere integrity, and freshwater change) to guide scoping and question-formulation.</a:t>
            </a:r>
          </a:p>
          <a:p>
            <a:endParaRPr lang="en-US" sz="1400" dirty="0"/>
          </a:p>
          <a:p>
            <a:r>
              <a:rPr lang="en-US" sz="1400" dirty="0"/>
              <a:t>PICO : </a:t>
            </a:r>
            <a:r>
              <a:rPr lang="en-US" sz="1400" b="0" dirty="0"/>
              <a:t>Methodologists recommend introducing environmental criteria at the earliest stages of guideline scoping. This involves integrating environmental outcomes directly into the PICO (Patient, Intervention, Comparison, Outcome) framework and utilizing the GRADE Evidence-to-Decision (</a:t>
            </a:r>
            <a:r>
              <a:rPr lang="en-US" sz="1400" b="0" dirty="0" err="1"/>
              <a:t>EtD</a:t>
            </a:r>
            <a:r>
              <a:rPr lang="en-US" sz="1400" b="0" dirty="0"/>
              <a:t>) framework to weigh environmental costs alongside traditional clinical and economic outcomes.</a:t>
            </a:r>
          </a:p>
          <a:p>
            <a:endParaRPr lang="en-US" sz="1400" dirty="0"/>
          </a:p>
          <a:p>
            <a:r>
              <a:rPr lang="en-US" sz="1400" dirty="0"/>
              <a:t>Life Cycle Assessments (LCAs) and Circular Economy: </a:t>
            </a:r>
            <a:r>
              <a:rPr lang="en-US" sz="1400" b="0" dirty="0"/>
              <a:t>Guidelines are beginning to incorporate LCAs, which quantify environmental impacts across a product's entire life cycle. </a:t>
            </a:r>
          </a:p>
        </p:txBody>
      </p:sp>
      <p:sp>
        <p:nvSpPr>
          <p:cNvPr id="5" name="TextBox 4">
            <a:extLst>
              <a:ext uri="{FF2B5EF4-FFF2-40B4-BE49-F238E27FC236}">
                <a16:creationId xmlns:a16="http://schemas.microsoft.com/office/drawing/2014/main" id="{FD3C7050-9412-4CD0-7198-C8F788955349}"/>
              </a:ext>
            </a:extLst>
          </p:cNvPr>
          <p:cNvSpPr txBox="1"/>
          <p:nvPr/>
        </p:nvSpPr>
        <p:spPr>
          <a:xfrm>
            <a:off x="228600" y="745172"/>
            <a:ext cx="7543800" cy="646331"/>
          </a:xfrm>
          <a:prstGeom prst="rect">
            <a:avLst/>
          </a:prstGeom>
          <a:noFill/>
        </p:spPr>
        <p:txBody>
          <a:bodyPr wrap="square">
            <a:spAutoFit/>
          </a:bodyPr>
          <a:lstStyle/>
          <a:p>
            <a:r>
              <a:rPr lang="en-US" sz="1800" b="1" dirty="0"/>
              <a:t>Guideline development groups are utilizing structured frameworks to make the integration of sustainability objective and evidence-based:</a:t>
            </a:r>
          </a:p>
        </p:txBody>
      </p:sp>
      <p:sp>
        <p:nvSpPr>
          <p:cNvPr id="8" name="TextBox 7">
            <a:extLst>
              <a:ext uri="{FF2B5EF4-FFF2-40B4-BE49-F238E27FC236}">
                <a16:creationId xmlns:a16="http://schemas.microsoft.com/office/drawing/2014/main" id="{25D8BF80-CB19-A9A6-C358-64AE8CFF0BA0}"/>
              </a:ext>
            </a:extLst>
          </p:cNvPr>
          <p:cNvSpPr txBox="1"/>
          <p:nvPr/>
        </p:nvSpPr>
        <p:spPr>
          <a:xfrm>
            <a:off x="5257800" y="4127837"/>
            <a:ext cx="3886200" cy="1015663"/>
          </a:xfrm>
          <a:prstGeom prst="rect">
            <a:avLst/>
          </a:prstGeom>
          <a:solidFill>
            <a:schemeClr val="bg1"/>
          </a:solidFill>
          <a:effectLst>
            <a:outerShdw blurRad="50800" dist="38100" dir="8100000" algn="tr" rotWithShape="0">
              <a:prstClr val="black">
                <a:alpha val="40000"/>
              </a:prstClr>
            </a:outerShdw>
          </a:effectLst>
        </p:spPr>
        <p:txBody>
          <a:bodyPr wrap="square">
            <a:spAutoFit/>
          </a:bodyPr>
          <a:lstStyle/>
          <a:p>
            <a:pPr marL="342900" indent="-342900">
              <a:buAutoNum type="arabicPeriod"/>
            </a:pPr>
            <a:r>
              <a:rPr lang="en-US" sz="1200" b="1" u="none" strike="noStrike" dirty="0">
                <a:effectLst/>
                <a:latin typeface="Google Sans"/>
              </a:rPr>
              <a:t>Raw Material Extraction</a:t>
            </a:r>
            <a:endParaRPr lang="en-US" sz="1200" b="1" dirty="0">
              <a:latin typeface="Google Sans"/>
            </a:endParaRPr>
          </a:p>
          <a:p>
            <a:pPr marL="342900" indent="-342900">
              <a:buAutoNum type="arabicPeriod"/>
            </a:pPr>
            <a:r>
              <a:rPr lang="en-US" sz="1200" b="1" u="none" strike="noStrike" dirty="0">
                <a:effectLst/>
                <a:latin typeface="Google Sans"/>
              </a:rPr>
              <a:t>Manufacturing &amp; Processing</a:t>
            </a:r>
            <a:r>
              <a:rPr lang="en-US" sz="1200" b="0" u="none" strike="noStrike" dirty="0">
                <a:effectLst/>
                <a:latin typeface="Google Sans"/>
              </a:rPr>
              <a:t> </a:t>
            </a:r>
          </a:p>
          <a:p>
            <a:pPr marL="342900" indent="-342900">
              <a:buAutoNum type="arabicPeriod"/>
            </a:pPr>
            <a:r>
              <a:rPr lang="en-US" sz="1200" b="1" u="none" strike="noStrike" dirty="0">
                <a:effectLst/>
                <a:latin typeface="Google Sans"/>
              </a:rPr>
              <a:t>Distribution &amp; Transportation</a:t>
            </a:r>
            <a:endParaRPr lang="en-US" sz="1200" b="1" dirty="0">
              <a:latin typeface="Google Sans"/>
            </a:endParaRPr>
          </a:p>
          <a:p>
            <a:pPr marL="342900" indent="-342900">
              <a:buAutoNum type="arabicPeriod"/>
            </a:pPr>
            <a:r>
              <a:rPr lang="en-US" sz="1200" b="1" i="0" u="none" strike="noStrike" dirty="0">
                <a:solidFill>
                  <a:srgbClr val="000000"/>
                </a:solidFill>
                <a:effectLst/>
                <a:latin typeface="Google Sans"/>
              </a:rPr>
              <a:t>Use Phase:</a:t>
            </a:r>
            <a:r>
              <a:rPr lang="en-US" sz="1200" dirty="0"/>
              <a:t> Energy consumption, maintenance</a:t>
            </a:r>
            <a:endParaRPr lang="en-US" sz="1200" b="1" dirty="0">
              <a:solidFill>
                <a:srgbClr val="000000"/>
              </a:solidFill>
              <a:latin typeface="Google Sans"/>
            </a:endParaRPr>
          </a:p>
          <a:p>
            <a:pPr marL="342900" indent="-342900">
              <a:buAutoNum type="arabicPeriod"/>
            </a:pPr>
            <a:r>
              <a:rPr lang="en-US" sz="1200" b="1" i="0" u="none" strike="noStrike" dirty="0">
                <a:solidFill>
                  <a:srgbClr val="000000"/>
                </a:solidFill>
                <a:effectLst/>
                <a:latin typeface="Google Sans"/>
              </a:rPr>
              <a:t>End of Life:</a:t>
            </a:r>
            <a:r>
              <a:rPr lang="en-US" sz="1200" b="0" i="0" u="none" strike="noStrike" dirty="0">
                <a:solidFill>
                  <a:srgbClr val="000000"/>
                </a:solidFill>
                <a:effectLst/>
                <a:latin typeface="Google Sans"/>
              </a:rPr>
              <a:t> Recycling, repurposing, or landfill disposal</a:t>
            </a:r>
            <a:endParaRPr lang="en-US" sz="1200" dirty="0"/>
          </a:p>
        </p:txBody>
      </p:sp>
      <p:grpSp>
        <p:nvGrpSpPr>
          <p:cNvPr id="11" name="Group 10">
            <a:extLst>
              <a:ext uri="{FF2B5EF4-FFF2-40B4-BE49-F238E27FC236}">
                <a16:creationId xmlns:a16="http://schemas.microsoft.com/office/drawing/2014/main" id="{4A6C19B0-5F0C-E4FD-FBE4-A4794156D72E}"/>
              </a:ext>
            </a:extLst>
          </p:cNvPr>
          <p:cNvGrpSpPr/>
          <p:nvPr/>
        </p:nvGrpSpPr>
        <p:grpSpPr>
          <a:xfrm>
            <a:off x="8199560" y="668436"/>
            <a:ext cx="996252" cy="2756773"/>
            <a:chOff x="6443200" y="938443"/>
            <a:chExt cx="996252" cy="2756773"/>
          </a:xfrm>
        </p:grpSpPr>
        <p:pic>
          <p:nvPicPr>
            <p:cNvPr id="9" name="Picture 8">
              <a:extLst>
                <a:ext uri="{FF2B5EF4-FFF2-40B4-BE49-F238E27FC236}">
                  <a16:creationId xmlns:a16="http://schemas.microsoft.com/office/drawing/2014/main" id="{4000C503-1E34-B2DE-2C0C-D2CC12931FF8}"/>
                </a:ext>
              </a:extLst>
            </p:cNvPr>
            <p:cNvPicPr>
              <a:picLocks noChangeAspect="1"/>
            </p:cNvPicPr>
            <p:nvPr/>
          </p:nvPicPr>
          <p:blipFill>
            <a:blip r:embed="rId2"/>
            <a:srcRect r="15865"/>
            <a:stretch>
              <a:fillRect/>
            </a:stretch>
          </p:blipFill>
          <p:spPr>
            <a:xfrm rot="3200352">
              <a:off x="5351660" y="2029983"/>
              <a:ext cx="2756773" cy="57369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algn="l" rotWithShape="0">
                <a:prstClr val="black">
                  <a:alpha val="40000"/>
                </a:prstClr>
              </a:outerShdw>
            </a:effectLst>
          </p:spPr>
        </p:pic>
        <p:pic>
          <p:nvPicPr>
            <p:cNvPr id="10" name="Picture 9">
              <a:extLst>
                <a:ext uri="{FF2B5EF4-FFF2-40B4-BE49-F238E27FC236}">
                  <a16:creationId xmlns:a16="http://schemas.microsoft.com/office/drawing/2014/main" id="{2346B45A-A724-B9DA-BEB5-E8BF5D725316}"/>
                </a:ext>
              </a:extLst>
            </p:cNvPr>
            <p:cNvPicPr>
              <a:picLocks noChangeAspect="1"/>
            </p:cNvPicPr>
            <p:nvPr/>
          </p:nvPicPr>
          <p:blipFill>
            <a:blip r:embed="rId2"/>
            <a:srcRect l="64804" t="1" b="54122"/>
            <a:stretch>
              <a:fillRect/>
            </a:stretch>
          </p:blipFill>
          <p:spPr>
            <a:xfrm rot="3200352">
              <a:off x="6731235" y="2737222"/>
              <a:ext cx="1153235" cy="26319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0800000" scaled="1"/>
              <a:tileRect/>
            </a:gradFill>
            <a:effectLst>
              <a:outerShdw blurRad="50800" dist="38100" algn="l" rotWithShape="0">
                <a:prstClr val="black">
                  <a:alpha val="40000"/>
                </a:prstClr>
              </a:outerShdw>
            </a:effectLst>
          </p:spPr>
        </p:pic>
      </p:grpSp>
    </p:spTree>
    <p:extLst>
      <p:ext uri="{BB962C8B-B14F-4D97-AF65-F5344CB8AC3E}">
        <p14:creationId xmlns:p14="http://schemas.microsoft.com/office/powerpoint/2010/main" val="2125528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4ED270-AC89-86F1-9194-F59B809E0D0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25D25054-AB76-046D-12CD-C8F708CCCE0C}"/>
              </a:ext>
            </a:extLst>
          </p:cNvPr>
          <p:cNvSpPr>
            <a:spLocks noGrp="1"/>
          </p:cNvSpPr>
          <p:nvPr>
            <p:ph type="title"/>
          </p:nvPr>
        </p:nvSpPr>
        <p:spPr>
          <a:xfrm>
            <a:off x="288000" y="307380"/>
            <a:ext cx="7920000" cy="381346"/>
          </a:xfrm>
        </p:spPr>
        <p:txBody>
          <a:bodyPr/>
          <a:lstStyle/>
          <a:p>
            <a:r>
              <a:rPr lang="de-CH" dirty="0" err="1"/>
              <a:t>Our</a:t>
            </a:r>
            <a:r>
              <a:rPr lang="de-CH" dirty="0"/>
              <a:t> </a:t>
            </a:r>
            <a:r>
              <a:rPr lang="de-CH" dirty="0" err="1"/>
              <a:t>patients</a:t>
            </a:r>
            <a:r>
              <a:rPr lang="de-CH" dirty="0"/>
              <a:t> </a:t>
            </a:r>
            <a:r>
              <a:rPr lang="de-CH" dirty="0" err="1"/>
              <a:t>are</a:t>
            </a:r>
            <a:r>
              <a:rPr lang="de-CH" dirty="0"/>
              <a:t> in </a:t>
            </a:r>
            <a:r>
              <a:rPr lang="de-CH" dirty="0" err="1"/>
              <a:t>the</a:t>
            </a:r>
            <a:r>
              <a:rPr lang="de-CH" dirty="0"/>
              <a:t> </a:t>
            </a:r>
            <a:r>
              <a:rPr lang="de-CH" dirty="0" err="1"/>
              <a:t>centre</a:t>
            </a:r>
            <a:r>
              <a:rPr lang="de-CH" dirty="0"/>
              <a:t>!</a:t>
            </a:r>
            <a:endParaRPr lang="en-GB" dirty="0"/>
          </a:p>
        </p:txBody>
      </p:sp>
      <p:pic>
        <p:nvPicPr>
          <p:cNvPr id="6" name="Image 3">
            <a:extLst>
              <a:ext uri="{FF2B5EF4-FFF2-40B4-BE49-F238E27FC236}">
                <a16:creationId xmlns:a16="http://schemas.microsoft.com/office/drawing/2014/main" id="{25143EEF-AF3D-4F47-8B26-F7566ACB03DC}"/>
              </a:ext>
            </a:extLst>
          </p:cNvPr>
          <p:cNvPicPr>
            <a:picLocks noChangeAspect="1"/>
          </p:cNvPicPr>
          <p:nvPr/>
        </p:nvPicPr>
        <p:blipFill>
          <a:blip r:embed="rId2"/>
          <a:stretch>
            <a:fillRect/>
          </a:stretch>
        </p:blipFill>
        <p:spPr>
          <a:xfrm>
            <a:off x="5292079" y="702305"/>
            <a:ext cx="3623403" cy="3954258"/>
          </a:xfrm>
          <a:prstGeom prst="rect">
            <a:avLst/>
          </a:prstGeom>
        </p:spPr>
      </p:pic>
      <p:pic>
        <p:nvPicPr>
          <p:cNvPr id="7" name="Image 5">
            <a:extLst>
              <a:ext uri="{FF2B5EF4-FFF2-40B4-BE49-F238E27FC236}">
                <a16:creationId xmlns:a16="http://schemas.microsoft.com/office/drawing/2014/main" id="{5F3B4267-F8E7-FE43-9225-82140DCA457B}"/>
              </a:ext>
            </a:extLst>
          </p:cNvPr>
          <p:cNvPicPr>
            <a:picLocks noChangeAspect="1"/>
          </p:cNvPicPr>
          <p:nvPr/>
        </p:nvPicPr>
        <p:blipFill>
          <a:blip r:embed="rId3"/>
          <a:stretch>
            <a:fillRect/>
          </a:stretch>
        </p:blipFill>
        <p:spPr>
          <a:xfrm>
            <a:off x="267375" y="2633313"/>
            <a:ext cx="4951941" cy="1496532"/>
          </a:xfrm>
          <a:prstGeom prst="rect">
            <a:avLst/>
          </a:prstGeom>
        </p:spPr>
      </p:pic>
      <p:pic>
        <p:nvPicPr>
          <p:cNvPr id="8" name="Image 10">
            <a:extLst>
              <a:ext uri="{FF2B5EF4-FFF2-40B4-BE49-F238E27FC236}">
                <a16:creationId xmlns:a16="http://schemas.microsoft.com/office/drawing/2014/main" id="{8AB45392-EBB7-3048-A81D-3F785D62BD48}"/>
              </a:ext>
            </a:extLst>
          </p:cNvPr>
          <p:cNvPicPr>
            <a:picLocks noChangeAspect="1"/>
          </p:cNvPicPr>
          <p:nvPr/>
        </p:nvPicPr>
        <p:blipFill>
          <a:blip r:embed="rId4"/>
          <a:stretch>
            <a:fillRect/>
          </a:stretch>
        </p:blipFill>
        <p:spPr>
          <a:xfrm>
            <a:off x="218989" y="1236658"/>
            <a:ext cx="5052466" cy="1305694"/>
          </a:xfrm>
          <a:prstGeom prst="rect">
            <a:avLst/>
          </a:prstGeom>
        </p:spPr>
      </p:pic>
      <p:sp>
        <p:nvSpPr>
          <p:cNvPr id="10" name="Rectangle 11">
            <a:extLst>
              <a:ext uri="{FF2B5EF4-FFF2-40B4-BE49-F238E27FC236}">
                <a16:creationId xmlns:a16="http://schemas.microsoft.com/office/drawing/2014/main" id="{B8717FC7-1C36-6F4B-B3B9-3AD85DDB221F}"/>
              </a:ext>
            </a:extLst>
          </p:cNvPr>
          <p:cNvSpPr/>
          <p:nvPr/>
        </p:nvSpPr>
        <p:spPr>
          <a:xfrm>
            <a:off x="974858" y="3634700"/>
            <a:ext cx="1183952" cy="17426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Rectangle 11">
            <a:extLst>
              <a:ext uri="{FF2B5EF4-FFF2-40B4-BE49-F238E27FC236}">
                <a16:creationId xmlns:a16="http://schemas.microsoft.com/office/drawing/2014/main" id="{B8717FC7-1C36-6F4B-B3B9-3AD85DDB221F}"/>
              </a:ext>
            </a:extLst>
          </p:cNvPr>
          <p:cNvSpPr/>
          <p:nvPr/>
        </p:nvSpPr>
        <p:spPr>
          <a:xfrm>
            <a:off x="3870730" y="3776830"/>
            <a:ext cx="1031279" cy="174260"/>
          </a:xfrm>
          <a:prstGeom prst="rect">
            <a:avLst/>
          </a:prstGeom>
          <a:noFill/>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5542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949AB0-3658-637D-BFD9-652E0901C952}"/>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C7EB5D-79E5-BD7A-9943-2943103780C6}"/>
              </a:ext>
            </a:extLst>
          </p:cNvPr>
          <p:cNvSpPr>
            <a:spLocks noGrp="1"/>
          </p:cNvSpPr>
          <p:nvPr>
            <p:ph type="title"/>
          </p:nvPr>
        </p:nvSpPr>
        <p:spPr>
          <a:xfrm>
            <a:off x="288000" y="307380"/>
            <a:ext cx="7920000" cy="381346"/>
          </a:xfrm>
        </p:spPr>
        <p:txBody>
          <a:bodyPr/>
          <a:lstStyle/>
          <a:p>
            <a:r>
              <a:rPr lang="de-CH" dirty="0" err="1"/>
              <a:t>Sustainibility</a:t>
            </a:r>
            <a:r>
              <a:rPr lang="de-CH" dirty="0"/>
              <a:t> </a:t>
            </a:r>
            <a:r>
              <a:rPr lang="de-CH" dirty="0" err="1"/>
              <a:t>is</a:t>
            </a:r>
            <a:r>
              <a:rPr lang="de-CH" dirty="0"/>
              <a:t> in </a:t>
            </a:r>
            <a:r>
              <a:rPr lang="de-CH" dirty="0" err="1"/>
              <a:t>the</a:t>
            </a:r>
            <a:r>
              <a:rPr lang="de-CH" dirty="0"/>
              <a:t> </a:t>
            </a:r>
            <a:r>
              <a:rPr lang="de-CH" dirty="0" err="1"/>
              <a:t>centre</a:t>
            </a:r>
            <a:r>
              <a:rPr lang="de-CH" dirty="0"/>
              <a:t>!</a:t>
            </a:r>
            <a:endParaRPr lang="en-GB" dirty="0"/>
          </a:p>
        </p:txBody>
      </p:sp>
      <p:pic>
        <p:nvPicPr>
          <p:cNvPr id="6" name="Image 3">
            <a:extLst>
              <a:ext uri="{FF2B5EF4-FFF2-40B4-BE49-F238E27FC236}">
                <a16:creationId xmlns:a16="http://schemas.microsoft.com/office/drawing/2014/main" id="{2CE062BD-6E4C-9523-7531-DF1CB056FDC3}"/>
              </a:ext>
            </a:extLst>
          </p:cNvPr>
          <p:cNvPicPr>
            <a:picLocks noChangeAspect="1"/>
          </p:cNvPicPr>
          <p:nvPr/>
        </p:nvPicPr>
        <p:blipFill>
          <a:blip r:embed="rId2"/>
          <a:stretch>
            <a:fillRect/>
          </a:stretch>
        </p:blipFill>
        <p:spPr>
          <a:xfrm>
            <a:off x="5292079" y="702305"/>
            <a:ext cx="3623403" cy="3954258"/>
          </a:xfrm>
          <a:prstGeom prst="rect">
            <a:avLst/>
          </a:prstGeom>
        </p:spPr>
      </p:pic>
      <p:pic>
        <p:nvPicPr>
          <p:cNvPr id="7" name="Image 5">
            <a:extLst>
              <a:ext uri="{FF2B5EF4-FFF2-40B4-BE49-F238E27FC236}">
                <a16:creationId xmlns:a16="http://schemas.microsoft.com/office/drawing/2014/main" id="{32947D99-2ABF-D966-C002-977650C8A88E}"/>
              </a:ext>
            </a:extLst>
          </p:cNvPr>
          <p:cNvPicPr>
            <a:picLocks noChangeAspect="1"/>
          </p:cNvPicPr>
          <p:nvPr/>
        </p:nvPicPr>
        <p:blipFill>
          <a:blip r:embed="rId3"/>
          <a:stretch>
            <a:fillRect/>
          </a:stretch>
        </p:blipFill>
        <p:spPr>
          <a:xfrm>
            <a:off x="267375" y="2633313"/>
            <a:ext cx="4951941" cy="1496532"/>
          </a:xfrm>
          <a:prstGeom prst="rect">
            <a:avLst/>
          </a:prstGeom>
        </p:spPr>
      </p:pic>
      <p:pic>
        <p:nvPicPr>
          <p:cNvPr id="8" name="Image 10">
            <a:extLst>
              <a:ext uri="{FF2B5EF4-FFF2-40B4-BE49-F238E27FC236}">
                <a16:creationId xmlns:a16="http://schemas.microsoft.com/office/drawing/2014/main" id="{E3A8EB24-2C06-137F-DE49-630F3E87F8D1}"/>
              </a:ext>
            </a:extLst>
          </p:cNvPr>
          <p:cNvPicPr>
            <a:picLocks noChangeAspect="1"/>
          </p:cNvPicPr>
          <p:nvPr/>
        </p:nvPicPr>
        <p:blipFill>
          <a:blip r:embed="rId4"/>
          <a:stretch>
            <a:fillRect/>
          </a:stretch>
        </p:blipFill>
        <p:spPr>
          <a:xfrm>
            <a:off x="218989" y="1236658"/>
            <a:ext cx="5052466" cy="1305694"/>
          </a:xfrm>
          <a:prstGeom prst="rect">
            <a:avLst/>
          </a:prstGeom>
        </p:spPr>
      </p:pic>
      <p:pic>
        <p:nvPicPr>
          <p:cNvPr id="2" name="Picture 1">
            <a:extLst>
              <a:ext uri="{FF2B5EF4-FFF2-40B4-BE49-F238E27FC236}">
                <a16:creationId xmlns:a16="http://schemas.microsoft.com/office/drawing/2014/main" id="{C198B1AD-8234-1F6F-0B7B-323D7A503AE8}"/>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324600" y="1889505"/>
            <a:ext cx="1143000" cy="1625203"/>
          </a:xfrm>
          <a:prstGeom prst="rect">
            <a:avLst/>
          </a:prstGeom>
        </p:spPr>
      </p:pic>
    </p:spTree>
    <p:extLst>
      <p:ext uri="{BB962C8B-B14F-4D97-AF65-F5344CB8AC3E}">
        <p14:creationId xmlns:p14="http://schemas.microsoft.com/office/powerpoint/2010/main" val="1408997002"/>
      </p:ext>
    </p:extLst>
  </p:cSld>
  <p:clrMapOvr>
    <a:masterClrMapping/>
  </p:clrMapOvr>
</p:sld>
</file>

<file path=ppt/theme/theme1.xml><?xml version="1.0" encoding="utf-8"?>
<a:theme xmlns:a="http://schemas.openxmlformats.org/drawingml/2006/main" name="ESC_PPT_Light_220817-16-9">
  <a:themeElements>
    <a:clrScheme name="ESC // branding 2017">
      <a:dk1>
        <a:sysClr val="windowText" lastClr="000000"/>
      </a:dk1>
      <a:lt1>
        <a:sysClr val="window" lastClr="FFFFFF"/>
      </a:lt1>
      <a:dk2>
        <a:srgbClr val="595959"/>
      </a:dk2>
      <a:lt2>
        <a:srgbClr val="F2F2F2"/>
      </a:lt2>
      <a:accent1>
        <a:srgbClr val="AE1022"/>
      </a:accent1>
      <a:accent2>
        <a:srgbClr val="552682"/>
      </a:accent2>
      <a:accent3>
        <a:srgbClr val="00ABAA"/>
      </a:accent3>
      <a:accent4>
        <a:srgbClr val="005694"/>
      </a:accent4>
      <a:accent5>
        <a:srgbClr val="FBB800"/>
      </a:accent5>
      <a:accent6>
        <a:srgbClr val="EF7918"/>
      </a:accent6>
      <a:hlink>
        <a:srgbClr val="F8B836"/>
      </a:hlink>
      <a:folHlink>
        <a:srgbClr val="F58320"/>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2">
          <a:schemeClr val="accent1"/>
        </a:lnRef>
        <a:fillRef idx="1">
          <a:schemeClr val="lt1"/>
        </a:fillRef>
        <a:effectRef idx="0">
          <a:schemeClr val="accent1"/>
        </a:effectRef>
        <a:fontRef idx="minor">
          <a:schemeClr val="dk1"/>
        </a:fontRef>
      </a:style>
    </a:spDef>
    <a:txDef>
      <a:spPr>
        <a:noFill/>
      </a:spPr>
      <a:bodyPr wrap="square" rtlCol="0">
        <a:spAutoFit/>
      </a:bodyPr>
      <a:lstStyle>
        <a:defPPr marL="38700" indent="0" algn="l" defTabSz="360000" rtl="0" eaLnBrk="1" latinLnBrk="0" hangingPunct="1">
          <a:spcBef>
            <a:spcPct val="20000"/>
          </a:spcBef>
          <a:buClr>
            <a:srgbClr val="C00000"/>
          </a:buClr>
          <a:buFont typeface="Arial" panose="020B0604020202020204" pitchFamily="34" charset="0"/>
          <a:buNone/>
          <a:defRPr sz="1600" b="1" i="0" kern="1200" dirty="0" smtClean="0">
            <a:solidFill>
              <a:schemeClr val="tx1"/>
            </a:solidFill>
            <a:latin typeface="+mn-lt"/>
            <a:ea typeface="+mn-ea"/>
          </a:defRPr>
        </a:defPPr>
      </a:lstStyle>
    </a:txDef>
  </a:objectDefaults>
  <a:extraClrSchemeLst/>
  <a:extLst>
    <a:ext uri="{05A4C25C-085E-4340-85A3-A5531E510DB2}">
      <thm15:themeFamily xmlns:thm15="http://schemas.microsoft.com/office/thememl/2012/main" name="ESC_PPT_GENERIC_2021  -  Read-Only" id="{4B5B4D89-CB0E-439B-8CBF-AF4230193D5F}" vid="{AC3D5165-7A58-4614-8599-A1F589F7EAC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ESC_PPT_Unmet Medical Needs_2023</Template>
  <TotalTime>5237</TotalTime>
  <Words>1274</Words>
  <Application>Microsoft Macintosh PowerPoint</Application>
  <PresentationFormat>On-screen Show (16:9)</PresentationFormat>
  <Paragraphs>71</Paragraphs>
  <Slides>16</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Google Sans</vt:lpstr>
      <vt:lpstr>ESC_PPT_Light_220817-16-9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Our patients are in the centre!</vt:lpstr>
      <vt:lpstr>Sustainibility is in the centre!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Camila SUAREZ</dc:creator>
  <cp:lastModifiedBy>stefan james</cp:lastModifiedBy>
  <cp:revision>14</cp:revision>
  <dcterms:created xsi:type="dcterms:W3CDTF">2024-01-15T11:18:42Z</dcterms:created>
  <dcterms:modified xsi:type="dcterms:W3CDTF">2026-06-17T07:27:05Z</dcterms:modified>
</cp:coreProperties>
</file>