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1"/>
  </p:notesMasterIdLst>
  <p:sldIdLst>
    <p:sldId id="4392" r:id="rId3"/>
    <p:sldId id="2147375169" r:id="rId4"/>
    <p:sldId id="2147375198" r:id="rId5"/>
    <p:sldId id="2649" r:id="rId6"/>
    <p:sldId id="299" r:id="rId7"/>
    <p:sldId id="2607" r:id="rId8"/>
    <p:sldId id="263" r:id="rId9"/>
    <p:sldId id="2147375170" r:id="rId10"/>
    <p:sldId id="2622" r:id="rId11"/>
    <p:sldId id="2147375168" r:id="rId12"/>
    <p:sldId id="265" r:id="rId13"/>
    <p:sldId id="2147375197" r:id="rId14"/>
    <p:sldId id="2147375182" r:id="rId15"/>
    <p:sldId id="2147375183" r:id="rId16"/>
    <p:sldId id="2147375187" r:id="rId17"/>
    <p:sldId id="2147375174" r:id="rId18"/>
    <p:sldId id="2147375199" r:id="rId19"/>
    <p:sldId id="2147375184" r:id="rId20"/>
    <p:sldId id="2147375188" r:id="rId21"/>
    <p:sldId id="2147375181" r:id="rId22"/>
    <p:sldId id="2147375201" r:id="rId23"/>
    <p:sldId id="2147375160" r:id="rId24"/>
    <p:sldId id="2147375193" r:id="rId25"/>
    <p:sldId id="2147375179" r:id="rId26"/>
    <p:sldId id="2147375180" r:id="rId27"/>
    <p:sldId id="2147375202" r:id="rId28"/>
    <p:sldId id="2147375203" r:id="rId29"/>
    <p:sldId id="26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F4B183"/>
    <a:srgbClr val="00B050"/>
    <a:srgbClr val="F2FF75"/>
    <a:srgbClr val="FFF7B7"/>
    <a:srgbClr val="00FA00"/>
    <a:srgbClr val="00ECFF"/>
    <a:srgbClr val="00C8FF"/>
    <a:srgbClr val="00B5E9"/>
    <a:srgbClr val="00A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9"/>
    <p:restoredTop sz="80000"/>
  </p:normalViewPr>
  <p:slideViewPr>
    <p:cSldViewPr snapToGrid="0" snapToObjects="1">
      <p:cViewPr varScale="1">
        <p:scale>
          <a:sx n="79" d="100"/>
          <a:sy n="79" d="100"/>
        </p:scale>
        <p:origin x="23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C05E-5C18-674C-B21D-C08F818DC000}" type="datetimeFigureOut">
              <a:rPr lang="en-US" smtClean="0"/>
              <a:t>6/17/26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C9B1B-BEC5-FF4D-81B8-58E8A307E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0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kinsey.com/industries/retail/our-insights/the-influence-of-woke-consumers-on-fashio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bloomberg.com/news/articles/2021-11-17/gen-z-has-360-billion-to-spend-trick-is-getting-them-to-buy#xj4y7vzkg" TargetMode="External"/><Relationship Id="rId4" Type="http://schemas.openxmlformats.org/officeDocument/2006/relationships/hyperlink" Target="https://www.oliverwymanforum.com/content/dam/oliver-wyman/ow-forum/template-scripts/a-gen-z/pdf/A-Gen-Z-Report.pdf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852234e8b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4852234e8b_0_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5593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C9B1B-BEC5-FF4D-81B8-58E8A307E9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83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C9B1B-BEC5-FF4D-81B8-58E8A307E9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83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5BDAD-6FB9-C749-9960-65AEDB27A3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58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Gen-Z are expected to account for </a:t>
            </a:r>
            <a:r>
              <a:rPr lang="en-US" dirty="0">
                <a:hlinkClick r:id="rId3" tooltip="https://www.mckinsey.com/industries/retail/our-insights/the-influence-of-woke-consumers-on-fashion"/>
              </a:rPr>
              <a:t>40% of U.S. consumers</a:t>
            </a:r>
            <a:r>
              <a:rPr lang="en-US" dirty="0"/>
              <a:t> once they come of age. Their </a:t>
            </a:r>
            <a:r>
              <a:rPr lang="en-US" dirty="0">
                <a:hlinkClick r:id="rId4" tooltip="https://www.oliverwymanforum.com/content/dam/oliver-wyman/ow-forum/template-scripts/a-gen-z/pdf/A-Gen-Z-Report.pdf"/>
              </a:rPr>
              <a:t>motivations</a:t>
            </a:r>
            <a:r>
              <a:rPr lang="en-US" dirty="0"/>
              <a:t> are drastically different from previous generations—they’re less brand loyal, they’re the first digitally-immersed cohort in history and they currently command a whopping </a:t>
            </a:r>
            <a:r>
              <a:rPr lang="en-US" dirty="0">
                <a:hlinkClick r:id="rId5" tooltip="https://www.bloomberg.com/news/articles/2021-11-17/gen-z-has-360-billion-to-spend-trick-is-getting-them-to-buy#xj4y7vzkg"/>
              </a:rPr>
              <a:t>$360 billion</a:t>
            </a:r>
            <a:r>
              <a:rPr lang="en-US" dirty="0"/>
              <a:t> in purchasing power.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C9B1B-BEC5-FF4D-81B8-58E8A307E9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8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C9B1B-BEC5-FF4D-81B8-58E8A307E9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01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C9B1B-BEC5-FF4D-81B8-58E8A307E9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06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 company and customer-centric clarification of value around sustainability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C9B1B-BEC5-FF4D-81B8-58E8A307E9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05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C9B1B-BEC5-FF4D-81B8-58E8A307E9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68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audit of leverage points for change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cost savings</a:t>
            </a:r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C9B1B-BEC5-FF4D-81B8-58E8A307E9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28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24CB5-458B-8511-D71E-6927FE654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4CE41-E64C-209A-7932-FEE665693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570411-B64E-5B83-3855-0CE849F89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9F281-4CE7-E4C3-794E-0AAD03FE0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C9B1B-BEC5-FF4D-81B8-58E8A307E9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2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9835-782C-D74D-8E8C-17CB68EF2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C04F4-2C5A-DB44-B3C2-0444B3E4ED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A9CC-E361-C744-98B8-165618710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7C723-C86E-4B45-8049-9B04E234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6AFC8-2549-9445-B16B-11E73B140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3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B9B82-4D4F-F049-B0C2-385D5328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6DE67-C435-5B46-BFA0-B9701CD48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BA406-E602-A14B-8750-03C791580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E8892-8AA6-BB4F-9DB8-345F8C77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25386-2F5C-6F43-A906-7D25626A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F979AC-E859-9342-9B64-3D495A9893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FA745-449E-8A45-8F48-0E57FA77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60F2B-DA3A-E140-B7CA-187579C2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67497-2F25-A14B-97F8-D2857884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1094E-75DE-3A42-B624-73BA34D4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8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0461-EB4B-084A-BB63-7D3463A4B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3699CC-A322-4E46-8CD5-6D343A07E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16C7D-08A5-2E42-A478-E0699250F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73F12-EA46-6345-B90B-F3158986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3ACD5-76FB-D043-A044-8A737701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6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EFE04-6388-094C-857B-709AA17D0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342"/>
            <a:ext cx="10515600" cy="1325563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868A5-B196-7B4C-94AD-A54EA8382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D9D05-CA3D-F54E-ADC5-6E2F5D67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087E0-5236-774E-BF3C-D051B29DA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35C4B-192D-9749-AE3B-0CA63F1AB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990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1D2C-EAEB-124F-98CB-9FBC5F0A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70F97-C738-154A-9CA1-B56500514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67C3-E296-654A-A76D-873AAA9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B420A-4243-514E-BAD1-D832FF909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08AF-9EC9-7849-9525-59F52E89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72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7E75D-049F-6641-ABDB-ED3EF1D0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4CB04-EB48-DF41-9ECB-95A5BDD8F1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400AB-56AE-024A-B0F6-C3C452F98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94A81-471B-8443-B5AA-A1AA58A46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03461-F6D5-1442-A1B2-0FFEB14A2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60D42-7C09-4D4A-906A-B6774126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93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50A54-3C21-8C47-B2C9-9C39EF76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6B1CF-695B-9F49-9DC4-B81907A80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2E286-5107-7549-8369-0CCF2C0AC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C3E3F-2283-7347-9283-68E2D29DF5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43BCF3-0247-0541-9C39-A69E9B69D2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4D924-B369-BE44-A9D1-66CC4539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2F074-98ED-954B-A754-659B170E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16581F-FF6D-9F4F-9E9D-797F7B54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92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ED78B-392D-CD40-93C7-9395D83B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9D54-396B-F842-A24B-DAB653E39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665F6-42AA-D246-A439-FA1D9DBE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D462D-08A5-7742-A308-5FB545C9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141F0-5780-0641-85C5-49AD27DB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A99A0D-4765-2A49-B29B-27AE430B4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7633A-B28F-A241-9A22-487417467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5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2C2B4-DEEB-264B-985E-4A99BD71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F0A0-0CD0-0C45-97A4-A4D69FF8F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F19262-CC2F-4041-8663-E9C9F785C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D3E47-CF9F-2143-A8F2-198B4B1D9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659CE-0823-834B-A10D-A7B8E44B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11E85-E50C-5541-A3A1-4F4819890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639E-9FB8-934C-A986-A9F3C69C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5E4C9-4BA3-1145-BA68-437939684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DF303-D04B-084F-9A5D-E374BF7E7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9E3B9-24C7-0441-98E2-F643325E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B2C21-8EF6-5A40-A383-215AF707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50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14F43-5C39-4148-B26C-D8C95799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D48E1-321B-4147-B033-70604E6C95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E4C52-DAA1-5148-A12F-BED55F98E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763B6C-D959-4A43-A237-EE14E60EA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0369E-0AD8-6C48-B30D-D45DCCBB7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028A9-59AD-B845-AE68-A2B50702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81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4248-A850-2E41-B02D-8FDE4CF5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9807C1-148D-9645-B858-3FB0F2252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BF476-5533-6B4D-9591-561C840E7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80ED-F24A-654D-BACD-A379C04F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514F3-45F8-0E41-965C-9F04601DB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00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AF77B-22C2-2B41-A933-168CF66E14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A9FC82-4E7A-6C4C-8875-6669C1B50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839BC-98AA-5346-8E36-1149CD4F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8CA96-C9E3-BD40-9B25-56705285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B514-C74E-6D4A-8C63-4A255C37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58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DF90-72E4-864C-9204-7053382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F196A-D932-8B47-9DFE-2E21772A0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DF6B8-7692-5843-8518-2B7BAAA8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C40E7-5A07-4041-8C16-A46CEDB7C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0FA37-0696-BC43-8FC7-EED10ED8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2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84B9-0CDF-DA46-8D36-CCD49C96D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2E958-2488-9743-997E-F40251C5D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23A326-14FC-7F4A-BFA9-A2E45C484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FFDCD-2373-3441-B587-1EF7C596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190023-8659-874F-87B3-C7CB467D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DDF99-11AA-C74B-BFAD-97B16A10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1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33DF8-2F0A-5040-BD65-A7B843730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E5CB0-CD8E-9F46-A125-68BFDE9AE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756C0-6425-5747-A182-6467E67A9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DA7D13-DE59-5149-B8A3-59608E1F1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7931B-1508-FB4D-B01E-49D6567A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30D12-D24F-D84F-B2B2-08EF110E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4F1887-06F9-9843-BE12-198992FDC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723FE3-756E-FD4A-BF6D-2B62E4E8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4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43713-4E88-0442-80F7-35C4E355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11" y="1058"/>
            <a:ext cx="11909778" cy="1325563"/>
          </a:xfrm>
        </p:spPr>
        <p:txBody>
          <a:bodyPr>
            <a:normAutofit/>
          </a:bodyPr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7C1453-5F62-4A4E-82F6-DCA66258C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085150-6F09-2642-9CCA-1E0F6007BD0C}" type="datetimeFigureOut">
              <a:rPr lang="en-US" smtClean="0"/>
              <a:pPr/>
              <a:t>6/17/26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C2D2C-A8DA-6947-A222-2C7164C24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CCE10-B7DB-744A-8D41-C0C5B3FC0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E1630A-7E91-1948-AB47-654A2509D2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38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E6848-5743-1948-8952-2922A483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F8DE58-AFDA-C344-BD92-9C98275EF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3D423-4AE7-7247-B0DB-152D371B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42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8F0F8-ED57-1E47-9DE9-D9BDA165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DA1D4-5BF8-3A49-A93F-62229B760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17798-1FA1-4140-BB89-14B546A4E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7C743-7E50-114A-B1C0-0562F9B05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9D378-1247-5A4B-AD2E-15D65C000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B82FE-61A2-6F46-9C9D-3D4A5C8A9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1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FBE25-F701-2B44-A925-96A29E72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6FD557-B70D-EA4F-AD81-22EBA256C9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6F89D-2668-A145-A644-04C74F742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9376-6A22-844E-98E5-EAF174151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A3589-AB5B-704A-9208-CB8556621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63C47-31CA-CF4B-BD0C-7CC6B303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9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22A2E-8EC0-4044-B81C-EC39E73D6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4DA28-2EF9-A443-A170-FCE0D1E9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16CAF-4D53-CC4A-A87E-6FAC73E11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85150-6F09-2642-9CCA-1E0F6007BD0C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3D266-A1F3-1C4A-A921-F3C5DAE03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5AC53-53D7-2B42-B4A6-F276264F0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630A-7E91-1948-AB47-654A2509D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6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3D4AF4-BE08-7248-AFB0-9079608B2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4870D-01AE-3D43-A9FF-3D90E772E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E669C-D5EA-314B-8D1E-D0485F5F9C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70A5A-468F-E24E-BB3D-FDF3AC21AF8A}" type="datetimeFigureOut">
              <a:rPr lang="en-US" smtClean="0"/>
              <a:t>6/17/26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B4F0A-2E9F-3D49-9860-5A5E28141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C90A-A470-6C4B-8797-D695EBD00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138AB-71F7-E941-8F1B-AA67666C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8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emf"/><Relationship Id="rId5" Type="http://schemas.openxmlformats.org/officeDocument/2006/relationships/image" Target="../media/image4.png"/><Relationship Id="rId10" Type="http://schemas.openxmlformats.org/officeDocument/2006/relationships/image" Target="../media/image20.emf"/><Relationship Id="rId4" Type="http://schemas.openxmlformats.org/officeDocument/2006/relationships/image" Target="../media/image130.png"/><Relationship Id="rId9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6.tiff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778A9C86-BD01-DD45-BB85-E574E9EA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31131"/>
            <a:ext cx="115824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66"/>
                </a:solidFill>
                <a:latin typeface="Arial" pitchFamily="34" charset="0"/>
                <a:ea typeface="ＭＳ Ｐゴシック" pitchFamily="1" charset="-128"/>
              </a:defRPr>
            </a:lvl9pPr>
          </a:lstStyle>
          <a:p>
            <a:pPr eaLnBrk="1" hangingPunct="1">
              <a:defRPr/>
            </a:pPr>
            <a:r>
              <a:rPr lang="en-US" sz="32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N W3" charset="0"/>
                <a:cs typeface="ヒラギノ角ゴ ProN W3" charset="0"/>
                <a:sym typeface="Arial" charset="0"/>
              </a:rPr>
              <a:t>Climate and Cardiovascular Health: Turning Environmental Health into Opportunities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859401B2-AD5D-9644-89D6-1BBF803A4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1843950"/>
            <a:ext cx="11785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2000" i="1" dirty="0">
                <a:solidFill>
                  <a:prstClr val="black"/>
                </a:solidFill>
              </a:rPr>
              <a:t>Sanjay Rajagopalan, MD, MBA.</a:t>
            </a:r>
          </a:p>
          <a:p>
            <a:pPr algn="ctr" eaLnBrk="1" hangingPunct="1">
              <a:defRPr/>
            </a:pPr>
            <a:br>
              <a:rPr lang="en-US" sz="2000" i="1" dirty="0">
                <a:solidFill>
                  <a:prstClr val="black"/>
                </a:solidFill>
              </a:rPr>
            </a:b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A06BA-8251-F34B-9656-5F9581B2F56D}"/>
              </a:ext>
            </a:extLst>
          </p:cNvPr>
          <p:cNvSpPr txBox="1"/>
          <p:nvPr/>
        </p:nvSpPr>
        <p:spPr>
          <a:xfrm>
            <a:off x="7215936" y="6551021"/>
            <a:ext cx="4964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Disclosures Relevant to this Presentation: Grant Funding from the NIH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9BB16-B3C4-A135-3410-38338622F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227" y="3998388"/>
            <a:ext cx="7772400" cy="23234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82A69B-FD43-8A69-3277-A3071ECB5370}"/>
              </a:ext>
            </a:extLst>
          </p:cNvPr>
          <p:cNvSpPr/>
          <p:nvPr/>
        </p:nvSpPr>
        <p:spPr>
          <a:xfrm>
            <a:off x="8397034" y="3771946"/>
            <a:ext cx="3544593" cy="254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5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25B0DC-7BFD-B342-91B4-BCC6F7673EA7}"/>
              </a:ext>
            </a:extLst>
          </p:cNvPr>
          <p:cNvCxnSpPr>
            <a:cxnSpLocks/>
          </p:cNvCxnSpPr>
          <p:nvPr/>
        </p:nvCxnSpPr>
        <p:spPr>
          <a:xfrm flipH="1" flipV="1">
            <a:off x="2776866" y="4003477"/>
            <a:ext cx="410539" cy="994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37E88B-B56B-0D4A-A2D8-83195920CCFF}"/>
              </a:ext>
            </a:extLst>
          </p:cNvPr>
          <p:cNvCxnSpPr>
            <a:cxnSpLocks/>
          </p:cNvCxnSpPr>
          <p:nvPr/>
        </p:nvCxnSpPr>
        <p:spPr>
          <a:xfrm flipH="1">
            <a:off x="2657386" y="3416181"/>
            <a:ext cx="388691" cy="333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D12A9430-4629-2447-9093-D300E6EA7A28}"/>
              </a:ext>
            </a:extLst>
          </p:cNvPr>
          <p:cNvSpPr/>
          <p:nvPr/>
        </p:nvSpPr>
        <p:spPr>
          <a:xfrm>
            <a:off x="7187199" y="2044140"/>
            <a:ext cx="4287812" cy="3429375"/>
          </a:xfrm>
          <a:prstGeom prst="ellipse">
            <a:avLst/>
          </a:prstGeom>
          <a:solidFill>
            <a:srgbClr val="F2FF75">
              <a:alpha val="57298"/>
            </a:srgb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6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5F62C0-D13A-9F48-B3BC-BEF0E5430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411" y="-18906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How is Sustainability Linked to Other Domains of Value Based Care?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CEDB51-57BD-DC4E-B3F2-FC49EF4B7B3A}"/>
              </a:ext>
            </a:extLst>
          </p:cNvPr>
          <p:cNvCxnSpPr>
            <a:cxnSpLocks/>
            <a:stCxn id="11" idx="4"/>
          </p:cNvCxnSpPr>
          <p:nvPr/>
        </p:nvCxnSpPr>
        <p:spPr>
          <a:xfrm flipH="1">
            <a:off x="2418517" y="3108510"/>
            <a:ext cx="6287" cy="4908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B39126-2FE5-744F-9347-89FE9A8E8B37}"/>
              </a:ext>
            </a:extLst>
          </p:cNvPr>
          <p:cNvCxnSpPr>
            <a:cxnSpLocks/>
          </p:cNvCxnSpPr>
          <p:nvPr/>
        </p:nvCxnSpPr>
        <p:spPr>
          <a:xfrm flipH="1" flipV="1">
            <a:off x="2576536" y="4257888"/>
            <a:ext cx="200330" cy="453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F1E7F-7D4B-8D4C-A7D4-9A77B1ADDFEB}"/>
              </a:ext>
            </a:extLst>
          </p:cNvPr>
          <p:cNvCxnSpPr>
            <a:cxnSpLocks/>
          </p:cNvCxnSpPr>
          <p:nvPr/>
        </p:nvCxnSpPr>
        <p:spPr>
          <a:xfrm>
            <a:off x="1810268" y="3429000"/>
            <a:ext cx="342270" cy="2933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00B7CC-C7DF-1B47-A730-CD5F01724F2D}"/>
              </a:ext>
            </a:extLst>
          </p:cNvPr>
          <p:cNvCxnSpPr>
            <a:cxnSpLocks/>
          </p:cNvCxnSpPr>
          <p:nvPr/>
        </p:nvCxnSpPr>
        <p:spPr>
          <a:xfrm flipV="1">
            <a:off x="1596764" y="4004686"/>
            <a:ext cx="548714" cy="1329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670D58-FEDA-7E4E-9CB9-FD0A32BC3647}"/>
              </a:ext>
            </a:extLst>
          </p:cNvPr>
          <p:cNvCxnSpPr>
            <a:cxnSpLocks/>
          </p:cNvCxnSpPr>
          <p:nvPr/>
        </p:nvCxnSpPr>
        <p:spPr>
          <a:xfrm flipV="1">
            <a:off x="2072008" y="4269346"/>
            <a:ext cx="195265" cy="4416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F85CDC8B-7FFE-7040-953D-DA3B1BB866F8}"/>
              </a:ext>
            </a:extLst>
          </p:cNvPr>
          <p:cNvSpPr/>
          <p:nvPr/>
        </p:nvSpPr>
        <p:spPr>
          <a:xfrm>
            <a:off x="1899870" y="2058643"/>
            <a:ext cx="1049867" cy="1049867"/>
          </a:xfrm>
          <a:prstGeom prst="ellipse">
            <a:avLst/>
          </a:prstGeom>
          <a:solidFill>
            <a:srgbClr val="A7D971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B0C595-79C0-E747-BCFD-0270480325FB}"/>
              </a:ext>
            </a:extLst>
          </p:cNvPr>
          <p:cNvSpPr/>
          <p:nvPr/>
        </p:nvSpPr>
        <p:spPr>
          <a:xfrm>
            <a:off x="2946421" y="2560998"/>
            <a:ext cx="1049867" cy="1049867"/>
          </a:xfrm>
          <a:prstGeom prst="ellipse">
            <a:avLst/>
          </a:prstGeom>
          <a:solidFill>
            <a:srgbClr val="FFAFAF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0E2BB9-1E85-B341-9421-A32A3DC59B39}"/>
              </a:ext>
            </a:extLst>
          </p:cNvPr>
          <p:cNvSpPr/>
          <p:nvPr/>
        </p:nvSpPr>
        <p:spPr>
          <a:xfrm>
            <a:off x="2514381" y="4647975"/>
            <a:ext cx="1049867" cy="1049867"/>
          </a:xfrm>
          <a:prstGeom prst="ellipse">
            <a:avLst/>
          </a:prstGeom>
          <a:solidFill>
            <a:srgbClr val="FFE699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3F4E6D-103F-4F4E-9584-521BFBF5BABA}"/>
              </a:ext>
            </a:extLst>
          </p:cNvPr>
          <p:cNvSpPr/>
          <p:nvPr/>
        </p:nvSpPr>
        <p:spPr>
          <a:xfrm>
            <a:off x="1323977" y="4636038"/>
            <a:ext cx="1049867" cy="1049867"/>
          </a:xfrm>
          <a:prstGeom prst="ellipse">
            <a:avLst/>
          </a:prstGeom>
          <a:solidFill>
            <a:srgbClr val="66CCFF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7935BC-574F-F24A-AA83-23ED17C34741}"/>
              </a:ext>
            </a:extLst>
          </p:cNvPr>
          <p:cNvSpPr/>
          <p:nvPr/>
        </p:nvSpPr>
        <p:spPr>
          <a:xfrm>
            <a:off x="555089" y="3747008"/>
            <a:ext cx="1049867" cy="1049867"/>
          </a:xfrm>
          <a:prstGeom prst="ellipse">
            <a:avLst/>
          </a:prstGeom>
          <a:solidFill>
            <a:srgbClr val="ECACE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BF6478-C14D-9D47-8752-5738EDD927D5}"/>
              </a:ext>
            </a:extLst>
          </p:cNvPr>
          <p:cNvSpPr/>
          <p:nvPr/>
        </p:nvSpPr>
        <p:spPr>
          <a:xfrm>
            <a:off x="840440" y="2636686"/>
            <a:ext cx="1049867" cy="1049867"/>
          </a:xfrm>
          <a:prstGeom prst="ellipse">
            <a:avLst/>
          </a:prstGeom>
          <a:solidFill>
            <a:srgbClr val="FFC00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2DBE8F3-229B-1449-8B1A-88B1074E36B7}"/>
              </a:ext>
            </a:extLst>
          </p:cNvPr>
          <p:cNvSpPr/>
          <p:nvPr/>
        </p:nvSpPr>
        <p:spPr>
          <a:xfrm>
            <a:off x="1967352" y="3470964"/>
            <a:ext cx="888243" cy="8882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3F14C5B-FAC6-3AD8-642B-A6DDC926148B}"/>
              </a:ext>
            </a:extLst>
          </p:cNvPr>
          <p:cNvGrpSpPr/>
          <p:nvPr/>
        </p:nvGrpSpPr>
        <p:grpSpPr>
          <a:xfrm>
            <a:off x="3102573" y="3738678"/>
            <a:ext cx="1275644" cy="1049867"/>
            <a:chOff x="3102573" y="3738678"/>
            <a:chExt cx="1275644" cy="10498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914E12-64DA-324C-9272-AADF92A968AE}"/>
                </a:ext>
              </a:extLst>
            </p:cNvPr>
            <p:cNvSpPr/>
            <p:nvPr/>
          </p:nvSpPr>
          <p:spPr>
            <a:xfrm>
              <a:off x="3187405" y="3738678"/>
              <a:ext cx="1049867" cy="1049867"/>
            </a:xfrm>
            <a:prstGeom prst="ellipse">
              <a:avLst/>
            </a:prstGeom>
            <a:solidFill>
              <a:srgbClr val="B3A5F1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8F71DB-8F3B-104D-9287-F432AD0F232E}"/>
                </a:ext>
              </a:extLst>
            </p:cNvPr>
            <p:cNvSpPr txBox="1"/>
            <p:nvPr/>
          </p:nvSpPr>
          <p:spPr>
            <a:xfrm>
              <a:off x="3102573" y="4130333"/>
              <a:ext cx="12756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Sustainability</a:t>
              </a:r>
            </a:p>
            <a:p>
              <a:pPr algn="ctr"/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83CD02F-8E23-2940-B0BA-D2191D4FA36E}"/>
              </a:ext>
            </a:extLst>
          </p:cNvPr>
          <p:cNvSpPr txBox="1"/>
          <p:nvPr/>
        </p:nvSpPr>
        <p:spPr>
          <a:xfrm>
            <a:off x="2871807" y="2841078"/>
            <a:ext cx="12756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Timeliness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FDD753-EFCF-9747-AA5A-C5D83AD7CF20}"/>
              </a:ext>
            </a:extLst>
          </p:cNvPr>
          <p:cNvSpPr txBox="1"/>
          <p:nvPr/>
        </p:nvSpPr>
        <p:spPr>
          <a:xfrm>
            <a:off x="1843394" y="2394428"/>
            <a:ext cx="12756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Effectiveness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376956-3ADF-BB41-97A0-DE15FF12C29A}"/>
              </a:ext>
            </a:extLst>
          </p:cNvPr>
          <p:cNvSpPr txBox="1"/>
          <p:nvPr/>
        </p:nvSpPr>
        <p:spPr>
          <a:xfrm>
            <a:off x="1211088" y="4984884"/>
            <a:ext cx="1275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49D28A-8427-A74D-B04A-50BA805F3597}"/>
              </a:ext>
            </a:extLst>
          </p:cNvPr>
          <p:cNvSpPr txBox="1"/>
          <p:nvPr/>
        </p:nvSpPr>
        <p:spPr>
          <a:xfrm>
            <a:off x="431529" y="4125229"/>
            <a:ext cx="12756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F2B37C-12FB-6A4E-BDE0-76BEA02DC555}"/>
              </a:ext>
            </a:extLst>
          </p:cNvPr>
          <p:cNvSpPr txBox="1"/>
          <p:nvPr/>
        </p:nvSpPr>
        <p:spPr>
          <a:xfrm>
            <a:off x="1819821" y="3719062"/>
            <a:ext cx="1275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QUALITY </a:t>
            </a:r>
            <a:b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DOMAINS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9E7C85-CE68-3146-93D0-40B98B78547F}"/>
              </a:ext>
            </a:extLst>
          </p:cNvPr>
          <p:cNvSpPr txBox="1"/>
          <p:nvPr/>
        </p:nvSpPr>
        <p:spPr>
          <a:xfrm>
            <a:off x="1014784" y="1024897"/>
            <a:ext cx="249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DE25FE-5CA2-4E4D-AA7F-F54C58F946C2}"/>
              </a:ext>
            </a:extLst>
          </p:cNvPr>
          <p:cNvSpPr txBox="1"/>
          <p:nvPr/>
        </p:nvSpPr>
        <p:spPr>
          <a:xfrm>
            <a:off x="2388638" y="5054315"/>
            <a:ext cx="12756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CC491F-B1E9-CD4A-883A-A459DDBCC769}"/>
              </a:ext>
            </a:extLst>
          </p:cNvPr>
          <p:cNvSpPr txBox="1"/>
          <p:nvPr/>
        </p:nvSpPr>
        <p:spPr>
          <a:xfrm>
            <a:off x="716989" y="3022739"/>
            <a:ext cx="1275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  <a:p>
            <a:pPr algn="ctr"/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9BD423-F4A7-EE42-B245-BC5AB937F9BD}"/>
              </a:ext>
            </a:extLst>
          </p:cNvPr>
          <p:cNvSpPr/>
          <p:nvPr/>
        </p:nvSpPr>
        <p:spPr>
          <a:xfrm>
            <a:off x="5153550" y="3102688"/>
            <a:ext cx="1275644" cy="1275644"/>
          </a:xfrm>
          <a:prstGeom prst="ellipse">
            <a:avLst/>
          </a:prstGeom>
          <a:solidFill>
            <a:srgbClr val="FF82F3">
              <a:alpha val="32941"/>
            </a:srgb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5EA4C97-9EF7-B94E-A4A1-FDFD66CDC235}"/>
              </a:ext>
            </a:extLst>
          </p:cNvPr>
          <p:cNvSpPr/>
          <p:nvPr/>
        </p:nvSpPr>
        <p:spPr>
          <a:xfrm>
            <a:off x="5151940" y="4801097"/>
            <a:ext cx="1275644" cy="1275644"/>
          </a:xfrm>
          <a:prstGeom prst="ellipse">
            <a:avLst/>
          </a:prstGeom>
          <a:solidFill>
            <a:srgbClr val="00ECFF">
              <a:alpha val="69804"/>
            </a:srgb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20611F1-CE02-7949-B47D-27BB9802175C}"/>
              </a:ext>
            </a:extLst>
          </p:cNvPr>
          <p:cNvSpPr/>
          <p:nvPr/>
        </p:nvSpPr>
        <p:spPr>
          <a:xfrm>
            <a:off x="5110383" y="1565434"/>
            <a:ext cx="1275644" cy="1275644"/>
          </a:xfrm>
          <a:prstGeom prst="ellipse">
            <a:avLst/>
          </a:prstGeom>
          <a:solidFill>
            <a:srgbClr val="F3FF7F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E76CF6-2233-B745-A5A4-E1A78BCE91C5}"/>
              </a:ext>
            </a:extLst>
          </p:cNvPr>
          <p:cNvSpPr txBox="1"/>
          <p:nvPr/>
        </p:nvSpPr>
        <p:spPr>
          <a:xfrm>
            <a:off x="5097727" y="3592007"/>
            <a:ext cx="1464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828749-BC7E-8548-B98E-90D1385C2CD7}"/>
              </a:ext>
            </a:extLst>
          </p:cNvPr>
          <p:cNvSpPr txBox="1"/>
          <p:nvPr/>
        </p:nvSpPr>
        <p:spPr>
          <a:xfrm>
            <a:off x="5136222" y="2043982"/>
            <a:ext cx="1275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5FBBEE-45DD-0D42-8E51-DB68FF6B00BA}"/>
              </a:ext>
            </a:extLst>
          </p:cNvPr>
          <p:cNvSpPr txBox="1"/>
          <p:nvPr/>
        </p:nvSpPr>
        <p:spPr>
          <a:xfrm>
            <a:off x="5173805" y="5285030"/>
            <a:ext cx="1275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463734-79D9-2D44-B09C-B515797B4645}"/>
              </a:ext>
            </a:extLst>
          </p:cNvPr>
          <p:cNvSpPr/>
          <p:nvPr/>
        </p:nvSpPr>
        <p:spPr>
          <a:xfrm>
            <a:off x="7215680" y="2265707"/>
            <a:ext cx="2846176" cy="2913222"/>
          </a:xfrm>
          <a:prstGeom prst="ellipse">
            <a:avLst/>
          </a:prstGeom>
          <a:solidFill>
            <a:srgbClr val="F2FF75"/>
          </a:solidFill>
          <a:ln/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11B8888-E574-6F4A-A3F0-316767AB0FDA}"/>
              </a:ext>
            </a:extLst>
          </p:cNvPr>
          <p:cNvSpPr/>
          <p:nvPr/>
        </p:nvSpPr>
        <p:spPr>
          <a:xfrm>
            <a:off x="7148463" y="3085931"/>
            <a:ext cx="1275644" cy="1275644"/>
          </a:xfrm>
          <a:prstGeom prst="ellipse">
            <a:avLst/>
          </a:prstGeom>
          <a:solidFill>
            <a:srgbClr val="FFF7B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DDBA83A-DE58-814C-A982-E7BD0979D3B9}"/>
                  </a:ext>
                </a:extLst>
              </p:cNvPr>
              <p:cNvSpPr txBox="1"/>
              <p:nvPr/>
            </p:nvSpPr>
            <p:spPr>
              <a:xfrm>
                <a:off x="7134247" y="3274705"/>
                <a:ext cx="1275644" cy="927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Productivity</a:t>
                </a:r>
              </a:p>
              <a:p>
                <a:pPr algn="ctr"/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𝑶𝒖𝒕𝒑𝒖𝒕𝒔</m:t>
                          </m:r>
                        </m:num>
                        <m:den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𝑹𝒆𝒔𝒐𝒖𝒓𝒄𝒆𝒔</m:t>
                          </m:r>
                        </m:den>
                      </m:f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DDBA83A-DE58-814C-A982-E7BD0979D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247" y="3274705"/>
                <a:ext cx="1275644" cy="927946"/>
              </a:xfrm>
              <a:prstGeom prst="rect">
                <a:avLst/>
              </a:prstGeom>
              <a:blipFill>
                <a:blip r:embed="rId3"/>
                <a:stretch>
                  <a:fillRect t="-1351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2EB79C9-E37B-254B-B05E-DD9BEBB2E3EB}"/>
                  </a:ext>
                </a:extLst>
              </p:cNvPr>
              <p:cNvSpPr txBox="1"/>
              <p:nvPr/>
            </p:nvSpPr>
            <p:spPr>
              <a:xfrm>
                <a:off x="8600354" y="3269855"/>
                <a:ext cx="1275644" cy="927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Efficiency</a:t>
                </a:r>
              </a:p>
              <a:p>
                <a:pPr algn="ctr"/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𝑶𝒖𝒕𝒄𝒐𝒎𝒆𝒔</m:t>
                          </m:r>
                        </m:num>
                        <m:den>
                          <m:r>
                            <a:rPr lang="en-US" sz="1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𝑹𝒆𝒔𝒐𝒖𝒓𝒄𝒆𝒔</m:t>
                          </m:r>
                        </m:den>
                      </m:f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2EB79C9-E37B-254B-B05E-DD9BEBB2E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354" y="3269855"/>
                <a:ext cx="1275644" cy="927946"/>
              </a:xfrm>
              <a:prstGeom prst="rect">
                <a:avLst/>
              </a:prstGeom>
              <a:blipFill>
                <a:blip r:embed="rId4"/>
                <a:stretch>
                  <a:fillRect t="-1351" b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1369978-411A-6A48-A28C-12C716D31226}"/>
                  </a:ext>
                </a:extLst>
              </p:cNvPr>
              <p:cNvSpPr txBox="1"/>
              <p:nvPr/>
            </p:nvSpPr>
            <p:spPr>
              <a:xfrm>
                <a:off x="10158087" y="3166313"/>
                <a:ext cx="127564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Technical Value</a:t>
                </a:r>
              </a:p>
              <a:p>
                <a:pPr algn="ctr"/>
                <a:endPara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𝑹𝒊𝒈𝒉𝒕</m:t>
                      </m:r>
                      <m:r>
                        <a:rPr lang="en-US" sz="1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2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𝑷𝒂𝒊𝒆𝒏𝒕</m:t>
                      </m:r>
                    </m:oMath>
                  </m:oMathPara>
                </a14:m>
                <a:endParaRPr lang="en-US" sz="1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the right </a:t>
                </a: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ime for the right reason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1369978-411A-6A48-A28C-12C716D31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8087" y="3166313"/>
                <a:ext cx="1275644" cy="1384995"/>
              </a:xfrm>
              <a:prstGeom prst="rect">
                <a:avLst/>
              </a:prstGeom>
              <a:blipFill>
                <a:blip r:embed="rId5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C83BBD2B-0356-BC4E-A8E3-3E3667336416}"/>
              </a:ext>
            </a:extLst>
          </p:cNvPr>
          <p:cNvSpPr txBox="1"/>
          <p:nvPr/>
        </p:nvSpPr>
        <p:spPr>
          <a:xfrm>
            <a:off x="6096000" y="644314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ffectLst/>
              </a:rPr>
              <a:t>Productivity, efficiency and technical value</a:t>
            </a:r>
            <a:r>
              <a:rPr lang="en-US" sz="1200" dirty="0">
                <a:effectLst/>
              </a:rPr>
              <a:t> (Adapted with permission of  Muir Gray </a:t>
            </a:r>
            <a:r>
              <a:rPr lang="en-US" sz="1200" i="1" dirty="0">
                <a:effectLst/>
              </a:rPr>
              <a:t>et al</a:t>
            </a:r>
            <a:r>
              <a:rPr lang="en-US" sz="1200" dirty="0">
                <a:effectLst/>
              </a:rPr>
              <a:t>. </a:t>
            </a:r>
            <a:r>
              <a:rPr lang="en-US" sz="1200" i="1" dirty="0">
                <a:effectLst/>
              </a:rPr>
              <a:t>How to get ­better value healthcare</a:t>
            </a:r>
            <a:r>
              <a:rPr lang="en-US" sz="1200" dirty="0">
                <a:effectLst/>
              </a:rPr>
              <a:t>. Oxford Press).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72CB68-56AF-CA44-A948-69E6AE17B57A}"/>
              </a:ext>
            </a:extLst>
          </p:cNvPr>
          <p:cNvSpPr txBox="1"/>
          <p:nvPr/>
        </p:nvSpPr>
        <p:spPr>
          <a:xfrm>
            <a:off x="4483757" y="950370"/>
            <a:ext cx="249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Bottomline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86A93C-377A-764F-8090-6B8DA508F6EC}"/>
              </a:ext>
            </a:extLst>
          </p:cNvPr>
          <p:cNvSpPr txBox="1"/>
          <p:nvPr/>
        </p:nvSpPr>
        <p:spPr>
          <a:xfrm>
            <a:off x="7187199" y="979179"/>
            <a:ext cx="449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Stretching the Value Frontier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B919C8A-43C6-DC4A-B840-44505B3FA06F}"/>
              </a:ext>
            </a:extLst>
          </p:cNvPr>
          <p:cNvCxnSpPr/>
          <p:nvPr/>
        </p:nvCxnSpPr>
        <p:spPr>
          <a:xfrm>
            <a:off x="4483757" y="1519955"/>
            <a:ext cx="0" cy="412586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19A7EDF-793A-874C-AC89-DBCF8D6ED8F9}"/>
              </a:ext>
            </a:extLst>
          </p:cNvPr>
          <p:cNvCxnSpPr/>
          <p:nvPr/>
        </p:nvCxnSpPr>
        <p:spPr>
          <a:xfrm>
            <a:off x="6987341" y="1480430"/>
            <a:ext cx="0" cy="412586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AD73004B-D1B7-9C8C-2FAA-57C1DFDAC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442" y="3347884"/>
            <a:ext cx="562344" cy="46769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213E36A-A366-8767-BFD7-E3A1A2F24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4337" y="3062378"/>
            <a:ext cx="562344" cy="46769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AE3C606-348A-6C3C-03B4-4DAEA845E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7386" y="3306788"/>
            <a:ext cx="562344" cy="4676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BA40FA9-A84E-4627-4A99-9CA6B4D924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3940" y="4313370"/>
            <a:ext cx="562344" cy="46769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05C36AD-8A5B-7F98-7C7B-EA993936A4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3247" y="4260629"/>
            <a:ext cx="562344" cy="4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8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E380FE-88E0-5642-B96A-FDD3E4E9F564}"/>
              </a:ext>
            </a:extLst>
          </p:cNvPr>
          <p:cNvSpPr/>
          <p:nvPr/>
        </p:nvSpPr>
        <p:spPr>
          <a:xfrm>
            <a:off x="10553700" y="6400800"/>
            <a:ext cx="16383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E5B17D6-7EF0-744B-8FB9-C3BF056AC9B3}"/>
              </a:ext>
            </a:extLst>
          </p:cNvPr>
          <p:cNvSpPr txBox="1">
            <a:spLocks/>
          </p:cNvSpPr>
          <p:nvPr/>
        </p:nvSpPr>
        <p:spPr>
          <a:xfrm>
            <a:off x="342900" y="205979"/>
            <a:ext cx="113538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err="1">
                <a:solidFill>
                  <a:srgbClr val="C00000"/>
                </a:solidFill>
              </a:rPr>
              <a:t>Promordial</a:t>
            </a:r>
            <a:r>
              <a:rPr lang="en-US" sz="3300" b="1" dirty="0">
                <a:solidFill>
                  <a:srgbClr val="C00000"/>
                </a:solidFill>
              </a:rPr>
              <a:t> Prevention as the Ultimate Sustainability Tool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3691712-0DB4-174D-A47D-4DED4FD5F6C6}"/>
              </a:ext>
            </a:extLst>
          </p:cNvPr>
          <p:cNvSpPr txBox="1">
            <a:spLocks/>
          </p:cNvSpPr>
          <p:nvPr/>
        </p:nvSpPr>
        <p:spPr>
          <a:xfrm>
            <a:off x="326858" y="848916"/>
            <a:ext cx="11353800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The Lowest Emission Procedure/Test/ is the one that Never Happens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D31C6BE-0ECF-9849-9135-7722D6B25EEB}"/>
              </a:ext>
            </a:extLst>
          </p:cNvPr>
          <p:cNvSpPr txBox="1">
            <a:spLocks/>
          </p:cNvSpPr>
          <p:nvPr/>
        </p:nvSpPr>
        <p:spPr>
          <a:xfrm>
            <a:off x="326858" y="1372917"/>
            <a:ext cx="11353800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Shifting the Paradigm to Early Prevention Yields the Highest Environmental/Financial ROI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65D99B-126B-F24D-9CF0-11E25554FAD1}"/>
              </a:ext>
            </a:extLst>
          </p:cNvPr>
          <p:cNvSpPr/>
          <p:nvPr/>
        </p:nvSpPr>
        <p:spPr>
          <a:xfrm>
            <a:off x="6838950" y="2343150"/>
            <a:ext cx="5086350" cy="405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5373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88A47B-0B51-FA4B-81F7-94414FB9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9"/>
          <a:stretch>
            <a:fillRect/>
          </a:stretch>
        </p:blipFill>
        <p:spPr>
          <a:xfrm>
            <a:off x="2188049" y="2139754"/>
            <a:ext cx="7233537" cy="406811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FE06C8C-3F44-9C48-BB75-BF36BABA4374}"/>
              </a:ext>
            </a:extLst>
          </p:cNvPr>
          <p:cNvSpPr txBox="1">
            <a:spLocks/>
          </p:cNvSpPr>
          <p:nvPr/>
        </p:nvSpPr>
        <p:spPr>
          <a:xfrm>
            <a:off x="342900" y="205979"/>
            <a:ext cx="113538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 err="1">
                <a:solidFill>
                  <a:srgbClr val="C00000"/>
                </a:solidFill>
              </a:rPr>
              <a:t>Promordial</a:t>
            </a:r>
            <a:r>
              <a:rPr lang="en-US" sz="3300" b="1" dirty="0">
                <a:solidFill>
                  <a:srgbClr val="C00000"/>
                </a:solidFill>
              </a:rPr>
              <a:t> Prevention as the Ultimate Sustainability Tool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A3FE8-EF74-3FBF-CD5D-35593E81D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186" y="650136"/>
            <a:ext cx="7772400" cy="160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31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F3D5BFB-35C5-6E5A-A105-EB8EC6830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33" y="-145266"/>
            <a:ext cx="10852933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Sustainability into a Movement and Measuring Intended Benefits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7A5D4F-2916-460B-FEB8-8DC1319195EE}"/>
              </a:ext>
            </a:extLst>
          </p:cNvPr>
          <p:cNvGrpSpPr/>
          <p:nvPr/>
        </p:nvGrpSpPr>
        <p:grpSpPr>
          <a:xfrm>
            <a:off x="3225563" y="1414549"/>
            <a:ext cx="2656441" cy="4755478"/>
            <a:chOff x="372997" y="1406302"/>
            <a:chExt cx="2656441" cy="475547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FC2E7C-A374-9B50-863B-C90B51B1349F}"/>
                </a:ext>
              </a:extLst>
            </p:cNvPr>
            <p:cNvSpPr/>
            <p:nvPr/>
          </p:nvSpPr>
          <p:spPr>
            <a:xfrm>
              <a:off x="372997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C60D46-E9F1-3C92-5ABF-1EA8034DE444}"/>
                </a:ext>
              </a:extLst>
            </p:cNvPr>
            <p:cNvSpPr/>
            <p:nvPr/>
          </p:nvSpPr>
          <p:spPr>
            <a:xfrm>
              <a:off x="628578" y="1406302"/>
              <a:ext cx="2312703" cy="23127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118626ED-0C3B-654E-8BD1-128A895B916C}"/>
                </a:ext>
              </a:extLst>
            </p:cNvPr>
            <p:cNvSpPr/>
            <p:nvPr/>
          </p:nvSpPr>
          <p:spPr>
            <a:xfrm>
              <a:off x="1513620" y="3779910"/>
              <a:ext cx="465492" cy="41433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42D5D9-20B1-E225-B780-5E48888B94B1}"/>
                </a:ext>
              </a:extLst>
            </p:cNvPr>
            <p:cNvSpPr txBox="1"/>
            <p:nvPr/>
          </p:nvSpPr>
          <p:spPr>
            <a:xfrm>
              <a:off x="590015" y="1790284"/>
              <a:ext cx="2312702" cy="404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Setting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Goals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Problem Statement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Financial Analysis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Culture Change</a:t>
              </a:r>
            </a:p>
          </p:txBody>
        </p:sp>
        <p:pic>
          <p:nvPicPr>
            <p:cNvPr id="30" name="Picture 29" descr="A white target with a arrow in the center&#10;&#10;Description automatically generated">
              <a:extLst>
                <a:ext uri="{FF2B5EF4-FFF2-40B4-BE49-F238E27FC236}">
                  <a16:creationId xmlns:a16="http://schemas.microsoft.com/office/drawing/2014/main" id="{0270EFF1-A250-58DF-C159-083A0272A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116" y="2417104"/>
              <a:ext cx="1351283" cy="11103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932155D-284A-7E6C-0970-5A9720189BCE}"/>
              </a:ext>
            </a:extLst>
          </p:cNvPr>
          <p:cNvGrpSpPr/>
          <p:nvPr/>
        </p:nvGrpSpPr>
        <p:grpSpPr>
          <a:xfrm>
            <a:off x="282169" y="1436728"/>
            <a:ext cx="2656441" cy="4755478"/>
            <a:chOff x="3323562" y="1406302"/>
            <a:chExt cx="2656441" cy="475547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52B4354-5EAF-6659-A876-2D1FC565D2FF}"/>
                </a:ext>
              </a:extLst>
            </p:cNvPr>
            <p:cNvSpPr/>
            <p:nvPr/>
          </p:nvSpPr>
          <p:spPr>
            <a:xfrm>
              <a:off x="3551239" y="1406302"/>
              <a:ext cx="2312703" cy="231270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667EC89-957D-4148-4D3C-1EFA0AE42A22}"/>
                </a:ext>
              </a:extLst>
            </p:cNvPr>
            <p:cNvSpPr/>
            <p:nvPr/>
          </p:nvSpPr>
          <p:spPr>
            <a:xfrm>
              <a:off x="3323562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F36974-7280-7911-374B-34361B1E387C}"/>
                </a:ext>
              </a:extLst>
            </p:cNvPr>
            <p:cNvSpPr txBox="1"/>
            <p:nvPr/>
          </p:nvSpPr>
          <p:spPr>
            <a:xfrm>
              <a:off x="3502808" y="1790837"/>
              <a:ext cx="2437655" cy="432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Studying the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Players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Opportunities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Friction Points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Down Arrow 5">
              <a:extLst>
                <a:ext uri="{FF2B5EF4-FFF2-40B4-BE49-F238E27FC236}">
                  <a16:creationId xmlns:a16="http://schemas.microsoft.com/office/drawing/2014/main" id="{55BE311E-0294-0F5F-C199-ADF6002F392C}"/>
                </a:ext>
              </a:extLst>
            </p:cNvPr>
            <p:cNvSpPr/>
            <p:nvPr/>
          </p:nvSpPr>
          <p:spPr>
            <a:xfrm>
              <a:off x="4488889" y="3779910"/>
              <a:ext cx="465492" cy="414338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white icon with a question mark on top of a stack of books&#10;&#10;Description automatically generated">
              <a:extLst>
                <a:ext uri="{FF2B5EF4-FFF2-40B4-BE49-F238E27FC236}">
                  <a16:creationId xmlns:a16="http://schemas.microsoft.com/office/drawing/2014/main" id="{9473AC42-074C-8FF6-ADE1-106CA2965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5027" y="2438895"/>
              <a:ext cx="1203377" cy="117978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D0E339-A03D-E875-9D25-78BD97EF60E6}"/>
              </a:ext>
            </a:extLst>
          </p:cNvPr>
          <p:cNvGrpSpPr/>
          <p:nvPr/>
        </p:nvGrpSpPr>
        <p:grpSpPr>
          <a:xfrm>
            <a:off x="6170952" y="1439708"/>
            <a:ext cx="2809936" cy="4741255"/>
            <a:chOff x="6274127" y="1420525"/>
            <a:chExt cx="2809936" cy="47412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3F08578-0366-7D99-B342-40884A0A8624}"/>
                </a:ext>
              </a:extLst>
            </p:cNvPr>
            <p:cNvSpPr/>
            <p:nvPr/>
          </p:nvSpPr>
          <p:spPr>
            <a:xfrm>
              <a:off x="6274127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DE311CB-0DEA-0F04-940A-BDDC00E60103}"/>
                </a:ext>
              </a:extLst>
            </p:cNvPr>
            <p:cNvSpPr/>
            <p:nvPr/>
          </p:nvSpPr>
          <p:spPr>
            <a:xfrm>
              <a:off x="6473900" y="1420525"/>
              <a:ext cx="2312703" cy="231270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BB25A3-2AEA-0582-CD81-298AEFEB8DFC}"/>
                </a:ext>
              </a:extLst>
            </p:cNvPr>
            <p:cNvSpPr txBox="1"/>
            <p:nvPr/>
          </p:nvSpPr>
          <p:spPr>
            <a:xfrm>
              <a:off x="6325943" y="1802080"/>
              <a:ext cx="2758120" cy="404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Designing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Improvement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Effort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Mapping terrain</a:t>
              </a: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Culture Change</a:t>
              </a: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Strategy</a:t>
              </a:r>
            </a:p>
          </p:txBody>
        </p:sp>
        <p:sp>
          <p:nvSpPr>
            <p:cNvPr id="27" name="Down Arrow 5">
              <a:extLst>
                <a:ext uri="{FF2B5EF4-FFF2-40B4-BE49-F238E27FC236}">
                  <a16:creationId xmlns:a16="http://schemas.microsoft.com/office/drawing/2014/main" id="{C3C129FE-6357-F2D2-396B-FC98ED5A0285}"/>
                </a:ext>
              </a:extLst>
            </p:cNvPr>
            <p:cNvSpPr/>
            <p:nvPr/>
          </p:nvSpPr>
          <p:spPr>
            <a:xfrm>
              <a:off x="7394408" y="3779910"/>
              <a:ext cx="465492" cy="414338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white logo with a black background&#10;&#10;Description automatically generated">
              <a:extLst>
                <a:ext uri="{FF2B5EF4-FFF2-40B4-BE49-F238E27FC236}">
                  <a16:creationId xmlns:a16="http://schemas.microsoft.com/office/drawing/2014/main" id="{E9F195D9-13F0-B814-E0BF-AA0264981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4616" y="2694176"/>
              <a:ext cx="966218" cy="96926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12D4F8-3BA6-4411-1D97-8B147226D7E0}"/>
              </a:ext>
            </a:extLst>
          </p:cNvPr>
          <p:cNvGrpSpPr/>
          <p:nvPr/>
        </p:nvGrpSpPr>
        <p:grpSpPr>
          <a:xfrm>
            <a:off x="9224691" y="1420525"/>
            <a:ext cx="2665079" cy="5036109"/>
            <a:chOff x="9224691" y="1420525"/>
            <a:chExt cx="2665079" cy="503610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5123A91-DF14-E320-DF6A-ACC854185CEF}"/>
                </a:ext>
              </a:extLst>
            </p:cNvPr>
            <p:cNvSpPr/>
            <p:nvPr/>
          </p:nvSpPr>
          <p:spPr>
            <a:xfrm>
              <a:off x="9224691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4A8B185-456A-A9C6-34CD-FF843305923B}"/>
                </a:ext>
              </a:extLst>
            </p:cNvPr>
            <p:cNvSpPr/>
            <p:nvPr/>
          </p:nvSpPr>
          <p:spPr>
            <a:xfrm>
              <a:off x="9396560" y="1420525"/>
              <a:ext cx="2312703" cy="23127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E1F702-D5E1-FB06-E0FF-01FE31792D4D}"/>
                </a:ext>
              </a:extLst>
            </p:cNvPr>
            <p:cNvSpPr txBox="1"/>
            <p:nvPr/>
          </p:nvSpPr>
          <p:spPr>
            <a:xfrm>
              <a:off x="9233329" y="1578375"/>
              <a:ext cx="2656441" cy="4878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Measuring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 and Return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Investment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KPI’s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Analytics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Communication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Down Arrow 5">
              <a:extLst>
                <a:ext uri="{FF2B5EF4-FFF2-40B4-BE49-F238E27FC236}">
                  <a16:creationId xmlns:a16="http://schemas.microsoft.com/office/drawing/2014/main" id="{8E6AF632-A0F4-B348-2BC2-721E14B3D320}"/>
                </a:ext>
              </a:extLst>
            </p:cNvPr>
            <p:cNvSpPr/>
            <p:nvPr/>
          </p:nvSpPr>
          <p:spPr>
            <a:xfrm>
              <a:off x="10299927" y="3779910"/>
              <a:ext cx="465492" cy="4143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clipboard with a chart and graph&#10;&#10;Description automatically generated">
              <a:extLst>
                <a:ext uri="{FF2B5EF4-FFF2-40B4-BE49-F238E27FC236}">
                  <a16:creationId xmlns:a16="http://schemas.microsoft.com/office/drawing/2014/main" id="{F92FDAA7-5607-9DFC-AB32-0983C495D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6190" y="2643314"/>
              <a:ext cx="853442" cy="97536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D839FF4-EB98-4FCB-8324-8D40595A3C22}"/>
              </a:ext>
            </a:extLst>
          </p:cNvPr>
          <p:cNvSpPr/>
          <p:nvPr/>
        </p:nvSpPr>
        <p:spPr>
          <a:xfrm>
            <a:off x="3062300" y="932134"/>
            <a:ext cx="2859787" cy="5524500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9EA9D1-639C-A669-6B38-8273CACD11E0}"/>
              </a:ext>
            </a:extLst>
          </p:cNvPr>
          <p:cNvSpPr/>
          <p:nvPr/>
        </p:nvSpPr>
        <p:spPr>
          <a:xfrm>
            <a:off x="5996066" y="932134"/>
            <a:ext cx="6020187" cy="5524500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8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1272F9-AF61-DD68-A2D0-4DBD527899BB}"/>
              </a:ext>
            </a:extLst>
          </p:cNvPr>
          <p:cNvSpPr/>
          <p:nvPr/>
        </p:nvSpPr>
        <p:spPr>
          <a:xfrm>
            <a:off x="479713" y="351744"/>
            <a:ext cx="5184063" cy="28965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A48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D09E00-96A7-3EB0-913E-876BAA5B730F}"/>
              </a:ext>
            </a:extLst>
          </p:cNvPr>
          <p:cNvSpPr/>
          <p:nvPr/>
        </p:nvSpPr>
        <p:spPr>
          <a:xfrm>
            <a:off x="6273181" y="396854"/>
            <a:ext cx="5184063" cy="2896570"/>
          </a:xfrm>
          <a:prstGeom prst="roundRect">
            <a:avLst/>
          </a:prstGeom>
          <a:solidFill>
            <a:srgbClr val="B6F0E9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84B309-F7BF-4BD0-B451-E62A74F765DA}"/>
              </a:ext>
            </a:extLst>
          </p:cNvPr>
          <p:cNvSpPr/>
          <p:nvPr/>
        </p:nvSpPr>
        <p:spPr>
          <a:xfrm>
            <a:off x="479713" y="3446001"/>
            <a:ext cx="5184063" cy="2896570"/>
          </a:xfrm>
          <a:prstGeom prst="roundRect">
            <a:avLst/>
          </a:prstGeom>
          <a:solidFill>
            <a:srgbClr val="F9C7B9"/>
          </a:solidFill>
          <a:ln>
            <a:solidFill>
              <a:srgbClr val="B64E5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4FB7AE-C40D-627D-19D7-1BF00B7C3AA4}"/>
              </a:ext>
            </a:extLst>
          </p:cNvPr>
          <p:cNvSpPr/>
          <p:nvPr/>
        </p:nvSpPr>
        <p:spPr>
          <a:xfrm>
            <a:off x="6273181" y="3491111"/>
            <a:ext cx="5184063" cy="2896570"/>
          </a:xfrm>
          <a:prstGeom prst="roundRect">
            <a:avLst/>
          </a:prstGeom>
          <a:solidFill>
            <a:srgbClr val="CC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BF3329-A545-B942-90DB-44F98AB3CD33}"/>
              </a:ext>
            </a:extLst>
          </p:cNvPr>
          <p:cNvSpPr txBox="1"/>
          <p:nvPr/>
        </p:nvSpPr>
        <p:spPr>
          <a:xfrm>
            <a:off x="6246571" y="6397437"/>
            <a:ext cx="5536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Implementing a Sustainability Framework in Healthcare: A Three-Lens Framework.</a:t>
            </a:r>
          </a:p>
          <a:p>
            <a:r>
              <a:rPr lang="en-US" sz="1200" dirty="0">
                <a:effectLst/>
              </a:rPr>
              <a:t>Rajagopalan S, Pronovost P et al. Healthcare (Basel). 2023 Jun 27;11(13):1867.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75F212-A28F-0A42-AC6B-F40D74D23820}"/>
              </a:ext>
            </a:extLst>
          </p:cNvPr>
          <p:cNvSpPr txBox="1"/>
          <p:nvPr/>
        </p:nvSpPr>
        <p:spPr>
          <a:xfrm>
            <a:off x="371924" y="6418442"/>
            <a:ext cx="5666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Health Care and Climate Change: Challenges and Pathways to Sustainable Health Care. Ganatra, Rajagopalan S et al. Ann Intern Med. 2022. </a:t>
            </a:r>
            <a:r>
              <a:rPr lang="en-US" sz="1200" dirty="0">
                <a:effectLst/>
              </a:rPr>
              <a:t>Nov;175(11):1598-1600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09F01-88CB-6043-BDB3-E597BEF21564}"/>
              </a:ext>
            </a:extLst>
          </p:cNvPr>
          <p:cNvSpPr txBox="1"/>
          <p:nvPr/>
        </p:nvSpPr>
        <p:spPr>
          <a:xfrm>
            <a:off x="3391678" y="2971714"/>
            <a:ext cx="4774064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endParaRPr lang="en-US" sz="800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79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HCO Sustainability </a:t>
            </a:r>
            <a:endParaRPr lang="en-US" sz="800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79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7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5B8580-D5D7-E978-ECDF-C8AB3258C0B5}"/>
              </a:ext>
            </a:extLst>
          </p:cNvPr>
          <p:cNvSpPr txBox="1"/>
          <p:nvPr/>
        </p:nvSpPr>
        <p:spPr>
          <a:xfrm>
            <a:off x="1364249" y="396854"/>
            <a:ext cx="303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A4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E88ECE-30C7-F0D4-E7EB-C8553413DCD0}"/>
              </a:ext>
            </a:extLst>
          </p:cNvPr>
          <p:cNvSpPr txBox="1"/>
          <p:nvPr/>
        </p:nvSpPr>
        <p:spPr>
          <a:xfrm>
            <a:off x="7364171" y="436535"/>
            <a:ext cx="303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793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B3F150-A5DC-F90A-1846-DA5B75FDFC95}"/>
              </a:ext>
            </a:extLst>
          </p:cNvPr>
          <p:cNvSpPr txBox="1"/>
          <p:nvPr/>
        </p:nvSpPr>
        <p:spPr>
          <a:xfrm>
            <a:off x="1376127" y="5796498"/>
            <a:ext cx="303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452616-95E3-B4FD-435B-CBADEAAF9598}"/>
              </a:ext>
            </a:extLst>
          </p:cNvPr>
          <p:cNvSpPr txBox="1"/>
          <p:nvPr/>
        </p:nvSpPr>
        <p:spPr>
          <a:xfrm>
            <a:off x="7376049" y="5836179"/>
            <a:ext cx="303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pic>
        <p:nvPicPr>
          <p:cNvPr id="29" name="Picture 28" descr="A blue and white logo&#10;&#10;Description automatically generated">
            <a:extLst>
              <a:ext uri="{FF2B5EF4-FFF2-40B4-BE49-F238E27FC236}">
                <a16:creationId xmlns:a16="http://schemas.microsoft.com/office/drawing/2014/main" id="{8F083CFB-5044-A4B5-5042-EFAEFA54B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03" y="565208"/>
            <a:ext cx="1523692" cy="1443287"/>
          </a:xfrm>
          <a:prstGeom prst="rect">
            <a:avLst/>
          </a:prstGeom>
        </p:spPr>
      </p:pic>
      <p:pic>
        <p:nvPicPr>
          <p:cNvPr id="31" name="Picture 30" descr="A blue outline of a car&#10;&#10;Description automatically generated">
            <a:extLst>
              <a:ext uri="{FF2B5EF4-FFF2-40B4-BE49-F238E27FC236}">
                <a16:creationId xmlns:a16="http://schemas.microsoft.com/office/drawing/2014/main" id="{7FFFDAC3-76BE-EED5-7092-0D2B1D518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204" y="1809592"/>
            <a:ext cx="1460937" cy="1399424"/>
          </a:xfrm>
          <a:prstGeom prst="rect">
            <a:avLst/>
          </a:prstGeom>
        </p:spPr>
      </p:pic>
      <p:pic>
        <p:nvPicPr>
          <p:cNvPr id="33" name="Picture 32" descr="A blue and white logo&#10;&#10;Description automatically generated">
            <a:extLst>
              <a:ext uri="{FF2B5EF4-FFF2-40B4-BE49-F238E27FC236}">
                <a16:creationId xmlns:a16="http://schemas.microsoft.com/office/drawing/2014/main" id="{CB969D5F-81AA-8B75-1341-280617A83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404" y="728028"/>
            <a:ext cx="1414172" cy="1514113"/>
          </a:xfrm>
          <a:prstGeom prst="rect">
            <a:avLst/>
          </a:prstGeom>
        </p:spPr>
      </p:pic>
      <p:pic>
        <p:nvPicPr>
          <p:cNvPr id="35" name="Picture 34" descr="A blue electrical tower with two towers&#10;&#10;Description automatically generated">
            <a:extLst>
              <a:ext uri="{FF2B5EF4-FFF2-40B4-BE49-F238E27FC236}">
                <a16:creationId xmlns:a16="http://schemas.microsoft.com/office/drawing/2014/main" id="{83E96FC0-D18E-308C-D578-6DE692A53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725" y="1615433"/>
            <a:ext cx="1218582" cy="1271873"/>
          </a:xfrm>
          <a:prstGeom prst="rect">
            <a:avLst/>
          </a:prstGeom>
        </p:spPr>
      </p:pic>
      <p:pic>
        <p:nvPicPr>
          <p:cNvPr id="37" name="Picture 36" descr="A green outline of a hospital bed&#10;&#10;Description automatically generated">
            <a:extLst>
              <a:ext uri="{FF2B5EF4-FFF2-40B4-BE49-F238E27FC236}">
                <a16:creationId xmlns:a16="http://schemas.microsoft.com/office/drawing/2014/main" id="{78DE6649-853E-882C-8C1D-9A8DBD55A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916" y="554082"/>
            <a:ext cx="1697086" cy="1688059"/>
          </a:xfrm>
          <a:prstGeom prst="rect">
            <a:avLst/>
          </a:prstGeom>
        </p:spPr>
      </p:pic>
      <p:pic>
        <p:nvPicPr>
          <p:cNvPr id="39" name="Picture 38" descr="A green outline of a syringe and a scalpel&#10;&#10;Description automatically generated">
            <a:extLst>
              <a:ext uri="{FF2B5EF4-FFF2-40B4-BE49-F238E27FC236}">
                <a16:creationId xmlns:a16="http://schemas.microsoft.com/office/drawing/2014/main" id="{39875365-002C-8091-8898-74E50426F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25" y="2109021"/>
            <a:ext cx="1298047" cy="1062996"/>
          </a:xfrm>
          <a:prstGeom prst="rect">
            <a:avLst/>
          </a:prstGeom>
        </p:spPr>
      </p:pic>
      <p:pic>
        <p:nvPicPr>
          <p:cNvPr id="43" name="Picture 42" descr="A green outline of pills and a bottle&#10;&#10;Description automatically generated">
            <a:extLst>
              <a:ext uri="{FF2B5EF4-FFF2-40B4-BE49-F238E27FC236}">
                <a16:creationId xmlns:a16="http://schemas.microsoft.com/office/drawing/2014/main" id="{68C2BDC7-CE3E-C967-937B-9F0CDE0952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2819" y="470319"/>
            <a:ext cx="1559829" cy="1613840"/>
          </a:xfrm>
          <a:prstGeom prst="rect">
            <a:avLst/>
          </a:prstGeom>
        </p:spPr>
      </p:pic>
      <p:pic>
        <p:nvPicPr>
          <p:cNvPr id="45" name="Picture 44" descr="A green outline of a coat and a face mask&#10;&#10;Description automatically generated">
            <a:extLst>
              <a:ext uri="{FF2B5EF4-FFF2-40B4-BE49-F238E27FC236}">
                <a16:creationId xmlns:a16="http://schemas.microsoft.com/office/drawing/2014/main" id="{C59E72F3-0738-D0E3-29BB-71F9B952B0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5891" y="1143230"/>
            <a:ext cx="2185250" cy="2028787"/>
          </a:xfrm>
          <a:prstGeom prst="rect">
            <a:avLst/>
          </a:prstGeom>
        </p:spPr>
      </p:pic>
      <p:pic>
        <p:nvPicPr>
          <p:cNvPr id="47" name="Picture 46" descr="A red line drawing of a chicken&#10;&#10;Description automatically generated">
            <a:extLst>
              <a:ext uri="{FF2B5EF4-FFF2-40B4-BE49-F238E27FC236}">
                <a16:creationId xmlns:a16="http://schemas.microsoft.com/office/drawing/2014/main" id="{A67E5CE2-922D-D825-36A9-133EF95587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203" y="3555539"/>
            <a:ext cx="1939287" cy="1311791"/>
          </a:xfrm>
          <a:prstGeom prst="rect">
            <a:avLst/>
          </a:prstGeom>
        </p:spPr>
      </p:pic>
      <p:pic>
        <p:nvPicPr>
          <p:cNvPr id="49" name="Picture 48" descr="A red line drawing of a bottle and an apple&#10;&#10;Description automatically generated">
            <a:extLst>
              <a:ext uri="{FF2B5EF4-FFF2-40B4-BE49-F238E27FC236}">
                <a16:creationId xmlns:a16="http://schemas.microsoft.com/office/drawing/2014/main" id="{965265E8-1C3A-96C6-8A34-5834B0BCF4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343" y="4894286"/>
            <a:ext cx="1167692" cy="1311791"/>
          </a:xfrm>
          <a:prstGeom prst="rect">
            <a:avLst/>
          </a:prstGeom>
        </p:spPr>
      </p:pic>
      <p:pic>
        <p:nvPicPr>
          <p:cNvPr id="51" name="Picture 50" descr="A red line art of a trash can&#10;&#10;Description automatically generated">
            <a:extLst>
              <a:ext uri="{FF2B5EF4-FFF2-40B4-BE49-F238E27FC236}">
                <a16:creationId xmlns:a16="http://schemas.microsoft.com/office/drawing/2014/main" id="{60C28E7A-0C01-44CF-993F-A654CA441F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9039" y="4001692"/>
            <a:ext cx="1503219" cy="1796585"/>
          </a:xfrm>
          <a:prstGeom prst="rect">
            <a:avLst/>
          </a:prstGeom>
        </p:spPr>
      </p:pic>
      <p:pic>
        <p:nvPicPr>
          <p:cNvPr id="53" name="Picture 52" descr="A red line drawing of boxes and a clipboard&#10;&#10;Description automatically generated">
            <a:extLst>
              <a:ext uri="{FF2B5EF4-FFF2-40B4-BE49-F238E27FC236}">
                <a16:creationId xmlns:a16="http://schemas.microsoft.com/office/drawing/2014/main" id="{9C650EBD-3131-04C4-84ED-B49457C4A8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7003" y="4231635"/>
            <a:ext cx="1624780" cy="1796585"/>
          </a:xfrm>
          <a:prstGeom prst="rect">
            <a:avLst/>
          </a:prstGeom>
        </p:spPr>
      </p:pic>
      <p:pic>
        <p:nvPicPr>
          <p:cNvPr id="55" name="Picture 54" descr="A purple line drawing of a phone with clouds and rain drops&#10;&#10;Description automatically generated">
            <a:extLst>
              <a:ext uri="{FF2B5EF4-FFF2-40B4-BE49-F238E27FC236}">
                <a16:creationId xmlns:a16="http://schemas.microsoft.com/office/drawing/2014/main" id="{652E4A1A-2524-6AB5-576F-48B8C4E7ED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58442" y="3839537"/>
            <a:ext cx="1882830" cy="1892375"/>
          </a:xfrm>
          <a:prstGeom prst="rect">
            <a:avLst/>
          </a:prstGeom>
        </p:spPr>
      </p:pic>
      <p:pic>
        <p:nvPicPr>
          <p:cNvPr id="57" name="Picture 56" descr="A purple thermometer and sun&#10;&#10;Description automatically generated">
            <a:extLst>
              <a:ext uri="{FF2B5EF4-FFF2-40B4-BE49-F238E27FC236}">
                <a16:creationId xmlns:a16="http://schemas.microsoft.com/office/drawing/2014/main" id="{225D3106-306C-4C75-41AB-36715E53D7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98979" y="3994376"/>
            <a:ext cx="1840991" cy="1747226"/>
          </a:xfrm>
          <a:prstGeom prst="rect">
            <a:avLst/>
          </a:prstGeom>
        </p:spPr>
      </p:pic>
      <p:pic>
        <p:nvPicPr>
          <p:cNvPr id="59" name="Picture 58" descr="A purple line drawing of a person standing at a podium&#10;&#10;Description automatically generated">
            <a:extLst>
              <a:ext uri="{FF2B5EF4-FFF2-40B4-BE49-F238E27FC236}">
                <a16:creationId xmlns:a16="http://schemas.microsoft.com/office/drawing/2014/main" id="{9CBE503D-3729-525A-3F66-0F8F0BEA45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98205" y="4109484"/>
            <a:ext cx="1544265" cy="178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0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0BB0E-0C79-6F94-AF22-07F2AF39F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187877B-E475-5D83-35EA-92E4C045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33" y="-145266"/>
            <a:ext cx="10852933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Sustainability into a Movement and Measuring Intended Benefits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D8BCDC-BEF2-77E4-1A31-E91ECF14BE2C}"/>
              </a:ext>
            </a:extLst>
          </p:cNvPr>
          <p:cNvGrpSpPr/>
          <p:nvPr/>
        </p:nvGrpSpPr>
        <p:grpSpPr>
          <a:xfrm>
            <a:off x="3240585" y="1434847"/>
            <a:ext cx="2656441" cy="4755478"/>
            <a:chOff x="372997" y="1406302"/>
            <a:chExt cx="2656441" cy="475547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3888660-C4EF-CBD0-F34B-0DEA13CB6F24}"/>
                </a:ext>
              </a:extLst>
            </p:cNvPr>
            <p:cNvSpPr/>
            <p:nvPr/>
          </p:nvSpPr>
          <p:spPr>
            <a:xfrm>
              <a:off x="372997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1C5A743-9F19-92C6-169B-4BD92A59FAFA}"/>
                </a:ext>
              </a:extLst>
            </p:cNvPr>
            <p:cNvSpPr/>
            <p:nvPr/>
          </p:nvSpPr>
          <p:spPr>
            <a:xfrm>
              <a:off x="628578" y="1406302"/>
              <a:ext cx="2312703" cy="23127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7EB5D606-998F-B1E9-2081-7872FA06D651}"/>
                </a:ext>
              </a:extLst>
            </p:cNvPr>
            <p:cNvSpPr/>
            <p:nvPr/>
          </p:nvSpPr>
          <p:spPr>
            <a:xfrm>
              <a:off x="1513620" y="3779910"/>
              <a:ext cx="465492" cy="41433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47CBB5-28AF-9667-2D38-1845EF33EE22}"/>
                </a:ext>
              </a:extLst>
            </p:cNvPr>
            <p:cNvSpPr txBox="1"/>
            <p:nvPr/>
          </p:nvSpPr>
          <p:spPr>
            <a:xfrm>
              <a:off x="590015" y="1790284"/>
              <a:ext cx="2312702" cy="404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Setting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Goals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Problem Statement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Financial Analysis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Culture Change</a:t>
              </a:r>
            </a:p>
          </p:txBody>
        </p:sp>
        <p:pic>
          <p:nvPicPr>
            <p:cNvPr id="30" name="Picture 29" descr="A white target with a arrow in the center&#10;&#10;Description automatically generated">
              <a:extLst>
                <a:ext uri="{FF2B5EF4-FFF2-40B4-BE49-F238E27FC236}">
                  <a16:creationId xmlns:a16="http://schemas.microsoft.com/office/drawing/2014/main" id="{935EBA35-E0B7-22B5-6504-FD9BCDFD4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116" y="2417104"/>
              <a:ext cx="1351283" cy="11103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01DF73-FC64-9F8F-9D61-23E5D2F347E4}"/>
              </a:ext>
            </a:extLst>
          </p:cNvPr>
          <p:cNvGrpSpPr/>
          <p:nvPr/>
        </p:nvGrpSpPr>
        <p:grpSpPr>
          <a:xfrm>
            <a:off x="282169" y="1436728"/>
            <a:ext cx="2656441" cy="4755478"/>
            <a:chOff x="3323562" y="1406302"/>
            <a:chExt cx="2656441" cy="475547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9CEEBA-1185-16F0-FDBB-E29FDE07D2DA}"/>
                </a:ext>
              </a:extLst>
            </p:cNvPr>
            <p:cNvSpPr/>
            <p:nvPr/>
          </p:nvSpPr>
          <p:spPr>
            <a:xfrm>
              <a:off x="3551239" y="1406302"/>
              <a:ext cx="2312703" cy="231270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D910CF61-2B70-589A-DFDE-15058260BAFB}"/>
                </a:ext>
              </a:extLst>
            </p:cNvPr>
            <p:cNvSpPr/>
            <p:nvPr/>
          </p:nvSpPr>
          <p:spPr>
            <a:xfrm>
              <a:off x="3323562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D6BC25-F92C-EFD6-A44F-77DB8769517A}"/>
                </a:ext>
              </a:extLst>
            </p:cNvPr>
            <p:cNvSpPr txBox="1"/>
            <p:nvPr/>
          </p:nvSpPr>
          <p:spPr>
            <a:xfrm>
              <a:off x="3502808" y="1790837"/>
              <a:ext cx="2437655" cy="432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Studying the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Players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Opportunities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Friction Points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Down Arrow 5">
              <a:extLst>
                <a:ext uri="{FF2B5EF4-FFF2-40B4-BE49-F238E27FC236}">
                  <a16:creationId xmlns:a16="http://schemas.microsoft.com/office/drawing/2014/main" id="{A83775C0-7ED4-6B25-AC19-5A41CFB7519B}"/>
                </a:ext>
              </a:extLst>
            </p:cNvPr>
            <p:cNvSpPr/>
            <p:nvPr/>
          </p:nvSpPr>
          <p:spPr>
            <a:xfrm>
              <a:off x="4488889" y="3779910"/>
              <a:ext cx="465492" cy="414338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white icon with a question mark on top of a stack of books&#10;&#10;Description automatically generated">
              <a:extLst>
                <a:ext uri="{FF2B5EF4-FFF2-40B4-BE49-F238E27FC236}">
                  <a16:creationId xmlns:a16="http://schemas.microsoft.com/office/drawing/2014/main" id="{04347DC2-8B96-F2F5-6261-A6E87CBA2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5027" y="2438895"/>
              <a:ext cx="1203377" cy="117978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371C9EA-DB49-E8DB-2328-0662692C3F7B}"/>
              </a:ext>
            </a:extLst>
          </p:cNvPr>
          <p:cNvGrpSpPr/>
          <p:nvPr/>
        </p:nvGrpSpPr>
        <p:grpSpPr>
          <a:xfrm>
            <a:off x="6170952" y="1439708"/>
            <a:ext cx="2809936" cy="4741255"/>
            <a:chOff x="6274127" y="1420525"/>
            <a:chExt cx="2809936" cy="47412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4E281A3-7AA7-DABA-6017-4033F7181818}"/>
                </a:ext>
              </a:extLst>
            </p:cNvPr>
            <p:cNvSpPr/>
            <p:nvPr/>
          </p:nvSpPr>
          <p:spPr>
            <a:xfrm>
              <a:off x="6274127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32C57A3-BC14-B6A8-22B3-7C825588DDA9}"/>
                </a:ext>
              </a:extLst>
            </p:cNvPr>
            <p:cNvSpPr/>
            <p:nvPr/>
          </p:nvSpPr>
          <p:spPr>
            <a:xfrm>
              <a:off x="6473900" y="1420525"/>
              <a:ext cx="2312703" cy="231270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16C33-40FA-E0A1-98DD-D60AF0C50555}"/>
                </a:ext>
              </a:extLst>
            </p:cNvPr>
            <p:cNvSpPr txBox="1"/>
            <p:nvPr/>
          </p:nvSpPr>
          <p:spPr>
            <a:xfrm>
              <a:off x="6325943" y="1802080"/>
              <a:ext cx="2758120" cy="404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Designing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Improvement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Effort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Mapping terrain</a:t>
              </a: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Culture Change</a:t>
              </a: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Strategy</a:t>
              </a:r>
            </a:p>
          </p:txBody>
        </p:sp>
        <p:sp>
          <p:nvSpPr>
            <p:cNvPr id="27" name="Down Arrow 5">
              <a:extLst>
                <a:ext uri="{FF2B5EF4-FFF2-40B4-BE49-F238E27FC236}">
                  <a16:creationId xmlns:a16="http://schemas.microsoft.com/office/drawing/2014/main" id="{3A4FA0BA-C5E2-BDDA-BB90-AEDBA87C3D80}"/>
                </a:ext>
              </a:extLst>
            </p:cNvPr>
            <p:cNvSpPr/>
            <p:nvPr/>
          </p:nvSpPr>
          <p:spPr>
            <a:xfrm>
              <a:off x="7394408" y="3779910"/>
              <a:ext cx="465492" cy="414338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white logo with a black background&#10;&#10;Description automatically generated">
              <a:extLst>
                <a:ext uri="{FF2B5EF4-FFF2-40B4-BE49-F238E27FC236}">
                  <a16:creationId xmlns:a16="http://schemas.microsoft.com/office/drawing/2014/main" id="{F939B153-FDB3-ED14-7BB0-90957AA2A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4616" y="2694176"/>
              <a:ext cx="966218" cy="96926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6450B62-EC4A-0CC9-9263-BC19550349B8}"/>
              </a:ext>
            </a:extLst>
          </p:cNvPr>
          <p:cNvGrpSpPr/>
          <p:nvPr/>
        </p:nvGrpSpPr>
        <p:grpSpPr>
          <a:xfrm>
            <a:off x="9224691" y="1420525"/>
            <a:ext cx="2665079" cy="5036109"/>
            <a:chOff x="9224691" y="1420525"/>
            <a:chExt cx="2665079" cy="503610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9D6B603-3A97-6755-2A6D-E4EA7AC63C9E}"/>
                </a:ext>
              </a:extLst>
            </p:cNvPr>
            <p:cNvSpPr/>
            <p:nvPr/>
          </p:nvSpPr>
          <p:spPr>
            <a:xfrm>
              <a:off x="9224691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E2DB71-4477-5933-32C2-993BB54381A2}"/>
                </a:ext>
              </a:extLst>
            </p:cNvPr>
            <p:cNvSpPr/>
            <p:nvPr/>
          </p:nvSpPr>
          <p:spPr>
            <a:xfrm>
              <a:off x="9396560" y="1420525"/>
              <a:ext cx="2312703" cy="23127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754682-47D6-2783-317B-7728CB421DCB}"/>
                </a:ext>
              </a:extLst>
            </p:cNvPr>
            <p:cNvSpPr txBox="1"/>
            <p:nvPr/>
          </p:nvSpPr>
          <p:spPr>
            <a:xfrm>
              <a:off x="9233329" y="1578375"/>
              <a:ext cx="2656441" cy="4878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Measuring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 and Return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Investment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KPI’s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Analytics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Communication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Down Arrow 5">
              <a:extLst>
                <a:ext uri="{FF2B5EF4-FFF2-40B4-BE49-F238E27FC236}">
                  <a16:creationId xmlns:a16="http://schemas.microsoft.com/office/drawing/2014/main" id="{3A31CC93-97E1-AC15-F016-710420E6215E}"/>
                </a:ext>
              </a:extLst>
            </p:cNvPr>
            <p:cNvSpPr/>
            <p:nvPr/>
          </p:nvSpPr>
          <p:spPr>
            <a:xfrm>
              <a:off x="10299927" y="3779910"/>
              <a:ext cx="465492" cy="4143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clipboard with a chart and graph&#10;&#10;Description automatically generated">
              <a:extLst>
                <a:ext uri="{FF2B5EF4-FFF2-40B4-BE49-F238E27FC236}">
                  <a16:creationId xmlns:a16="http://schemas.microsoft.com/office/drawing/2014/main" id="{2608C57D-788C-9DCC-E7F3-FA441D840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6190" y="2643314"/>
              <a:ext cx="853442" cy="97536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1906B32-17F3-6D5C-62DF-D6C23B85BDA3}"/>
              </a:ext>
            </a:extLst>
          </p:cNvPr>
          <p:cNvSpPr/>
          <p:nvPr/>
        </p:nvSpPr>
        <p:spPr>
          <a:xfrm>
            <a:off x="232841" y="920375"/>
            <a:ext cx="2859787" cy="5524500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4220A7-205C-3C76-3588-18C3E21440E6}"/>
              </a:ext>
            </a:extLst>
          </p:cNvPr>
          <p:cNvSpPr/>
          <p:nvPr/>
        </p:nvSpPr>
        <p:spPr>
          <a:xfrm>
            <a:off x="5996066" y="932134"/>
            <a:ext cx="6020187" cy="5524500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339200B-33E4-D268-0A43-5B02277BF8AF}"/>
              </a:ext>
            </a:extLst>
          </p:cNvPr>
          <p:cNvGrpSpPr/>
          <p:nvPr/>
        </p:nvGrpSpPr>
        <p:grpSpPr>
          <a:xfrm>
            <a:off x="-126390" y="3207010"/>
            <a:ext cx="3212598" cy="3132261"/>
            <a:chOff x="2304628" y="1803060"/>
            <a:chExt cx="3212598" cy="3132261"/>
          </a:xfrm>
        </p:grpSpPr>
        <p:sp>
          <p:nvSpPr>
            <p:cNvPr id="19" name="Arrow: Circular 18">
              <a:extLst>
                <a:ext uri="{FF2B5EF4-FFF2-40B4-BE49-F238E27FC236}">
                  <a16:creationId xmlns:a16="http://schemas.microsoft.com/office/drawing/2014/main" id="{1E20162D-3F5C-658D-63AF-0A8D4774837E}"/>
                </a:ext>
              </a:extLst>
            </p:cNvPr>
            <p:cNvSpPr/>
            <p:nvPr/>
          </p:nvSpPr>
          <p:spPr>
            <a:xfrm rot="13596389">
              <a:off x="2621500" y="1783962"/>
              <a:ext cx="2859873" cy="2931578"/>
            </a:xfrm>
            <a:prstGeom prst="circularArrow">
              <a:avLst>
                <a:gd name="adj1" fmla="val 22483"/>
                <a:gd name="adj2" fmla="val 1142319"/>
                <a:gd name="adj3" fmla="val 20189718"/>
                <a:gd name="adj4" fmla="val 13826221"/>
                <a:gd name="adj5" fmla="val 12500"/>
              </a:avLst>
            </a:prstGeom>
            <a:solidFill>
              <a:srgbClr val="D55B0E"/>
            </a:solidFill>
            <a:ln w="50800" cap="rnd">
              <a:noFill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199541 w 5731981"/>
                        <a:gd name="connsiteY0" fmla="*/ 920806 h 5875697"/>
                        <a:gd name="connsiteX1" fmla="*/ 3546730 w 5731981"/>
                        <a:gd name="connsiteY1" fmla="*/ 385777 h 5875697"/>
                        <a:gd name="connsiteX2" fmla="*/ 5284325 w 5731981"/>
                        <a:gd name="connsiteY2" fmla="*/ 2030478 h 5875697"/>
                        <a:gd name="connsiteX3" fmla="*/ 5557459 w 5731981"/>
                        <a:gd name="connsiteY3" fmla="*/ 2007874 h 5875697"/>
                        <a:gd name="connsiteX4" fmla="*/ 5008624 w 5731981"/>
                        <a:gd name="connsiteY4" fmla="*/ 2760534 h 5875697"/>
                        <a:gd name="connsiteX5" fmla="*/ 4129346 w 5731981"/>
                        <a:gd name="connsiteY5" fmla="*/ 2126059 h 5875697"/>
                        <a:gd name="connsiteX6" fmla="*/ 4393628 w 5731981"/>
                        <a:gd name="connsiteY6" fmla="*/ 2104188 h 5875697"/>
                        <a:gd name="connsiteX7" fmla="*/ 3205401 w 5731981"/>
                        <a:gd name="connsiteY7" fmla="*/ 1176544 h 5875697"/>
                        <a:gd name="connsiteX8" fmla="*/ 1741038 w 5731981"/>
                        <a:gd name="connsiteY8" fmla="*/ 1576225 h 5875697"/>
                        <a:gd name="connsiteX9" fmla="*/ 1199541 w 5731981"/>
                        <a:gd name="connsiteY9" fmla="*/ 920806 h 58756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1981" h="5875697" fill="none" extrusionOk="0">
                          <a:moveTo>
                            <a:pt x="1199541" y="920806"/>
                          </a:moveTo>
                          <a:cubicBezTo>
                            <a:pt x="1860319" y="373306"/>
                            <a:pt x="2737867" y="273434"/>
                            <a:pt x="3546730" y="385777"/>
                          </a:cubicBezTo>
                          <a:cubicBezTo>
                            <a:pt x="4387625" y="669034"/>
                            <a:pt x="5013904" y="1244315"/>
                            <a:pt x="5284325" y="2030478"/>
                          </a:cubicBezTo>
                          <a:cubicBezTo>
                            <a:pt x="5352070" y="2018054"/>
                            <a:pt x="5482111" y="2021669"/>
                            <a:pt x="5557459" y="2007874"/>
                          </a:cubicBezTo>
                          <a:cubicBezTo>
                            <a:pt x="5413083" y="2218323"/>
                            <a:pt x="5303448" y="2420138"/>
                            <a:pt x="5008624" y="2760534"/>
                          </a:cubicBezTo>
                          <a:cubicBezTo>
                            <a:pt x="4827055" y="2512417"/>
                            <a:pt x="4307613" y="2256452"/>
                            <a:pt x="4129346" y="2126059"/>
                          </a:cubicBezTo>
                          <a:cubicBezTo>
                            <a:pt x="4235071" y="2119393"/>
                            <a:pt x="4264495" y="2096410"/>
                            <a:pt x="4393628" y="2104188"/>
                          </a:cubicBezTo>
                          <a:cubicBezTo>
                            <a:pt x="4141225" y="1643663"/>
                            <a:pt x="3770925" y="1324370"/>
                            <a:pt x="3205401" y="1176544"/>
                          </a:cubicBezTo>
                          <a:cubicBezTo>
                            <a:pt x="2680964" y="1145281"/>
                            <a:pt x="2152295" y="1210080"/>
                            <a:pt x="1741038" y="1576225"/>
                          </a:cubicBezTo>
                          <a:cubicBezTo>
                            <a:pt x="1542213" y="1346509"/>
                            <a:pt x="1265043" y="1093195"/>
                            <a:pt x="1199541" y="920806"/>
                          </a:cubicBezTo>
                          <a:close/>
                        </a:path>
                        <a:path w="5731981" h="5875697" stroke="0" extrusionOk="0">
                          <a:moveTo>
                            <a:pt x="1199541" y="920806"/>
                          </a:moveTo>
                          <a:cubicBezTo>
                            <a:pt x="1714577" y="272583"/>
                            <a:pt x="2641769" y="186334"/>
                            <a:pt x="3546730" y="385777"/>
                          </a:cubicBezTo>
                          <a:cubicBezTo>
                            <a:pt x="4367940" y="616008"/>
                            <a:pt x="4910370" y="1228148"/>
                            <a:pt x="5284325" y="2030478"/>
                          </a:cubicBezTo>
                          <a:cubicBezTo>
                            <a:pt x="5355585" y="2036097"/>
                            <a:pt x="5526025" y="1989193"/>
                            <a:pt x="5557459" y="2007874"/>
                          </a:cubicBezTo>
                          <a:cubicBezTo>
                            <a:pt x="5449919" y="2083021"/>
                            <a:pt x="5187261" y="2513538"/>
                            <a:pt x="5008624" y="2760534"/>
                          </a:cubicBezTo>
                          <a:cubicBezTo>
                            <a:pt x="4782406" y="2543263"/>
                            <a:pt x="4385650" y="2230367"/>
                            <a:pt x="4129346" y="2126059"/>
                          </a:cubicBezTo>
                          <a:cubicBezTo>
                            <a:pt x="4243400" y="2099947"/>
                            <a:pt x="4363823" y="2116291"/>
                            <a:pt x="4393628" y="2104188"/>
                          </a:cubicBezTo>
                          <a:cubicBezTo>
                            <a:pt x="4141660" y="1523850"/>
                            <a:pt x="3666856" y="1350864"/>
                            <a:pt x="3205401" y="1176544"/>
                          </a:cubicBezTo>
                          <a:cubicBezTo>
                            <a:pt x="2721178" y="1088252"/>
                            <a:pt x="2245052" y="1239346"/>
                            <a:pt x="1741038" y="1576225"/>
                          </a:cubicBezTo>
                          <a:cubicBezTo>
                            <a:pt x="1458702" y="1279151"/>
                            <a:pt x="1343273" y="1042376"/>
                            <a:pt x="1199541" y="92080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DBED86C1-E887-EDD2-B26E-D099C18E645D}"/>
                </a:ext>
              </a:extLst>
            </p:cNvPr>
            <p:cNvSpPr/>
            <p:nvPr/>
          </p:nvSpPr>
          <p:spPr>
            <a:xfrm rot="6273092">
              <a:off x="2340480" y="1783961"/>
              <a:ext cx="2859873" cy="2931578"/>
            </a:xfrm>
            <a:prstGeom prst="circularArrow">
              <a:avLst>
                <a:gd name="adj1" fmla="val 23377"/>
                <a:gd name="adj2" fmla="val 1142319"/>
                <a:gd name="adj3" fmla="val 20089821"/>
                <a:gd name="adj4" fmla="val 13750280"/>
                <a:gd name="adj5" fmla="val 12500"/>
              </a:avLst>
            </a:prstGeom>
            <a:solidFill>
              <a:srgbClr val="B60264"/>
            </a:solidFill>
            <a:ln w="50800" cap="rnd">
              <a:noFill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199541 w 5731981"/>
                        <a:gd name="connsiteY0" fmla="*/ 920806 h 5875697"/>
                        <a:gd name="connsiteX1" fmla="*/ 3546730 w 5731981"/>
                        <a:gd name="connsiteY1" fmla="*/ 385777 h 5875697"/>
                        <a:gd name="connsiteX2" fmla="*/ 5284325 w 5731981"/>
                        <a:gd name="connsiteY2" fmla="*/ 2030478 h 5875697"/>
                        <a:gd name="connsiteX3" fmla="*/ 5557459 w 5731981"/>
                        <a:gd name="connsiteY3" fmla="*/ 2007874 h 5875697"/>
                        <a:gd name="connsiteX4" fmla="*/ 5008624 w 5731981"/>
                        <a:gd name="connsiteY4" fmla="*/ 2760534 h 5875697"/>
                        <a:gd name="connsiteX5" fmla="*/ 4129346 w 5731981"/>
                        <a:gd name="connsiteY5" fmla="*/ 2126059 h 5875697"/>
                        <a:gd name="connsiteX6" fmla="*/ 4393628 w 5731981"/>
                        <a:gd name="connsiteY6" fmla="*/ 2104188 h 5875697"/>
                        <a:gd name="connsiteX7" fmla="*/ 3205401 w 5731981"/>
                        <a:gd name="connsiteY7" fmla="*/ 1176544 h 5875697"/>
                        <a:gd name="connsiteX8" fmla="*/ 1741038 w 5731981"/>
                        <a:gd name="connsiteY8" fmla="*/ 1576225 h 5875697"/>
                        <a:gd name="connsiteX9" fmla="*/ 1199541 w 5731981"/>
                        <a:gd name="connsiteY9" fmla="*/ 920806 h 58756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1981" h="5875697" fill="none" extrusionOk="0">
                          <a:moveTo>
                            <a:pt x="1199541" y="920806"/>
                          </a:moveTo>
                          <a:cubicBezTo>
                            <a:pt x="1860319" y="373306"/>
                            <a:pt x="2737867" y="273434"/>
                            <a:pt x="3546730" y="385777"/>
                          </a:cubicBezTo>
                          <a:cubicBezTo>
                            <a:pt x="4387625" y="669034"/>
                            <a:pt x="5013904" y="1244315"/>
                            <a:pt x="5284325" y="2030478"/>
                          </a:cubicBezTo>
                          <a:cubicBezTo>
                            <a:pt x="5352070" y="2018054"/>
                            <a:pt x="5482111" y="2021669"/>
                            <a:pt x="5557459" y="2007874"/>
                          </a:cubicBezTo>
                          <a:cubicBezTo>
                            <a:pt x="5413083" y="2218323"/>
                            <a:pt x="5303448" y="2420138"/>
                            <a:pt x="5008624" y="2760534"/>
                          </a:cubicBezTo>
                          <a:cubicBezTo>
                            <a:pt x="4827055" y="2512417"/>
                            <a:pt x="4307613" y="2256452"/>
                            <a:pt x="4129346" y="2126059"/>
                          </a:cubicBezTo>
                          <a:cubicBezTo>
                            <a:pt x="4235071" y="2119393"/>
                            <a:pt x="4264495" y="2096410"/>
                            <a:pt x="4393628" y="2104188"/>
                          </a:cubicBezTo>
                          <a:cubicBezTo>
                            <a:pt x="4141225" y="1643663"/>
                            <a:pt x="3770925" y="1324370"/>
                            <a:pt x="3205401" y="1176544"/>
                          </a:cubicBezTo>
                          <a:cubicBezTo>
                            <a:pt x="2680964" y="1145281"/>
                            <a:pt x="2152295" y="1210080"/>
                            <a:pt x="1741038" y="1576225"/>
                          </a:cubicBezTo>
                          <a:cubicBezTo>
                            <a:pt x="1542213" y="1346509"/>
                            <a:pt x="1265043" y="1093195"/>
                            <a:pt x="1199541" y="920806"/>
                          </a:cubicBezTo>
                          <a:close/>
                        </a:path>
                        <a:path w="5731981" h="5875697" stroke="0" extrusionOk="0">
                          <a:moveTo>
                            <a:pt x="1199541" y="920806"/>
                          </a:moveTo>
                          <a:cubicBezTo>
                            <a:pt x="1714577" y="272583"/>
                            <a:pt x="2641769" y="186334"/>
                            <a:pt x="3546730" y="385777"/>
                          </a:cubicBezTo>
                          <a:cubicBezTo>
                            <a:pt x="4367940" y="616008"/>
                            <a:pt x="4910370" y="1228148"/>
                            <a:pt x="5284325" y="2030478"/>
                          </a:cubicBezTo>
                          <a:cubicBezTo>
                            <a:pt x="5355585" y="2036097"/>
                            <a:pt x="5526025" y="1989193"/>
                            <a:pt x="5557459" y="2007874"/>
                          </a:cubicBezTo>
                          <a:cubicBezTo>
                            <a:pt x="5449919" y="2083021"/>
                            <a:pt x="5187261" y="2513538"/>
                            <a:pt x="5008624" y="2760534"/>
                          </a:cubicBezTo>
                          <a:cubicBezTo>
                            <a:pt x="4782406" y="2543263"/>
                            <a:pt x="4385650" y="2230367"/>
                            <a:pt x="4129346" y="2126059"/>
                          </a:cubicBezTo>
                          <a:cubicBezTo>
                            <a:pt x="4243400" y="2099947"/>
                            <a:pt x="4363823" y="2116291"/>
                            <a:pt x="4393628" y="2104188"/>
                          </a:cubicBezTo>
                          <a:cubicBezTo>
                            <a:pt x="4141660" y="1523850"/>
                            <a:pt x="3666856" y="1350864"/>
                            <a:pt x="3205401" y="1176544"/>
                          </a:cubicBezTo>
                          <a:cubicBezTo>
                            <a:pt x="2721178" y="1088252"/>
                            <a:pt x="2245052" y="1239346"/>
                            <a:pt x="1741038" y="1576225"/>
                          </a:cubicBezTo>
                          <a:cubicBezTo>
                            <a:pt x="1458702" y="1279151"/>
                            <a:pt x="1343273" y="1042376"/>
                            <a:pt x="1199541" y="92080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Arrow: Circular 20">
              <a:extLst>
                <a:ext uri="{FF2B5EF4-FFF2-40B4-BE49-F238E27FC236}">
                  <a16:creationId xmlns:a16="http://schemas.microsoft.com/office/drawing/2014/main" id="{6AD2B19D-7355-A4FA-A8D8-BEC2DF277813}"/>
                </a:ext>
              </a:extLst>
            </p:cNvPr>
            <p:cNvSpPr/>
            <p:nvPr/>
          </p:nvSpPr>
          <p:spPr>
            <a:xfrm rot="20617241">
              <a:off x="2513937" y="2003743"/>
              <a:ext cx="2859873" cy="2931578"/>
            </a:xfrm>
            <a:prstGeom prst="circularArrow">
              <a:avLst>
                <a:gd name="adj1" fmla="val 23197"/>
                <a:gd name="adj2" fmla="val 1142319"/>
                <a:gd name="adj3" fmla="val 20093018"/>
                <a:gd name="adj4" fmla="val 13947808"/>
                <a:gd name="adj5" fmla="val 12500"/>
              </a:avLst>
            </a:prstGeom>
            <a:solidFill>
              <a:srgbClr val="E90DA3"/>
            </a:solidFill>
            <a:ln w="50800" cap="rnd">
              <a:noFill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199541 w 5731981"/>
                        <a:gd name="connsiteY0" fmla="*/ 920806 h 5875697"/>
                        <a:gd name="connsiteX1" fmla="*/ 3546730 w 5731981"/>
                        <a:gd name="connsiteY1" fmla="*/ 385777 h 5875697"/>
                        <a:gd name="connsiteX2" fmla="*/ 5284325 w 5731981"/>
                        <a:gd name="connsiteY2" fmla="*/ 2030478 h 5875697"/>
                        <a:gd name="connsiteX3" fmla="*/ 5557459 w 5731981"/>
                        <a:gd name="connsiteY3" fmla="*/ 2007874 h 5875697"/>
                        <a:gd name="connsiteX4" fmla="*/ 5008624 w 5731981"/>
                        <a:gd name="connsiteY4" fmla="*/ 2760534 h 5875697"/>
                        <a:gd name="connsiteX5" fmla="*/ 4129346 w 5731981"/>
                        <a:gd name="connsiteY5" fmla="*/ 2126059 h 5875697"/>
                        <a:gd name="connsiteX6" fmla="*/ 4393628 w 5731981"/>
                        <a:gd name="connsiteY6" fmla="*/ 2104188 h 5875697"/>
                        <a:gd name="connsiteX7" fmla="*/ 3205401 w 5731981"/>
                        <a:gd name="connsiteY7" fmla="*/ 1176544 h 5875697"/>
                        <a:gd name="connsiteX8" fmla="*/ 1741038 w 5731981"/>
                        <a:gd name="connsiteY8" fmla="*/ 1576225 h 5875697"/>
                        <a:gd name="connsiteX9" fmla="*/ 1199541 w 5731981"/>
                        <a:gd name="connsiteY9" fmla="*/ 920806 h 58756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1981" h="5875697" fill="none" extrusionOk="0">
                          <a:moveTo>
                            <a:pt x="1199541" y="920806"/>
                          </a:moveTo>
                          <a:cubicBezTo>
                            <a:pt x="1860319" y="373306"/>
                            <a:pt x="2737867" y="273434"/>
                            <a:pt x="3546730" y="385777"/>
                          </a:cubicBezTo>
                          <a:cubicBezTo>
                            <a:pt x="4387625" y="669034"/>
                            <a:pt x="5013904" y="1244315"/>
                            <a:pt x="5284325" y="2030478"/>
                          </a:cubicBezTo>
                          <a:cubicBezTo>
                            <a:pt x="5352070" y="2018054"/>
                            <a:pt x="5482111" y="2021669"/>
                            <a:pt x="5557459" y="2007874"/>
                          </a:cubicBezTo>
                          <a:cubicBezTo>
                            <a:pt x="5413083" y="2218323"/>
                            <a:pt x="5303448" y="2420138"/>
                            <a:pt x="5008624" y="2760534"/>
                          </a:cubicBezTo>
                          <a:cubicBezTo>
                            <a:pt x="4827055" y="2512417"/>
                            <a:pt x="4307613" y="2256452"/>
                            <a:pt x="4129346" y="2126059"/>
                          </a:cubicBezTo>
                          <a:cubicBezTo>
                            <a:pt x="4235071" y="2119393"/>
                            <a:pt x="4264495" y="2096410"/>
                            <a:pt x="4393628" y="2104188"/>
                          </a:cubicBezTo>
                          <a:cubicBezTo>
                            <a:pt x="4141225" y="1643663"/>
                            <a:pt x="3770925" y="1324370"/>
                            <a:pt x="3205401" y="1176544"/>
                          </a:cubicBezTo>
                          <a:cubicBezTo>
                            <a:pt x="2680964" y="1145281"/>
                            <a:pt x="2152295" y="1210080"/>
                            <a:pt x="1741038" y="1576225"/>
                          </a:cubicBezTo>
                          <a:cubicBezTo>
                            <a:pt x="1542213" y="1346509"/>
                            <a:pt x="1265043" y="1093195"/>
                            <a:pt x="1199541" y="920806"/>
                          </a:cubicBezTo>
                          <a:close/>
                        </a:path>
                        <a:path w="5731981" h="5875697" stroke="0" extrusionOk="0">
                          <a:moveTo>
                            <a:pt x="1199541" y="920806"/>
                          </a:moveTo>
                          <a:cubicBezTo>
                            <a:pt x="1714577" y="272583"/>
                            <a:pt x="2641769" y="186334"/>
                            <a:pt x="3546730" y="385777"/>
                          </a:cubicBezTo>
                          <a:cubicBezTo>
                            <a:pt x="4367940" y="616008"/>
                            <a:pt x="4910370" y="1228148"/>
                            <a:pt x="5284325" y="2030478"/>
                          </a:cubicBezTo>
                          <a:cubicBezTo>
                            <a:pt x="5355585" y="2036097"/>
                            <a:pt x="5526025" y="1989193"/>
                            <a:pt x="5557459" y="2007874"/>
                          </a:cubicBezTo>
                          <a:cubicBezTo>
                            <a:pt x="5449919" y="2083021"/>
                            <a:pt x="5187261" y="2513538"/>
                            <a:pt x="5008624" y="2760534"/>
                          </a:cubicBezTo>
                          <a:cubicBezTo>
                            <a:pt x="4782406" y="2543263"/>
                            <a:pt x="4385650" y="2230367"/>
                            <a:pt x="4129346" y="2126059"/>
                          </a:cubicBezTo>
                          <a:cubicBezTo>
                            <a:pt x="4243400" y="2099947"/>
                            <a:pt x="4363823" y="2116291"/>
                            <a:pt x="4393628" y="2104188"/>
                          </a:cubicBezTo>
                          <a:cubicBezTo>
                            <a:pt x="4141660" y="1523850"/>
                            <a:pt x="3666856" y="1350864"/>
                            <a:pt x="3205401" y="1176544"/>
                          </a:cubicBezTo>
                          <a:cubicBezTo>
                            <a:pt x="2721178" y="1088252"/>
                            <a:pt x="2245052" y="1239346"/>
                            <a:pt x="1741038" y="1576225"/>
                          </a:cubicBezTo>
                          <a:cubicBezTo>
                            <a:pt x="1458702" y="1279151"/>
                            <a:pt x="1343273" y="1042376"/>
                            <a:pt x="1199541" y="92080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rrow: Circular 21">
              <a:extLst>
                <a:ext uri="{FF2B5EF4-FFF2-40B4-BE49-F238E27FC236}">
                  <a16:creationId xmlns:a16="http://schemas.microsoft.com/office/drawing/2014/main" id="{67C919E4-5B4A-3029-D93E-399F1192BDB8}"/>
                </a:ext>
              </a:extLst>
            </p:cNvPr>
            <p:cNvSpPr/>
            <p:nvPr/>
          </p:nvSpPr>
          <p:spPr>
            <a:xfrm rot="13596389">
              <a:off x="2621499" y="1767208"/>
              <a:ext cx="2859873" cy="2931578"/>
            </a:xfrm>
            <a:prstGeom prst="circularArrow">
              <a:avLst>
                <a:gd name="adj1" fmla="val 22483"/>
                <a:gd name="adj2" fmla="val 1142319"/>
                <a:gd name="adj3" fmla="val 20189718"/>
                <a:gd name="adj4" fmla="val 18266021"/>
                <a:gd name="adj5" fmla="val 12500"/>
              </a:avLst>
            </a:prstGeom>
            <a:solidFill>
              <a:srgbClr val="D55B0E"/>
            </a:solidFill>
            <a:ln w="50800" cap="rnd">
              <a:noFill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199541 w 5731981"/>
                        <a:gd name="connsiteY0" fmla="*/ 920806 h 5875697"/>
                        <a:gd name="connsiteX1" fmla="*/ 3546730 w 5731981"/>
                        <a:gd name="connsiteY1" fmla="*/ 385777 h 5875697"/>
                        <a:gd name="connsiteX2" fmla="*/ 5284325 w 5731981"/>
                        <a:gd name="connsiteY2" fmla="*/ 2030478 h 5875697"/>
                        <a:gd name="connsiteX3" fmla="*/ 5557459 w 5731981"/>
                        <a:gd name="connsiteY3" fmla="*/ 2007874 h 5875697"/>
                        <a:gd name="connsiteX4" fmla="*/ 5008624 w 5731981"/>
                        <a:gd name="connsiteY4" fmla="*/ 2760534 h 5875697"/>
                        <a:gd name="connsiteX5" fmla="*/ 4129346 w 5731981"/>
                        <a:gd name="connsiteY5" fmla="*/ 2126059 h 5875697"/>
                        <a:gd name="connsiteX6" fmla="*/ 4393628 w 5731981"/>
                        <a:gd name="connsiteY6" fmla="*/ 2104188 h 5875697"/>
                        <a:gd name="connsiteX7" fmla="*/ 3205401 w 5731981"/>
                        <a:gd name="connsiteY7" fmla="*/ 1176544 h 5875697"/>
                        <a:gd name="connsiteX8" fmla="*/ 1741038 w 5731981"/>
                        <a:gd name="connsiteY8" fmla="*/ 1576225 h 5875697"/>
                        <a:gd name="connsiteX9" fmla="*/ 1199541 w 5731981"/>
                        <a:gd name="connsiteY9" fmla="*/ 920806 h 58756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731981" h="5875697" fill="none" extrusionOk="0">
                          <a:moveTo>
                            <a:pt x="1199541" y="920806"/>
                          </a:moveTo>
                          <a:cubicBezTo>
                            <a:pt x="1860319" y="373306"/>
                            <a:pt x="2737867" y="273434"/>
                            <a:pt x="3546730" y="385777"/>
                          </a:cubicBezTo>
                          <a:cubicBezTo>
                            <a:pt x="4387625" y="669034"/>
                            <a:pt x="5013904" y="1244315"/>
                            <a:pt x="5284325" y="2030478"/>
                          </a:cubicBezTo>
                          <a:cubicBezTo>
                            <a:pt x="5352070" y="2018054"/>
                            <a:pt x="5482111" y="2021669"/>
                            <a:pt x="5557459" y="2007874"/>
                          </a:cubicBezTo>
                          <a:cubicBezTo>
                            <a:pt x="5413083" y="2218323"/>
                            <a:pt x="5303448" y="2420138"/>
                            <a:pt x="5008624" y="2760534"/>
                          </a:cubicBezTo>
                          <a:cubicBezTo>
                            <a:pt x="4827055" y="2512417"/>
                            <a:pt x="4307613" y="2256452"/>
                            <a:pt x="4129346" y="2126059"/>
                          </a:cubicBezTo>
                          <a:cubicBezTo>
                            <a:pt x="4235071" y="2119393"/>
                            <a:pt x="4264495" y="2096410"/>
                            <a:pt x="4393628" y="2104188"/>
                          </a:cubicBezTo>
                          <a:cubicBezTo>
                            <a:pt x="4141225" y="1643663"/>
                            <a:pt x="3770925" y="1324370"/>
                            <a:pt x="3205401" y="1176544"/>
                          </a:cubicBezTo>
                          <a:cubicBezTo>
                            <a:pt x="2680964" y="1145281"/>
                            <a:pt x="2152295" y="1210080"/>
                            <a:pt x="1741038" y="1576225"/>
                          </a:cubicBezTo>
                          <a:cubicBezTo>
                            <a:pt x="1542213" y="1346509"/>
                            <a:pt x="1265043" y="1093195"/>
                            <a:pt x="1199541" y="920806"/>
                          </a:cubicBezTo>
                          <a:close/>
                        </a:path>
                        <a:path w="5731981" h="5875697" stroke="0" extrusionOk="0">
                          <a:moveTo>
                            <a:pt x="1199541" y="920806"/>
                          </a:moveTo>
                          <a:cubicBezTo>
                            <a:pt x="1714577" y="272583"/>
                            <a:pt x="2641769" y="186334"/>
                            <a:pt x="3546730" y="385777"/>
                          </a:cubicBezTo>
                          <a:cubicBezTo>
                            <a:pt x="4367940" y="616008"/>
                            <a:pt x="4910370" y="1228148"/>
                            <a:pt x="5284325" y="2030478"/>
                          </a:cubicBezTo>
                          <a:cubicBezTo>
                            <a:pt x="5355585" y="2036097"/>
                            <a:pt x="5526025" y="1989193"/>
                            <a:pt x="5557459" y="2007874"/>
                          </a:cubicBezTo>
                          <a:cubicBezTo>
                            <a:pt x="5449919" y="2083021"/>
                            <a:pt x="5187261" y="2513538"/>
                            <a:pt x="5008624" y="2760534"/>
                          </a:cubicBezTo>
                          <a:cubicBezTo>
                            <a:pt x="4782406" y="2543263"/>
                            <a:pt x="4385650" y="2230367"/>
                            <a:pt x="4129346" y="2126059"/>
                          </a:cubicBezTo>
                          <a:cubicBezTo>
                            <a:pt x="4243400" y="2099947"/>
                            <a:pt x="4363823" y="2116291"/>
                            <a:pt x="4393628" y="2104188"/>
                          </a:cubicBezTo>
                          <a:cubicBezTo>
                            <a:pt x="4141660" y="1523850"/>
                            <a:pt x="3666856" y="1350864"/>
                            <a:pt x="3205401" y="1176544"/>
                          </a:cubicBezTo>
                          <a:cubicBezTo>
                            <a:pt x="2721178" y="1088252"/>
                            <a:pt x="2245052" y="1239346"/>
                            <a:pt x="1741038" y="1576225"/>
                          </a:cubicBezTo>
                          <a:cubicBezTo>
                            <a:pt x="1458702" y="1279151"/>
                            <a:pt x="1343273" y="1042376"/>
                            <a:pt x="1199541" y="92080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931FCD7E-8BEC-8A29-0C76-D4FDC70B0544}"/>
              </a:ext>
            </a:extLst>
          </p:cNvPr>
          <p:cNvSpPr/>
          <p:nvPr/>
        </p:nvSpPr>
        <p:spPr>
          <a:xfrm>
            <a:off x="161165" y="3390900"/>
            <a:ext cx="2635368" cy="2635368"/>
          </a:xfrm>
          <a:prstGeom prst="ellipse">
            <a:avLst/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EB3933-1C6B-60F7-E58D-FED0409EB20E}"/>
              </a:ext>
            </a:extLst>
          </p:cNvPr>
          <p:cNvSpPr txBox="1"/>
          <p:nvPr/>
        </p:nvSpPr>
        <p:spPr>
          <a:xfrm>
            <a:off x="791276" y="4461411"/>
            <a:ext cx="138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A61660-B9A2-A4C9-5A14-588DAD382E7D}"/>
              </a:ext>
            </a:extLst>
          </p:cNvPr>
          <p:cNvSpPr txBox="1"/>
          <p:nvPr/>
        </p:nvSpPr>
        <p:spPr>
          <a:xfrm>
            <a:off x="860509" y="3706537"/>
            <a:ext cx="1388353" cy="86723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A3F304-ED76-9542-1766-D16F8DB1F006}"/>
              </a:ext>
            </a:extLst>
          </p:cNvPr>
          <p:cNvSpPr txBox="1"/>
          <p:nvPr/>
        </p:nvSpPr>
        <p:spPr>
          <a:xfrm rot="18419150">
            <a:off x="1053597" y="4433069"/>
            <a:ext cx="1604847" cy="111120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6008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A3868D-D88E-0D0E-98B1-E86A8CFD09B5}"/>
              </a:ext>
            </a:extLst>
          </p:cNvPr>
          <p:cNvSpPr txBox="1"/>
          <p:nvPr/>
        </p:nvSpPr>
        <p:spPr>
          <a:xfrm rot="3828863">
            <a:off x="276241" y="4327004"/>
            <a:ext cx="1604847" cy="111120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6008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E62AB3-1771-60DD-EE3A-E14CA1529A4D}"/>
              </a:ext>
            </a:extLst>
          </p:cNvPr>
          <p:cNvSpPr/>
          <p:nvPr/>
        </p:nvSpPr>
        <p:spPr>
          <a:xfrm>
            <a:off x="689466" y="3939932"/>
            <a:ext cx="1537303" cy="1537303"/>
          </a:xfrm>
          <a:prstGeom prst="ellipse">
            <a:avLst/>
          </a:prstGeom>
          <a:solidFill>
            <a:srgbClr val="00B05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8000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101C08-806E-C2D7-3AAB-4640115563AD}"/>
              </a:ext>
            </a:extLst>
          </p:cNvPr>
          <p:cNvSpPr txBox="1"/>
          <p:nvPr/>
        </p:nvSpPr>
        <p:spPr>
          <a:xfrm>
            <a:off x="823271" y="4417245"/>
            <a:ext cx="1388353" cy="5232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5688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3D8888-5B52-2F52-9C53-308DAB8F2130}"/>
              </a:ext>
            </a:extLst>
          </p:cNvPr>
          <p:cNvSpPr txBox="1"/>
          <p:nvPr/>
        </p:nvSpPr>
        <p:spPr>
          <a:xfrm>
            <a:off x="3174898" y="1255092"/>
            <a:ext cx="909197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 Sustainable Living a Business Strategy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usiness model should embed sustainability at all levels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 changing consumer preferences and a VUCA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INPUTS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People Process and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Sustainable food, supply chain, assets, logistics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partnerships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People should drive this effort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Innovation and Technology important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5DD0BC-7839-0D46-B9E3-11B462DA328D}"/>
              </a:ext>
            </a:extLst>
          </p:cNvPr>
          <p:cNvSpPr/>
          <p:nvPr/>
        </p:nvSpPr>
        <p:spPr>
          <a:xfrm>
            <a:off x="711559" y="1026160"/>
            <a:ext cx="1537303" cy="1537303"/>
          </a:xfrm>
          <a:prstGeom prst="ellipse">
            <a:avLst/>
          </a:prstGeom>
          <a:solidFill>
            <a:srgbClr val="00B050"/>
          </a:solidFill>
          <a:ln w="508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8000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210C4C-4AC3-004D-96FE-703D8793D87D}"/>
              </a:ext>
            </a:extLst>
          </p:cNvPr>
          <p:cNvSpPr txBox="1"/>
          <p:nvPr/>
        </p:nvSpPr>
        <p:spPr>
          <a:xfrm>
            <a:off x="781292" y="1558177"/>
            <a:ext cx="1388353" cy="5232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5688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Sustainable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19232A-E698-792B-9811-24BCC01D582D}"/>
              </a:ext>
            </a:extLst>
          </p:cNvPr>
          <p:cNvSpPr txBox="1"/>
          <p:nvPr/>
        </p:nvSpPr>
        <p:spPr>
          <a:xfrm>
            <a:off x="1620417" y="77833"/>
            <a:ext cx="11132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and Patient Clarification Around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2273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30" grpId="0"/>
      <p:bldP spid="16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6A1D4-E98B-2D81-32E6-B8F5826EE86F}"/>
              </a:ext>
            </a:extLst>
          </p:cNvPr>
          <p:cNvSpPr txBox="1"/>
          <p:nvPr/>
        </p:nvSpPr>
        <p:spPr>
          <a:xfrm>
            <a:off x="640080" y="2872899"/>
            <a:ext cx="4243589" cy="605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The 4 Types of Organizational Politics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56915-C48E-4F12-AB09-02512772C7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219" b="-1"/>
          <a:stretch>
            <a:fillRect/>
          </a:stretch>
        </p:blipFill>
        <p:spPr>
          <a:xfrm>
            <a:off x="5666014" y="10"/>
            <a:ext cx="6524463" cy="650474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619B2E-218E-562D-E029-55601FAB97D6}"/>
              </a:ext>
            </a:extLst>
          </p:cNvPr>
          <p:cNvSpPr txBox="1"/>
          <p:nvPr/>
        </p:nvSpPr>
        <p:spPr>
          <a:xfrm>
            <a:off x="425776" y="6504759"/>
            <a:ext cx="1133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Rajagopalan S et al. </a:t>
            </a:r>
            <a:r>
              <a:rPr lang="en-US" i="1" dirty="0"/>
              <a:t>Healthcare</a:t>
            </a:r>
            <a:r>
              <a:rPr lang="en-US" dirty="0"/>
              <a:t> </a:t>
            </a:r>
            <a:r>
              <a:rPr lang="en-US" b="1" dirty="0"/>
              <a:t>2023</a:t>
            </a:r>
            <a:r>
              <a:rPr lang="en-US" dirty="0"/>
              <a:t>, </a:t>
            </a:r>
            <a:r>
              <a:rPr lang="en-US" i="1" dirty="0"/>
              <a:t>11</a:t>
            </a:r>
            <a:r>
              <a:rPr lang="en-US" dirty="0"/>
              <a:t>(13), 1867; Adapted from: Michael Jarrett. Harvard Business Review 2017)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C5F7A-B54D-0052-8C7A-4F5F4F7F8527}"/>
              </a:ext>
            </a:extLst>
          </p:cNvPr>
          <p:cNvSpPr txBox="1"/>
          <p:nvPr/>
        </p:nvSpPr>
        <p:spPr>
          <a:xfrm>
            <a:off x="570684" y="189954"/>
            <a:ext cx="5637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/>
              <a:t>Implementing a Sustainability Framework in Healthcare: A Three-Lens Framework </a:t>
            </a:r>
          </a:p>
        </p:txBody>
      </p:sp>
    </p:spTree>
    <p:extLst>
      <p:ext uri="{BB962C8B-B14F-4D97-AF65-F5344CB8AC3E}">
        <p14:creationId xmlns:p14="http://schemas.microsoft.com/office/powerpoint/2010/main" val="199793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B3F3AA-4D52-3039-A188-73E208BCBE30}"/>
              </a:ext>
            </a:extLst>
          </p:cNvPr>
          <p:cNvSpPr txBox="1"/>
          <p:nvPr/>
        </p:nvSpPr>
        <p:spPr>
          <a:xfrm>
            <a:off x="2680569" y="421677"/>
            <a:ext cx="785382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greater health system effectiveness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Reduce emissions by improving system effectiveness, including eliminating inefficient and unnecessary practices, linking carbon reduction and quality of care, and bolstering resilience.</a:t>
            </a:r>
          </a:p>
          <a:p>
            <a:endParaRPr lang="en-US" sz="1400" b="1" dirty="0">
              <a:solidFill>
                <a:srgbClr val="3A48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3A48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health care with 100% clean, renewable electricity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Ensure that health care is powered by zero emissions electricity across the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three pathways.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793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zero emissions buildings and infrastructure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Ensure every health care building and health product manufacturing facility and their infrastructure promote energy efficiency, zero emissions, and climate resilience.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to zero emissions, sustainable travel and transport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Transition to 100% low or zero emission fleet vehicles and infrastructure, while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encouraging active travel and public transport for patients and staff wherever feasible.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F24D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healthy, sustainably grown food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Provide healthy, locally, and sustainably produced fresh and seasonal food with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zero food waste.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lncentivize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produce low-carbon pharmaceuticals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Reduce unnecessary pharmaceutical use, substitute high emissions products with more climate-friendly alternatives, and incentivize the production of affordable green, climate-smart medicine.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circular health care and sustainable health care waste management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Implement circular economy principles to procure supplies, deploy clean technologies, reduce the volume and toxicity of health care waste, and manage waste sustainably.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6B37BB-7EA8-3246-C0C4-663D4ACAFDA2}"/>
              </a:ext>
            </a:extLst>
          </p:cNvPr>
          <p:cNvGrpSpPr/>
          <p:nvPr/>
        </p:nvGrpSpPr>
        <p:grpSpPr>
          <a:xfrm>
            <a:off x="1894560" y="1260830"/>
            <a:ext cx="765140" cy="756069"/>
            <a:chOff x="892471" y="2175973"/>
            <a:chExt cx="765140" cy="75606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3247952-B5E9-8208-FF15-4B85CE57AE95}"/>
                </a:ext>
              </a:extLst>
            </p:cNvPr>
            <p:cNvSpPr/>
            <p:nvPr/>
          </p:nvSpPr>
          <p:spPr>
            <a:xfrm>
              <a:off x="892471" y="2175973"/>
              <a:ext cx="765140" cy="756069"/>
            </a:xfrm>
            <a:prstGeom prst="roundRect">
              <a:avLst/>
            </a:prstGeom>
            <a:solidFill>
              <a:srgbClr val="3A48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white line drawing of a plug and a leaf&#10;&#10;Description automatically generated">
              <a:extLst>
                <a:ext uri="{FF2B5EF4-FFF2-40B4-BE49-F238E27FC236}">
                  <a16:creationId xmlns:a16="http://schemas.microsoft.com/office/drawing/2014/main" id="{8A6B0E1D-A763-9E5C-1A3A-9494CA5F8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7893" y="2175973"/>
              <a:ext cx="625851" cy="72386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9EAAEB4-E85E-3E30-559D-62A14C748E0D}"/>
              </a:ext>
            </a:extLst>
          </p:cNvPr>
          <p:cNvGrpSpPr/>
          <p:nvPr/>
        </p:nvGrpSpPr>
        <p:grpSpPr>
          <a:xfrm>
            <a:off x="1867570" y="2939787"/>
            <a:ext cx="765140" cy="756069"/>
            <a:chOff x="1886216" y="2451257"/>
            <a:chExt cx="765140" cy="75606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6B0F897-E44F-9307-6A15-FFBED85491B8}"/>
                </a:ext>
              </a:extLst>
            </p:cNvPr>
            <p:cNvSpPr/>
            <p:nvPr/>
          </p:nvSpPr>
          <p:spPr>
            <a:xfrm>
              <a:off x="1886216" y="2451257"/>
              <a:ext cx="765140" cy="75606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white outline of a car with a lightning bolt&#10;&#10;Description automatically generated">
              <a:extLst>
                <a:ext uri="{FF2B5EF4-FFF2-40B4-BE49-F238E27FC236}">
                  <a16:creationId xmlns:a16="http://schemas.microsoft.com/office/drawing/2014/main" id="{DCA841A6-32EE-BA00-3EC1-0C882A15D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2133" y="2537905"/>
              <a:ext cx="712276" cy="58277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E9EABC4-C54F-E723-42E4-A8E1F935D768}"/>
              </a:ext>
            </a:extLst>
          </p:cNvPr>
          <p:cNvGrpSpPr/>
          <p:nvPr/>
        </p:nvGrpSpPr>
        <p:grpSpPr>
          <a:xfrm>
            <a:off x="1857899" y="3842175"/>
            <a:ext cx="765140" cy="756069"/>
            <a:chOff x="1886216" y="3303359"/>
            <a:chExt cx="765140" cy="75606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46EF9B4-706B-13D5-4F61-AD26128FA37B}"/>
                </a:ext>
              </a:extLst>
            </p:cNvPr>
            <p:cNvSpPr/>
            <p:nvPr/>
          </p:nvSpPr>
          <p:spPr>
            <a:xfrm>
              <a:off x="1886216" y="3303359"/>
              <a:ext cx="765140" cy="756069"/>
            </a:xfrm>
            <a:prstGeom prst="roundRect">
              <a:avLst/>
            </a:prstGeom>
            <a:solidFill>
              <a:srgbClr val="F065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white logo with leaves and arrow&#10;&#10;Description automatically generated">
              <a:extLst>
                <a:ext uri="{FF2B5EF4-FFF2-40B4-BE49-F238E27FC236}">
                  <a16:creationId xmlns:a16="http://schemas.microsoft.com/office/drawing/2014/main" id="{AC07CDD9-9322-F5DA-FD6C-EA7C8EE98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9061" y="3322598"/>
              <a:ext cx="709769" cy="7175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11569EE-9FA4-03CB-DFC1-30EA6E2467AD}"/>
              </a:ext>
            </a:extLst>
          </p:cNvPr>
          <p:cNvGrpSpPr/>
          <p:nvPr/>
        </p:nvGrpSpPr>
        <p:grpSpPr>
          <a:xfrm>
            <a:off x="1857899" y="4712553"/>
            <a:ext cx="765140" cy="756069"/>
            <a:chOff x="1886216" y="4155461"/>
            <a:chExt cx="765140" cy="75606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EC579C8-C1EE-C305-55FA-5BF0C1325AE7}"/>
                </a:ext>
              </a:extLst>
            </p:cNvPr>
            <p:cNvSpPr/>
            <p:nvPr/>
          </p:nvSpPr>
          <p:spPr>
            <a:xfrm>
              <a:off x="1886216" y="4155461"/>
              <a:ext cx="765140" cy="75606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white line drawing of a test tube with a dna strand and a plant in it&#10;&#10;Description automatically generated">
              <a:extLst>
                <a:ext uri="{FF2B5EF4-FFF2-40B4-BE49-F238E27FC236}">
                  <a16:creationId xmlns:a16="http://schemas.microsoft.com/office/drawing/2014/main" id="{6EEE712B-5D10-5346-EB4C-F8A57A30D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3031" y="4155461"/>
              <a:ext cx="745799" cy="73685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6B433A-B494-2F5F-D6F2-0E2211F61239}"/>
              </a:ext>
            </a:extLst>
          </p:cNvPr>
          <p:cNvGrpSpPr/>
          <p:nvPr/>
        </p:nvGrpSpPr>
        <p:grpSpPr>
          <a:xfrm>
            <a:off x="1860926" y="5564689"/>
            <a:ext cx="773483" cy="756069"/>
            <a:chOff x="1886216" y="5007563"/>
            <a:chExt cx="773483" cy="75606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6D9A51F-2DFE-4092-37CB-5EF1FB01D43A}"/>
                </a:ext>
              </a:extLst>
            </p:cNvPr>
            <p:cNvSpPr/>
            <p:nvPr/>
          </p:nvSpPr>
          <p:spPr>
            <a:xfrm>
              <a:off x="1886216" y="5007563"/>
              <a:ext cx="765140" cy="756069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white line drawing of a clipboard with a heart and checklist&#10;&#10;Description automatically generated">
              <a:extLst>
                <a:ext uri="{FF2B5EF4-FFF2-40B4-BE49-F238E27FC236}">
                  <a16:creationId xmlns:a16="http://schemas.microsoft.com/office/drawing/2014/main" id="{465F2537-207F-E838-926D-923740219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8618" y="5056805"/>
              <a:ext cx="661081" cy="65758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412380-C261-AF2D-4A60-D48D69570C96}"/>
              </a:ext>
            </a:extLst>
          </p:cNvPr>
          <p:cNvGrpSpPr/>
          <p:nvPr/>
        </p:nvGrpSpPr>
        <p:grpSpPr>
          <a:xfrm>
            <a:off x="1894560" y="421677"/>
            <a:ext cx="765140" cy="756069"/>
            <a:chOff x="1886216" y="5859663"/>
            <a:chExt cx="765140" cy="75606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040766D-BDA1-9459-C963-CF8A834F8B74}"/>
                </a:ext>
              </a:extLst>
            </p:cNvPr>
            <p:cNvSpPr/>
            <p:nvPr/>
          </p:nvSpPr>
          <p:spPr>
            <a:xfrm>
              <a:off x="1886216" y="5859663"/>
              <a:ext cx="765140" cy="75606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light bulb with a cross inside&#10;&#10;Description automatically generated">
              <a:extLst>
                <a:ext uri="{FF2B5EF4-FFF2-40B4-BE49-F238E27FC236}">
                  <a16:creationId xmlns:a16="http://schemas.microsoft.com/office/drawing/2014/main" id="{F6DCF480-D5FA-429D-D477-0ACCE8A53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73521" y="5884715"/>
              <a:ext cx="595795" cy="70122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56D51D0-E1ED-A94A-CE35-B767235EBFD2}"/>
              </a:ext>
            </a:extLst>
          </p:cNvPr>
          <p:cNvGrpSpPr/>
          <p:nvPr/>
        </p:nvGrpSpPr>
        <p:grpSpPr>
          <a:xfrm>
            <a:off x="1867570" y="2111442"/>
            <a:ext cx="765140" cy="756069"/>
            <a:chOff x="1886216" y="1599155"/>
            <a:chExt cx="765140" cy="7560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49EE7BF-EB4C-C911-1546-458148E56340}"/>
                </a:ext>
              </a:extLst>
            </p:cNvPr>
            <p:cNvSpPr/>
            <p:nvPr/>
          </p:nvSpPr>
          <p:spPr>
            <a:xfrm>
              <a:off x="1886216" y="1599155"/>
              <a:ext cx="765140" cy="756069"/>
            </a:xfrm>
            <a:prstGeom prst="round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house with a tree and sun&#10;&#10;Description automatically generated">
              <a:extLst>
                <a:ext uri="{FF2B5EF4-FFF2-40B4-BE49-F238E27FC236}">
                  <a16:creationId xmlns:a16="http://schemas.microsoft.com/office/drawing/2014/main" id="{172A1410-AC0B-1E63-08F0-1A607EB0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49187" y="1650931"/>
              <a:ext cx="630751" cy="62832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66CE6FA-3C22-9531-E0B3-AD92829D8170}"/>
              </a:ext>
            </a:extLst>
          </p:cNvPr>
          <p:cNvSpPr txBox="1"/>
          <p:nvPr/>
        </p:nvSpPr>
        <p:spPr>
          <a:xfrm>
            <a:off x="3085578" y="-14936"/>
            <a:ext cx="6425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Setting Through High-Impact Areas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5DACA8-BFB7-A541-9411-563EA1CA8CBB}"/>
              </a:ext>
            </a:extLst>
          </p:cNvPr>
          <p:cNvSpPr txBox="1"/>
          <p:nvPr/>
        </p:nvSpPr>
        <p:spPr>
          <a:xfrm>
            <a:off x="555502" y="6500315"/>
            <a:ext cx="12378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Health Care Without Harm. </a:t>
            </a:r>
            <a:r>
              <a:rPr lang="en-US" i="1" dirty="0"/>
              <a:t>Global Road Map for Health Care Decarbonization—Annex C Recommended Interventions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740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96C2D-EF4E-D291-D553-F9B3CB8C0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C49271A7-8615-0C74-1A7A-17E0DBD14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33" y="-145266"/>
            <a:ext cx="10852933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Sustainability into a Movement and Measuring Intended Benefits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3CD3E5-82F5-FB34-52C1-E83DD262C5D7}"/>
              </a:ext>
            </a:extLst>
          </p:cNvPr>
          <p:cNvGrpSpPr/>
          <p:nvPr/>
        </p:nvGrpSpPr>
        <p:grpSpPr>
          <a:xfrm>
            <a:off x="3225563" y="1414549"/>
            <a:ext cx="2656441" cy="4755478"/>
            <a:chOff x="372997" y="1406302"/>
            <a:chExt cx="2656441" cy="475547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BBCDFDF-FD10-9F80-DFDB-A76BD486D811}"/>
                </a:ext>
              </a:extLst>
            </p:cNvPr>
            <p:cNvSpPr/>
            <p:nvPr/>
          </p:nvSpPr>
          <p:spPr>
            <a:xfrm>
              <a:off x="372997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F862358-E2A9-0D53-CBBE-530221AC8068}"/>
                </a:ext>
              </a:extLst>
            </p:cNvPr>
            <p:cNvSpPr/>
            <p:nvPr/>
          </p:nvSpPr>
          <p:spPr>
            <a:xfrm>
              <a:off x="628578" y="1406302"/>
              <a:ext cx="2312703" cy="23127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B3E2ABE7-E603-84FC-AC56-E448B588C1BD}"/>
                </a:ext>
              </a:extLst>
            </p:cNvPr>
            <p:cNvSpPr/>
            <p:nvPr/>
          </p:nvSpPr>
          <p:spPr>
            <a:xfrm>
              <a:off x="1513620" y="3779910"/>
              <a:ext cx="465492" cy="41433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DD6AE4-A36F-CB32-B637-19F69103A18F}"/>
                </a:ext>
              </a:extLst>
            </p:cNvPr>
            <p:cNvSpPr txBox="1"/>
            <p:nvPr/>
          </p:nvSpPr>
          <p:spPr>
            <a:xfrm>
              <a:off x="590015" y="1790284"/>
              <a:ext cx="2312702" cy="404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Setting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Goals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Problem Statement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Financial Analysis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Culture Change</a:t>
              </a:r>
            </a:p>
          </p:txBody>
        </p:sp>
        <p:pic>
          <p:nvPicPr>
            <p:cNvPr id="30" name="Picture 29" descr="A white target with a arrow in the center&#10;&#10;Description automatically generated">
              <a:extLst>
                <a:ext uri="{FF2B5EF4-FFF2-40B4-BE49-F238E27FC236}">
                  <a16:creationId xmlns:a16="http://schemas.microsoft.com/office/drawing/2014/main" id="{F92FEE5D-4098-BA45-ECED-E10826CD2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9116" y="2417104"/>
              <a:ext cx="1351283" cy="11103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8D89A85-CCCA-5CFC-33FA-AC474CEC5A2A}"/>
              </a:ext>
            </a:extLst>
          </p:cNvPr>
          <p:cNvGrpSpPr/>
          <p:nvPr/>
        </p:nvGrpSpPr>
        <p:grpSpPr>
          <a:xfrm>
            <a:off x="282169" y="1436728"/>
            <a:ext cx="2656441" cy="4755478"/>
            <a:chOff x="3323562" y="1406302"/>
            <a:chExt cx="2656441" cy="475547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95376F-2483-42F6-FE7C-218B8995AAC5}"/>
                </a:ext>
              </a:extLst>
            </p:cNvPr>
            <p:cNvSpPr/>
            <p:nvPr/>
          </p:nvSpPr>
          <p:spPr>
            <a:xfrm>
              <a:off x="3551239" y="1406302"/>
              <a:ext cx="2312703" cy="231270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FAD1C41C-5250-B25B-B851-E5EEA1B14D50}"/>
                </a:ext>
              </a:extLst>
            </p:cNvPr>
            <p:cNvSpPr/>
            <p:nvPr/>
          </p:nvSpPr>
          <p:spPr>
            <a:xfrm>
              <a:off x="3323562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E8DA243-22E4-881F-738D-D6B20948F91A}"/>
                </a:ext>
              </a:extLst>
            </p:cNvPr>
            <p:cNvSpPr txBox="1"/>
            <p:nvPr/>
          </p:nvSpPr>
          <p:spPr>
            <a:xfrm>
              <a:off x="3502808" y="1790837"/>
              <a:ext cx="2437655" cy="432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Studying the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Players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Opportunities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Friction Points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Down Arrow 5">
              <a:extLst>
                <a:ext uri="{FF2B5EF4-FFF2-40B4-BE49-F238E27FC236}">
                  <a16:creationId xmlns:a16="http://schemas.microsoft.com/office/drawing/2014/main" id="{69994E14-E4B2-1FF8-7211-C76443B841E0}"/>
                </a:ext>
              </a:extLst>
            </p:cNvPr>
            <p:cNvSpPr/>
            <p:nvPr/>
          </p:nvSpPr>
          <p:spPr>
            <a:xfrm>
              <a:off x="4488889" y="3779910"/>
              <a:ext cx="465492" cy="414338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white icon with a question mark on top of a stack of books&#10;&#10;Description automatically generated">
              <a:extLst>
                <a:ext uri="{FF2B5EF4-FFF2-40B4-BE49-F238E27FC236}">
                  <a16:creationId xmlns:a16="http://schemas.microsoft.com/office/drawing/2014/main" id="{AD2E150E-30E9-4549-9F3B-604DBA5ED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5027" y="2438895"/>
              <a:ext cx="1203377" cy="117978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A61320A-12A2-7DB4-DE12-C1D16880AE90}"/>
              </a:ext>
            </a:extLst>
          </p:cNvPr>
          <p:cNvGrpSpPr/>
          <p:nvPr/>
        </p:nvGrpSpPr>
        <p:grpSpPr>
          <a:xfrm>
            <a:off x="6170952" y="1439708"/>
            <a:ext cx="2809936" cy="4741255"/>
            <a:chOff x="6274127" y="1420525"/>
            <a:chExt cx="2809936" cy="47412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5F6BE84-9A5E-945C-E846-B420A9E1A294}"/>
                </a:ext>
              </a:extLst>
            </p:cNvPr>
            <p:cNvSpPr/>
            <p:nvPr/>
          </p:nvSpPr>
          <p:spPr>
            <a:xfrm>
              <a:off x="6274127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B60CFAF-10CB-277F-8DA9-EB8E6F6B95E3}"/>
                </a:ext>
              </a:extLst>
            </p:cNvPr>
            <p:cNvSpPr/>
            <p:nvPr/>
          </p:nvSpPr>
          <p:spPr>
            <a:xfrm>
              <a:off x="6473900" y="1420525"/>
              <a:ext cx="2312703" cy="231270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9F5166-8309-8ED5-BA25-8F944BB94C6E}"/>
                </a:ext>
              </a:extLst>
            </p:cNvPr>
            <p:cNvSpPr txBox="1"/>
            <p:nvPr/>
          </p:nvSpPr>
          <p:spPr>
            <a:xfrm>
              <a:off x="6325943" y="1802080"/>
              <a:ext cx="2758120" cy="404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Designing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Improvement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Effort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Mapping terrain</a:t>
              </a: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Culture Change</a:t>
              </a: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Strategy</a:t>
              </a:r>
            </a:p>
          </p:txBody>
        </p:sp>
        <p:sp>
          <p:nvSpPr>
            <p:cNvPr id="27" name="Down Arrow 5">
              <a:extLst>
                <a:ext uri="{FF2B5EF4-FFF2-40B4-BE49-F238E27FC236}">
                  <a16:creationId xmlns:a16="http://schemas.microsoft.com/office/drawing/2014/main" id="{E10789D6-7786-3AC6-79EF-4756D8ED0535}"/>
                </a:ext>
              </a:extLst>
            </p:cNvPr>
            <p:cNvSpPr/>
            <p:nvPr/>
          </p:nvSpPr>
          <p:spPr>
            <a:xfrm>
              <a:off x="7394408" y="3779910"/>
              <a:ext cx="465492" cy="414338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white logo with a black background&#10;&#10;Description automatically generated">
              <a:extLst>
                <a:ext uri="{FF2B5EF4-FFF2-40B4-BE49-F238E27FC236}">
                  <a16:creationId xmlns:a16="http://schemas.microsoft.com/office/drawing/2014/main" id="{F42FD6EE-0111-7C70-917B-13C5D01D7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4616" y="2694176"/>
              <a:ext cx="966218" cy="96926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982879-B17A-33F1-59A4-51B4374F9AD6}"/>
              </a:ext>
            </a:extLst>
          </p:cNvPr>
          <p:cNvGrpSpPr/>
          <p:nvPr/>
        </p:nvGrpSpPr>
        <p:grpSpPr>
          <a:xfrm>
            <a:off x="9224691" y="1420525"/>
            <a:ext cx="2665079" cy="5036109"/>
            <a:chOff x="9224691" y="1420525"/>
            <a:chExt cx="2665079" cy="503610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E7F40F4-1925-654B-3658-848334D2C2AC}"/>
                </a:ext>
              </a:extLst>
            </p:cNvPr>
            <p:cNvSpPr/>
            <p:nvPr/>
          </p:nvSpPr>
          <p:spPr>
            <a:xfrm>
              <a:off x="9224691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CB7EF8-0981-FACD-DDCB-9E5D47F69DA6}"/>
                </a:ext>
              </a:extLst>
            </p:cNvPr>
            <p:cNvSpPr/>
            <p:nvPr/>
          </p:nvSpPr>
          <p:spPr>
            <a:xfrm>
              <a:off x="9396560" y="1420525"/>
              <a:ext cx="2312703" cy="23127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11D2524-DB80-1283-99E2-3E9F21379B3D}"/>
                </a:ext>
              </a:extLst>
            </p:cNvPr>
            <p:cNvSpPr txBox="1"/>
            <p:nvPr/>
          </p:nvSpPr>
          <p:spPr>
            <a:xfrm>
              <a:off x="9233329" y="1578375"/>
              <a:ext cx="2656441" cy="4878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Measuring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 and Return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Investment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KPI’s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Analytics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Communication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Down Arrow 5">
              <a:extLst>
                <a:ext uri="{FF2B5EF4-FFF2-40B4-BE49-F238E27FC236}">
                  <a16:creationId xmlns:a16="http://schemas.microsoft.com/office/drawing/2014/main" id="{C62129EE-8DF8-75BE-8DE2-25222CEED9F0}"/>
                </a:ext>
              </a:extLst>
            </p:cNvPr>
            <p:cNvSpPr/>
            <p:nvPr/>
          </p:nvSpPr>
          <p:spPr>
            <a:xfrm>
              <a:off x="10299927" y="3779910"/>
              <a:ext cx="465492" cy="4143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clipboard with a chart and graph&#10;&#10;Description automatically generated">
              <a:extLst>
                <a:ext uri="{FF2B5EF4-FFF2-40B4-BE49-F238E27FC236}">
                  <a16:creationId xmlns:a16="http://schemas.microsoft.com/office/drawing/2014/main" id="{F64A7CA3-E69D-4ECD-9232-498C79EB8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26190" y="2643314"/>
              <a:ext cx="853442" cy="97536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69D8C5C-9993-3DAD-35D5-9B36B00B53AC}"/>
              </a:ext>
            </a:extLst>
          </p:cNvPr>
          <p:cNvSpPr/>
          <p:nvPr/>
        </p:nvSpPr>
        <p:spPr>
          <a:xfrm>
            <a:off x="8951501" y="856426"/>
            <a:ext cx="2859787" cy="5524500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2029C1-1471-E2A7-4C41-B590F8F1201C}"/>
              </a:ext>
            </a:extLst>
          </p:cNvPr>
          <p:cNvSpPr/>
          <p:nvPr/>
        </p:nvSpPr>
        <p:spPr>
          <a:xfrm>
            <a:off x="89510" y="932134"/>
            <a:ext cx="5886366" cy="5524500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3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80810-FCD7-0041-A694-62F1B4404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231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‘Food comes first, then morality’. </a:t>
            </a:r>
          </a:p>
          <a:p>
            <a:pPr marL="0" indent="0" algn="ctr">
              <a:buNone/>
            </a:pPr>
            <a:r>
              <a:rPr lang="en-US" sz="3600" dirty="0"/>
              <a:t>Bertolt Brecht</a:t>
            </a:r>
          </a:p>
        </p:txBody>
      </p:sp>
    </p:spTree>
    <p:extLst>
      <p:ext uri="{BB962C8B-B14F-4D97-AF65-F5344CB8AC3E}">
        <p14:creationId xmlns:p14="http://schemas.microsoft.com/office/powerpoint/2010/main" val="2674974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1A1A75-5C1B-0C09-FC0A-5FE05654C625}"/>
              </a:ext>
            </a:extLst>
          </p:cNvPr>
          <p:cNvSpPr/>
          <p:nvPr/>
        </p:nvSpPr>
        <p:spPr>
          <a:xfrm>
            <a:off x="6183681" y="3870541"/>
            <a:ext cx="4676384" cy="22797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51E5B-271C-B74A-A00A-E334D1916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19" y="-376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Sustainable Improvement: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1B438-297D-4285-A4DE-4F662CD8CDAF}"/>
              </a:ext>
            </a:extLst>
          </p:cNvPr>
          <p:cNvSpPr txBox="1"/>
          <p:nvPr/>
        </p:nvSpPr>
        <p:spPr>
          <a:xfrm>
            <a:off x="6402433" y="3991392"/>
            <a:ext cx="34417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Low carbon alternatives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Preferential use of effective treatment and medical technologies with lower environmental impact</a:t>
            </a:r>
          </a:p>
          <a:p>
            <a:pPr marL="225425" indent="-225425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Minimizing waste of medications, consumables, and energy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40743E0-A2DB-E68F-A289-89F5F5F2CFB6}"/>
              </a:ext>
            </a:extLst>
          </p:cNvPr>
          <p:cNvSpPr/>
          <p:nvPr/>
        </p:nvSpPr>
        <p:spPr>
          <a:xfrm>
            <a:off x="6183681" y="1175772"/>
            <a:ext cx="4676384" cy="227973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40A5B2-3380-69E8-3860-406579AEB025}"/>
              </a:ext>
            </a:extLst>
          </p:cNvPr>
          <p:cNvSpPr txBox="1"/>
          <p:nvPr/>
        </p:nvSpPr>
        <p:spPr>
          <a:xfrm>
            <a:off x="7440462" y="1308536"/>
            <a:ext cx="34973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Patient Employee Empowerment and Self-care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patients to take a bigger role in managing their own health and healthcare</a:t>
            </a:r>
          </a:p>
        </p:txBody>
      </p:sp>
      <p:pic>
        <p:nvPicPr>
          <p:cNvPr id="15" name="Picture 14" descr="A orange hand with a white fist&#10;&#10;Description automatically generated">
            <a:extLst>
              <a:ext uri="{FF2B5EF4-FFF2-40B4-BE49-F238E27FC236}">
                <a16:creationId xmlns:a16="http://schemas.microsoft.com/office/drawing/2014/main" id="{0257952A-260D-85AF-D636-348AB489C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81" y="1208266"/>
            <a:ext cx="1481963" cy="1336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0D1FE6-200C-AEEB-7750-45DED68BA840}"/>
              </a:ext>
            </a:extLst>
          </p:cNvPr>
          <p:cNvGrpSpPr/>
          <p:nvPr/>
        </p:nvGrpSpPr>
        <p:grpSpPr>
          <a:xfrm>
            <a:off x="1254144" y="3953131"/>
            <a:ext cx="4676384" cy="2279739"/>
            <a:chOff x="6183681" y="1415115"/>
            <a:chExt cx="4676384" cy="22797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A1809-325F-60C7-ADA7-023986E2B755}"/>
                </a:ext>
              </a:extLst>
            </p:cNvPr>
            <p:cNvSpPr/>
            <p:nvPr/>
          </p:nvSpPr>
          <p:spPr>
            <a:xfrm>
              <a:off x="6183681" y="1415115"/>
              <a:ext cx="4676384" cy="22797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50CDD2-60CC-4C35-CDB9-B23659D30F55}"/>
                </a:ext>
              </a:extLst>
            </p:cNvPr>
            <p:cNvSpPr txBox="1"/>
            <p:nvPr/>
          </p:nvSpPr>
          <p:spPr>
            <a:xfrm>
              <a:off x="6402432" y="1538134"/>
              <a:ext cx="324424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Prevention</a:t>
              </a:r>
            </a:p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5425" indent="-225425"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Promoting health</a:t>
              </a:r>
            </a:p>
            <a:p>
              <a:pPr marL="225425" indent="-225425"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Preventing disease</a:t>
              </a:r>
            </a:p>
            <a:p>
              <a:pPr marL="225425" indent="-225425"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Reduce the need for unnecessary healthcare</a:t>
              </a:r>
            </a:p>
          </p:txBody>
        </p:sp>
        <p:pic>
          <p:nvPicPr>
            <p:cNvPr id="17" name="Picture 16" descr="A blue shield with a hand&#10;&#10;Description automatically generated">
              <a:extLst>
                <a:ext uri="{FF2B5EF4-FFF2-40B4-BE49-F238E27FC236}">
                  <a16:creationId xmlns:a16="http://schemas.microsoft.com/office/drawing/2014/main" id="{469A6CD8-A652-38FD-7254-1651063D1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2096" y="1615857"/>
              <a:ext cx="1127762" cy="125882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FE86D9-28C2-137F-176D-8994621C2036}"/>
              </a:ext>
            </a:extLst>
          </p:cNvPr>
          <p:cNvGrpSpPr/>
          <p:nvPr/>
        </p:nvGrpSpPr>
        <p:grpSpPr>
          <a:xfrm>
            <a:off x="1254144" y="1209351"/>
            <a:ext cx="4676384" cy="2279739"/>
            <a:chOff x="1316535" y="3870540"/>
            <a:chExt cx="4676384" cy="22797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0A42554-B0BA-7CEF-E59C-F9AE9699B32D}"/>
                </a:ext>
              </a:extLst>
            </p:cNvPr>
            <p:cNvSpPr/>
            <p:nvPr/>
          </p:nvSpPr>
          <p:spPr>
            <a:xfrm>
              <a:off x="1316535" y="3870540"/>
              <a:ext cx="4676384" cy="2279739"/>
            </a:xfrm>
            <a:prstGeom prst="roundRect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1C5F5B-F183-FFD0-7C04-C98FA79A532B}"/>
                </a:ext>
              </a:extLst>
            </p:cNvPr>
            <p:cNvSpPr txBox="1"/>
            <p:nvPr/>
          </p:nvSpPr>
          <p:spPr>
            <a:xfrm>
              <a:off x="2748678" y="3991392"/>
              <a:ext cx="324424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Lean service delivery</a:t>
              </a:r>
            </a:p>
            <a:p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5425" indent="-225425"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Services where people need them</a:t>
              </a:r>
            </a:p>
            <a:p>
              <a:pPr marL="225425" indent="-225425">
                <a:buFont typeface="Wingdings" panose="05000000000000000000" pitchFamily="2" charset="2"/>
                <a:buChar char="§"/>
              </a:pP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Streamlining care to minimize low value activity</a:t>
              </a:r>
            </a:p>
          </p:txBody>
        </p:sp>
        <p:pic>
          <p:nvPicPr>
            <p:cNvPr id="19" name="Picture 18" descr="A purple circle with a hand holding a coin and a gear&#10;&#10;Description automatically generated">
              <a:extLst>
                <a:ext uri="{FF2B5EF4-FFF2-40B4-BE49-F238E27FC236}">
                  <a16:creationId xmlns:a16="http://schemas.microsoft.com/office/drawing/2014/main" id="{3446B6B2-8824-D62B-2800-CF5622933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2420" y="3991392"/>
              <a:ext cx="1286257" cy="1267969"/>
            </a:xfrm>
            <a:prstGeom prst="rect">
              <a:avLst/>
            </a:prstGeom>
          </p:spPr>
        </p:pic>
      </p:grpSp>
      <p:pic>
        <p:nvPicPr>
          <p:cNvPr id="21" name="Picture 20" descr="A green globe with a leaf&#10;&#10;Description automatically generated">
            <a:extLst>
              <a:ext uri="{FF2B5EF4-FFF2-40B4-BE49-F238E27FC236}">
                <a16:creationId xmlns:a16="http://schemas.microsoft.com/office/drawing/2014/main" id="{CD27B51D-7106-B188-FFC5-389267BE7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252" y="3991392"/>
            <a:ext cx="1289190" cy="12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60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446B7D-59E3-1E64-CBDC-836A40214E86}"/>
              </a:ext>
            </a:extLst>
          </p:cNvPr>
          <p:cNvSpPr txBox="1"/>
          <p:nvPr/>
        </p:nvSpPr>
        <p:spPr>
          <a:xfrm>
            <a:off x="1057275" y="6552426"/>
            <a:ext cx="9882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200" b="1" dirty="0"/>
              <a:t>Implementing a Sustainability Framework in Healthcare: A Three-Lens </a:t>
            </a:r>
            <a:r>
              <a:rPr lang="en-US" sz="1200" b="1" dirty="0" err="1"/>
              <a:t>Framework.Rajagopalan</a:t>
            </a:r>
            <a:r>
              <a:rPr lang="en-US" sz="1200" b="1" dirty="0"/>
              <a:t> S et al. Healthcare 2023, 11(13), 1867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A0E61D-E356-2F99-56B6-2A731A3128D0}"/>
              </a:ext>
            </a:extLst>
          </p:cNvPr>
          <p:cNvSpPr/>
          <p:nvPr/>
        </p:nvSpPr>
        <p:spPr>
          <a:xfrm>
            <a:off x="10907486" y="6433459"/>
            <a:ext cx="1284514" cy="42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86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5ECFA-22F0-CF46-A346-5C91EA4440DA}"/>
              </a:ext>
            </a:extLst>
          </p:cNvPr>
          <p:cNvSpPr txBox="1"/>
          <p:nvPr/>
        </p:nvSpPr>
        <p:spPr>
          <a:xfrm>
            <a:off x="789729" y="4625723"/>
            <a:ext cx="385671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REAL ESTATE OR/MEDICAL SUPPLIES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SODEXO CONTRACT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0F5FF-C675-9645-BA4A-D58A41580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63" y="1199692"/>
            <a:ext cx="2048382" cy="2806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3E4B0-4438-7443-A2B4-592100627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915" y="1309083"/>
            <a:ext cx="2763228" cy="2493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DE67A7-D051-D945-8D42-42B3F6CE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9701" y="1842156"/>
            <a:ext cx="3175019" cy="174626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D05EF-D5FA-764C-BECA-8CC2A3097E10}"/>
              </a:ext>
            </a:extLst>
          </p:cNvPr>
          <p:cNvSpPr txBox="1"/>
          <p:nvPr/>
        </p:nvSpPr>
        <p:spPr>
          <a:xfrm>
            <a:off x="4542087" y="4607612"/>
            <a:ext cx="6860184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energy costs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Reduce facility costs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Inventory Management/Lean Practices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Good for environment!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CBE2998-A5C1-0B4B-955F-87DFF8C2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5" y="0"/>
            <a:ext cx="9563319" cy="132490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Short-Intermediate Cost Savings Playbook: 1</a:t>
            </a:r>
          </a:p>
        </p:txBody>
      </p:sp>
    </p:spTree>
    <p:extLst>
      <p:ext uri="{BB962C8B-B14F-4D97-AF65-F5344CB8AC3E}">
        <p14:creationId xmlns:p14="http://schemas.microsoft.com/office/powerpoint/2010/main" val="613098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BDA74-3A9F-8033-9CAF-B915C07BD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06C63FF9-0AEA-C115-4CA0-1B9FAA8FB7CD}"/>
              </a:ext>
            </a:extLst>
          </p:cNvPr>
          <p:cNvSpPr/>
          <p:nvPr/>
        </p:nvSpPr>
        <p:spPr>
          <a:xfrm>
            <a:off x="2946629" y="1450825"/>
            <a:ext cx="5062048" cy="1846769"/>
          </a:xfrm>
          <a:prstGeom prst="roundRect">
            <a:avLst>
              <a:gd name="adj" fmla="val 695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 2 Reduction</a:t>
            </a:r>
          </a:p>
          <a:p>
            <a:pPr lvl="2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Leverage IRA and Governmental Funding : Swap out of Aging Assets</a:t>
            </a:r>
          </a:p>
          <a:p>
            <a:pPr lvl="2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efficiency upgrades </a:t>
            </a:r>
          </a:p>
          <a:p>
            <a:pPr lvl="2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maintenance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EB607-3557-1CF8-26EA-9A3F2E0A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5" y="0"/>
            <a:ext cx="9698300" cy="132490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 Cost Savings Playbook: 2</a:t>
            </a:r>
          </a:p>
        </p:txBody>
      </p:sp>
      <p:pic>
        <p:nvPicPr>
          <p:cNvPr id="4098" name="Picture 2" descr="World Energy Actor | ENGIE">
            <a:extLst>
              <a:ext uri="{FF2B5EF4-FFF2-40B4-BE49-F238E27FC236}">
                <a16:creationId xmlns:a16="http://schemas.microsoft.com/office/drawing/2014/main" id="{8E67C587-98F5-AB5D-C393-7640BAD08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104" y="2131821"/>
            <a:ext cx="1640271" cy="98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6DDBEC-A0C5-A47B-5F9A-C43D3ACBA19D}"/>
              </a:ext>
            </a:extLst>
          </p:cNvPr>
          <p:cNvSpPr txBox="1"/>
          <p:nvPr/>
        </p:nvSpPr>
        <p:spPr>
          <a:xfrm>
            <a:off x="8409064" y="2131821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$2 Billion OSU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58DAA0-8F31-E65D-4D04-64D552D75163}"/>
              </a:ext>
            </a:extLst>
          </p:cNvPr>
          <p:cNvSpPr txBox="1"/>
          <p:nvPr/>
        </p:nvSpPr>
        <p:spPr>
          <a:xfrm>
            <a:off x="8257516" y="2774048"/>
            <a:ext cx="1813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$$$ Upfront Capital</a:t>
            </a:r>
          </a:p>
        </p:txBody>
      </p:sp>
      <p:pic>
        <p:nvPicPr>
          <p:cNvPr id="4100" name="Picture 4" descr="Home - DIF Capital Partners">
            <a:extLst>
              <a:ext uri="{FF2B5EF4-FFF2-40B4-BE49-F238E27FC236}">
                <a16:creationId xmlns:a16="http://schemas.microsoft.com/office/drawing/2014/main" id="{ED70C8C8-BE8E-7BF8-0157-52272BE8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63" y="1407886"/>
            <a:ext cx="2137954" cy="57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F0505-96FA-7F1B-C05A-88DDE1534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6" y="1407886"/>
            <a:ext cx="2048382" cy="28060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90357-82AD-2C0C-7AFD-48BB92F2B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5263" y="2881699"/>
            <a:ext cx="3175019" cy="1746260"/>
          </a:xfrm>
          <a:prstGeom prst="rect">
            <a:avLst/>
          </a:prstGeom>
        </p:spPr>
      </p:pic>
      <p:sp>
        <p:nvSpPr>
          <p:cNvPr id="13" name="Rectangle: Rounded Corners 1">
            <a:extLst>
              <a:ext uri="{FF2B5EF4-FFF2-40B4-BE49-F238E27FC236}">
                <a16:creationId xmlns:a16="http://schemas.microsoft.com/office/drawing/2014/main" id="{2BC5222E-8EF3-9CD2-36C3-F5088F3900C9}"/>
              </a:ext>
            </a:extLst>
          </p:cNvPr>
          <p:cNvSpPr/>
          <p:nvPr/>
        </p:nvSpPr>
        <p:spPr>
          <a:xfrm>
            <a:off x="3040613" y="3793802"/>
            <a:ext cx="4968064" cy="1668313"/>
          </a:xfrm>
          <a:prstGeom prst="roundRect">
            <a:avLst>
              <a:gd name="adj" fmla="val 695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 1 Reduction</a:t>
            </a:r>
          </a:p>
          <a:p>
            <a:pPr lvl="2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Medical Waste</a:t>
            </a:r>
          </a:p>
          <a:p>
            <a:pPr lvl="2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Food waste</a:t>
            </a:r>
          </a:p>
        </p:txBody>
      </p:sp>
    </p:spTree>
    <p:extLst>
      <p:ext uri="{BB962C8B-B14F-4D97-AF65-F5344CB8AC3E}">
        <p14:creationId xmlns:p14="http://schemas.microsoft.com/office/powerpoint/2010/main" val="1250622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5162B5-CDFF-9044-A29E-55E53B7C8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383251"/>
              </p:ext>
            </p:extLst>
          </p:nvPr>
        </p:nvGraphicFramePr>
        <p:xfrm>
          <a:off x="926920" y="1113610"/>
          <a:ext cx="11265080" cy="628650"/>
        </p:xfrm>
        <a:graphic>
          <a:graphicData uri="http://schemas.openxmlformats.org/drawingml/2006/table">
            <a:tbl>
              <a:tblPr/>
              <a:tblGrid>
                <a:gridCol w="1563198">
                  <a:extLst>
                    <a:ext uri="{9D8B030D-6E8A-4147-A177-3AD203B41FA5}">
                      <a16:colId xmlns:a16="http://schemas.microsoft.com/office/drawing/2014/main" val="4064460495"/>
                    </a:ext>
                  </a:extLst>
                </a:gridCol>
                <a:gridCol w="1543039">
                  <a:extLst>
                    <a:ext uri="{9D8B030D-6E8A-4147-A177-3AD203B41FA5}">
                      <a16:colId xmlns:a16="http://schemas.microsoft.com/office/drawing/2014/main" val="202018754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7924942"/>
                    </a:ext>
                  </a:extLst>
                </a:gridCol>
                <a:gridCol w="2318657">
                  <a:extLst>
                    <a:ext uri="{9D8B030D-6E8A-4147-A177-3AD203B41FA5}">
                      <a16:colId xmlns:a16="http://schemas.microsoft.com/office/drawing/2014/main" val="3301104180"/>
                    </a:ext>
                  </a:extLst>
                </a:gridCol>
                <a:gridCol w="1796143">
                  <a:extLst>
                    <a:ext uri="{9D8B030D-6E8A-4147-A177-3AD203B41FA5}">
                      <a16:colId xmlns:a16="http://schemas.microsoft.com/office/drawing/2014/main" val="2835504752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3649778652"/>
                    </a:ext>
                  </a:extLst>
                </a:gridCol>
                <a:gridCol w="1366157">
                  <a:extLst>
                    <a:ext uri="{9D8B030D-6E8A-4147-A177-3AD203B41FA5}">
                      <a16:colId xmlns:a16="http://schemas.microsoft.com/office/drawing/2014/main" val="18770464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ELECTRIC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WATER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UTILITIES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97624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$4,195,085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$17,494,384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$7,428,462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$29,129,891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$72,208,795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$291,129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$722,087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1331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685837-E111-9C47-A43C-55C45792FB7A}"/>
              </a:ext>
            </a:extLst>
          </p:cNvPr>
          <p:cNvSpPr txBox="1"/>
          <p:nvPr/>
        </p:nvSpPr>
        <p:spPr>
          <a:xfrm>
            <a:off x="2198395" y="2064639"/>
            <a:ext cx="417652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1% UTILITY SAVINGS = $291,129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E9FC5-AB55-574E-B78E-CD249B9E37A9}"/>
              </a:ext>
            </a:extLst>
          </p:cNvPr>
          <p:cNvSpPr txBox="1"/>
          <p:nvPr/>
        </p:nvSpPr>
        <p:spPr>
          <a:xfrm>
            <a:off x="3588327" y="97719"/>
            <a:ext cx="4713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ENERGY COST SAVINGS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A2C3F-C2C9-914B-A5EC-BCF282D85A09}"/>
              </a:ext>
            </a:extLst>
          </p:cNvPr>
          <p:cNvSpPr txBox="1"/>
          <p:nvPr/>
        </p:nvSpPr>
        <p:spPr>
          <a:xfrm>
            <a:off x="1539054" y="6090961"/>
            <a:ext cx="99337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NOT INCLUDE $37M in MAINTENANCE COSTS (53%) ACROSS SYSTEM. 16% of COSTS OR $19M  IN MAINTENANCE AT CMC ALONE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87C42-62B3-DC46-8BEB-119AA2CC7936}"/>
              </a:ext>
            </a:extLst>
          </p:cNvPr>
          <p:cNvSpPr txBox="1"/>
          <p:nvPr/>
        </p:nvSpPr>
        <p:spPr>
          <a:xfrm>
            <a:off x="0" y="1263859"/>
            <a:ext cx="926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YEAR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969C0-7387-9342-89D8-8D6CAAB97B1F}"/>
              </a:ext>
            </a:extLst>
          </p:cNvPr>
          <p:cNvSpPr txBox="1"/>
          <p:nvPr/>
        </p:nvSpPr>
        <p:spPr>
          <a:xfrm>
            <a:off x="0" y="3303399"/>
            <a:ext cx="926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YEAR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4CCB1F-73C9-E049-B5D2-3FD8D588CFD6}"/>
              </a:ext>
            </a:extLst>
          </p:cNvPr>
          <p:cNvSpPr txBox="1"/>
          <p:nvPr/>
        </p:nvSpPr>
        <p:spPr>
          <a:xfrm>
            <a:off x="0" y="5194031"/>
            <a:ext cx="926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YEAR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7F42F-7102-5A45-8124-56CF65882CE9}"/>
              </a:ext>
            </a:extLst>
          </p:cNvPr>
          <p:cNvSpPr txBox="1"/>
          <p:nvPr/>
        </p:nvSpPr>
        <p:spPr>
          <a:xfrm>
            <a:off x="3049200" y="4039688"/>
            <a:ext cx="689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Real Estate Consolidation with Reduction in Square Footage and savings</a:t>
            </a:r>
          </a:p>
          <a:p>
            <a:pPr algn="ctr"/>
            <a:r>
              <a:rPr lang="en-US" dirty="0"/>
              <a:t>In Gas, Electric, Water and Maintenance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BC68B9B-38E2-E243-BD3E-322A3CEE3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768694"/>
              </p:ext>
            </p:extLst>
          </p:nvPr>
        </p:nvGraphicFramePr>
        <p:xfrm>
          <a:off x="3034145" y="2740063"/>
          <a:ext cx="6913418" cy="1257300"/>
        </p:xfrm>
        <a:graphic>
          <a:graphicData uri="http://schemas.openxmlformats.org/drawingml/2006/table">
            <a:tbl>
              <a:tblPr/>
              <a:tblGrid>
                <a:gridCol w="1549708">
                  <a:extLst>
                    <a:ext uri="{9D8B030D-6E8A-4147-A177-3AD203B41FA5}">
                      <a16:colId xmlns:a16="http://schemas.microsoft.com/office/drawing/2014/main" val="4064460495"/>
                    </a:ext>
                  </a:extLst>
                </a:gridCol>
                <a:gridCol w="1872363">
                  <a:extLst>
                    <a:ext uri="{9D8B030D-6E8A-4147-A177-3AD203B41FA5}">
                      <a16:colId xmlns:a16="http://schemas.microsoft.com/office/drawing/2014/main" val="2020187541"/>
                    </a:ext>
                  </a:extLst>
                </a:gridCol>
                <a:gridCol w="1976078">
                  <a:extLst>
                    <a:ext uri="{9D8B030D-6E8A-4147-A177-3AD203B41FA5}">
                      <a16:colId xmlns:a16="http://schemas.microsoft.com/office/drawing/2014/main" val="417924942"/>
                    </a:ext>
                  </a:extLst>
                </a:gridCol>
                <a:gridCol w="1515269">
                  <a:extLst>
                    <a:ext uri="{9D8B030D-6E8A-4147-A177-3AD203B41FA5}">
                      <a16:colId xmlns:a16="http://schemas.microsoft.com/office/drawing/2014/main" val="3301104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2.5%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97624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$654,569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$1,309,138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$1,963,707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$26,182,760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13319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$72,208,795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68362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$722,087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$1,444,176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$2,166,261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$72,208,795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854947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4734A5E8-94AE-0A4D-A36B-8AD0E655BBCB}"/>
              </a:ext>
            </a:extLst>
          </p:cNvPr>
          <p:cNvSpPr/>
          <p:nvPr/>
        </p:nvSpPr>
        <p:spPr>
          <a:xfrm>
            <a:off x="2995792" y="3342932"/>
            <a:ext cx="1607988" cy="6913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CA459-FCCE-3F1E-DA1C-4158D13606C1}"/>
              </a:ext>
            </a:extLst>
          </p:cNvPr>
          <p:cNvSpPr txBox="1"/>
          <p:nvPr/>
        </p:nvSpPr>
        <p:spPr>
          <a:xfrm>
            <a:off x="7013368" y="2060313"/>
            <a:ext cx="40152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1% TOTAL SAVINGS = $722,087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A748EC-996C-05B6-47A0-6AEA8651758F}"/>
              </a:ext>
            </a:extLst>
          </p:cNvPr>
          <p:cNvSpPr txBox="1"/>
          <p:nvPr/>
        </p:nvSpPr>
        <p:spPr>
          <a:xfrm>
            <a:off x="1238981" y="2817771"/>
            <a:ext cx="1846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UTILITY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8DFA0-27FC-EDBC-989D-F660B210B1F9}"/>
              </a:ext>
            </a:extLst>
          </p:cNvPr>
          <p:cNvSpPr txBox="1"/>
          <p:nvPr/>
        </p:nvSpPr>
        <p:spPr>
          <a:xfrm>
            <a:off x="1238981" y="3524107"/>
            <a:ext cx="1846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UTILITY+ MAINT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38BF76-97C9-6D45-A253-CC7472F7F91E}"/>
              </a:ext>
            </a:extLst>
          </p:cNvPr>
          <p:cNvSpPr/>
          <p:nvPr/>
        </p:nvSpPr>
        <p:spPr>
          <a:xfrm>
            <a:off x="1817184" y="1909526"/>
            <a:ext cx="4681587" cy="6913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87439F4-7B77-4FBB-7222-7C2210DC2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814428"/>
              </p:ext>
            </p:extLst>
          </p:nvPr>
        </p:nvGraphicFramePr>
        <p:xfrm>
          <a:off x="3085681" y="4686019"/>
          <a:ext cx="6913418" cy="1257300"/>
        </p:xfrm>
        <a:graphic>
          <a:graphicData uri="http://schemas.openxmlformats.org/drawingml/2006/table">
            <a:tbl>
              <a:tblPr/>
              <a:tblGrid>
                <a:gridCol w="1549708">
                  <a:extLst>
                    <a:ext uri="{9D8B030D-6E8A-4147-A177-3AD203B41FA5}">
                      <a16:colId xmlns:a16="http://schemas.microsoft.com/office/drawing/2014/main" val="4064460495"/>
                    </a:ext>
                  </a:extLst>
                </a:gridCol>
                <a:gridCol w="1872363">
                  <a:extLst>
                    <a:ext uri="{9D8B030D-6E8A-4147-A177-3AD203B41FA5}">
                      <a16:colId xmlns:a16="http://schemas.microsoft.com/office/drawing/2014/main" val="2020187541"/>
                    </a:ext>
                  </a:extLst>
                </a:gridCol>
                <a:gridCol w="1976078">
                  <a:extLst>
                    <a:ext uri="{9D8B030D-6E8A-4147-A177-3AD203B41FA5}">
                      <a16:colId xmlns:a16="http://schemas.microsoft.com/office/drawing/2014/main" val="417924942"/>
                    </a:ext>
                  </a:extLst>
                </a:gridCol>
                <a:gridCol w="1515269">
                  <a:extLst>
                    <a:ext uri="{9D8B030D-6E8A-4147-A177-3AD203B41FA5}">
                      <a16:colId xmlns:a16="http://schemas.microsoft.com/office/drawing/2014/main" val="3301104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2.5%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97624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$654,569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$1,309,138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$1,963,707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$26,182,760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13319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3.0%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$72,208,795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68362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$722,087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$1,444,176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$2,166,261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$72,208,795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854947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006A6117-CA75-4A7B-E3D6-4C5A001C4A47}"/>
              </a:ext>
            </a:extLst>
          </p:cNvPr>
          <p:cNvSpPr/>
          <p:nvPr/>
        </p:nvSpPr>
        <p:spPr>
          <a:xfrm>
            <a:off x="4603780" y="5325799"/>
            <a:ext cx="1771143" cy="69134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3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6A4D-259C-954D-B702-7BC002AF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06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OR COST SAVINGS: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2CB8A3-92E4-8C4D-A1E8-28C9339EAD5C}"/>
              </a:ext>
            </a:extLst>
          </p:cNvPr>
          <p:cNvGraphicFramePr>
            <a:graphicFrameLocks noGrp="1"/>
          </p:cNvGraphicFramePr>
          <p:nvPr/>
        </p:nvGraphicFramePr>
        <p:xfrm>
          <a:off x="405244" y="1326621"/>
          <a:ext cx="5233555" cy="2508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3169">
                  <a:extLst>
                    <a:ext uri="{9D8B030D-6E8A-4147-A177-3AD203B41FA5}">
                      <a16:colId xmlns:a16="http://schemas.microsoft.com/office/drawing/2014/main" val="3593362681"/>
                    </a:ext>
                  </a:extLst>
                </a:gridCol>
                <a:gridCol w="1166737">
                  <a:extLst>
                    <a:ext uri="{9D8B030D-6E8A-4147-A177-3AD203B41FA5}">
                      <a16:colId xmlns:a16="http://schemas.microsoft.com/office/drawing/2014/main" val="655834931"/>
                    </a:ext>
                  </a:extLst>
                </a:gridCol>
                <a:gridCol w="1166737">
                  <a:extLst>
                    <a:ext uri="{9D8B030D-6E8A-4147-A177-3AD203B41FA5}">
                      <a16:colId xmlns:a16="http://schemas.microsoft.com/office/drawing/2014/main" val="1578042135"/>
                    </a:ext>
                  </a:extLst>
                </a:gridCol>
                <a:gridCol w="1196912">
                  <a:extLst>
                    <a:ext uri="{9D8B030D-6E8A-4147-A177-3AD203B41FA5}">
                      <a16:colId xmlns:a16="http://schemas.microsoft.com/office/drawing/2014/main" val="424194212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Surgery Type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IP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OP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Total Surgeries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9718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Cases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15,771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47,517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63,288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24733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Charges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$ 1,757,899,828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$ 1,114,962,326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2,872,862,154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12173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Expected Payment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554,363,125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286,760,272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841,123,397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38606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Direct Cost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361,856,002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197,638,976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559,494,978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76067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Total Cost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548,890,194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271,688,587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820,578,781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39127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Variable Direct Cost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242,264,121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142,124,633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384,388,754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65736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Labor Cost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190,344,591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67,132,667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257,477,258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63294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Fixed Labor Cost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85,715,300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29,544,596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115,259,896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17398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RN Labor Cost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56,260,930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23,923,285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80,184,215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106562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Surgical Supplies Cost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42,070,717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54,653,344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96,724,061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38793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Pharmacy Supply Cost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10,581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  7,303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$                    17,884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32076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Drug Supply Cost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15,714,114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  5,893,333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21,607,447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132796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009F115-78A1-5843-A429-C32B4CB2B174}"/>
              </a:ext>
            </a:extLst>
          </p:cNvPr>
          <p:cNvGraphicFramePr>
            <a:graphicFrameLocks noGrp="1"/>
          </p:cNvGraphicFramePr>
          <p:nvPr/>
        </p:nvGraphicFramePr>
        <p:xfrm>
          <a:off x="265803" y="4269529"/>
          <a:ext cx="5372996" cy="891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7798">
                  <a:extLst>
                    <a:ext uri="{9D8B030D-6E8A-4147-A177-3AD203B41FA5}">
                      <a16:colId xmlns:a16="http://schemas.microsoft.com/office/drawing/2014/main" val="3283197928"/>
                    </a:ext>
                  </a:extLst>
                </a:gridCol>
                <a:gridCol w="1122218">
                  <a:extLst>
                    <a:ext uri="{9D8B030D-6E8A-4147-A177-3AD203B41FA5}">
                      <a16:colId xmlns:a16="http://schemas.microsoft.com/office/drawing/2014/main" val="3494548497"/>
                    </a:ext>
                  </a:extLst>
                </a:gridCol>
                <a:gridCol w="1149927">
                  <a:extLst>
                    <a:ext uri="{9D8B030D-6E8A-4147-A177-3AD203B41FA5}">
                      <a16:colId xmlns:a16="http://schemas.microsoft.com/office/drawing/2014/main" val="607194602"/>
                    </a:ext>
                  </a:extLst>
                </a:gridCol>
                <a:gridCol w="1233053">
                  <a:extLst>
                    <a:ext uri="{9D8B030D-6E8A-4147-A177-3AD203B41FA5}">
                      <a16:colId xmlns:a16="http://schemas.microsoft.com/office/drawing/2014/main" val="17816753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10465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Surgical Supplies Cost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$ 42,070,717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  54,653,344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$ 96,724,061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6930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Pharmacy Supply Cost 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$ 10,581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  7,303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$ 17,884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1861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Drug Supply Cost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$ 15,714,114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$ 5,893,333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$ 21,607,447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586024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2232882-22FC-5A43-9B9C-D8133422379E}"/>
              </a:ext>
            </a:extLst>
          </p:cNvPr>
          <p:cNvSpPr txBox="1"/>
          <p:nvPr/>
        </p:nvSpPr>
        <p:spPr>
          <a:xfrm>
            <a:off x="8077201" y="6045624"/>
            <a:ext cx="4114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UH System Surgeries, Jan-Sept 2022	</a:t>
            </a:r>
          </a:p>
          <a:p>
            <a:pPr algn="r"/>
            <a:r>
              <a:rPr lang="en-US" dirty="0"/>
              <a:t>Source: EPSI	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189168-74D7-A34A-B827-05AEA7332E24}"/>
              </a:ext>
            </a:extLst>
          </p:cNvPr>
          <p:cNvGraphicFramePr>
            <a:graphicFrameLocks noGrp="1"/>
          </p:cNvGraphicFramePr>
          <p:nvPr/>
        </p:nvGraphicFramePr>
        <p:xfrm>
          <a:off x="335523" y="5308494"/>
          <a:ext cx="5372995" cy="222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8547">
                  <a:extLst>
                    <a:ext uri="{9D8B030D-6E8A-4147-A177-3AD203B41FA5}">
                      <a16:colId xmlns:a16="http://schemas.microsoft.com/office/drawing/2014/main" val="826387242"/>
                    </a:ext>
                  </a:extLst>
                </a:gridCol>
                <a:gridCol w="1197823">
                  <a:extLst>
                    <a:ext uri="{9D8B030D-6E8A-4147-A177-3AD203B41FA5}">
                      <a16:colId xmlns:a16="http://schemas.microsoft.com/office/drawing/2014/main" val="3728647590"/>
                    </a:ext>
                  </a:extLst>
                </a:gridCol>
                <a:gridCol w="1197823">
                  <a:extLst>
                    <a:ext uri="{9D8B030D-6E8A-4147-A177-3AD203B41FA5}">
                      <a16:colId xmlns:a16="http://schemas.microsoft.com/office/drawing/2014/main" val="1211386096"/>
                    </a:ext>
                  </a:extLst>
                </a:gridCol>
                <a:gridCol w="1228802">
                  <a:extLst>
                    <a:ext uri="{9D8B030D-6E8A-4147-A177-3AD203B41FA5}">
                      <a16:colId xmlns:a16="http://schemas.microsoft.com/office/drawing/2014/main" val="41789733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Total Cost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$57,795,413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$60,553,980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   $118,349,393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998805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07DDCE2-E642-FC41-9EAA-E6B4DEC80908}"/>
              </a:ext>
            </a:extLst>
          </p:cNvPr>
          <p:cNvSpPr txBox="1"/>
          <p:nvPr/>
        </p:nvSpPr>
        <p:spPr>
          <a:xfrm flipH="1">
            <a:off x="6289070" y="1326621"/>
            <a:ext cx="5497686" cy="20621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YEAR 2 COST SAVINGS</a:t>
            </a:r>
          </a:p>
          <a:p>
            <a:pPr algn="ctr"/>
            <a:r>
              <a:rPr lang="en-US" sz="2800" b="1" dirty="0"/>
              <a:t>$1.2 M</a:t>
            </a:r>
          </a:p>
          <a:p>
            <a:endParaRPr lang="en-US" b="1" dirty="0"/>
          </a:p>
          <a:p>
            <a:r>
              <a:rPr lang="en-US" b="1" dirty="0"/>
              <a:t>*1% OF SUPPLIES, PHARMACY AND DRUG COSTS THROUGH REDUCTION IN WASTE AND INVENTORY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EEEE2-E2A6-9C3C-6563-F46594D5D0F2}"/>
              </a:ext>
            </a:extLst>
          </p:cNvPr>
          <p:cNvSpPr txBox="1"/>
          <p:nvPr/>
        </p:nvSpPr>
        <p:spPr>
          <a:xfrm>
            <a:off x="6289070" y="3520844"/>
            <a:ext cx="5567407" cy="23391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YEAR 3 COST SAVINGS</a:t>
            </a:r>
          </a:p>
          <a:p>
            <a:pPr algn="ctr"/>
            <a:r>
              <a:rPr lang="en-US" sz="2800" b="1" dirty="0"/>
              <a:t>$1.8 M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*1.5% OF SUPPLIES, PHARMACY AND DRUG COSTS THROUGH REDUCTION IN WASTE AND INVENTORY CONTROL AND ADDITIONAL COST SAVINGS THROUGH CULTURE CHANGE, VOLUME </a:t>
            </a:r>
            <a:r>
              <a:rPr lang="en-US" b="1" dirty="0" err="1"/>
              <a:t>etc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2527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A32E88-3019-F89B-F25C-227B3A11B4C4}"/>
              </a:ext>
            </a:extLst>
          </p:cNvPr>
          <p:cNvSpPr/>
          <p:nvPr/>
        </p:nvSpPr>
        <p:spPr>
          <a:xfrm>
            <a:off x="10907486" y="6433459"/>
            <a:ext cx="1284514" cy="42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4E144-9441-6200-5CBE-D9D7042C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5D2C01C-27B8-480D-23D8-0988B25EE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33" y="-145266"/>
            <a:ext cx="10852933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Sustainability into a Movement and Measuring Intended Benefits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037338-E89E-C2E9-9263-BDFF6F20560E}"/>
              </a:ext>
            </a:extLst>
          </p:cNvPr>
          <p:cNvGrpSpPr/>
          <p:nvPr/>
        </p:nvGrpSpPr>
        <p:grpSpPr>
          <a:xfrm>
            <a:off x="3225563" y="1414549"/>
            <a:ext cx="2656441" cy="4755478"/>
            <a:chOff x="372997" y="1406302"/>
            <a:chExt cx="2656441" cy="475547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4AA31B8-9224-14A7-0D67-EA17F840D60C}"/>
                </a:ext>
              </a:extLst>
            </p:cNvPr>
            <p:cNvSpPr/>
            <p:nvPr/>
          </p:nvSpPr>
          <p:spPr>
            <a:xfrm>
              <a:off x="372997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0F90344-BF9B-E5C8-F1C2-7CDBF5346AAA}"/>
                </a:ext>
              </a:extLst>
            </p:cNvPr>
            <p:cNvSpPr/>
            <p:nvPr/>
          </p:nvSpPr>
          <p:spPr>
            <a:xfrm>
              <a:off x="628578" y="1406302"/>
              <a:ext cx="2312703" cy="23127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CE4A293A-0BBC-88BC-D0F6-1DC74CC3D0A9}"/>
                </a:ext>
              </a:extLst>
            </p:cNvPr>
            <p:cNvSpPr/>
            <p:nvPr/>
          </p:nvSpPr>
          <p:spPr>
            <a:xfrm>
              <a:off x="1513620" y="3779910"/>
              <a:ext cx="465492" cy="41433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1F7BD8-2236-0493-3CC3-9B8CF3FD6337}"/>
                </a:ext>
              </a:extLst>
            </p:cNvPr>
            <p:cNvSpPr txBox="1"/>
            <p:nvPr/>
          </p:nvSpPr>
          <p:spPr>
            <a:xfrm>
              <a:off x="590015" y="1790284"/>
              <a:ext cx="2312702" cy="404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Setting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Goals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Problem Statement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Financial Analysis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Culture Change</a:t>
              </a:r>
            </a:p>
          </p:txBody>
        </p:sp>
        <p:pic>
          <p:nvPicPr>
            <p:cNvPr id="30" name="Picture 29" descr="A white target with a arrow in the center&#10;&#10;Description automatically generated">
              <a:extLst>
                <a:ext uri="{FF2B5EF4-FFF2-40B4-BE49-F238E27FC236}">
                  <a16:creationId xmlns:a16="http://schemas.microsoft.com/office/drawing/2014/main" id="{6BE90E19-BA9C-F527-0720-11153B9FD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9116" y="2417104"/>
              <a:ext cx="1351283" cy="11103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875BE3D-6804-F976-DCA2-F27C0B1E966A}"/>
              </a:ext>
            </a:extLst>
          </p:cNvPr>
          <p:cNvGrpSpPr/>
          <p:nvPr/>
        </p:nvGrpSpPr>
        <p:grpSpPr>
          <a:xfrm>
            <a:off x="282169" y="1436728"/>
            <a:ext cx="2656441" cy="4755478"/>
            <a:chOff x="3323562" y="1406302"/>
            <a:chExt cx="2656441" cy="475547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F4E303-D97C-06DF-265D-DEA5BF9CA3DE}"/>
                </a:ext>
              </a:extLst>
            </p:cNvPr>
            <p:cNvSpPr/>
            <p:nvPr/>
          </p:nvSpPr>
          <p:spPr>
            <a:xfrm>
              <a:off x="3551239" y="1406302"/>
              <a:ext cx="2312703" cy="231270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CE135E8-96B4-DD27-9482-4B0C2EB9FE0F}"/>
                </a:ext>
              </a:extLst>
            </p:cNvPr>
            <p:cNvSpPr/>
            <p:nvPr/>
          </p:nvSpPr>
          <p:spPr>
            <a:xfrm>
              <a:off x="3323562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C3EE7A-2607-5E95-7D82-C5F9EA319686}"/>
                </a:ext>
              </a:extLst>
            </p:cNvPr>
            <p:cNvSpPr txBox="1"/>
            <p:nvPr/>
          </p:nvSpPr>
          <p:spPr>
            <a:xfrm>
              <a:off x="3502808" y="1790837"/>
              <a:ext cx="2437655" cy="432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Studying the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Players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Opportunities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Friction Points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Down Arrow 5">
              <a:extLst>
                <a:ext uri="{FF2B5EF4-FFF2-40B4-BE49-F238E27FC236}">
                  <a16:creationId xmlns:a16="http://schemas.microsoft.com/office/drawing/2014/main" id="{C7D6D588-478B-0F47-951C-92186A63298D}"/>
                </a:ext>
              </a:extLst>
            </p:cNvPr>
            <p:cNvSpPr/>
            <p:nvPr/>
          </p:nvSpPr>
          <p:spPr>
            <a:xfrm>
              <a:off x="4488889" y="3779910"/>
              <a:ext cx="465492" cy="414338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white icon with a question mark on top of a stack of books&#10;&#10;Description automatically generated">
              <a:extLst>
                <a:ext uri="{FF2B5EF4-FFF2-40B4-BE49-F238E27FC236}">
                  <a16:creationId xmlns:a16="http://schemas.microsoft.com/office/drawing/2014/main" id="{6FE2F304-520E-250B-EB20-1463E63D4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45027" y="2438895"/>
              <a:ext cx="1203377" cy="117978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45E1A2-66F0-481D-2A74-9684D9922697}"/>
              </a:ext>
            </a:extLst>
          </p:cNvPr>
          <p:cNvGrpSpPr/>
          <p:nvPr/>
        </p:nvGrpSpPr>
        <p:grpSpPr>
          <a:xfrm>
            <a:off x="6170952" y="1439708"/>
            <a:ext cx="2809936" cy="4741255"/>
            <a:chOff x="6274127" y="1420525"/>
            <a:chExt cx="2809936" cy="474125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7D3C03B-83E0-EDBF-B372-D13DFF683777}"/>
                </a:ext>
              </a:extLst>
            </p:cNvPr>
            <p:cNvSpPr/>
            <p:nvPr/>
          </p:nvSpPr>
          <p:spPr>
            <a:xfrm>
              <a:off x="6274127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7ABB315-7C5A-70FD-E38A-083BE266D5BC}"/>
                </a:ext>
              </a:extLst>
            </p:cNvPr>
            <p:cNvSpPr/>
            <p:nvPr/>
          </p:nvSpPr>
          <p:spPr>
            <a:xfrm>
              <a:off x="6473900" y="1420525"/>
              <a:ext cx="2312703" cy="2312703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89C477-B530-B6E9-B5DA-61167DE9498B}"/>
                </a:ext>
              </a:extLst>
            </p:cNvPr>
            <p:cNvSpPr txBox="1"/>
            <p:nvPr/>
          </p:nvSpPr>
          <p:spPr>
            <a:xfrm>
              <a:off x="6325943" y="1802080"/>
              <a:ext cx="2758120" cy="404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Designing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Improvement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Effort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Mapping terrain</a:t>
              </a: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Culture Change</a:t>
              </a:r>
            </a:p>
            <a:p>
              <a:pPr marL="112713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2713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Strategy</a:t>
              </a:r>
            </a:p>
          </p:txBody>
        </p:sp>
        <p:sp>
          <p:nvSpPr>
            <p:cNvPr id="27" name="Down Arrow 5">
              <a:extLst>
                <a:ext uri="{FF2B5EF4-FFF2-40B4-BE49-F238E27FC236}">
                  <a16:creationId xmlns:a16="http://schemas.microsoft.com/office/drawing/2014/main" id="{C2322821-8DE8-BDDF-3589-DBA7A911B006}"/>
                </a:ext>
              </a:extLst>
            </p:cNvPr>
            <p:cNvSpPr/>
            <p:nvPr/>
          </p:nvSpPr>
          <p:spPr>
            <a:xfrm>
              <a:off x="7394408" y="3779910"/>
              <a:ext cx="465492" cy="414338"/>
            </a:xfrm>
            <a:prstGeom prst="down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white logo with a black background&#10;&#10;Description automatically generated">
              <a:extLst>
                <a:ext uri="{FF2B5EF4-FFF2-40B4-BE49-F238E27FC236}">
                  <a16:creationId xmlns:a16="http://schemas.microsoft.com/office/drawing/2014/main" id="{122932C6-E096-408D-2C26-4C1AAFFC7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4616" y="2694176"/>
              <a:ext cx="966218" cy="96926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B2D9F62-D978-D221-1D7B-FC80977FD12A}"/>
              </a:ext>
            </a:extLst>
          </p:cNvPr>
          <p:cNvGrpSpPr/>
          <p:nvPr/>
        </p:nvGrpSpPr>
        <p:grpSpPr>
          <a:xfrm>
            <a:off x="9224691" y="1420525"/>
            <a:ext cx="2665079" cy="5036109"/>
            <a:chOff x="9224691" y="1420525"/>
            <a:chExt cx="2665079" cy="503610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4A73DB8-A459-F4D4-1C27-FA7C816B5D08}"/>
                </a:ext>
              </a:extLst>
            </p:cNvPr>
            <p:cNvSpPr/>
            <p:nvPr/>
          </p:nvSpPr>
          <p:spPr>
            <a:xfrm>
              <a:off x="9224691" y="4240904"/>
              <a:ext cx="2656441" cy="1920876"/>
            </a:xfrm>
            <a:prstGeom prst="roundRect">
              <a:avLst>
                <a:gd name="adj" fmla="val 700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E9AA613-18E4-D1F5-A690-B0D359E3D15F}"/>
                </a:ext>
              </a:extLst>
            </p:cNvPr>
            <p:cNvSpPr/>
            <p:nvPr/>
          </p:nvSpPr>
          <p:spPr>
            <a:xfrm>
              <a:off x="9396560" y="1420525"/>
              <a:ext cx="2312703" cy="23127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CB46BE-8D1C-E488-69F8-D059517209A0}"/>
                </a:ext>
              </a:extLst>
            </p:cNvPr>
            <p:cNvSpPr txBox="1"/>
            <p:nvPr/>
          </p:nvSpPr>
          <p:spPr>
            <a:xfrm>
              <a:off x="9233329" y="1578375"/>
              <a:ext cx="2656441" cy="4878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Measuring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Impact and Return </a:t>
              </a:r>
              <a:b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Investment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KPI’s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Analytics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Communication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Down Arrow 5">
              <a:extLst>
                <a:ext uri="{FF2B5EF4-FFF2-40B4-BE49-F238E27FC236}">
                  <a16:creationId xmlns:a16="http://schemas.microsoft.com/office/drawing/2014/main" id="{895F1A13-E244-D60C-FC84-DCD2DFE7EE8A}"/>
                </a:ext>
              </a:extLst>
            </p:cNvPr>
            <p:cNvSpPr/>
            <p:nvPr/>
          </p:nvSpPr>
          <p:spPr>
            <a:xfrm>
              <a:off x="10299927" y="3779910"/>
              <a:ext cx="465492" cy="414338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clipboard with a chart and graph&#10;&#10;Description automatically generated">
              <a:extLst>
                <a:ext uri="{FF2B5EF4-FFF2-40B4-BE49-F238E27FC236}">
                  <a16:creationId xmlns:a16="http://schemas.microsoft.com/office/drawing/2014/main" id="{87A199E5-0EAD-CE93-E5BB-D4399F4C6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6190" y="2643314"/>
              <a:ext cx="853442" cy="97536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D3E2186-983E-17CC-AC01-9E636DAE714B}"/>
              </a:ext>
            </a:extLst>
          </p:cNvPr>
          <p:cNvSpPr/>
          <p:nvPr/>
        </p:nvSpPr>
        <p:spPr>
          <a:xfrm>
            <a:off x="6093094" y="920375"/>
            <a:ext cx="2859787" cy="5524500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D0150E-6B34-B21B-C5C1-B437D877FC88}"/>
              </a:ext>
            </a:extLst>
          </p:cNvPr>
          <p:cNvSpPr/>
          <p:nvPr/>
        </p:nvSpPr>
        <p:spPr>
          <a:xfrm>
            <a:off x="89510" y="932134"/>
            <a:ext cx="5886366" cy="5524500"/>
          </a:xfrm>
          <a:prstGeom prst="rect">
            <a:avLst/>
          </a:prstGeom>
          <a:solidFill>
            <a:srgbClr val="BFBFB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05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CD44FB-1BFE-B424-BE0C-DA4CBB153EF9}"/>
              </a:ext>
            </a:extLst>
          </p:cNvPr>
          <p:cNvSpPr/>
          <p:nvPr/>
        </p:nvSpPr>
        <p:spPr>
          <a:xfrm>
            <a:off x="702129" y="3592286"/>
            <a:ext cx="5029200" cy="10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87141-AD70-9DFA-B299-89797694087C}"/>
              </a:ext>
            </a:extLst>
          </p:cNvPr>
          <p:cNvSpPr/>
          <p:nvPr/>
        </p:nvSpPr>
        <p:spPr>
          <a:xfrm>
            <a:off x="702129" y="5491845"/>
            <a:ext cx="4882242" cy="941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AE46DC-032E-9BD6-40A3-7D7FAEA0FA29}"/>
              </a:ext>
            </a:extLst>
          </p:cNvPr>
          <p:cNvSpPr/>
          <p:nvPr/>
        </p:nvSpPr>
        <p:spPr>
          <a:xfrm>
            <a:off x="10907486" y="6433459"/>
            <a:ext cx="1284514" cy="42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7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10C48A-FF52-B3AA-5B4E-4934E622D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0"/>
            <a:ext cx="10905066" cy="452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DDD21-9D56-BFA7-795B-DC7AD0462B0B}"/>
              </a:ext>
            </a:extLst>
          </p:cNvPr>
          <p:cNvSpPr txBox="1"/>
          <p:nvPr/>
        </p:nvSpPr>
        <p:spPr>
          <a:xfrm>
            <a:off x="214257" y="4958967"/>
            <a:ext cx="61118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800" dirty="0"/>
              <a:t>Direct emissions reductions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800" dirty="0"/>
              <a:t>Strict target achievement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800" dirty="0"/>
              <a:t>Tight renewable energy accounting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795A8-FE97-5AFC-93DD-6CE351CC3723}"/>
              </a:ext>
            </a:extLst>
          </p:cNvPr>
          <p:cNvSpPr txBox="1"/>
          <p:nvPr/>
        </p:nvSpPr>
        <p:spPr>
          <a:xfrm>
            <a:off x="6096000" y="4958967"/>
            <a:ext cx="61118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Best-efforts framework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Greater implementation flexibility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Expanded use of certificates and market instruments</a:t>
            </a:r>
          </a:p>
        </p:txBody>
      </p:sp>
    </p:spTree>
    <p:extLst>
      <p:ext uri="{BB962C8B-B14F-4D97-AF65-F5344CB8AC3E}">
        <p14:creationId xmlns:p14="http://schemas.microsoft.com/office/powerpoint/2010/main" val="172793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6F2-48DF-5F45-8A7A-73FE065A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27" y="320155"/>
            <a:ext cx="1118391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the Largest Employer of US Physicians?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4A26B-85E2-6342-B655-394FC3727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21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itedHealthcare and Optum take action to support Orlando shooting tragedy  – Total Benefit Solutions Inc">
            <a:extLst>
              <a:ext uri="{FF2B5EF4-FFF2-40B4-BE49-F238E27FC236}">
                <a16:creationId xmlns:a16="http://schemas.microsoft.com/office/drawing/2014/main" id="{DE1FBE2B-9DC4-3E44-B56F-4614817C5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89"/>
            <a:ext cx="4440264" cy="444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E77A5-8F3C-0948-801F-92AA72F5CFE0}"/>
              </a:ext>
            </a:extLst>
          </p:cNvPr>
          <p:cNvSpPr txBox="1"/>
          <p:nvPr/>
        </p:nvSpPr>
        <p:spPr>
          <a:xfrm>
            <a:off x="239461" y="4548637"/>
            <a:ext cx="3961341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&gt;90,000 Physicians. 10% of US MDs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2025: &gt;$448 Billion Revenue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#5 Fortune 500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Businesses: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Optum Care, Optum Financial,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Optum Rx and Optum Health.</a:t>
            </a:r>
          </a:p>
        </p:txBody>
      </p:sp>
      <p:pic>
        <p:nvPicPr>
          <p:cNvPr id="6" name="Picture 4" descr="Ascension and Envision Healthcare Form Joint Venture | Business Wire">
            <a:extLst>
              <a:ext uri="{FF2B5EF4-FFF2-40B4-BE49-F238E27FC236}">
                <a16:creationId xmlns:a16="http://schemas.microsoft.com/office/drawing/2014/main" id="{74418EF2-260C-2D45-B02F-B49BA5A3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49" y="2690952"/>
            <a:ext cx="2504067" cy="66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224FCE-2498-4345-9AD1-98AABED13279}"/>
              </a:ext>
            </a:extLst>
          </p:cNvPr>
          <p:cNvSpPr txBox="1"/>
          <p:nvPr/>
        </p:nvSpPr>
        <p:spPr>
          <a:xfrm>
            <a:off x="4637864" y="3394053"/>
            <a:ext cx="23198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&gt;40,000 Physicians.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#63 on Fortune 500</a:t>
            </a:r>
          </a:p>
        </p:txBody>
      </p:sp>
      <p:pic>
        <p:nvPicPr>
          <p:cNvPr id="3076" name="Picture 4" descr="HCA Healthcare - Wikipedia">
            <a:extLst>
              <a:ext uri="{FF2B5EF4-FFF2-40B4-BE49-F238E27FC236}">
                <a16:creationId xmlns:a16="http://schemas.microsoft.com/office/drawing/2014/main" id="{D3A265F1-B072-C947-8BA2-D0741AB58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22" y="4791038"/>
            <a:ext cx="2319866" cy="108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9AB3A3-92F3-A747-A972-250BB858DAEA}"/>
              </a:ext>
            </a:extLst>
          </p:cNvPr>
          <p:cNvSpPr txBox="1"/>
          <p:nvPr/>
        </p:nvSpPr>
        <p:spPr>
          <a:xfrm>
            <a:off x="4624465" y="5956764"/>
            <a:ext cx="23198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&gt;40,000 Physicians.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#66 on Fortune 500</a:t>
            </a:r>
          </a:p>
        </p:txBody>
      </p:sp>
      <p:pic>
        <p:nvPicPr>
          <p:cNvPr id="3078" name="Picture 6" descr="CVS Health">
            <a:extLst>
              <a:ext uri="{FF2B5EF4-FFF2-40B4-BE49-F238E27FC236}">
                <a16:creationId xmlns:a16="http://schemas.microsoft.com/office/drawing/2014/main" id="{778FAFC9-8C4E-8F4B-80A0-18D98E3AC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633" y="23554"/>
            <a:ext cx="2297867" cy="22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BDC6E7-9B30-0C41-9F35-C8B8479CAFA2}"/>
              </a:ext>
            </a:extLst>
          </p:cNvPr>
          <p:cNvSpPr txBox="1"/>
          <p:nvPr/>
        </p:nvSpPr>
        <p:spPr>
          <a:xfrm>
            <a:off x="9475196" y="1820645"/>
            <a:ext cx="24123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 5 Fortune 500</a:t>
            </a:r>
          </a:p>
        </p:txBody>
      </p:sp>
      <p:pic>
        <p:nvPicPr>
          <p:cNvPr id="3080" name="Picture 8" descr="McKesson - River Ridge">
            <a:extLst>
              <a:ext uri="{FF2B5EF4-FFF2-40B4-BE49-F238E27FC236}">
                <a16:creationId xmlns:a16="http://schemas.microsoft.com/office/drawing/2014/main" id="{A45A0EA8-63EC-F340-9509-B53755C78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026" y="2766635"/>
            <a:ext cx="2923082" cy="92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73E22A-196F-084B-A0AD-3DFAD0604DDD}"/>
              </a:ext>
            </a:extLst>
          </p:cNvPr>
          <p:cNvSpPr txBox="1"/>
          <p:nvPr/>
        </p:nvSpPr>
        <p:spPr>
          <a:xfrm>
            <a:off x="9475196" y="3740613"/>
            <a:ext cx="24123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 9 Fortune 500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EAEAD7C7-B01A-4548-8115-4DAB33011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041" y="4696996"/>
            <a:ext cx="2561464" cy="9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55EE81-FF61-0348-918F-9A2F29EF2E04}"/>
              </a:ext>
            </a:extLst>
          </p:cNvPr>
          <p:cNvSpPr txBox="1"/>
          <p:nvPr/>
        </p:nvSpPr>
        <p:spPr>
          <a:xfrm>
            <a:off x="9475196" y="5772098"/>
            <a:ext cx="24123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 14 Fortune 500</a:t>
            </a:r>
          </a:p>
        </p:txBody>
      </p:sp>
      <p:pic>
        <p:nvPicPr>
          <p:cNvPr id="3084" name="Picture 12" descr="A Brief Overview of Humana Health Insurance - ClaimLinx">
            <a:extLst>
              <a:ext uri="{FF2B5EF4-FFF2-40B4-BE49-F238E27FC236}">
                <a16:creationId xmlns:a16="http://schemas.microsoft.com/office/drawing/2014/main" id="{E1B55262-3EFC-B747-ABC1-06AA6023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64" y="23554"/>
            <a:ext cx="2308039" cy="133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C0042D-5008-5D4F-9941-EAAFE886C658}"/>
              </a:ext>
            </a:extLst>
          </p:cNvPr>
          <p:cNvSpPr txBox="1"/>
          <p:nvPr/>
        </p:nvSpPr>
        <p:spPr>
          <a:xfrm>
            <a:off x="4608582" y="1433666"/>
            <a:ext cx="231986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&gt;50,000 Physicians.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#42 on Fortune 500</a:t>
            </a:r>
          </a:p>
        </p:txBody>
      </p:sp>
    </p:spTree>
    <p:extLst>
      <p:ext uri="{BB962C8B-B14F-4D97-AF65-F5344CB8AC3E}">
        <p14:creationId xmlns:p14="http://schemas.microsoft.com/office/powerpoint/2010/main" val="27791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4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3A361A-69C0-674B-8622-335E137D6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23" y="0"/>
            <a:ext cx="11335154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Volatile and Uncertain Healthcare Costs/Situations</a:t>
            </a:r>
          </a:p>
        </p:txBody>
      </p:sp>
      <p:pic>
        <p:nvPicPr>
          <p:cNvPr id="34818" name="Picture 2" descr="Mayo Clinic logo">
            <a:extLst>
              <a:ext uri="{FF2B5EF4-FFF2-40B4-BE49-F238E27FC236}">
                <a16:creationId xmlns:a16="http://schemas.microsoft.com/office/drawing/2014/main" id="{4743FA10-A8A7-E042-8961-A81531777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3" y="1228892"/>
            <a:ext cx="3788850" cy="29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07CFB-326A-FB4A-BE5D-50A474EFED11}"/>
              </a:ext>
            </a:extLst>
          </p:cNvPr>
          <p:cNvSpPr txBox="1"/>
          <p:nvPr/>
        </p:nvSpPr>
        <p:spPr>
          <a:xfrm>
            <a:off x="207723" y="6348681"/>
            <a:ext cx="904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Fierce and Becker Healthcare. Accessed December 26, 2023, and February 27, 2024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8469A4-AE05-364F-975A-34300F379FDB}"/>
              </a:ext>
            </a:extLst>
          </p:cNvPr>
          <p:cNvSpPr txBox="1"/>
          <p:nvPr/>
        </p:nvSpPr>
        <p:spPr>
          <a:xfrm>
            <a:off x="4101319" y="4277716"/>
            <a:ext cx="4107037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2022:$ 436m loss -1.6% margin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2023: 0.5% margin</a:t>
            </a:r>
          </a:p>
        </p:txBody>
      </p:sp>
      <p:pic>
        <p:nvPicPr>
          <p:cNvPr id="34824" name="Picture 8" descr="Cleveland Clinic building">
            <a:extLst>
              <a:ext uri="{FF2B5EF4-FFF2-40B4-BE49-F238E27FC236}">
                <a16:creationId xmlns:a16="http://schemas.microsoft.com/office/drawing/2014/main" id="{5E1118B5-8A17-2949-ACC5-FC0FAB0B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320" y="1228892"/>
            <a:ext cx="3964997" cy="294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Mass General Brigham workers denied COVID-19 vaccine exemptions sue  hospital | WBUR News">
            <a:extLst>
              <a:ext uri="{FF2B5EF4-FFF2-40B4-BE49-F238E27FC236}">
                <a16:creationId xmlns:a16="http://schemas.microsoft.com/office/drawing/2014/main" id="{F9ED8DDE-D23D-9D43-BA35-3AB0D4A94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57" y="1228892"/>
            <a:ext cx="3964997" cy="288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8612B67-56A3-3142-BED5-AF8CFD2A0585}"/>
              </a:ext>
            </a:extLst>
          </p:cNvPr>
          <p:cNvSpPr txBox="1"/>
          <p:nvPr/>
        </p:nvSpPr>
        <p:spPr>
          <a:xfrm>
            <a:off x="8339611" y="4277716"/>
            <a:ext cx="400229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2022: $432 million loss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2023: $48 million loss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548F4-4866-E940-A765-63726D9F006F}"/>
              </a:ext>
            </a:extLst>
          </p:cNvPr>
          <p:cNvSpPr txBox="1"/>
          <p:nvPr/>
        </p:nvSpPr>
        <p:spPr>
          <a:xfrm>
            <a:off x="207723" y="4279901"/>
            <a:ext cx="3893597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50800" dir="5400000" algn="ctr" rotWithShape="0">
              <a:srgbClr val="000000">
                <a:alpha val="67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2022: -$781 million loss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2023: &gt;$1B Income. 6% margin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AB353-7065-1842-94D9-0306C4BAB170}"/>
              </a:ext>
            </a:extLst>
          </p:cNvPr>
          <p:cNvSpPr txBox="1"/>
          <p:nvPr/>
        </p:nvSpPr>
        <p:spPr>
          <a:xfrm>
            <a:off x="4409476" y="5076296"/>
            <a:ext cx="3348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 million patient encounters in 2023 Highest in 102-year history</a:t>
            </a:r>
          </a:p>
        </p:txBody>
      </p:sp>
    </p:spTree>
    <p:extLst>
      <p:ext uri="{BB962C8B-B14F-4D97-AF65-F5344CB8AC3E}">
        <p14:creationId xmlns:p14="http://schemas.microsoft.com/office/powerpoint/2010/main" val="144563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74659-95EA-5040-932D-026514CD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560509"/>
            <a:ext cx="11353800" cy="1325563"/>
          </a:xfrm>
          <a:effectLst>
            <a:outerShdw blurRad="50800" dist="314027" dir="3180000" sx="133000" sy="133000" algn="ctr" rotWithShape="0">
              <a:srgbClr val="000000">
                <a:alpha val="67605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 strategic case for firm prosperity may involve reframing complex social problems as untapped possibilities for strategic innovation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84A94F-3EFE-CE4D-884D-ED890C104AC4}"/>
              </a:ext>
            </a:extLst>
          </p:cNvPr>
          <p:cNvSpPr txBox="1"/>
          <p:nvPr/>
        </p:nvSpPr>
        <p:spPr>
          <a:xfrm>
            <a:off x="1739900" y="6362700"/>
            <a:ext cx="920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effectLst/>
              </a:rPr>
              <a:t>Why Sustainability Is A Strategic Imperative, Not An Option. Forbes Magazine. August 21, 2023</a:t>
            </a:r>
          </a:p>
        </p:txBody>
      </p:sp>
    </p:spTree>
    <p:extLst>
      <p:ext uri="{BB962C8B-B14F-4D97-AF65-F5344CB8AC3E}">
        <p14:creationId xmlns:p14="http://schemas.microsoft.com/office/powerpoint/2010/main" val="2584041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32C2C-630E-9E49-AA08-FA34BD61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018" y="-279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Bottom Line and Triple Bottom line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436662-8D4C-8A43-941C-9D4A67B1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26" y="1204179"/>
            <a:ext cx="5137602" cy="41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C59664-124C-E74A-8EAF-EC89C1700BF5}"/>
                  </a:ext>
                </a:extLst>
              </p:cNvPr>
              <p:cNvSpPr txBox="1"/>
              <p:nvPr/>
            </p:nvSpPr>
            <p:spPr>
              <a:xfrm>
                <a:off x="823018" y="1796684"/>
                <a:ext cx="4712509" cy="111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𝑄𝑢𝑎𝑙𝑖𝑡𝑦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𝑂𝑢𝑡𝑐𝑜𝑚𝑒𝑠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𝐹𝑖𝑛𝑎𝑛𝑐𝑖𝑎𝑙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𝐼𝑚𝑝𝑎𝑐𝑡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𝐶𝑜𝑠𝑡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C59664-124C-E74A-8EAF-EC89C1700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18" y="1796684"/>
                <a:ext cx="4712509" cy="1114664"/>
              </a:xfrm>
              <a:prstGeom prst="rect">
                <a:avLst/>
              </a:prstGeom>
              <a:blipFill>
                <a:blip r:embed="rId3"/>
                <a:stretch>
                  <a:fillRect t="-3371" r="-806" b="-12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A09D78-F1B9-9144-A3BA-D48D60246E73}"/>
                  </a:ext>
                </a:extLst>
              </p:cNvPr>
              <p:cNvSpPr txBox="1"/>
              <p:nvPr/>
            </p:nvSpPr>
            <p:spPr>
              <a:xfrm>
                <a:off x="142782" y="4883727"/>
                <a:ext cx="7350089" cy="1036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𝑂𝑢𝑡𝑐𝑜𝑚𝑒𝑠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𝑓𝑜𝑟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𝑃𝑎𝑡𝑖𝑒𝑛𝑡𝑠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𝑃𝑜𝑝𝑢𝑙𝑎𝑡𝑖𝑜𝑛𝑠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𝐸𝑛𝑣𝑖𝑟𝑜𝑛𝑚𝑒𝑛𝑡𝑎𝑙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𝑆𝑜𝑐𝑖𝑎𝑙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𝐹𝑖𝑛𝑎𝑛𝑐𝑖𝑎𝑙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4A09D78-F1B9-9144-A3BA-D48D60246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82" y="4883727"/>
                <a:ext cx="7350089" cy="1036759"/>
              </a:xfrm>
              <a:prstGeom prst="rect">
                <a:avLst/>
              </a:prstGeom>
              <a:blipFill>
                <a:blip r:embed="rId4"/>
                <a:stretch>
                  <a:fillRect t="-3614" r="-173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B301381-1CF3-B346-9FF8-C6FDD7904669}"/>
              </a:ext>
            </a:extLst>
          </p:cNvPr>
          <p:cNvSpPr txBox="1"/>
          <p:nvPr/>
        </p:nvSpPr>
        <p:spPr>
          <a:xfrm>
            <a:off x="769826" y="30429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Porter ME. What is value in health care? N </a:t>
            </a:r>
            <a:r>
              <a:rPr lang="en-US" dirty="0" err="1">
                <a:effectLst/>
              </a:rPr>
              <a:t>Engl</a:t>
            </a:r>
            <a:r>
              <a:rPr lang="en-US" dirty="0">
                <a:effectLst/>
              </a:rPr>
              <a:t> J Med 2010;363:2477–81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7D9D93-B5EA-8947-A41B-49F7604C7FF1}"/>
              </a:ext>
            </a:extLst>
          </p:cNvPr>
          <p:cNvSpPr txBox="1"/>
          <p:nvPr/>
        </p:nvSpPr>
        <p:spPr>
          <a:xfrm>
            <a:off x="8402782" y="5402106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DF8"/>
                </a:solidFill>
                <a:effectLst/>
                <a:latin typeface="Helvetica" pitchFamily="2" charset="0"/>
              </a:rPr>
              <a:t>&gt; </a:t>
            </a:r>
            <a:r>
              <a:rPr lang="en-US" dirty="0">
                <a:effectLst/>
                <a:latin typeface="Helvetica" pitchFamily="2" charset="0"/>
              </a:rPr>
              <a:t>Patient level outcomes</a:t>
            </a:r>
          </a:p>
          <a:p>
            <a:r>
              <a:rPr lang="en-US" dirty="0">
                <a:solidFill>
                  <a:srgbClr val="00BDF8"/>
                </a:solidFill>
                <a:effectLst/>
                <a:latin typeface="Helvetica" pitchFamily="2" charset="0"/>
              </a:rPr>
              <a:t>&gt; </a:t>
            </a:r>
            <a:r>
              <a:rPr lang="en-US" dirty="0">
                <a:effectLst/>
                <a:latin typeface="Helvetica" pitchFamily="2" charset="0"/>
              </a:rPr>
              <a:t>Financial impacts.</a:t>
            </a:r>
            <a:endParaRPr lang="en-US" dirty="0">
              <a:solidFill>
                <a:srgbClr val="00BDF8"/>
              </a:solidFill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00BDF8"/>
                </a:solidFill>
                <a:effectLst/>
                <a:latin typeface="Helvetica" pitchFamily="2" charset="0"/>
              </a:rPr>
              <a:t>&gt; </a:t>
            </a:r>
            <a:r>
              <a:rPr lang="en-US" dirty="0">
                <a:effectLst/>
                <a:latin typeface="Helvetica" pitchFamily="2" charset="0"/>
              </a:rPr>
              <a:t>Population health outcomes</a:t>
            </a:r>
          </a:p>
          <a:p>
            <a:r>
              <a:rPr lang="en-US" dirty="0">
                <a:solidFill>
                  <a:srgbClr val="00BDF8"/>
                </a:solidFill>
                <a:effectLst/>
                <a:latin typeface="Helvetica" pitchFamily="2" charset="0"/>
              </a:rPr>
              <a:t>&gt; </a:t>
            </a:r>
            <a:r>
              <a:rPr lang="en-US" dirty="0">
                <a:latin typeface="Helvetica" pitchFamily="2" charset="0"/>
              </a:rPr>
              <a:t>E</a:t>
            </a:r>
            <a:r>
              <a:rPr lang="en-US" dirty="0">
                <a:effectLst/>
                <a:latin typeface="Helvetica" pitchFamily="2" charset="0"/>
              </a:rPr>
              <a:t>nvironmental impacts</a:t>
            </a:r>
          </a:p>
          <a:p>
            <a:r>
              <a:rPr lang="en-US" dirty="0">
                <a:solidFill>
                  <a:srgbClr val="00BDF8"/>
                </a:solidFill>
                <a:effectLst/>
                <a:latin typeface="Helvetica" pitchFamily="2" charset="0"/>
              </a:rPr>
              <a:t>&gt; </a:t>
            </a:r>
            <a:r>
              <a:rPr lang="en-US" dirty="0">
                <a:effectLst/>
                <a:latin typeface="Helvetica" pitchFamily="2" charset="0"/>
              </a:rPr>
              <a:t>Social impacts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D3C6F-21C2-0A45-E92B-1B04515B0959}"/>
              </a:ext>
            </a:extLst>
          </p:cNvPr>
          <p:cNvSpPr/>
          <p:nvPr/>
        </p:nvSpPr>
        <p:spPr>
          <a:xfrm>
            <a:off x="8402782" y="5999477"/>
            <a:ext cx="3362498" cy="782320"/>
          </a:xfrm>
          <a:prstGeom prst="rect">
            <a:avLst/>
          </a:prstGeom>
          <a:solidFill>
            <a:srgbClr val="F4B183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0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>
            <a:extLst>
              <a:ext uri="{FF2B5EF4-FFF2-40B4-BE49-F238E27FC236}">
                <a16:creationId xmlns:a16="http://schemas.microsoft.com/office/drawing/2014/main" id="{5C281194-D805-5E49-9ECC-D98969D4EF82}"/>
              </a:ext>
            </a:extLst>
          </p:cNvPr>
          <p:cNvSpPr/>
          <p:nvPr/>
        </p:nvSpPr>
        <p:spPr>
          <a:xfrm>
            <a:off x="0" y="2133600"/>
            <a:ext cx="8017563" cy="6904383"/>
          </a:xfrm>
          <a:prstGeom prst="arc">
            <a:avLst>
              <a:gd name="adj1" fmla="val 16040528"/>
              <a:gd name="adj2" fmla="val 297941"/>
            </a:avLst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8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279D2F-03CB-8B4B-ADEF-0DCF3609B2F6}"/>
              </a:ext>
            </a:extLst>
          </p:cNvPr>
          <p:cNvCxnSpPr/>
          <p:nvPr/>
        </p:nvCxnSpPr>
        <p:spPr>
          <a:xfrm>
            <a:off x="3783495" y="1623905"/>
            <a:ext cx="0" cy="42865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72882C-4D79-6E43-8215-D35A2DCA82C2}"/>
              </a:ext>
            </a:extLst>
          </p:cNvPr>
          <p:cNvCxnSpPr>
            <a:cxnSpLocks/>
          </p:cNvCxnSpPr>
          <p:nvPr/>
        </p:nvCxnSpPr>
        <p:spPr>
          <a:xfrm>
            <a:off x="3783495" y="5923722"/>
            <a:ext cx="467139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B2F933-7B5D-9C4C-8ADB-738C2CDEC1A7}"/>
              </a:ext>
            </a:extLst>
          </p:cNvPr>
          <p:cNvSpPr txBox="1"/>
          <p:nvPr/>
        </p:nvSpPr>
        <p:spPr>
          <a:xfrm rot="16200000">
            <a:off x="2152531" y="3509853"/>
            <a:ext cx="2270173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Differentiation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BBF7E-31D5-8B4D-934E-91C971E1B93D}"/>
              </a:ext>
            </a:extLst>
          </p:cNvPr>
          <p:cNvSpPr txBox="1"/>
          <p:nvPr/>
        </p:nvSpPr>
        <p:spPr>
          <a:xfrm>
            <a:off x="5362462" y="6099129"/>
            <a:ext cx="103906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89B8BB-25BD-0D42-A7FE-B38C50D1D0F2}"/>
              </a:ext>
            </a:extLst>
          </p:cNvPr>
          <p:cNvSpPr txBox="1"/>
          <p:nvPr/>
        </p:nvSpPr>
        <p:spPr>
          <a:xfrm>
            <a:off x="7525488" y="5991119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D8C247-8F46-B84C-9160-76C296CC564E}"/>
              </a:ext>
            </a:extLst>
          </p:cNvPr>
          <p:cNvSpPr txBox="1"/>
          <p:nvPr/>
        </p:nvSpPr>
        <p:spPr>
          <a:xfrm>
            <a:off x="3442867" y="6097993"/>
            <a:ext cx="103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F83464D-D8A5-474F-9637-C0BBD06312CC}"/>
              </a:ext>
            </a:extLst>
          </p:cNvPr>
          <p:cNvSpPr/>
          <p:nvPr/>
        </p:nvSpPr>
        <p:spPr>
          <a:xfrm>
            <a:off x="-530090" y="2769759"/>
            <a:ext cx="7924797" cy="6904383"/>
          </a:xfrm>
          <a:prstGeom prst="arc">
            <a:avLst>
              <a:gd name="adj1" fmla="val 16541173"/>
              <a:gd name="adj2" fmla="val 21366985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E75A27-6ECF-E444-8F4D-85F0F64D2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048" y="4758534"/>
            <a:ext cx="520232" cy="444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E509D2-0234-D846-9E23-DCE1B0741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643" y="3991796"/>
            <a:ext cx="520232" cy="444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235A08-EF18-384B-A957-71FEDDE3A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66" y="4525847"/>
            <a:ext cx="520230" cy="4441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A588F9-7500-0448-8299-76EAA7C1B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586" y="3241195"/>
            <a:ext cx="520231" cy="444138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E560F9-842A-AA41-9D52-74A6FD36E84D}"/>
              </a:ext>
            </a:extLst>
          </p:cNvPr>
          <p:cNvCxnSpPr/>
          <p:nvPr/>
        </p:nvCxnSpPr>
        <p:spPr>
          <a:xfrm>
            <a:off x="3754922" y="3869635"/>
            <a:ext cx="261803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E021919-FDD2-E14D-A655-6353D8C1E55E}"/>
              </a:ext>
            </a:extLst>
          </p:cNvPr>
          <p:cNvCxnSpPr/>
          <p:nvPr/>
        </p:nvCxnSpPr>
        <p:spPr>
          <a:xfrm>
            <a:off x="6350990" y="3882887"/>
            <a:ext cx="0" cy="20408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E0F966C-D0D9-9744-AC53-7060723BA8DB}"/>
              </a:ext>
            </a:extLst>
          </p:cNvPr>
          <p:cNvSpPr txBox="1"/>
          <p:nvPr/>
        </p:nvSpPr>
        <p:spPr>
          <a:xfrm>
            <a:off x="7566991" y="280946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Efficient Frontier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9EF6E6-1D81-4345-B644-47FFD8673AFF}"/>
              </a:ext>
            </a:extLst>
          </p:cNvPr>
          <p:cNvCxnSpPr/>
          <p:nvPr/>
        </p:nvCxnSpPr>
        <p:spPr>
          <a:xfrm flipH="1">
            <a:off x="6401529" y="3111692"/>
            <a:ext cx="1165462" cy="73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A2549AC-2647-174C-814E-426C8A73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273" y="3466935"/>
            <a:ext cx="471954" cy="4664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06A778-2654-D341-989C-8178ECAE8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617" y="3028204"/>
            <a:ext cx="471954" cy="46642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0C74D98-8ECC-EC47-A17E-F91B973D99A4}"/>
              </a:ext>
            </a:extLst>
          </p:cNvPr>
          <p:cNvSpPr txBox="1"/>
          <p:nvPr/>
        </p:nvSpPr>
        <p:spPr>
          <a:xfrm>
            <a:off x="6568224" y="1946148"/>
            <a:ext cx="223971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Lonely Frontier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2E2C12-7B44-2C4F-9E07-09C701E4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59" y="-123309"/>
            <a:ext cx="11530263" cy="1325563"/>
          </a:xfrm>
          <a:effectLst>
            <a:glow rad="59531">
              <a:schemeClr val="accent1">
                <a:alpha val="40000"/>
              </a:schemeClr>
            </a:glow>
            <a:reflection blurRad="101451" stA="80000" endPos="17625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Sustainability as a Competitive Differentiator</a:t>
            </a:r>
          </a:p>
        </p:txBody>
      </p:sp>
    </p:spTree>
    <p:extLst>
      <p:ext uri="{BB962C8B-B14F-4D97-AF65-F5344CB8AC3E}">
        <p14:creationId xmlns:p14="http://schemas.microsoft.com/office/powerpoint/2010/main" val="1577171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40589</TotalTime>
  <Words>1720</Words>
  <Application>Microsoft Macintosh PowerPoint</Application>
  <PresentationFormat>Widescreen</PresentationFormat>
  <Paragraphs>538</Paragraphs>
  <Slides>28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Helvetica</vt:lpstr>
      <vt:lpstr>Times New Roman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Who is the Largest Employer of US Physicians?</vt:lpstr>
      <vt:lpstr>PowerPoint Presentation</vt:lpstr>
      <vt:lpstr>Volatile and Uncertain Healthcare Costs/Situations</vt:lpstr>
      <vt:lpstr>Making the strategic case for firm prosperity may involve reframing complex social problems as untapped possibilities for strategic innovation</vt:lpstr>
      <vt:lpstr>Bottom Line and Triple Bottom line</vt:lpstr>
      <vt:lpstr>Sustainability as a Competitive Differentiator</vt:lpstr>
      <vt:lpstr>How is Sustainability Linked to Other Domains of Value Based Care?</vt:lpstr>
      <vt:lpstr>PowerPoint Presentation</vt:lpstr>
      <vt:lpstr>PowerPoint Presentation</vt:lpstr>
      <vt:lpstr>Building A Sustainability into a Movement and Measuring Intended Benefits</vt:lpstr>
      <vt:lpstr>PowerPoint Presentation</vt:lpstr>
      <vt:lpstr>Building A Sustainability into a Movement and Measuring Intended Benefits</vt:lpstr>
      <vt:lpstr>PowerPoint Presentation</vt:lpstr>
      <vt:lpstr>PowerPoint Presentation</vt:lpstr>
      <vt:lpstr>PowerPoint Presentation</vt:lpstr>
      <vt:lpstr>Building A Sustainability into a Movement and Measuring Intended Benefits</vt:lpstr>
      <vt:lpstr>Design of Sustainable Improvement: </vt:lpstr>
      <vt:lpstr>PowerPoint Presentation</vt:lpstr>
      <vt:lpstr>Short-Intermediate Cost Savings Playbook: 1</vt:lpstr>
      <vt:lpstr>Intermediate Cost Savings Playbook: 2</vt:lpstr>
      <vt:lpstr>PowerPoint Presentation</vt:lpstr>
      <vt:lpstr>OR COST SAVINGS: </vt:lpstr>
      <vt:lpstr>PowerPoint Presentation</vt:lpstr>
      <vt:lpstr>Building A Sustainability into a Movement and Measuring Intended Benefits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 Alignment of Healthy Environment, Society, and Economy  </dc:title>
  <dc:creator>Sanjay Rajagopalan</dc:creator>
  <cp:lastModifiedBy>Rajagopalan, Sanjay</cp:lastModifiedBy>
  <cp:revision>60</cp:revision>
  <dcterms:created xsi:type="dcterms:W3CDTF">2023-02-19T13:43:46Z</dcterms:created>
  <dcterms:modified xsi:type="dcterms:W3CDTF">2026-06-17T10:21:09Z</dcterms:modified>
</cp:coreProperties>
</file>