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xmlns="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xmlns="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1022"/>
    <a:srgbClr val="878787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63" autoAdjust="0"/>
    <p:restoredTop sz="93792" autoAdjust="0"/>
  </p:normalViewPr>
  <p:slideViewPr>
    <p:cSldViewPr showGuides="1">
      <p:cViewPr>
        <p:scale>
          <a:sx n="164" d="100"/>
          <a:sy n="164" d="100"/>
        </p:scale>
        <p:origin x="-114" y="-72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10/06/2026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6/10/2026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620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71DDD09-F19E-9122-3E4E-CE4C6A8D3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30C7D618-E55D-E75D-8241-93F73CAED7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799CF64C-883E-B66C-B9E6-2B0CA1234B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1215404-7ACB-67C6-28A3-7F4EAB8D03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5615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760801-6321-76C6-6F16-41D651371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10D515DC-E1F0-7822-A05E-5026F5B541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C107A470-94F6-1D5A-D6A0-66BA891CAC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F7F3491-9F41-F250-FF26-5AB166705A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7095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4D47F39-2B0A-6A4F-1A47-F01198DFC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BF5839FD-39AF-80FA-9BC8-E2B012A5D9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4A369A55-7A48-FE11-9FB7-7C22B2EFDE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854B9D0-EB17-1BFC-1B37-53CDE438A3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0913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8996364-9573-99E7-B616-1805FEDAF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49A9C608-406C-797F-D05A-EBC72B1F8F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B89CC7C4-2270-9D58-A3B7-45BE4E3E5B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229D712-3446-2D09-BB10-BF4E28D727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8158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EAB0DFB-667B-F0A8-4541-5D83BE97C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B8BE9047-DE3D-DB19-EB30-1A62A4A6FA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6CEB782E-5E87-4A2C-DEB6-A820FE51C6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8D74ECE-BFCB-7BAC-432F-75C7D65C08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1335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C2205A6-C0B2-095D-1F35-67DA0AAC4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88CB3DEB-F948-01C6-6E53-D218BBA707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584D1C33-7D56-C07F-813E-3CE0B4B465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5A7173D-DC50-5997-A879-4A557391F5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5557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3FF03E4-87F7-21C0-D3AA-EC32345AD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D6FA3BFB-0348-5F50-109C-306A7842F5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432AE20E-0784-68D4-9662-E9B2FE5853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4E8A2B-5EAB-98D1-4FD0-C42ACE1A82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571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AF03D0D-A843-7CAC-94AD-61FDF6D7F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77F94686-36FF-7479-3548-3394558269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F5101F67-49B6-4CD0-1C08-F8336CEDBA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EC58F41-1B17-E0D2-99CB-0515064A50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503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5FAEACC-8DE6-BF5D-D115-72E0B9056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D2030363-B83E-A7CF-8B36-F23246A95E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0DBA6711-EE24-983F-65E0-F45671D012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D226835-B252-B5C7-036D-7DC6F6E564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155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D41BE0A-C5B6-8ADE-74AA-FF0D856F7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DE074B49-B63F-A9A3-7F2B-9A965F808C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6FFCCB53-663A-F6BB-C2AB-85F2EC6BB6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3D16A24-D0E9-1F03-F5BA-0622742A8C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162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9D79A4E-8354-6C20-1B56-542FEEAAD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6757E06F-2824-4E6E-E338-BBA5EF3A71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7136E21E-8075-71D1-35B1-ACA603CEC1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0C38B61-E910-A5E2-3B6D-93E3E90B49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76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BC84F59-12F0-9016-B985-848EBBDD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C4B0C72E-4F8F-ED00-1D3F-146F4364FA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340BC46E-A1F8-0FC7-B9BF-E223FC7600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23455BF-9B03-955D-2467-81AC35E7F5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0892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AD050C7-6FD2-E5C3-3A74-E44978A2D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C41261FE-FC1C-D74D-629D-960E5D8FEF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B440A73F-D630-E42D-E65E-4138655D9F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C7BB0A7-5780-4138-DA24-B0A2B177B5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195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27184CA-FC38-CB53-D003-A7C111BA0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B6AFA4A2-F23B-73A7-DA90-AF4AF121C2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340F990E-7767-0899-E5FF-561CDE498C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02A55D8-14E1-0353-A266-F8FF03CC7A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840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8C46C31-DE50-79B0-ADE4-DD50D3069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41E4E743-0520-80B0-F7EA-E868C431C6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D017EF47-65E8-43F6-6C02-01292F85C9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42E76B0-DC36-068A-B05A-4829269271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DCFB2-2FC4-4A48-85D8-914292BD17B8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929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xmlns="" id="{88241F9B-0D2C-427A-A3BB-2BECB174CFED}"/>
              </a:ext>
            </a:extLst>
          </p:cNvPr>
          <p:cNvCxnSpPr>
            <a:cxnSpLocks/>
          </p:cNvCxnSpPr>
          <p:nvPr userDrawn="1"/>
        </p:nvCxnSpPr>
        <p:spPr>
          <a:xfrm>
            <a:off x="0" y="4515966"/>
            <a:ext cx="7380312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xmlns="" id="{180363E9-1308-4C0E-BDA5-CF390AD35CAC}"/>
              </a:ext>
            </a:extLst>
          </p:cNvPr>
          <p:cNvCxnSpPr>
            <a:cxnSpLocks/>
          </p:cNvCxnSpPr>
          <p:nvPr userDrawn="1"/>
        </p:nvCxnSpPr>
        <p:spPr>
          <a:xfrm>
            <a:off x="611560" y="0"/>
            <a:ext cx="0" cy="514350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>
            <a:extLst>
              <a:ext uri="{FF2B5EF4-FFF2-40B4-BE49-F238E27FC236}">
                <a16:creationId xmlns:a16="http://schemas.microsoft.com/office/drawing/2014/main" xmlns="" id="{33F0FED1-B8F9-445B-959A-F64BB176898C}"/>
              </a:ext>
            </a:extLst>
          </p:cNvPr>
          <p:cNvSpPr/>
          <p:nvPr userDrawn="1"/>
        </p:nvSpPr>
        <p:spPr>
          <a:xfrm>
            <a:off x="539552" y="555526"/>
            <a:ext cx="144016" cy="144016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xmlns="" id="{0F7C9BB3-3FAB-4AF6-A672-13B009C327B3}"/>
              </a:ext>
            </a:extLst>
          </p:cNvPr>
          <p:cNvSpPr/>
          <p:nvPr userDrawn="1"/>
        </p:nvSpPr>
        <p:spPr>
          <a:xfrm>
            <a:off x="563197" y="3963547"/>
            <a:ext cx="96725" cy="96725"/>
          </a:xfrm>
          <a:prstGeom prst="ellipse">
            <a:avLst/>
          </a:prstGeom>
          <a:solidFill>
            <a:srgbClr val="AE1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xmlns="" id="{4953AD7C-105B-44C2-B8FA-6295064382B1}"/>
              </a:ext>
            </a:extLst>
          </p:cNvPr>
          <p:cNvSpPr/>
          <p:nvPr userDrawn="1"/>
        </p:nvSpPr>
        <p:spPr>
          <a:xfrm>
            <a:off x="539552" y="4443958"/>
            <a:ext cx="144016" cy="144016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xmlns="" id="{B770CC4A-0144-496C-B843-8E6984A9BF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6336" y="4299942"/>
            <a:ext cx="1122573" cy="501878"/>
          </a:xfrm>
          <a:prstGeom prst="rect">
            <a:avLst/>
          </a:prstGeom>
        </p:spPr>
      </p:pic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xmlns="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xmlns="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xmlns="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xmlns="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1492E9-6ECE-4889-0480-C4F2070EB7A0}"/>
              </a:ext>
            </a:extLst>
          </p:cNvPr>
          <p:cNvSpPr txBox="1"/>
          <p:nvPr userDrawn="1"/>
        </p:nvSpPr>
        <p:spPr>
          <a:xfrm>
            <a:off x="6434456" y="406770"/>
            <a:ext cx="24877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700" indent="0" algn="r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</a:pPr>
            <a:r>
              <a:rPr lang="en-US" sz="1200" b="1" i="0" kern="1200" dirty="0">
                <a:solidFill>
                  <a:srgbClr val="878787"/>
                </a:solidFill>
                <a:latin typeface="Soho Pro" panose="02040503030506020204" pitchFamily="18" charset="0"/>
                <a:ea typeface="+mn-ea"/>
              </a:rPr>
              <a:t>Cardiovascular Round Table </a:t>
            </a:r>
          </a:p>
        </p:txBody>
      </p:sp>
      <p:cxnSp>
        <p:nvCxnSpPr>
          <p:cNvPr id="5" name="Connecteur droit 22">
            <a:extLst>
              <a:ext uri="{FF2B5EF4-FFF2-40B4-BE49-F238E27FC236}">
                <a16:creationId xmlns:a16="http://schemas.microsoft.com/office/drawing/2014/main" xmlns="" id="{91AA91A2-DD8D-CF8B-0080-BF4C3D1738FB}"/>
              </a:ext>
            </a:extLst>
          </p:cNvPr>
          <p:cNvCxnSpPr>
            <a:cxnSpLocks/>
          </p:cNvCxnSpPr>
          <p:nvPr userDrawn="1"/>
        </p:nvCxnSpPr>
        <p:spPr>
          <a:xfrm flipV="1">
            <a:off x="-37220" y="529226"/>
            <a:ext cx="6476756" cy="26136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llipse 28">
            <a:extLst>
              <a:ext uri="{FF2B5EF4-FFF2-40B4-BE49-F238E27FC236}">
                <a16:creationId xmlns:a16="http://schemas.microsoft.com/office/drawing/2014/main" xmlns="" id="{C6AD76FA-F636-9949-7043-08AE84136761}"/>
              </a:ext>
            </a:extLst>
          </p:cNvPr>
          <p:cNvSpPr/>
          <p:nvPr userDrawn="1"/>
        </p:nvSpPr>
        <p:spPr>
          <a:xfrm>
            <a:off x="6430114" y="480863"/>
            <a:ext cx="96725" cy="96725"/>
          </a:xfrm>
          <a:prstGeom prst="ellipse">
            <a:avLst/>
          </a:prstGeom>
          <a:solidFill>
            <a:srgbClr val="AE1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xmlns="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xmlns="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xmlns="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xmlns="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9555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xmlns="" id="{BC4A9C7A-5BA6-4888-A621-AF6B8C0AA0DF}"/>
              </a:ext>
            </a:extLst>
          </p:cNvPr>
          <p:cNvCxnSpPr>
            <a:cxnSpLocks/>
          </p:cNvCxnSpPr>
          <p:nvPr/>
        </p:nvCxnSpPr>
        <p:spPr>
          <a:xfrm>
            <a:off x="177900" y="4890681"/>
            <a:ext cx="9002612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xmlns="" id="{6D39A238-24AB-44F3-8FE5-EF47858B4208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8604448" y="792088"/>
            <a:ext cx="0" cy="4026585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xmlns="" id="{FA040033-896C-4E78-8EDE-BBF09671494D}"/>
              </a:ext>
            </a:extLst>
          </p:cNvPr>
          <p:cNvCxnSpPr>
            <a:cxnSpLocks/>
          </p:cNvCxnSpPr>
          <p:nvPr/>
        </p:nvCxnSpPr>
        <p:spPr>
          <a:xfrm>
            <a:off x="287524" y="4890681"/>
            <a:ext cx="0" cy="252819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xmlns="" id="{6FA7AD36-36F4-4B05-B569-FF77480FB16F}"/>
              </a:ext>
            </a:extLst>
          </p:cNvPr>
          <p:cNvSpPr/>
          <p:nvPr/>
        </p:nvSpPr>
        <p:spPr>
          <a:xfrm>
            <a:off x="179512" y="4782669"/>
            <a:ext cx="216024" cy="216024"/>
          </a:xfrm>
          <a:prstGeom prst="ellipse">
            <a:avLst/>
          </a:prstGeom>
          <a:solidFill>
            <a:srgbClr val="D0D0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xmlns="" id="{39103FAE-72E1-4BCF-93BD-189E9C5D00C2}"/>
              </a:ext>
            </a:extLst>
          </p:cNvPr>
          <p:cNvSpPr/>
          <p:nvPr/>
        </p:nvSpPr>
        <p:spPr>
          <a:xfrm>
            <a:off x="8532440" y="4818673"/>
            <a:ext cx="144016" cy="144016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37F78404-3754-472A-9C0F-76AD61DAE7C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93630" y="121280"/>
            <a:ext cx="726370" cy="263075"/>
          </a:xfrm>
          <a:prstGeom prst="rect">
            <a:avLst/>
          </a:prstGeom>
        </p:spPr>
      </p:pic>
      <p:sp>
        <p:nvSpPr>
          <p:cNvPr id="3" name="Title Placeholder 2">
            <a:extLst>
              <a:ext uri="{FF2B5EF4-FFF2-40B4-BE49-F238E27FC236}">
                <a16:creationId xmlns:a16="http://schemas.microsoft.com/office/drawing/2014/main" xmlns="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252818"/>
            <a:ext cx="5238600" cy="495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en-US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en-US"/>
              <a:t>Click to edit Master text styles</a:t>
            </a:r>
          </a:p>
          <a:p>
            <a:pPr marL="266700" lvl="1" indent="-266700"/>
            <a:r>
              <a:rPr lang="en-US"/>
              <a:t>Second level</a:t>
            </a:r>
          </a:p>
          <a:p>
            <a:pPr marL="266700" lvl="2" indent="-266700"/>
            <a:r>
              <a:rPr lang="en-US"/>
              <a:t>Third level</a:t>
            </a:r>
          </a:p>
          <a:p>
            <a:pPr marL="266700" lvl="3" indent="-266700"/>
            <a:r>
              <a:rPr lang="en-US"/>
              <a:t>Fourth level</a:t>
            </a:r>
          </a:p>
          <a:p>
            <a:pPr marL="266700" lvl="4" indent="-266700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48E3D3F-BB53-009A-B128-5135ED82C8FF}"/>
              </a:ext>
            </a:extLst>
          </p:cNvPr>
          <p:cNvSpPr txBox="1"/>
          <p:nvPr userDrawn="1"/>
        </p:nvSpPr>
        <p:spPr>
          <a:xfrm>
            <a:off x="6434456" y="406770"/>
            <a:ext cx="24877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700" indent="0" algn="r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</a:pPr>
            <a:r>
              <a:rPr lang="en-US" sz="1200" b="1" i="0" kern="1200" dirty="0">
                <a:solidFill>
                  <a:srgbClr val="878787"/>
                </a:solidFill>
                <a:latin typeface="Soho Pro" panose="02040503030506020204" pitchFamily="18" charset="0"/>
                <a:ea typeface="+mn-ea"/>
              </a:rPr>
              <a:t>Cardiovascular Round Table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  <p:sldLayoutId id="2147483666" r:id="rId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39771" y="2517053"/>
            <a:ext cx="6844590" cy="830997"/>
          </a:xfrm>
        </p:spPr>
        <p:txBody>
          <a:bodyPr/>
          <a:lstStyle/>
          <a:p>
            <a:r>
              <a:rPr lang="en-US" sz="2400" dirty="0"/>
              <a:t>From Environmental Risk to Cardiovascular Responsibility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London, 16-17 June 2026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Konstantinos </a:t>
            </a:r>
            <a:r>
              <a:rPr lang="en-US" dirty="0" err="1"/>
              <a:t>Chortis</a:t>
            </a:r>
            <a:r>
              <a:rPr lang="en-US" dirty="0"/>
              <a:t>, Member of the ESC Patient Forum, Greece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Sustainable Cardiology</a:t>
            </a:r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41AC5B9-D502-83AC-5348-0B26B6F72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FDF1C48F-E967-F1E6-2C58-79157758C41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Living with Heart Failure in Athens (4/5)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088340-0C6C-FA2E-C0B3-2AE3A495C82D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Main environmental concerns</a:t>
            </a:r>
          </a:p>
          <a:p>
            <a:pPr marL="0" indent="0" algn="ctr">
              <a:buNone/>
            </a:pPr>
            <a:r>
              <a:rPr lang="en-US" dirty="0"/>
              <a:t>Noise pollution and weather and climate factors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EC25976-75C9-87DF-FAF5-0F2E5968425E}"/>
              </a:ext>
            </a:extLst>
          </p:cNvPr>
          <p:cNvSpPr txBox="1"/>
          <p:nvPr/>
        </p:nvSpPr>
        <p:spPr>
          <a:xfrm>
            <a:off x="762000" y="2658274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AE1022"/>
                </a:solidFill>
              </a:rPr>
              <a:t>Challenges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Sleep disturbance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Increased stress and anxiety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Reduced concentration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Occasional insomnia</a:t>
            </a:r>
          </a:p>
          <a:p>
            <a:endParaRPr lang="en-US" sz="16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AC40228-5522-5D6B-B62B-4032F9A9E469}"/>
              </a:ext>
            </a:extLst>
          </p:cNvPr>
          <p:cNvSpPr txBox="1"/>
          <p:nvPr/>
        </p:nvSpPr>
        <p:spPr>
          <a:xfrm>
            <a:off x="1478405" y="2222093"/>
            <a:ext cx="17675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AE1022"/>
                </a:solidFill>
              </a:rPr>
              <a:t>Noise Pollution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B04BAD2-0174-4BE2-808A-CC5F2DCD7FD9}"/>
              </a:ext>
            </a:extLst>
          </p:cNvPr>
          <p:cNvSpPr txBox="1"/>
          <p:nvPr/>
        </p:nvSpPr>
        <p:spPr>
          <a:xfrm>
            <a:off x="4615200" y="2658274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AE1022"/>
                </a:solidFill>
              </a:rPr>
              <a:t>Challenges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Dehydration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Hypotension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Electrolyte imbalance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Reduced ability to exercise</a:t>
            </a:r>
          </a:p>
          <a:p>
            <a:endParaRPr lang="en-US" sz="16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29BE1E8-5922-C48C-FECD-C8A5C7FDEFCA}"/>
              </a:ext>
            </a:extLst>
          </p:cNvPr>
          <p:cNvSpPr txBox="1"/>
          <p:nvPr/>
        </p:nvSpPr>
        <p:spPr>
          <a:xfrm>
            <a:off x="4615200" y="2118670"/>
            <a:ext cx="31618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b="1">
                <a:solidFill>
                  <a:srgbClr val="AE1022"/>
                </a:solidFill>
              </a:defRPr>
            </a:lvl1pPr>
          </a:lstStyle>
          <a:p>
            <a:r>
              <a:rPr lang="en-US" dirty="0"/>
              <a:t>Weather and Climate Factors</a:t>
            </a:r>
          </a:p>
        </p:txBody>
      </p:sp>
    </p:spTree>
    <p:extLst>
      <p:ext uri="{BB962C8B-B14F-4D97-AF65-F5344CB8AC3E}">
        <p14:creationId xmlns:p14="http://schemas.microsoft.com/office/powerpoint/2010/main" val="2262043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3687DEF-7E2D-0454-0711-CD5FF0A1B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8F5C4846-03A9-A8AE-8DCB-ABB020191E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Living with Heart Failure in Athens (4/5)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D588353-AFCE-737D-A791-20B2C24FD465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Main environmental concerns</a:t>
            </a:r>
          </a:p>
          <a:p>
            <a:pPr marL="0" indent="0" algn="ctr">
              <a:buNone/>
            </a:pPr>
            <a:r>
              <a:rPr lang="en-US" dirty="0"/>
              <a:t>Noise pollution and weather and climate factors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F4048CF-5EA2-39CF-C49D-D924DAF379E1}"/>
              </a:ext>
            </a:extLst>
          </p:cNvPr>
          <p:cNvSpPr txBox="1"/>
          <p:nvPr/>
        </p:nvSpPr>
        <p:spPr>
          <a:xfrm>
            <a:off x="0" y="2488002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AE1022"/>
                </a:solidFill>
              </a:rPr>
              <a:t>Challenges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Sleep disturbance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Increased stress and anxiety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Reduced concentration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Occasional insomnia</a:t>
            </a:r>
          </a:p>
          <a:p>
            <a:endParaRPr lang="en-US" sz="16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E02B939-03E1-02AD-3E35-52020BD63D8E}"/>
              </a:ext>
            </a:extLst>
          </p:cNvPr>
          <p:cNvSpPr txBox="1"/>
          <p:nvPr/>
        </p:nvSpPr>
        <p:spPr>
          <a:xfrm>
            <a:off x="716405" y="2118670"/>
            <a:ext cx="17675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AE1022"/>
                </a:solidFill>
              </a:rPr>
              <a:t>Noise Pollution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4803052-FB59-8FE0-3B2E-86A603C1D3DE}"/>
              </a:ext>
            </a:extLst>
          </p:cNvPr>
          <p:cNvSpPr txBox="1"/>
          <p:nvPr/>
        </p:nvSpPr>
        <p:spPr>
          <a:xfrm>
            <a:off x="2991057" y="2663331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AE1022"/>
                </a:solidFill>
              </a:rPr>
              <a:t>Challenges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Dehydration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Hypotension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Electrolyte imbalance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Reduced ability to exercise</a:t>
            </a:r>
          </a:p>
          <a:p>
            <a:endParaRPr lang="en-US" sz="16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CFC30E1-C96D-927F-4EC6-16FE4A6EA121}"/>
              </a:ext>
            </a:extLst>
          </p:cNvPr>
          <p:cNvSpPr txBox="1"/>
          <p:nvPr/>
        </p:nvSpPr>
        <p:spPr>
          <a:xfrm>
            <a:off x="2991057" y="2123727"/>
            <a:ext cx="31618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b="1">
                <a:solidFill>
                  <a:srgbClr val="AE1022"/>
                </a:solidFill>
              </a:defRPr>
            </a:lvl1pPr>
          </a:lstStyle>
          <a:p>
            <a:r>
              <a:rPr lang="en-US" dirty="0"/>
              <a:t>Weather and Climate Factors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680AE9F-DCC1-B9B4-EDB6-77C24846F05A}"/>
              </a:ext>
            </a:extLst>
          </p:cNvPr>
          <p:cNvSpPr txBox="1"/>
          <p:nvPr/>
        </p:nvSpPr>
        <p:spPr>
          <a:xfrm>
            <a:off x="5943602" y="2249453"/>
            <a:ext cx="258650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3"/>
                </a:solidFill>
              </a:rPr>
              <a:t>What I do</a:t>
            </a:r>
          </a:p>
          <a:p>
            <a:pPr marL="285750" indent="-285750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Air-conditioned environments </a:t>
            </a:r>
          </a:p>
          <a:p>
            <a:pPr marL="285750" indent="-285750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Hydration and electrolyte monitoring</a:t>
            </a:r>
          </a:p>
          <a:p>
            <a:pPr marL="285750" indent="-285750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Avoid outdoor activities during peak heat </a:t>
            </a:r>
          </a:p>
          <a:p>
            <a:pPr marL="285750" indent="-285750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Blood pressure monitoring</a:t>
            </a:r>
          </a:p>
          <a:p>
            <a:pPr algn="just"/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78722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C862292-B380-0146-58F8-9167F1A6E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FC37744F-57A6-7588-F9A4-D2DD05DACF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Living with Heart Failure in Athens (5/5)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958936-1CE3-128A-3A9F-6037AC2CAC05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Main environmental concerns</a:t>
            </a:r>
          </a:p>
          <a:p>
            <a:pPr marL="0" indent="0" algn="ctr">
              <a:buNone/>
            </a:pPr>
            <a:r>
              <a:rPr lang="en-US" dirty="0"/>
              <a:t>Built environment and daily limitations 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D80274B-12D0-19FF-E4C5-ADB8C6B79D76}"/>
              </a:ext>
            </a:extLst>
          </p:cNvPr>
          <p:cNvSpPr txBox="1"/>
          <p:nvPr/>
        </p:nvSpPr>
        <p:spPr>
          <a:xfrm>
            <a:off x="323850" y="2114550"/>
            <a:ext cx="3200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AE1022"/>
                </a:solidFill>
              </a:rPr>
              <a:t>Barriers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Lack of green spaces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Poor sidewalks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Limited walkable areas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Reduced opportunities for exercise</a:t>
            </a:r>
          </a:p>
          <a:p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851702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211567B-AF2F-C221-AE17-D75211E19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D94F2533-05FD-99B4-02D0-AAF6A2AB67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Living with Heart Failure in Athens (5/5)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D6C409-E5C7-2DA0-7005-9B0A3E53B325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Main environmental concerns</a:t>
            </a:r>
          </a:p>
          <a:p>
            <a:pPr marL="0" indent="0" algn="ctr">
              <a:buNone/>
            </a:pPr>
            <a:r>
              <a:rPr lang="en-US" dirty="0"/>
              <a:t>Built environment and daily limitations 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6C5A82-D0F5-0DCF-3834-CFCDE071C94A}"/>
              </a:ext>
            </a:extLst>
          </p:cNvPr>
          <p:cNvSpPr txBox="1"/>
          <p:nvPr/>
        </p:nvSpPr>
        <p:spPr>
          <a:xfrm>
            <a:off x="307611" y="2124089"/>
            <a:ext cx="3200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AE1022"/>
                </a:solidFill>
              </a:rPr>
              <a:t>Barriers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Lack of green spaces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Poor sidewalks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Limited walkable areas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Reduced opportunities for exercise</a:t>
            </a:r>
          </a:p>
          <a:p>
            <a:endParaRPr lang="en-US" sz="16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710BB0F-E1C0-F17C-B9CD-6112F565E41D}"/>
              </a:ext>
            </a:extLst>
          </p:cNvPr>
          <p:cNvSpPr txBox="1"/>
          <p:nvPr/>
        </p:nvSpPr>
        <p:spPr>
          <a:xfrm>
            <a:off x="3124200" y="2421664"/>
            <a:ext cx="3200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Busy roads during rush hours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Outdoor activities during heatwaves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Smoking environments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Physically demanding trips to mountainous areas </a:t>
            </a:r>
          </a:p>
          <a:p>
            <a:endParaRPr lang="en-US" sz="16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82A8875C-2A65-583E-A737-FA0FE36756BA}"/>
              </a:ext>
            </a:extLst>
          </p:cNvPr>
          <p:cNvSpPr txBox="1"/>
          <p:nvPr/>
        </p:nvSpPr>
        <p:spPr>
          <a:xfrm>
            <a:off x="3124200" y="2103861"/>
            <a:ext cx="31618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b="1">
                <a:solidFill>
                  <a:srgbClr val="AE1022"/>
                </a:solidFill>
              </a:defRPr>
            </a:lvl1pPr>
          </a:lstStyle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What I avoid</a:t>
            </a:r>
          </a:p>
        </p:txBody>
      </p:sp>
    </p:spTree>
    <p:extLst>
      <p:ext uri="{BB962C8B-B14F-4D97-AF65-F5344CB8AC3E}">
        <p14:creationId xmlns:p14="http://schemas.microsoft.com/office/powerpoint/2010/main" val="231053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66BFC48-3CF1-B3DC-C2C7-D2C22E53B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8E450A47-3952-B00A-817B-D7B07A4E5A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Living with Heart Failure in Athens (5/5)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AD549CB-271A-E4C5-92B3-901D6D7B93E0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Main environmental concerns</a:t>
            </a:r>
          </a:p>
          <a:p>
            <a:pPr marL="0" indent="0" algn="ctr">
              <a:buNone/>
            </a:pPr>
            <a:r>
              <a:rPr lang="en-US" dirty="0"/>
              <a:t>Built environment and daily limitations 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753FEBF-76D1-64F1-1D71-C4A5CA123409}"/>
              </a:ext>
            </a:extLst>
          </p:cNvPr>
          <p:cNvSpPr txBox="1"/>
          <p:nvPr/>
        </p:nvSpPr>
        <p:spPr>
          <a:xfrm>
            <a:off x="307611" y="2124089"/>
            <a:ext cx="3200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AE1022"/>
                </a:solidFill>
              </a:rPr>
              <a:t>Barriers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Lack of green spaces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Poor sidewalks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Limited walkable areas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Reduced opportunities for exercise</a:t>
            </a:r>
          </a:p>
          <a:p>
            <a:endParaRPr lang="en-US" sz="16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24888B1-6D2A-7F07-46F0-942DB30E7DA9}"/>
              </a:ext>
            </a:extLst>
          </p:cNvPr>
          <p:cNvSpPr txBox="1"/>
          <p:nvPr/>
        </p:nvSpPr>
        <p:spPr>
          <a:xfrm>
            <a:off x="2991057" y="2420065"/>
            <a:ext cx="3200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Busy roads during rush hours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Outdoor activities during heatwaves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Smoking environments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Physically demanding trips to mountainous areas </a:t>
            </a:r>
          </a:p>
          <a:p>
            <a:endParaRPr lang="en-US" sz="16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A98B711-168D-85D0-35D9-857694DD7E3F}"/>
              </a:ext>
            </a:extLst>
          </p:cNvPr>
          <p:cNvSpPr txBox="1"/>
          <p:nvPr/>
        </p:nvSpPr>
        <p:spPr>
          <a:xfrm>
            <a:off x="2991057" y="2102262"/>
            <a:ext cx="31618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b="1">
                <a:solidFill>
                  <a:srgbClr val="AE1022"/>
                </a:solidFill>
              </a:defRPr>
            </a:lvl1pPr>
          </a:lstStyle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What I avoid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76518D4-AF4A-019F-6E6F-8D07F246F61B}"/>
              </a:ext>
            </a:extLst>
          </p:cNvPr>
          <p:cNvSpPr txBox="1"/>
          <p:nvPr/>
        </p:nvSpPr>
        <p:spPr>
          <a:xfrm>
            <a:off x="5791200" y="2106636"/>
            <a:ext cx="31618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b="1">
                <a:solidFill>
                  <a:srgbClr val="AE1022"/>
                </a:solidFill>
              </a:defRPr>
            </a:lvl1pPr>
          </a:lstStyle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Positive factors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151CEC2-E622-C7E8-E53B-4ADF0BA05CC8}"/>
              </a:ext>
            </a:extLst>
          </p:cNvPr>
          <p:cNvSpPr txBox="1"/>
          <p:nvPr/>
        </p:nvSpPr>
        <p:spPr>
          <a:xfrm>
            <a:off x="5943600" y="2452075"/>
            <a:ext cx="3200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Quiet neighborhoods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Green spaces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Safe walking routes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Accessible healthcare</a:t>
            </a:r>
          </a:p>
          <a:p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48291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6316193-3D15-3208-4EC9-AF7862CC2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430CBCF1-169E-F210-24AD-C60E3BA3E2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Impact on my everyday habits (1/2)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BB5224-E029-B326-8C8C-9623ABD9EBBA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Daily adjustments</a:t>
            </a:r>
          </a:p>
          <a:p>
            <a:r>
              <a:rPr lang="en-US" dirty="0"/>
              <a:t>Reduced outdoor activity </a:t>
            </a:r>
          </a:p>
          <a:p>
            <a:r>
              <a:rPr lang="en-US" dirty="0"/>
              <a:t>More frequent rest periods </a:t>
            </a:r>
          </a:p>
          <a:p>
            <a:r>
              <a:rPr lang="en-US" dirty="0"/>
              <a:t>Careful fluid management </a:t>
            </a:r>
          </a:p>
          <a:p>
            <a:r>
              <a:rPr lang="en-US" dirty="0"/>
              <a:t>Sleep disturbances </a:t>
            </a:r>
          </a:p>
          <a:p>
            <a:r>
              <a:rPr lang="en-US" dirty="0"/>
              <a:t>Dietary vigilance </a:t>
            </a:r>
          </a:p>
          <a:p>
            <a:r>
              <a:rPr lang="en-US" dirty="0"/>
              <a:t>Consistency with my treatment </a:t>
            </a:r>
          </a:p>
        </p:txBody>
      </p:sp>
    </p:spTree>
    <p:extLst>
      <p:ext uri="{BB962C8B-B14F-4D97-AF65-F5344CB8AC3E}">
        <p14:creationId xmlns:p14="http://schemas.microsoft.com/office/powerpoint/2010/main" val="12011975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F14327F-28F7-E8EF-8E05-BF1E0AB01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5A47F22-F114-45D8-F5C4-97E3D1CCD16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Impact on my everyday habits (1/2)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C585FD-E058-B0E3-9345-8798BE7184FB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Environmental conditions are not merely an inconvenience for persons living with heart failure. They also influence symptoms, emotional well-being, daily functions, and quality of life. </a:t>
            </a:r>
          </a:p>
        </p:txBody>
      </p:sp>
    </p:spTree>
    <p:extLst>
      <p:ext uri="{BB962C8B-B14F-4D97-AF65-F5344CB8AC3E}">
        <p14:creationId xmlns:p14="http://schemas.microsoft.com/office/powerpoint/2010/main" val="8140632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A3EA90A-EC0A-74E2-25BB-F018647D8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554F110-3817-BD2E-4FF9-4FFD1B06FFFB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solidFill>
                  <a:schemeClr val="accent1"/>
                </a:solidFill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803651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D8379467-758D-49AF-9F9E-1C26E6513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My background as a patient (1/3)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9A5A98-297F-4C9F-846A-FA7A7E3FD8D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884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Personal journey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Born in Sydney, Australia</a:t>
            </a:r>
            <a:r>
              <a:rPr lang="el-GR" dirty="0"/>
              <a:t>, </a:t>
            </a:r>
            <a:r>
              <a:rPr lang="en-US" dirty="0"/>
              <a:t>57 years ago </a:t>
            </a:r>
          </a:p>
          <a:p>
            <a:r>
              <a:rPr lang="en-US" dirty="0"/>
              <a:t>Suffering from a severe form of congenital heart disease </a:t>
            </a:r>
          </a:p>
          <a:p>
            <a:r>
              <a:rPr lang="en-US" dirty="0"/>
              <a:t>When I was 3 years old (1972), I underwent cardiac surgery </a:t>
            </a:r>
          </a:p>
          <a:p>
            <a:r>
              <a:rPr lang="en-US" dirty="0"/>
              <a:t>Returned to Greece at age 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5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61F5963-F7E8-28AB-70DD-BABB39B65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04D073D7-533A-64F9-F055-9005963B58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My background as a patient (2/3)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4CFC08-18C4-112E-3903-60373A1ED6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884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Living with Congenital Heart Disease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 1995, due to complete AV Block, an artificial pacemaker was installed. </a:t>
            </a:r>
          </a:p>
          <a:p>
            <a:r>
              <a:rPr lang="en-US" dirty="0"/>
              <a:t>Currently, living with the 5</a:t>
            </a:r>
            <a:r>
              <a:rPr lang="en-US" baseline="30000" dirty="0"/>
              <a:t>th</a:t>
            </a:r>
            <a:r>
              <a:rPr lang="en-US" dirty="0"/>
              <a:t> version of a pacemaker</a:t>
            </a:r>
          </a:p>
          <a:p>
            <a:r>
              <a:rPr lang="en-US" dirty="0"/>
              <a:t>Deficiency remains in all valves, mainly in the mitral, as well as second-stage heart failure.</a:t>
            </a:r>
          </a:p>
          <a:p>
            <a:r>
              <a:rPr lang="en-US" dirty="0"/>
              <a:t>On medication with diuretics, statins, and antidepressants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761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3BD2CC4-E2E9-3446-1E48-3B08396C1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6D01615D-007E-74F3-FC0A-B7C9383754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My background as a patient (3/3)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534339-BD66-702E-165B-D9F14775595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88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Professional and advocacy role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Since 2022, I have been working as a civil servant, specifically as a secondary education teacher for children with disabilities </a:t>
            </a:r>
          </a:p>
          <a:p>
            <a:r>
              <a:rPr lang="en-US" dirty="0"/>
              <a:t>Since 2005, I have been active in the field of patient representation. </a:t>
            </a:r>
          </a:p>
          <a:p>
            <a:r>
              <a:rPr lang="en-US" dirty="0"/>
              <a:t>Co-founder and President of the Panhellenic Heart Disease Association.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001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39520B3-E8E3-AF48-3654-42A7997C0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5A178D77-9E28-30CB-E6F8-2B5254E2C1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Living with Heart Failure in Athens (1/5)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ABEF58-1373-9AD4-7FB6-0DCB088E51FA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Main environmental concerns</a:t>
            </a:r>
          </a:p>
          <a:p>
            <a:pPr marL="457200" indent="-457200">
              <a:buAutoNum type="arabicPeriod"/>
            </a:pPr>
            <a:r>
              <a:rPr lang="en-US" dirty="0"/>
              <a:t>Air pollution </a:t>
            </a:r>
          </a:p>
          <a:p>
            <a:pPr marL="457200" indent="-457200">
              <a:buAutoNum type="arabicPeriod"/>
            </a:pPr>
            <a:r>
              <a:rPr lang="en-US" dirty="0"/>
              <a:t>Noise pollution</a:t>
            </a:r>
          </a:p>
          <a:p>
            <a:pPr marL="457200" indent="-457200">
              <a:buAutoNum type="arabicPeriod"/>
            </a:pPr>
            <a:r>
              <a:rPr lang="en-US" dirty="0"/>
              <a:t>Weather and climate factors, e.g. heat waves, humidity, storms</a:t>
            </a:r>
          </a:p>
          <a:p>
            <a:pPr marL="457200" indent="-457200">
              <a:buAutoNum type="arabicPeriod"/>
            </a:pPr>
            <a:r>
              <a:rPr lang="en-US" dirty="0"/>
              <a:t>Built and social environment </a:t>
            </a:r>
          </a:p>
          <a:p>
            <a:pPr marL="457200" indent="-457200">
              <a:buAutoNum type="arabicPeriod"/>
            </a:pPr>
            <a:r>
              <a:rPr lang="en-US" dirty="0"/>
              <a:t>Other factors, e.g. light pollution, hospital settings</a:t>
            </a:r>
          </a:p>
        </p:txBody>
      </p:sp>
    </p:spTree>
    <p:extLst>
      <p:ext uri="{BB962C8B-B14F-4D97-AF65-F5344CB8AC3E}">
        <p14:creationId xmlns:p14="http://schemas.microsoft.com/office/powerpoint/2010/main" val="3348845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F1382A4-60CC-8B47-7B7C-D1BE49037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DA8DD6E3-B41C-5238-4EF9-C970EC641E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Living with Heart Failure in Athens (2/5)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DD10E3-AB23-2B8C-2A7A-3FB02FADA0A8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Main environmental concerns</a:t>
            </a:r>
          </a:p>
          <a:p>
            <a:pPr marL="0" indent="0" algn="ctr">
              <a:buNone/>
            </a:pPr>
            <a:r>
              <a:rPr lang="en-US" dirty="0"/>
              <a:t>Air pollution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6EACF3C-1396-5409-455A-4719115D2532}"/>
              </a:ext>
            </a:extLst>
          </p:cNvPr>
          <p:cNvSpPr txBox="1"/>
          <p:nvPr/>
        </p:nvSpPr>
        <p:spPr>
          <a:xfrm>
            <a:off x="1066800" y="2017405"/>
            <a:ext cx="3200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AE1022"/>
                </a:solidFill>
              </a:rPr>
              <a:t>Challenges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Increased fatigue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Chest discomfort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Shortness of breath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Fluid retention and swelling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Higher anxiety and stress</a:t>
            </a:r>
          </a:p>
          <a:p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862011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481AE58-AF0E-ADB4-6703-1D93F00E1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E7F12B79-3F1F-FF96-D9EB-3864243D356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Living with Heart Failure in Athens (2/5)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85E6A6-E33F-8740-C772-B233D75BFB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Main environmental concerns</a:t>
            </a:r>
          </a:p>
          <a:p>
            <a:pPr marL="0" indent="0" algn="ctr">
              <a:buNone/>
            </a:pPr>
            <a:r>
              <a:rPr lang="en-US" dirty="0"/>
              <a:t>Air pollution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D0C5323-A40E-50B2-FF1B-9EE0F2A108F2}"/>
              </a:ext>
            </a:extLst>
          </p:cNvPr>
          <p:cNvSpPr txBox="1"/>
          <p:nvPr/>
        </p:nvSpPr>
        <p:spPr>
          <a:xfrm>
            <a:off x="1066800" y="2017405"/>
            <a:ext cx="32004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E1022"/>
                </a:solidFill>
              </a:rPr>
              <a:t>Challenges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Increased fatigue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Chest discomfort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Shortness of breath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Fluid retention and swelling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Higher anxiety and stress</a:t>
            </a:r>
          </a:p>
          <a:p>
            <a:endParaRPr lang="en-US" sz="16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89B92D1-72EA-DC50-053E-AB553773906F}"/>
              </a:ext>
            </a:extLst>
          </p:cNvPr>
          <p:cNvSpPr txBox="1"/>
          <p:nvPr/>
        </p:nvSpPr>
        <p:spPr>
          <a:xfrm>
            <a:off x="4410398" y="2075953"/>
            <a:ext cx="33458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3"/>
                </a:solidFill>
              </a:rPr>
              <a:t>What  I do</a:t>
            </a:r>
          </a:p>
          <a:p>
            <a:pPr marL="285750" indent="-285750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Monitor air quality by using apps</a:t>
            </a:r>
          </a:p>
          <a:p>
            <a:pPr marL="285750" indent="-285750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Stay indoors in high-pollution days</a:t>
            </a:r>
          </a:p>
          <a:p>
            <a:pPr marL="285750" indent="-285750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Follow medical advice carefully</a:t>
            </a:r>
          </a:p>
          <a:p>
            <a:pPr algn="just"/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678106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4C42E4F-5D01-34C9-7FD6-5FF714011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92620020-D13E-9F99-78C4-2E07DD1AD0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Living with Heart Failure in Athens (2/5)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5160D0B-FDA6-124D-5201-6606A5D3E91A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Main environmental concerns</a:t>
            </a:r>
          </a:p>
          <a:p>
            <a:pPr marL="0" indent="0" algn="ctr">
              <a:buNone/>
            </a:pPr>
            <a:r>
              <a:rPr lang="en-US" dirty="0"/>
              <a:t>Air pollution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0A92D59-C396-8157-DE77-55FD9F61D520}"/>
              </a:ext>
            </a:extLst>
          </p:cNvPr>
          <p:cNvSpPr txBox="1"/>
          <p:nvPr/>
        </p:nvSpPr>
        <p:spPr>
          <a:xfrm>
            <a:off x="1066800" y="2017405"/>
            <a:ext cx="32004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E1022"/>
                </a:solidFill>
              </a:rPr>
              <a:t>Challenges</a:t>
            </a:r>
            <a:endParaRPr lang="en-US" sz="1600" b="1" dirty="0">
              <a:solidFill>
                <a:srgbClr val="AE1022"/>
              </a:solidFill>
            </a:endParaRP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Increased fatigue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Chest discomfort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Shortness of breath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Fluid retention and swelling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Higher anxiety and stress</a:t>
            </a:r>
          </a:p>
          <a:p>
            <a:endParaRPr lang="en-US" sz="16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0967D81-F96B-D67E-5B82-93A9AA4C3123}"/>
              </a:ext>
            </a:extLst>
          </p:cNvPr>
          <p:cNvSpPr txBox="1"/>
          <p:nvPr/>
        </p:nvSpPr>
        <p:spPr>
          <a:xfrm>
            <a:off x="286396" y="4413532"/>
            <a:ext cx="82480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Air pollution affects both my heart failure symptoms and my mental health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C48902C-2F69-34D2-3BBB-A82C51FC29FA}"/>
              </a:ext>
            </a:extLst>
          </p:cNvPr>
          <p:cNvSpPr txBox="1"/>
          <p:nvPr/>
        </p:nvSpPr>
        <p:spPr>
          <a:xfrm>
            <a:off x="4410398" y="2075953"/>
            <a:ext cx="33458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3"/>
                </a:solidFill>
              </a:rPr>
              <a:t>What  I do</a:t>
            </a:r>
          </a:p>
          <a:p>
            <a:pPr marL="285750" indent="-285750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Monitor air quality by using apps</a:t>
            </a:r>
          </a:p>
          <a:p>
            <a:pPr marL="285750" indent="-285750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Stay indoors in high-pollution days</a:t>
            </a:r>
          </a:p>
          <a:p>
            <a:pPr marL="285750" indent="-285750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Follow medical advice carefully</a:t>
            </a:r>
          </a:p>
          <a:p>
            <a:pPr algn="just"/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699830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7FA036B-64C0-8E31-BF26-C5DADD8C1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BD65012D-4A36-5CAE-D9AD-7C3E0DCB11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Living with Heart Failure in Athens (4/5)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99DA3D-5715-2C92-CDD9-C6DFED083BC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Main environmental concerns</a:t>
            </a:r>
          </a:p>
          <a:p>
            <a:pPr marL="0" indent="0" algn="ctr">
              <a:buNone/>
            </a:pPr>
            <a:r>
              <a:rPr lang="en-US" dirty="0"/>
              <a:t>Noise pollution and weather and climate factors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8DE4405-5328-5DD7-7F65-068B3E0F1529}"/>
              </a:ext>
            </a:extLst>
          </p:cNvPr>
          <p:cNvSpPr txBox="1"/>
          <p:nvPr/>
        </p:nvSpPr>
        <p:spPr>
          <a:xfrm>
            <a:off x="762000" y="2658274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AE1022"/>
                </a:solidFill>
              </a:rPr>
              <a:t>Challenges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Sleep disturbance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Increased stress and anxiety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Reduced concentration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sz="1600" b="1" dirty="0"/>
              <a:t>Occasional insomnia</a:t>
            </a:r>
          </a:p>
          <a:p>
            <a:endParaRPr lang="en-US" sz="16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26811B2-33BC-0446-1308-DFCFD8C1CC86}"/>
              </a:ext>
            </a:extLst>
          </p:cNvPr>
          <p:cNvSpPr txBox="1"/>
          <p:nvPr/>
        </p:nvSpPr>
        <p:spPr>
          <a:xfrm>
            <a:off x="1447800" y="2329592"/>
            <a:ext cx="17675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AE1022"/>
                </a:solidFill>
              </a:rPr>
              <a:t>Noise Pollution</a:t>
            </a:r>
          </a:p>
        </p:txBody>
      </p:sp>
    </p:spTree>
    <p:extLst>
      <p:ext uri="{BB962C8B-B14F-4D97-AF65-F5344CB8AC3E}">
        <p14:creationId xmlns:p14="http://schemas.microsoft.com/office/powerpoint/2010/main" val="1555391837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ESC_PPT_GENERIC_2021  -  Read-Only" id="{4B5B4D89-CB0E-439B-8CBF-AF4230193D5F}" vid="{AC3D5165-7A58-4614-8599-A1F589F7EA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4231</TotalTime>
  <Words>748</Words>
  <Application>Microsoft Office PowerPoint</Application>
  <PresentationFormat>Προβολή στην οθόνη (16:9)</PresentationFormat>
  <Paragraphs>182</Paragraphs>
  <Slides>17</Slides>
  <Notes>16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ESC_PPT_Light_220817-16-9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Camila SUAREZ</dc:creator>
  <cp:lastModifiedBy>user</cp:lastModifiedBy>
  <cp:revision>5</cp:revision>
  <dcterms:created xsi:type="dcterms:W3CDTF">2024-01-15T11:18:42Z</dcterms:created>
  <dcterms:modified xsi:type="dcterms:W3CDTF">2026-06-10T07:53:36Z</dcterms:modified>
</cp:coreProperties>
</file>