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58" r:id="rId4"/>
    <p:sldId id="259" r:id="rId5"/>
    <p:sldId id="262" r:id="rId6"/>
    <p:sldId id="269" r:id="rId7"/>
    <p:sldId id="264" r:id="rId8"/>
    <p:sldId id="267" r:id="rId9"/>
    <p:sldId id="274" r:id="rId10"/>
    <p:sldId id="257" r:id="rId11"/>
    <p:sldId id="266" r:id="rId12"/>
    <p:sldId id="270" r:id="rId13"/>
    <p:sldId id="260" r:id="rId14"/>
    <p:sldId id="271" r:id="rId15"/>
    <p:sldId id="272" r:id="rId16"/>
    <p:sldId id="275" r:id="rId17"/>
    <p:sldId id="276" r:id="rId18"/>
    <p:sldId id="261" r:id="rId19"/>
    <p:sldId id="265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5"/>
    <p:restoredTop sz="94645"/>
  </p:normalViewPr>
  <p:slideViewPr>
    <p:cSldViewPr snapToGrid="0">
      <p:cViewPr varScale="1">
        <p:scale>
          <a:sx n="117" d="100"/>
          <a:sy n="117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FF3C3-C572-1B08-AFFF-687ACA91C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104DE0A-BB8F-687E-7015-BCE31C702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A83BC0-9D18-3F99-50FF-8B174603B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CDF8C2-9B0B-E842-779C-A50D61A0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E48ABE-237C-F252-E76A-F20F22D1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07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6206C-D2CE-D643-A596-6F55D452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30B5C4F-57B3-7708-CA89-6D243B34B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851C4F-80CC-B288-BB3C-6234071F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38A564-7FA4-54B5-043D-1A0A159AC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ECD660-B020-9A26-8A6C-48E2F430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36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4AB6057-ACEB-FB93-3D8E-6E9C3C58F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E73B5E-0652-3E7B-6C55-52CC055E7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12182A-7DD9-C3D3-E3CF-A9890504F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CC20D2-19D5-0337-0297-D6516617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E16992-3F88-C706-C4C1-9C898CD8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544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0" y="6021288"/>
            <a:ext cx="9840416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815413" y="0"/>
            <a:ext cx="0" cy="68580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719403" y="740702"/>
            <a:ext cx="192021" cy="192021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750930" y="5284730"/>
            <a:ext cx="128967" cy="128967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719403" y="5925278"/>
            <a:ext cx="192021" cy="192021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9" y="5733256"/>
            <a:ext cx="1496764" cy="669171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386361" y="3356071"/>
            <a:ext cx="9126120" cy="6850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133" b="0">
                <a:solidFill>
                  <a:schemeClr val="tx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1463" y="5282092"/>
            <a:ext cx="7584835" cy="3840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="0">
                <a:solidFill>
                  <a:srgbClr val="AE1022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1481" y="4770503"/>
            <a:ext cx="7584825" cy="386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="0">
                <a:solidFill>
                  <a:schemeClr val="tx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91480" y="1237013"/>
            <a:ext cx="9024995" cy="986618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800"/>
              </a:spcBef>
              <a:buNone/>
              <a:defRPr sz="6400" b="1" i="0" baseline="0">
                <a:solidFill>
                  <a:schemeClr val="accent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492E9-6ECE-4889-0480-C4F2070EB7A0}"/>
              </a:ext>
            </a:extLst>
          </p:cNvPr>
          <p:cNvSpPr txBox="1"/>
          <p:nvPr userDrawn="1"/>
        </p:nvSpPr>
        <p:spPr>
          <a:xfrm>
            <a:off x="8579275" y="542361"/>
            <a:ext cx="331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9" indent="0" algn="r" defTabSz="479988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US" sz="1600" b="1" i="0" kern="1200" dirty="0">
                <a:solidFill>
                  <a:srgbClr val="878787"/>
                </a:solidFill>
                <a:latin typeface="Soho Pro" panose="02040503030506020204" pitchFamily="18" charset="0"/>
                <a:ea typeface="+mn-ea"/>
              </a:rPr>
              <a:t>Cardiovascular Round Table </a:t>
            </a:r>
          </a:p>
        </p:txBody>
      </p:sp>
      <p:cxnSp>
        <p:nvCxnSpPr>
          <p:cNvPr id="5" name="Connecteur droit 22">
            <a:extLst>
              <a:ext uri="{FF2B5EF4-FFF2-40B4-BE49-F238E27FC236}">
                <a16:creationId xmlns:a16="http://schemas.microsoft.com/office/drawing/2014/main" id="{91AA91A2-DD8D-CF8B-0080-BF4C3D1738FB}"/>
              </a:ext>
            </a:extLst>
          </p:cNvPr>
          <p:cNvCxnSpPr>
            <a:cxnSpLocks/>
          </p:cNvCxnSpPr>
          <p:nvPr userDrawn="1"/>
        </p:nvCxnSpPr>
        <p:spPr>
          <a:xfrm flipV="1">
            <a:off x="-49627" y="705635"/>
            <a:ext cx="8635675" cy="34848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28">
            <a:extLst>
              <a:ext uri="{FF2B5EF4-FFF2-40B4-BE49-F238E27FC236}">
                <a16:creationId xmlns:a16="http://schemas.microsoft.com/office/drawing/2014/main" id="{C6AD76FA-F636-9949-7043-08AE84136761}"/>
              </a:ext>
            </a:extLst>
          </p:cNvPr>
          <p:cNvSpPr/>
          <p:nvPr userDrawn="1"/>
        </p:nvSpPr>
        <p:spPr>
          <a:xfrm>
            <a:off x="8573486" y="641151"/>
            <a:ext cx="128967" cy="128967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46543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B0FFB-D42F-39AC-C216-3C0F1F423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700629-D612-9820-3661-0E174BB0D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1AB89C-D554-BD57-B830-930F87CFD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81E7B1-9C71-BAC6-AFF4-3053B9A9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AAD397-0251-1524-186E-114B1F35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9BF98-AECB-BC6E-E776-A3742D66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5F3E7F-D941-1FCF-7E2E-3178E04E2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AE0511-32DB-C740-A471-A6FE7D76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C0B24A-6D86-2717-A037-9454516C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57F555-1E90-3B4D-776D-B47B644E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06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4C3A4-7D69-84EC-576E-082D15CC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CC44BE-6BB4-77BA-34AF-13A6EEEEE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BDC967-B9D9-5B97-07B6-9E5A3B05F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E1BAE5-6F8B-3EDC-9E13-EDBAA21E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DC2FE4-AE62-3BFF-EE16-507CC422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E69436-3E3C-0ACB-A34B-1E14D0EE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45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9DF53-4F25-796D-2CBF-5E6516F3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EF86A8-ACDF-D98B-FDE9-AAD7DC01F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1EF546-841D-B54F-795E-B9F32DF4F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F4958CA-467F-0FE6-62AF-36B7FFCF3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46C7944-9F26-B843-09FB-562657367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3BF7AA5-8184-D1AF-0E1D-2B20AED7F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78E88CB-6E58-DBF6-9B9A-CACEEF1A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8BE5562-623B-CBE8-819D-DA0AC42D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13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8F62D-9292-C0DB-3F3A-3C4F2F65F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3BA8BA-AF75-FBDA-798A-9E914C44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4D9640-4101-332E-D332-EEFEEF04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8C5626-6479-D88A-FD4B-E8E4F682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891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213268F-504F-90A4-459A-7E2CB1EB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EC4E31-CF6C-B116-5678-32EF1C8A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C6AFD4-206F-7DDF-5793-B1B13C95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72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D3758-96AA-0B8F-BCE2-808A36E8B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6754F7-A7F9-1F3A-731C-F6770E9CD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0973C6-9E67-73A1-CC9A-830287EF2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0477EC-28B7-D043-58B8-B7BD491A9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77DA11-FD07-B589-D785-A7282B8B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D0B998-87E7-1DC4-4F55-61D68F45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38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5C489-69A8-AEEF-288C-DB85C333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53C7E2E-623A-1300-F28E-B628E5EF60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AC8E01-5A83-6CAB-A014-1BCCD1487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713F16-45E5-13EF-9140-A95FF927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C540C7-3AE1-198C-E9E1-5C5B0AFB8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47A829-B035-DF3D-542A-25978FCA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0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D77FCE-072E-7B6A-B332-7BBF63AB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1A897B-8809-F83E-671B-9EAF5E805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611738-63BF-050D-993E-107B21C3A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E77202-CBFA-F74F-881F-107E8085A627}" type="datetimeFigureOut">
              <a:rPr lang="de-DE" smtClean="0"/>
              <a:t>14.06.26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042484-1AA8-7A4D-827A-F413984CA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78F447-1DC8-B2BF-CADB-AD0EF4489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1F1FC-6083-464E-BEBC-91441A76A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9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EAC423-CA87-4A97-AD0F-1B7CC1FD15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6361" y="3356071"/>
            <a:ext cx="9126120" cy="3896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54CD9-6332-4018-80C0-8851DA2A6F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June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484-47B9-407B-AAD0-5EFF6D5A3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Thomas Muenzel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148CC-D3A4-4136-AA81-28BD3CC08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1480" y="1237014"/>
            <a:ext cx="9024995" cy="1871283"/>
          </a:xfrm>
        </p:spPr>
        <p:txBody>
          <a:bodyPr/>
          <a:lstStyle/>
          <a:p>
            <a:pPr algn="ctr"/>
            <a:r>
              <a:rPr lang="en-US" sz="4267" dirty="0"/>
              <a:t>Environmental stressors as cardiovascular risk factors: from evidence to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84531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423220-8DCA-DF8C-CB27-AE5F9E5B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09"/>
          <a:stretch>
            <a:fillRect/>
          </a:stretch>
        </p:blipFill>
        <p:spPr>
          <a:xfrm>
            <a:off x="112746" y="345989"/>
            <a:ext cx="12079254" cy="616602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C638814-9C4C-5D3B-A720-0C020C430565}"/>
              </a:ext>
            </a:extLst>
          </p:cNvPr>
          <p:cNvSpPr txBox="1"/>
          <p:nvPr/>
        </p:nvSpPr>
        <p:spPr>
          <a:xfrm>
            <a:off x="345990" y="6488668"/>
            <a:ext cx="8447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Münzel et al Nature Review </a:t>
            </a:r>
            <a:r>
              <a:rPr lang="de-DE" sz="1200" dirty="0" err="1"/>
              <a:t>Cardiology</a:t>
            </a:r>
            <a:r>
              <a:rPr lang="de-DE" sz="1200" dirty="0"/>
              <a:t> 2021, </a:t>
            </a:r>
            <a:r>
              <a:rPr lang="de-DE" sz="1200" dirty="0" err="1"/>
              <a:t>Circulation</a:t>
            </a:r>
            <a:r>
              <a:rPr lang="de-DE" sz="1200" dirty="0"/>
              <a:t> Research 2024, Lancet Planetary Health 2024, JAMA </a:t>
            </a:r>
            <a:r>
              <a:rPr lang="de-DE" sz="1200" dirty="0" err="1"/>
              <a:t>Neurology</a:t>
            </a:r>
            <a:r>
              <a:rPr lang="de-DE" sz="1200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99108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8800633-3E17-4998-220C-013F240045F9}"/>
              </a:ext>
            </a:extLst>
          </p:cNvPr>
          <p:cNvSpPr txBox="1"/>
          <p:nvPr/>
        </p:nvSpPr>
        <p:spPr>
          <a:xfrm>
            <a:off x="1368512" y="2633704"/>
            <a:ext cx="90976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“Noise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is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a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perfect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example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of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how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we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underestimated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an environmental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exposure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, 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because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we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first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called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it a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nuisance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. Today,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we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know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it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is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a strong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biological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stressor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and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cardiovascular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risk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factor</a:t>
            </a:r>
            <a:r>
              <a:rPr lang="de-DE" sz="24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.”</a:t>
            </a:r>
            <a:r>
              <a:rPr lang="de-DE" sz="2400" b="1" dirty="0">
                <a:effectLst/>
                <a:latin typeface="Helvetica" pitchFamily="2" charset="0"/>
              </a:rPr>
              <a:t> </a:t>
            </a:r>
            <a:endParaRPr lang="de-DE" sz="24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14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937F799-0F53-453E-F239-A41A2B806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01" y="78183"/>
            <a:ext cx="11417184" cy="641192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9F298EE-F642-BDFF-DFB3-BD2B82637831}"/>
              </a:ext>
            </a:extLst>
          </p:cNvPr>
          <p:cNvSpPr txBox="1"/>
          <p:nvPr/>
        </p:nvSpPr>
        <p:spPr bwMode="auto">
          <a:xfrm>
            <a:off x="1338944" y="1400352"/>
            <a:ext cx="568234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Helvetica" pitchFamily="2" charset="0"/>
              </a:rPr>
              <a:t>Two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thirds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of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the</a:t>
            </a:r>
            <a:r>
              <a:rPr lang="de-DE" sz="2000" dirty="0">
                <a:latin typeface="Helvetica" pitchFamily="2" charset="0"/>
              </a:rPr>
              <a:t> European </a:t>
            </a:r>
            <a:r>
              <a:rPr lang="de-DE" sz="2000" dirty="0" err="1">
                <a:latin typeface="Helvetica" pitchFamily="2" charset="0"/>
              </a:rPr>
              <a:t>population</a:t>
            </a:r>
            <a:r>
              <a:rPr lang="de-DE" sz="2000" dirty="0">
                <a:latin typeface="Helvetica" pitchFamily="2" charset="0"/>
              </a:rPr>
              <a:t> live in urban </a:t>
            </a:r>
            <a:r>
              <a:rPr lang="de-DE" sz="2000" dirty="0" err="1">
                <a:latin typeface="Helvetica" pitchFamily="2" charset="0"/>
              </a:rPr>
              <a:t>areas</a:t>
            </a:r>
            <a:r>
              <a:rPr lang="de-DE" sz="2000" dirty="0">
                <a:latin typeface="Helvetica" pitchFamily="2" charset="0"/>
              </a:rPr>
              <a:t>, and </a:t>
            </a:r>
            <a:r>
              <a:rPr lang="de-DE" sz="2000" dirty="0" err="1">
                <a:latin typeface="Helvetica" pitchFamily="2" charset="0"/>
              </a:rPr>
              <a:t>the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trend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is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increasing</a:t>
            </a:r>
            <a:endParaRPr lang="de-DE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Helvetica" pitchFamily="2" charset="0"/>
              </a:rPr>
              <a:t>According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to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estimates</a:t>
            </a:r>
            <a:r>
              <a:rPr lang="de-DE" sz="2000" dirty="0">
                <a:latin typeface="Helvetica" pitchFamily="2" charset="0"/>
              </a:rPr>
              <a:t>, </a:t>
            </a:r>
            <a:r>
              <a:rPr lang="de-DE" sz="2000" dirty="0" err="1">
                <a:latin typeface="Helvetica" pitchFamily="2" charset="0"/>
              </a:rPr>
              <a:t>the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world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population</a:t>
            </a:r>
            <a:r>
              <a:rPr lang="de-DE" sz="2000" dirty="0">
                <a:latin typeface="Helvetica" pitchFamily="2" charset="0"/>
              </a:rPr>
              <a:t> will </a:t>
            </a:r>
            <a:r>
              <a:rPr lang="de-DE" sz="2000" dirty="0" err="1">
                <a:latin typeface="Helvetica" pitchFamily="2" charset="0"/>
              </a:rPr>
              <a:t>reach</a:t>
            </a:r>
            <a:r>
              <a:rPr lang="de-DE" sz="2000" dirty="0">
                <a:latin typeface="Helvetica" pitchFamily="2" charset="0"/>
              </a:rPr>
              <a:t> 10 </a:t>
            </a:r>
            <a:r>
              <a:rPr lang="de-DE" sz="2000" dirty="0" err="1">
                <a:latin typeface="Helvetica" pitchFamily="2" charset="0"/>
              </a:rPr>
              <a:t>billion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by</a:t>
            </a:r>
            <a:r>
              <a:rPr lang="de-DE" sz="2000" dirty="0">
                <a:latin typeface="Helvetica" pitchFamily="2" charset="0"/>
              </a:rPr>
              <a:t> 2050, and 70% </a:t>
            </a:r>
            <a:r>
              <a:rPr lang="de-DE" sz="2000" dirty="0" err="1">
                <a:latin typeface="Helvetica" pitchFamily="2" charset="0"/>
              </a:rPr>
              <a:t>of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them</a:t>
            </a:r>
            <a:r>
              <a:rPr lang="de-DE" sz="2000" dirty="0">
                <a:latin typeface="Helvetica" pitchFamily="2" charset="0"/>
              </a:rPr>
              <a:t> will live in </a:t>
            </a:r>
            <a:r>
              <a:rPr lang="de-DE" sz="2000" dirty="0" err="1">
                <a:latin typeface="Helvetica" pitchFamily="2" charset="0"/>
              </a:rPr>
              <a:t>cities</a:t>
            </a:r>
            <a:endParaRPr lang="de-DE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" pitchFamily="2" charset="0"/>
              </a:rPr>
              <a:t>60–80% </a:t>
            </a:r>
            <a:r>
              <a:rPr lang="de-DE" sz="2000" dirty="0" err="1">
                <a:latin typeface="Helvetica" pitchFamily="2" charset="0"/>
              </a:rPr>
              <a:t>of</a:t>
            </a:r>
            <a:r>
              <a:rPr lang="de-DE" sz="2000" dirty="0">
                <a:latin typeface="Helvetica" pitchFamily="2" charset="0"/>
              </a:rPr>
              <a:t> global final </a:t>
            </a:r>
            <a:r>
              <a:rPr lang="de-DE" sz="2000" dirty="0" err="1">
                <a:latin typeface="Helvetica" pitchFamily="2" charset="0"/>
              </a:rPr>
              <a:t>energy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consumption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occurs</a:t>
            </a:r>
            <a:r>
              <a:rPr lang="de-DE" sz="2000" dirty="0">
                <a:latin typeface="Helvetica" pitchFamily="2" charset="0"/>
              </a:rPr>
              <a:t> in urban </a:t>
            </a:r>
            <a:r>
              <a:rPr lang="de-DE" sz="2000" dirty="0" err="1">
                <a:latin typeface="Helvetica" pitchFamily="2" charset="0"/>
              </a:rPr>
              <a:t>areas</a:t>
            </a:r>
            <a:endParaRPr lang="de-DE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" pitchFamily="2" charset="0"/>
              </a:rPr>
              <a:t>70% </a:t>
            </a:r>
            <a:r>
              <a:rPr lang="de-DE" sz="2000" dirty="0" err="1">
                <a:latin typeface="Helvetica" pitchFamily="2" charset="0"/>
              </a:rPr>
              <a:t>of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greenhouse</a:t>
            </a:r>
            <a:r>
              <a:rPr lang="de-DE" sz="2000" dirty="0">
                <a:latin typeface="Helvetica" pitchFamily="2" charset="0"/>
              </a:rPr>
              <a:t> gas </a:t>
            </a:r>
            <a:r>
              <a:rPr lang="de-DE" sz="2000" dirty="0" err="1">
                <a:latin typeface="Helvetica" pitchFamily="2" charset="0"/>
              </a:rPr>
              <a:t>emissions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originate</a:t>
            </a:r>
            <a:r>
              <a:rPr lang="de-DE" sz="2000" dirty="0">
                <a:latin typeface="Helvetica" pitchFamily="2" charset="0"/>
              </a:rPr>
              <a:t> in </a:t>
            </a:r>
            <a:r>
              <a:rPr lang="de-DE" sz="2000" dirty="0" err="1">
                <a:latin typeface="Helvetica" pitchFamily="2" charset="0"/>
              </a:rPr>
              <a:t>cities</a:t>
            </a:r>
            <a:endParaRPr lang="de-DE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" pitchFamily="2" charset="0"/>
              </a:rPr>
              <a:t>Environmental </a:t>
            </a:r>
            <a:r>
              <a:rPr lang="de-DE" sz="2000" dirty="0" err="1">
                <a:latin typeface="Helvetica" pitchFamily="2" charset="0"/>
              </a:rPr>
              <a:t>pollution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increases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significantly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with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further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urbanization</a:t>
            </a:r>
            <a:endParaRPr lang="de-DE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Helvetica" pitchFamily="2" charset="0"/>
              </a:rPr>
              <a:t>WHO:</a:t>
            </a:r>
            <a:r>
              <a:rPr lang="de-DE" sz="2000" dirty="0">
                <a:latin typeface="Helvetica" pitchFamily="2" charset="0"/>
              </a:rPr>
              <a:t> Due </a:t>
            </a:r>
            <a:r>
              <a:rPr lang="de-DE" sz="2000" dirty="0" err="1">
                <a:latin typeface="Helvetica" pitchFamily="2" charset="0"/>
              </a:rPr>
              <a:t>to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the</a:t>
            </a:r>
            <a:r>
              <a:rPr lang="de-DE" sz="2000" dirty="0">
                <a:latin typeface="Helvetica" pitchFamily="2" charset="0"/>
              </a:rPr>
              <a:t> large </a:t>
            </a:r>
            <a:r>
              <a:rPr lang="de-DE" sz="2000" dirty="0" err="1">
                <a:latin typeface="Helvetica" pitchFamily="2" charset="0"/>
              </a:rPr>
              <a:t>number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of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people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living</a:t>
            </a:r>
            <a:r>
              <a:rPr lang="de-DE" sz="2000" dirty="0">
                <a:latin typeface="Helvetica" pitchFamily="2" charset="0"/>
              </a:rPr>
              <a:t> in </a:t>
            </a:r>
            <a:r>
              <a:rPr lang="de-DE" sz="2000" dirty="0" err="1">
                <a:latin typeface="Helvetica" pitchFamily="2" charset="0"/>
              </a:rPr>
              <a:t>cities</a:t>
            </a:r>
            <a:r>
              <a:rPr lang="de-DE" sz="2000" dirty="0">
                <a:latin typeface="Helvetica" pitchFamily="2" charset="0"/>
              </a:rPr>
              <a:t>, </a:t>
            </a:r>
            <a:r>
              <a:rPr lang="de-DE" sz="2000" dirty="0" err="1">
                <a:latin typeface="Helvetica" pitchFamily="2" charset="0"/>
              </a:rPr>
              <a:t>the</a:t>
            </a:r>
            <a:r>
              <a:rPr lang="de-DE" sz="2000" dirty="0">
                <a:latin typeface="Helvetica" pitchFamily="2" charset="0"/>
              </a:rPr>
              <a:t> urban </a:t>
            </a:r>
            <a:r>
              <a:rPr lang="de-DE" sz="2000" dirty="0" err="1">
                <a:latin typeface="Helvetica" pitchFamily="2" charset="0"/>
              </a:rPr>
              <a:t>environment</a:t>
            </a:r>
            <a:r>
              <a:rPr lang="de-DE" sz="2000" dirty="0">
                <a:latin typeface="Helvetica" pitchFamily="2" charset="0"/>
              </a:rPr>
              <a:t> and a </a:t>
            </a:r>
            <a:r>
              <a:rPr lang="de-DE" sz="2000" dirty="0" err="1">
                <a:latin typeface="Helvetica" pitchFamily="2" charset="0"/>
              </a:rPr>
              <a:t>healthy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lifestyle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are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important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for</a:t>
            </a:r>
            <a:r>
              <a:rPr lang="de-DE" sz="2000" dirty="0">
                <a:latin typeface="Helvetica" pitchFamily="2" charset="0"/>
              </a:rPr>
              <a:t> a </a:t>
            </a:r>
            <a:r>
              <a:rPr lang="de-DE" sz="2000" dirty="0" err="1">
                <a:latin typeface="Helvetica" pitchFamily="2" charset="0"/>
              </a:rPr>
              <a:t>healthy</a:t>
            </a:r>
            <a:r>
              <a:rPr lang="de-DE" sz="2000" dirty="0">
                <a:latin typeface="Helvetica" pitchFamily="2" charset="0"/>
              </a:rPr>
              <a:t> </a:t>
            </a:r>
            <a:r>
              <a:rPr lang="de-DE" sz="2000" dirty="0" err="1">
                <a:latin typeface="Helvetica" pitchFamily="2" charset="0"/>
              </a:rPr>
              <a:t>heart</a:t>
            </a:r>
            <a:endParaRPr lang="de-DE" sz="2000" dirty="0">
              <a:latin typeface="Helvetica" pitchFamily="2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9C8F639-4094-1F58-0EA7-94924A1F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831" y="280808"/>
            <a:ext cx="11599254" cy="651686"/>
          </a:xfrm>
        </p:spPr>
        <p:txBody>
          <a:bodyPr>
            <a:normAutofit/>
          </a:bodyPr>
          <a:lstStyle/>
          <a:p>
            <a:r>
              <a:rPr lang="de-DE" sz="2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Meaning</a:t>
            </a:r>
            <a:r>
              <a:rPr lang="de-DE" sz="2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2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of</a:t>
            </a:r>
            <a:r>
              <a:rPr lang="de-DE" sz="2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Cities: </a:t>
            </a:r>
            <a:r>
              <a:rPr lang="de-DE" sz="2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Healthy</a:t>
            </a:r>
            <a:r>
              <a:rPr lang="de-DE" sz="2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City – </a:t>
            </a:r>
            <a:r>
              <a:rPr lang="de-DE" sz="2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Healthy</a:t>
            </a:r>
            <a:r>
              <a:rPr lang="de-DE" sz="2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Heart</a:t>
            </a:r>
            <a:endParaRPr lang="en-GB" sz="24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37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48220-2528-A4E5-6B98-95D4FF2A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05" y="-153859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b="1" dirty="0"/>
              <a:t>In </a:t>
            </a:r>
            <a:r>
              <a:rPr lang="de-DE" sz="3200" b="1" dirty="0" err="1"/>
              <a:t>the</a:t>
            </a:r>
            <a:r>
              <a:rPr lang="de-DE" sz="3200" b="1" dirty="0"/>
              <a:t> Urban Environment: </a:t>
            </a:r>
            <a:r>
              <a:rPr lang="de-DE" sz="3200" b="1" dirty="0" err="1"/>
              <a:t>No</a:t>
            </a:r>
            <a:r>
              <a:rPr lang="de-DE" sz="3200" b="1" dirty="0"/>
              <a:t> </a:t>
            </a:r>
            <a:r>
              <a:rPr lang="de-DE" sz="3200" b="1" dirty="0" err="1"/>
              <a:t>pollutant</a:t>
            </a:r>
            <a:r>
              <a:rPr lang="de-DE" sz="3200" b="1" dirty="0"/>
              <a:t> </a:t>
            </a:r>
            <a:r>
              <a:rPr lang="de-DE" sz="3200" b="1" dirty="0" err="1"/>
              <a:t>acts</a:t>
            </a:r>
            <a:r>
              <a:rPr lang="de-DE" sz="3200" b="1" dirty="0"/>
              <a:t> </a:t>
            </a:r>
            <a:r>
              <a:rPr lang="de-DE" sz="3200" b="1" dirty="0" err="1"/>
              <a:t>alone</a:t>
            </a:r>
            <a:endParaRPr lang="de-DE" sz="32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4C356B-2BB5-456D-41FA-83C6BC6E9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886" y="804502"/>
            <a:ext cx="8736227" cy="61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6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554198F-0033-6531-6FF9-50205D8F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014" y="319037"/>
            <a:ext cx="8981786" cy="65168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We need more greenspace and new urban models ! </a:t>
            </a:r>
          </a:p>
        </p:txBody>
      </p:sp>
      <p:pic>
        <p:nvPicPr>
          <p:cNvPr id="5" name="Grafik 4" descr="Ein Bild, das Zeichnung, Text, Darstellung, Entwurf enthält.&#10;&#10;KI-generierte Inhalte können fehlerhaft sein.">
            <a:extLst>
              <a:ext uri="{FF2B5EF4-FFF2-40B4-BE49-F238E27FC236}">
                <a16:creationId xmlns:a16="http://schemas.microsoft.com/office/drawing/2014/main" id="{EB02B970-5680-617E-F6CE-7ADC32302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13" y="1526568"/>
            <a:ext cx="8981787" cy="48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30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8B3E77C4-31A0-F341-D767-CA4824507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4" y="466009"/>
            <a:ext cx="11172779" cy="610778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2D25847-C368-F429-2B20-A4CD432C3231}"/>
              </a:ext>
            </a:extLst>
          </p:cNvPr>
          <p:cNvSpPr txBox="1"/>
          <p:nvPr/>
        </p:nvSpPr>
        <p:spPr>
          <a:xfrm>
            <a:off x="511629" y="6488668"/>
            <a:ext cx="435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Münzel et al. European Heart Journal 2021</a:t>
            </a:r>
          </a:p>
        </p:txBody>
      </p:sp>
    </p:spTree>
    <p:extLst>
      <p:ext uri="{BB962C8B-B14F-4D97-AF65-F5344CB8AC3E}">
        <p14:creationId xmlns:p14="http://schemas.microsoft.com/office/powerpoint/2010/main" val="2707917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Auto, Baum, Text enthält.&#10;&#10;KI-generierte Inhalte können fehlerhaft sein.">
            <a:extLst>
              <a:ext uri="{FF2B5EF4-FFF2-40B4-BE49-F238E27FC236}">
                <a16:creationId xmlns:a16="http://schemas.microsoft.com/office/drawing/2014/main" id="{6F912FC9-AB91-ADB5-D8BF-7980D43FB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83" y="262820"/>
            <a:ext cx="10392033" cy="633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92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138D2695-04F8-6699-7434-DBB3F1767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10" y="643467"/>
            <a:ext cx="822297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06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7E83F9E8-D59F-92AC-4260-AE436997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32" y="4821970"/>
            <a:ext cx="10718308" cy="14222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351FE01-91C1-0234-7688-3B284F995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09" y="613764"/>
            <a:ext cx="10941731" cy="37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1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4">
            <a:extLst>
              <a:ext uri="{FF2B5EF4-FFF2-40B4-BE49-F238E27FC236}">
                <a16:creationId xmlns:a16="http://schemas.microsoft.com/office/drawing/2014/main" id="{9049FF2D-93EA-3BC5-5FA1-9E7219CE5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70" y="910693"/>
            <a:ext cx="10941731" cy="10946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3600" b="1" dirty="0"/>
              <a:t>Environmental </a:t>
            </a:r>
            <a:r>
              <a:rPr lang="de-DE" sz="3600" b="1" dirty="0" err="1"/>
              <a:t>prevention</a:t>
            </a:r>
            <a:r>
              <a:rPr lang="de-DE" sz="3600" b="1" dirty="0"/>
              <a:t> </a:t>
            </a:r>
            <a:r>
              <a:rPr lang="de-DE" sz="3600" b="1" dirty="0" err="1"/>
              <a:t>is</a:t>
            </a:r>
            <a:r>
              <a:rPr lang="de-DE" sz="3600" b="1" dirty="0"/>
              <a:t> </a:t>
            </a:r>
            <a:r>
              <a:rPr lang="de-DE" sz="3600" b="1" dirty="0" err="1"/>
              <a:t>cardiovascular</a:t>
            </a:r>
            <a:r>
              <a:rPr lang="de-DE" sz="3600" b="1" dirty="0"/>
              <a:t> </a:t>
            </a:r>
            <a:r>
              <a:rPr lang="de-DE" sz="3600" b="1" dirty="0" err="1"/>
              <a:t>prevention</a:t>
            </a:r>
            <a:r>
              <a:rPr lang="de-DE" sz="3600" b="1" dirty="0"/>
              <a:t>, </a:t>
            </a:r>
            <a:r>
              <a:rPr lang="de-DE" sz="3600" b="1" dirty="0" err="1"/>
              <a:t>if</a:t>
            </a:r>
            <a:r>
              <a:rPr lang="de-DE" sz="3600" b="1" dirty="0"/>
              <a:t> </a:t>
            </a:r>
            <a:r>
              <a:rPr lang="de-DE" sz="3600" b="1" dirty="0" err="1"/>
              <a:t>we</a:t>
            </a:r>
            <a:r>
              <a:rPr lang="de-DE" sz="3600" b="1" dirty="0"/>
              <a:t> </a:t>
            </a:r>
            <a:r>
              <a:rPr lang="de-DE" sz="3600" b="1" dirty="0" err="1"/>
              <a:t>accept</a:t>
            </a:r>
            <a:r>
              <a:rPr lang="de-DE" sz="3600" b="1" dirty="0"/>
              <a:t> </a:t>
            </a:r>
            <a:r>
              <a:rPr lang="de-DE" sz="3600" b="1" dirty="0" err="1"/>
              <a:t>the</a:t>
            </a:r>
            <a:endParaRPr lang="de-DE" sz="3600" b="1" dirty="0"/>
          </a:p>
          <a:p>
            <a:pPr marL="0" indent="0" algn="ctr">
              <a:buNone/>
            </a:pPr>
            <a:r>
              <a:rPr lang="de-DE" sz="3600" b="1" dirty="0"/>
              <a:t> </a:t>
            </a:r>
            <a:r>
              <a:rPr lang="de-DE" sz="3600" b="1" dirty="0" err="1"/>
              <a:t>evidence</a:t>
            </a:r>
            <a:r>
              <a:rPr lang="de-DE" sz="3600" b="1" dirty="0"/>
              <a:t> </a:t>
            </a:r>
            <a:r>
              <a:rPr lang="de-DE" sz="3600" b="1" dirty="0" err="1"/>
              <a:t>responsibility</a:t>
            </a:r>
            <a:r>
              <a:rPr lang="de-DE" sz="3600" b="1" dirty="0"/>
              <a:t> </a:t>
            </a:r>
            <a:r>
              <a:rPr lang="de-DE" sz="3600" b="1" dirty="0" err="1"/>
              <a:t>follows</a:t>
            </a:r>
            <a:endParaRPr lang="de-DE" sz="3600" b="1" dirty="0"/>
          </a:p>
          <a:p>
            <a:pPr marL="0" indent="0" algn="ctr">
              <a:buNone/>
            </a:pPr>
            <a:endParaRPr lang="de-DE" sz="36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7AB198A-7BA0-00B0-2524-B4643EDAFF57}"/>
              </a:ext>
            </a:extLst>
          </p:cNvPr>
          <p:cNvSpPr txBox="1"/>
          <p:nvPr/>
        </p:nvSpPr>
        <p:spPr>
          <a:xfrm>
            <a:off x="1325439" y="3606578"/>
            <a:ext cx="95411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When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environment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becomes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cardiovascular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risk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factor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sustainability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becomes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part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our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duty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sz="36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</a:t>
            </a:r>
            <a:r>
              <a:rPr lang="de-DE" sz="3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care.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24332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C392471F-8BAA-6396-614B-80104EBB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677"/>
          <a:stretch>
            <a:fillRect/>
          </a:stretch>
        </p:blipFill>
        <p:spPr>
          <a:xfrm>
            <a:off x="214549" y="3039656"/>
            <a:ext cx="4416153" cy="992338"/>
          </a:xfrm>
          <a:prstGeom prst="rect">
            <a:avLst/>
          </a:prstGeom>
        </p:spPr>
      </p:pic>
      <p:pic>
        <p:nvPicPr>
          <p:cNvPr id="7" name="Grafik 6" descr="Ein Bild, das Text, Screenshot, Katalog enthält.&#10;&#10;KI-generierte Inhalte können fehlerhaft sein.">
            <a:extLst>
              <a:ext uri="{FF2B5EF4-FFF2-40B4-BE49-F238E27FC236}">
                <a16:creationId xmlns:a16="http://schemas.microsoft.com/office/drawing/2014/main" id="{0A824E02-AEA0-D38E-72AB-7AF3739AF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29" y="1051363"/>
            <a:ext cx="7010634" cy="570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77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9EC813-1995-CC97-43C9-DBAD0B742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7" t="9718" r="64160" b="-924"/>
          <a:stretch>
            <a:fillRect/>
          </a:stretch>
        </p:blipFill>
        <p:spPr>
          <a:xfrm>
            <a:off x="23583" y="825500"/>
            <a:ext cx="4167259" cy="6032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AC96B5-7153-64F5-4E60-2195BB43FC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9398"/>
          <a:stretch>
            <a:fillRect/>
          </a:stretch>
        </p:blipFill>
        <p:spPr>
          <a:xfrm>
            <a:off x="2036805" y="157275"/>
            <a:ext cx="7772400" cy="46056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C862588-94DA-8AE5-4ACE-CF7516D3D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912" y="747584"/>
            <a:ext cx="4000500" cy="60325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16238D-624D-D1C7-3D58-C64735D2C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151" y="835282"/>
            <a:ext cx="37846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D9F0206-519B-6A78-2C67-A866F74BD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5652"/>
            <a:ext cx="12329525" cy="67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3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F55C0-B9AA-262C-7C01-868B4A5BA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34" y="2766218"/>
            <a:ext cx="10515600" cy="1325563"/>
          </a:xfrm>
        </p:spPr>
        <p:txBody>
          <a:bodyPr/>
          <a:lstStyle/>
          <a:p>
            <a:pPr algn="ctr"/>
            <a:r>
              <a:rPr lang="de-DE" b="1" dirty="0"/>
              <a:t>“Environmental </a:t>
            </a:r>
            <a:r>
              <a:rPr lang="de-DE" b="1" dirty="0" err="1"/>
              <a:t>cardiology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not a </a:t>
            </a:r>
            <a:r>
              <a:rPr lang="de-DE" b="1" dirty="0" err="1"/>
              <a:t>niche</a:t>
            </a:r>
            <a:r>
              <a:rPr lang="de-DE" b="1" dirty="0"/>
              <a:t> </a:t>
            </a:r>
            <a:r>
              <a:rPr lang="de-DE" b="1" dirty="0" err="1"/>
              <a:t>topic</a:t>
            </a:r>
            <a:r>
              <a:rPr lang="de-DE" b="1" dirty="0"/>
              <a:t>. It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population</a:t>
            </a:r>
            <a:r>
              <a:rPr lang="de-DE" b="1" dirty="0"/>
              <a:t> </a:t>
            </a:r>
            <a:r>
              <a:rPr lang="de-DE" b="1" dirty="0" err="1"/>
              <a:t>cardiology</a:t>
            </a:r>
            <a:r>
              <a:rPr lang="de-DE" b="1" dirty="0"/>
              <a:t>.”</a:t>
            </a:r>
            <a:r>
              <a:rPr lang="de-DE" b="1" dirty="0">
                <a:effectLst/>
              </a:rPr>
              <a:t>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842359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0AC6F69-BE24-F4C9-283E-90FA78CB0F83}"/>
              </a:ext>
            </a:extLst>
          </p:cNvPr>
          <p:cNvSpPr txBox="1">
            <a:spLocks/>
          </p:cNvSpPr>
          <p:nvPr/>
        </p:nvSpPr>
        <p:spPr>
          <a:xfrm>
            <a:off x="825843" y="6559521"/>
            <a:ext cx="84455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Quellenangaben</a:t>
            </a:r>
          </a:p>
        </p:txBody>
      </p:sp>
      <p:pic>
        <p:nvPicPr>
          <p:cNvPr id="5" name="Grafik 4" descr="Ein Bild, das Menschliches Gesicht, Mann, Text, Kleidung enthält.&#10;&#10;Automatisch generierte Beschreibung">
            <a:extLst>
              <a:ext uri="{FF2B5EF4-FFF2-40B4-BE49-F238E27FC236}">
                <a16:creationId xmlns:a16="http://schemas.microsoft.com/office/drawing/2014/main" id="{09E3DC2B-C1DC-5587-B4CD-2B767EBB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41" y="464754"/>
            <a:ext cx="2912370" cy="2964246"/>
          </a:xfrm>
          <a:prstGeom prst="rect">
            <a:avLst/>
          </a:prstGeom>
        </p:spPr>
      </p:pic>
      <p:pic>
        <p:nvPicPr>
          <p:cNvPr id="6" name="Grafik 5" descr="Ein Bild, das Mann, Text, Menschliches Gesicht, Anzug enthält.&#10;&#10;Automatisch generierte Beschreibung">
            <a:extLst>
              <a:ext uri="{FF2B5EF4-FFF2-40B4-BE49-F238E27FC236}">
                <a16:creationId xmlns:a16="http://schemas.microsoft.com/office/drawing/2014/main" id="{D84B1933-DC59-D82C-4213-4B564A991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48" y="89330"/>
            <a:ext cx="3755222" cy="3339670"/>
          </a:xfrm>
          <a:prstGeom prst="rect">
            <a:avLst/>
          </a:prstGeom>
        </p:spPr>
      </p:pic>
      <p:pic>
        <p:nvPicPr>
          <p:cNvPr id="7" name="Grafik 6" descr="Ein Bild, das Kleidung, Text, Person, Anzug enthält.&#10;&#10;KI-generierte Inhalte können fehlerhaft sein.">
            <a:extLst>
              <a:ext uri="{FF2B5EF4-FFF2-40B4-BE49-F238E27FC236}">
                <a16:creationId xmlns:a16="http://schemas.microsoft.com/office/drawing/2014/main" id="{12CE8701-A527-EC58-79D4-945ED628C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75" y="3976338"/>
            <a:ext cx="4350028" cy="2471972"/>
          </a:xfrm>
          <a:prstGeom prst="rect">
            <a:avLst/>
          </a:prstGeom>
        </p:spPr>
      </p:pic>
      <p:pic>
        <p:nvPicPr>
          <p:cNvPr id="8" name="Grafik 7" descr="Ein Bild, das Text, Menschliches Gesicht, Screenshot, Mann enthält.&#10;&#10;KI-generierte Inhalte können fehlerhaft sein.">
            <a:extLst>
              <a:ext uri="{FF2B5EF4-FFF2-40B4-BE49-F238E27FC236}">
                <a16:creationId xmlns:a16="http://schemas.microsoft.com/office/drawing/2014/main" id="{73546BE9-E385-3241-A2CD-8DC3C1D08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73" y="3453714"/>
            <a:ext cx="3424707" cy="31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7DDF3BEA-8DC6-71D2-9CCF-CA7ECAC1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>
                <a:latin typeface="Helvetica" pitchFamily="2" charset="0"/>
              </a:rPr>
              <a:t>The </a:t>
            </a:r>
            <a:r>
              <a:rPr lang="de-DE" sz="4000" dirty="0" err="1">
                <a:latin typeface="Helvetica" pitchFamily="2" charset="0"/>
              </a:rPr>
              <a:t>need</a:t>
            </a:r>
            <a:r>
              <a:rPr lang="de-DE" sz="4000" dirty="0">
                <a:latin typeface="Helvetica" pitchFamily="2" charset="0"/>
              </a:rPr>
              <a:t> </a:t>
            </a:r>
            <a:r>
              <a:rPr lang="de-DE" sz="4000" dirty="0" err="1">
                <a:latin typeface="Helvetica" pitchFamily="2" charset="0"/>
              </a:rPr>
              <a:t>for</a:t>
            </a:r>
            <a:r>
              <a:rPr lang="de-DE" sz="4000" dirty="0">
                <a:latin typeface="Helvetica" pitchFamily="2" charset="0"/>
              </a:rPr>
              <a:t> a rapid fossil </a:t>
            </a:r>
            <a:r>
              <a:rPr lang="de-DE" sz="4000" dirty="0" err="1">
                <a:latin typeface="Helvetica" pitchFamily="2" charset="0"/>
              </a:rPr>
              <a:t>fuel</a:t>
            </a:r>
            <a:r>
              <a:rPr lang="de-DE" sz="4000" dirty="0">
                <a:latin typeface="Helvetica" pitchFamily="2" charset="0"/>
              </a:rPr>
              <a:t> </a:t>
            </a:r>
            <a:r>
              <a:rPr lang="de-DE" sz="4000" dirty="0" err="1">
                <a:latin typeface="Helvetica" pitchFamily="2" charset="0"/>
              </a:rPr>
              <a:t>phaseout</a:t>
            </a:r>
            <a:r>
              <a:rPr lang="de-DE" sz="4000" dirty="0">
                <a:latin typeface="Helvetica" pitchFamily="2" charset="0"/>
              </a:rPr>
              <a:t>: a </a:t>
            </a:r>
            <a:r>
              <a:rPr lang="de-DE" sz="4000" dirty="0" err="1">
                <a:latin typeface="Helvetica" pitchFamily="2" charset="0"/>
              </a:rPr>
              <a:t>cardiovascular</a:t>
            </a:r>
            <a:r>
              <a:rPr lang="de-DE" sz="4000" dirty="0">
                <a:latin typeface="Helvetica" pitchFamily="2" charset="0"/>
              </a:rPr>
              <a:t> </a:t>
            </a:r>
            <a:r>
              <a:rPr lang="de-DE" sz="4000" dirty="0" err="1">
                <a:latin typeface="Helvetica" pitchFamily="2" charset="0"/>
              </a:rPr>
              <a:t>prevention</a:t>
            </a:r>
            <a:r>
              <a:rPr lang="de-DE" sz="4000" dirty="0">
                <a:latin typeface="Helvetica" pitchFamily="2" charset="0"/>
              </a:rPr>
              <a:t> </a:t>
            </a:r>
            <a:r>
              <a:rPr lang="de-DE" sz="4000" dirty="0" err="1">
                <a:latin typeface="Helvetica" pitchFamily="2" charset="0"/>
              </a:rPr>
              <a:t>priority</a:t>
            </a:r>
            <a:endParaRPr lang="de-DE" sz="4000" dirty="0">
              <a:latin typeface="Helvetica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2B4E48B-C11E-7158-4E4F-4C447918F750}"/>
              </a:ext>
            </a:extLst>
          </p:cNvPr>
          <p:cNvSpPr txBox="1"/>
          <p:nvPr/>
        </p:nvSpPr>
        <p:spPr>
          <a:xfrm>
            <a:off x="603422" y="6488668"/>
            <a:ext cx="814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Lelieveld</a:t>
            </a:r>
            <a:r>
              <a:rPr lang="de-DE" dirty="0"/>
              <a:t> , Münzel et al. British Medical Journal 2023, </a:t>
            </a:r>
            <a:r>
              <a:rPr lang="de-DE" dirty="0" err="1"/>
              <a:t>Lelieveld</a:t>
            </a:r>
            <a:r>
              <a:rPr lang="de-DE" dirty="0"/>
              <a:t> Münzel EHJ 2019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A40158-F287-3E25-DB7F-F6B26C213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22" y="1611080"/>
            <a:ext cx="10750378" cy="47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1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8A5A8B-EEBB-EB64-DB77-DC85F3F5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08" y="2403990"/>
            <a:ext cx="11143734" cy="1325563"/>
          </a:xfrm>
        </p:spPr>
        <p:txBody>
          <a:bodyPr>
            <a:noAutofit/>
          </a:bodyPr>
          <a:lstStyle/>
          <a:p>
            <a:pPr algn="ctr"/>
            <a:r>
              <a:rPr lang="de-DE" sz="3600" dirty="0"/>
              <a:t>The </a:t>
            </a:r>
            <a:r>
              <a:rPr lang="de-DE" sz="3600" dirty="0" err="1"/>
              <a:t>phaseout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fossil </a:t>
            </a:r>
            <a:r>
              <a:rPr lang="de-DE" sz="3600" dirty="0" err="1"/>
              <a:t>fuel</a:t>
            </a:r>
            <a:r>
              <a:rPr lang="de-DE" sz="3600" dirty="0"/>
              <a:t> </a:t>
            </a:r>
            <a:r>
              <a:rPr lang="de-DE" sz="3600" dirty="0" err="1"/>
              <a:t>is</a:t>
            </a:r>
            <a:r>
              <a:rPr lang="de-DE" sz="3600" dirty="0"/>
              <a:t> </a:t>
            </a:r>
            <a:r>
              <a:rPr lang="de-DE" sz="3600" dirty="0" err="1"/>
              <a:t>one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most</a:t>
            </a:r>
            <a:r>
              <a:rPr lang="de-DE" sz="3600" dirty="0"/>
              <a:t> </a:t>
            </a:r>
            <a:r>
              <a:rPr lang="de-DE" sz="3600" dirty="0" err="1"/>
              <a:t>effective</a:t>
            </a:r>
            <a:r>
              <a:rPr lang="de-DE" sz="3600" dirty="0"/>
              <a:t> </a:t>
            </a:r>
            <a:r>
              <a:rPr lang="de-DE" sz="3600" dirty="0" err="1"/>
              <a:t>strategies</a:t>
            </a:r>
            <a:r>
              <a:rPr lang="de-DE" sz="3600" dirty="0"/>
              <a:t>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err="1"/>
              <a:t>protect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climate</a:t>
            </a:r>
            <a:r>
              <a:rPr lang="de-DE" sz="3600" dirty="0"/>
              <a:t>, and </a:t>
            </a:r>
            <a:r>
              <a:rPr lang="de-DE" sz="3600" dirty="0" err="1"/>
              <a:t>reduce</a:t>
            </a:r>
            <a:r>
              <a:rPr lang="de-DE" sz="3600" dirty="0"/>
              <a:t> </a:t>
            </a:r>
            <a:r>
              <a:rPr lang="de-DE" sz="3600" dirty="0" err="1"/>
              <a:t>cardiovascular</a:t>
            </a:r>
            <a:r>
              <a:rPr lang="de-DE" sz="3600" dirty="0"/>
              <a:t> </a:t>
            </a:r>
            <a:r>
              <a:rPr lang="de-DE" sz="3600" dirty="0" err="1"/>
              <a:t>disease</a:t>
            </a:r>
            <a:r>
              <a:rPr lang="de-DE" sz="3600" dirty="0"/>
              <a:t> and </a:t>
            </a:r>
            <a:r>
              <a:rPr lang="de-DE" sz="3600" dirty="0" err="1"/>
              <a:t>premature</a:t>
            </a:r>
            <a:r>
              <a:rPr lang="de-DE" sz="3600" dirty="0"/>
              <a:t> </a:t>
            </a:r>
            <a:r>
              <a:rPr lang="de-DE" sz="3600" dirty="0" err="1"/>
              <a:t>deaths</a:t>
            </a:r>
            <a:r>
              <a:rPr lang="de-DE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55799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D1041DBB-9362-5961-CCEE-7DCBDB745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2" y="2463800"/>
            <a:ext cx="5479679" cy="3071350"/>
          </a:xfrm>
          <a:prstGeom prst="rect">
            <a:avLst/>
          </a:prstGeom>
        </p:spPr>
      </p:pic>
      <p:pic>
        <p:nvPicPr>
          <p:cNvPr id="5" name="Grafik 4" descr="Ein Bild, das Text, Screenshot, Flugzeug enthält.&#10;&#10;KI-generierte Inhalte können fehlerhaft sein.">
            <a:extLst>
              <a:ext uri="{FF2B5EF4-FFF2-40B4-BE49-F238E27FC236}">
                <a16:creationId xmlns:a16="http://schemas.microsoft.com/office/drawing/2014/main" id="{781E137D-0348-F78D-C197-384860B2B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421" y="0"/>
            <a:ext cx="6420581" cy="3637558"/>
          </a:xfrm>
          <a:prstGeom prst="rect">
            <a:avLst/>
          </a:prstGeom>
        </p:spPr>
      </p:pic>
      <p:pic>
        <p:nvPicPr>
          <p:cNvPr id="6" name="Grafik 5" descr="Ein Bild, das Text, Screenshot, Schrift, Logo enthält.&#10;&#10;KI-generierte Inhalte können fehlerhaft sein.">
            <a:extLst>
              <a:ext uri="{FF2B5EF4-FFF2-40B4-BE49-F238E27FC236}">
                <a16:creationId xmlns:a16="http://schemas.microsoft.com/office/drawing/2014/main" id="{B66E9C58-1B55-8350-1083-4BC014DA0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419" y="4131837"/>
            <a:ext cx="6420581" cy="233142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9F11F2-BD93-9D17-8205-8C20609D1E22}"/>
              </a:ext>
            </a:extLst>
          </p:cNvPr>
          <p:cNvSpPr txBox="1"/>
          <p:nvPr/>
        </p:nvSpPr>
        <p:spPr>
          <a:xfrm>
            <a:off x="5658421" y="-8387"/>
            <a:ext cx="3511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Over 130 Millio </a:t>
            </a:r>
            <a:r>
              <a:rPr lang="de-DE" dirty="0" err="1"/>
              <a:t>affected</a:t>
            </a:r>
            <a:r>
              <a:rPr lang="de-DE" dirty="0"/>
              <a:t> in Europe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830423-CD6C-B0D1-C0FF-BA81017A6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860" y="1142292"/>
            <a:ext cx="385426" cy="44792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FB5DF1A-42BD-7512-282D-DFBAC933E19B}"/>
              </a:ext>
            </a:extLst>
          </p:cNvPr>
          <p:cNvSpPr txBox="1"/>
          <p:nvPr/>
        </p:nvSpPr>
        <p:spPr>
          <a:xfrm>
            <a:off x="6493176" y="2106202"/>
            <a:ext cx="1747308" cy="246221"/>
          </a:xfrm>
          <a:prstGeom prst="rect">
            <a:avLst/>
          </a:prstGeom>
          <a:solidFill>
            <a:srgbClr val="C9FFF9"/>
          </a:solidFill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At least </a:t>
            </a:r>
            <a:r>
              <a:rPr lang="de-DE" sz="1000" b="1" dirty="0">
                <a:solidFill>
                  <a:srgbClr val="FF0000"/>
                </a:solidFill>
              </a:rPr>
              <a:t>30% </a:t>
            </a:r>
            <a:r>
              <a:rPr lang="de-DE" sz="1000" b="1" dirty="0" err="1">
                <a:solidFill>
                  <a:srgbClr val="FF0000"/>
                </a:solidFill>
              </a:rPr>
              <a:t>population</a:t>
            </a:r>
            <a:endParaRPr lang="de-DE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78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</Words>
  <Application>Microsoft Macintosh PowerPoint</Application>
  <PresentationFormat>Breitbild</PresentationFormat>
  <Paragraphs>25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-webkit-standard</vt:lpstr>
      <vt:lpstr>Aptos</vt:lpstr>
      <vt:lpstr>Aptos Display</vt:lpstr>
      <vt:lpstr>Arial</vt:lpstr>
      <vt:lpstr>Helvetica</vt:lpstr>
      <vt:lpstr>Soho Pro</vt:lpstr>
      <vt:lpstr>Office</vt:lpstr>
      <vt:lpstr>PowerPoint-Präsentation</vt:lpstr>
      <vt:lpstr>PowerPoint-Präsentation</vt:lpstr>
      <vt:lpstr>PowerPoint-Präsentation</vt:lpstr>
      <vt:lpstr>PowerPoint-Präsentation</vt:lpstr>
      <vt:lpstr>“Environmental cardiology is not a niche topic. It is population cardiology.” </vt:lpstr>
      <vt:lpstr>PowerPoint-Präsentation</vt:lpstr>
      <vt:lpstr>The need for a rapid fossil fuel phaseout: a cardiovascular prevention priority</vt:lpstr>
      <vt:lpstr>The phaseout of fossil fuel is one of the most effective strategies to protect the climate, and reduce cardiovascular disease and premature deaths  </vt:lpstr>
      <vt:lpstr>PowerPoint-Präsentation</vt:lpstr>
      <vt:lpstr>PowerPoint-Präsentation</vt:lpstr>
      <vt:lpstr>PowerPoint-Präsentation</vt:lpstr>
      <vt:lpstr>Meaning of Cities: Healthy City – Healthy Heart</vt:lpstr>
      <vt:lpstr>In the Urban Environment: No pollutant acts alone</vt:lpstr>
      <vt:lpstr>We need more greenspace and new urban models ! 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Muenzel</dc:creator>
  <cp:lastModifiedBy>Thomas Muenzel</cp:lastModifiedBy>
  <cp:revision>15</cp:revision>
  <dcterms:created xsi:type="dcterms:W3CDTF">2026-06-14T19:54:32Z</dcterms:created>
  <dcterms:modified xsi:type="dcterms:W3CDTF">2026-06-16T10:11:31Z</dcterms:modified>
</cp:coreProperties>
</file>