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9C2774E4-5C64-4C62-984F-3967F8EB8213}"/>
              </a:ext>
            </a:extLst>
          </p:cNvPr>
          <p:cNvCxnSpPr>
            <a:cxnSpLocks/>
          </p:cNvCxnSpPr>
          <p:nvPr userDrawn="1"/>
        </p:nvCxnSpPr>
        <p:spPr>
          <a:xfrm>
            <a:off x="0" y="836712"/>
            <a:ext cx="12192000" cy="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88241F9B-0D2C-427A-A3BB-2BECB174CFED}"/>
              </a:ext>
            </a:extLst>
          </p:cNvPr>
          <p:cNvCxnSpPr>
            <a:cxnSpLocks/>
          </p:cNvCxnSpPr>
          <p:nvPr userDrawn="1"/>
        </p:nvCxnSpPr>
        <p:spPr>
          <a:xfrm>
            <a:off x="0" y="6021288"/>
            <a:ext cx="9840416" cy="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180363E9-1308-4C0E-BDA5-CF390AD35CAC}"/>
              </a:ext>
            </a:extLst>
          </p:cNvPr>
          <p:cNvCxnSpPr>
            <a:cxnSpLocks/>
          </p:cNvCxnSpPr>
          <p:nvPr userDrawn="1"/>
        </p:nvCxnSpPr>
        <p:spPr>
          <a:xfrm>
            <a:off x="815413" y="0"/>
            <a:ext cx="0" cy="685800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llipse 27">
            <a:extLst>
              <a:ext uri="{FF2B5EF4-FFF2-40B4-BE49-F238E27FC236}">
                <a16:creationId xmlns:a16="http://schemas.microsoft.com/office/drawing/2014/main" id="{33F0FED1-B8F9-445B-959A-F64BB176898C}"/>
              </a:ext>
            </a:extLst>
          </p:cNvPr>
          <p:cNvSpPr/>
          <p:nvPr userDrawn="1"/>
        </p:nvSpPr>
        <p:spPr>
          <a:xfrm>
            <a:off x="719403" y="740702"/>
            <a:ext cx="192021" cy="192021"/>
          </a:xfrm>
          <a:prstGeom prst="ellipse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0F7C9BB3-3FAB-4AF6-A672-13B009C327B3}"/>
              </a:ext>
            </a:extLst>
          </p:cNvPr>
          <p:cNvSpPr/>
          <p:nvPr userDrawn="1"/>
        </p:nvSpPr>
        <p:spPr>
          <a:xfrm>
            <a:off x="750930" y="5284730"/>
            <a:ext cx="128967" cy="128967"/>
          </a:xfrm>
          <a:prstGeom prst="ellipse">
            <a:avLst/>
          </a:prstGeom>
          <a:solidFill>
            <a:srgbClr val="AE1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30" name="Ellipse 29">
            <a:extLst>
              <a:ext uri="{FF2B5EF4-FFF2-40B4-BE49-F238E27FC236}">
                <a16:creationId xmlns:a16="http://schemas.microsoft.com/office/drawing/2014/main" id="{4953AD7C-105B-44C2-B8FA-6295064382B1}"/>
              </a:ext>
            </a:extLst>
          </p:cNvPr>
          <p:cNvSpPr/>
          <p:nvPr userDrawn="1"/>
        </p:nvSpPr>
        <p:spPr>
          <a:xfrm>
            <a:off x="719403" y="5925278"/>
            <a:ext cx="192021" cy="192021"/>
          </a:xfrm>
          <a:prstGeom prst="ellipse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31" name="Image 30">
            <a:extLst>
              <a:ext uri="{FF2B5EF4-FFF2-40B4-BE49-F238E27FC236}">
                <a16:creationId xmlns:a16="http://schemas.microsoft.com/office/drawing/2014/main" id="{B770CC4A-0144-496C-B843-8E6984A9BF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946736" y="5595171"/>
            <a:ext cx="1907608" cy="978451"/>
          </a:xfrm>
          <a:prstGeom prst="rect">
            <a:avLst/>
          </a:prstGeom>
        </p:spPr>
      </p:pic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386361" y="3356071"/>
            <a:ext cx="9126120" cy="74879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133" b="0">
                <a:solidFill>
                  <a:schemeClr val="tx1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91463" y="5282092"/>
            <a:ext cx="7584835" cy="38404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133" b="0">
                <a:solidFill>
                  <a:srgbClr val="AE1022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1481" y="4770503"/>
            <a:ext cx="7584825" cy="38669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133" b="0">
                <a:solidFill>
                  <a:schemeClr val="tx1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391480" y="1237013"/>
            <a:ext cx="9024995" cy="1110904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800"/>
              </a:spcBef>
              <a:buNone/>
              <a:defRPr sz="6400" b="1" i="0" baseline="0">
                <a:solidFill>
                  <a:schemeClr val="accent1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4064367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67AF0-2ED8-BD46-3883-DA990FC98B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5F2193-9FB7-33A5-36D3-1304144D3A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0196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16F19A3-8D60-0387-7366-5DCC31670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5BD8-0156-5D4C-9B57-A1F2ABD91B80}" type="datetimeFigureOut">
              <a:rPr lang="it-IT" smtClean="0"/>
              <a:t>19/03/2026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0FA9266-1F30-E480-D50C-11D4C71F7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55A9975-35ED-DDC5-706D-2332C3664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0B2CA-6E7B-7D4F-BAD5-46689F11841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543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69"/>
            <a:ext cx="9887645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733" b="1">
                <a:solidFill>
                  <a:schemeClr val="accent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31800" y="1220755"/>
            <a:ext cx="10176933" cy="5187245"/>
          </a:xfrm>
          <a:prstGeom prst="rect">
            <a:avLst/>
          </a:prstGeom>
        </p:spPr>
        <p:txBody>
          <a:bodyPr/>
          <a:lstStyle>
            <a:lvl1pPr marL="241294" indent="-241294" defTabSz="479988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596885" indent="-239178" defTabSz="47835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838179" indent="-23917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073124" indent="-23917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3124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1314418" indent="-23917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555712" indent="-23917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435064" algn="l"/>
              </a:tabLst>
              <a:defRPr sz="2400"/>
            </a:lvl6pPr>
            <a:lvl7pPr marL="1795155" indent="-239178">
              <a:buClr>
                <a:srgbClr val="C00000"/>
              </a:buClr>
              <a:defRPr sz="2400"/>
            </a:lvl7pPr>
            <a:lvl8pPr marL="2039949" indent="-239178">
              <a:buClr>
                <a:srgbClr val="C00000"/>
              </a:buClr>
              <a:defRPr sz="2400"/>
            </a:lvl8pPr>
            <a:lvl9pPr marL="3232070" indent="-304792">
              <a:buClr>
                <a:srgbClr val="C00000"/>
              </a:buClr>
              <a:buNone/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8072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75713D93-C919-4892-838C-B532C4D773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69"/>
            <a:ext cx="9887645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733" b="1" baseline="0">
                <a:solidFill>
                  <a:schemeClr val="accent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229074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8A1CE93C-D99C-4EDD-BA67-BCAAD8049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7567" y="1818887"/>
            <a:ext cx="9101139" cy="153678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3733" b="1">
                <a:solidFill>
                  <a:schemeClr val="accent1"/>
                </a:solidFill>
                <a:latin typeface="+mj-lt"/>
              </a:defRPr>
            </a:lvl1pPr>
            <a:lvl2pPr marL="355582" indent="0">
              <a:buNone/>
              <a:defRPr/>
            </a:lvl2pPr>
            <a:lvl3pPr marL="709048" indent="0">
              <a:buNone/>
              <a:defRPr/>
            </a:lvl3pPr>
            <a:lvl4pPr marL="1079446" indent="0">
              <a:buNone/>
              <a:defRPr/>
            </a:lvl4pPr>
            <a:lvl5pPr marL="1435028" indent="0">
              <a:buNone/>
              <a:defRPr/>
            </a:lvl5pPr>
          </a:lstStyle>
          <a:p>
            <a:pPr lvl="0"/>
            <a:r>
              <a:rPr lang="en-GB" dirty="0"/>
              <a:t>S</a:t>
            </a:r>
            <a:r>
              <a:rPr lang="en-US" dirty="0" err="1"/>
              <a:t>ub</a:t>
            </a:r>
            <a:r>
              <a:rPr lang="en-US" dirty="0"/>
              <a:t>-Title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DF46A-1BA8-44CA-B779-2ACC2C319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7569" y="3429001"/>
            <a:ext cx="9101137" cy="2190751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+mn-lt"/>
              </a:defRPr>
            </a:lvl1pPr>
            <a:lvl2pPr indent="-355191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indent="-355191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indent="-355191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indent="-355191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302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5912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247CBA-F3C9-F4CE-3637-68E0CA00F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34BBFB-1F37-753D-AC37-C50844FC3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A29028-128B-93F2-C7EA-4D18E81D4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560E-A93B-4C3A-A4A9-2CEDE3542F80}" type="datetimeFigureOut">
              <a:rPr lang="es-ES" smtClean="0"/>
              <a:t>19/03/2026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2452820-AD14-17EF-4B7E-4A951F7A5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52F29A8-AE8E-39C4-11B5-31FD3B3D5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03090" y="6349165"/>
            <a:ext cx="432001" cy="354963"/>
          </a:xfrm>
          <a:prstGeom prst="rect">
            <a:avLst/>
          </a:prstGeom>
        </p:spPr>
        <p:txBody>
          <a:bodyPr/>
          <a:lstStyle/>
          <a:p>
            <a:fld id="{26DBDB3D-3FDB-460E-B2F1-610F527AA409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9081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énér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5">
            <a:extLst>
              <a:ext uri="{FF2B5EF4-FFF2-40B4-BE49-F238E27FC236}">
                <a16:creationId xmlns:a16="http://schemas.microsoft.com/office/drawing/2014/main" id="{551FB21A-0E6D-4C3A-92F2-1A4C404F796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70"/>
            <a:ext cx="4703068" cy="96010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467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First line</a:t>
            </a:r>
            <a:br>
              <a:rPr lang="en-US" dirty="0"/>
            </a:br>
            <a:r>
              <a:rPr lang="en-US" dirty="0"/>
              <a:t>Of the headline</a:t>
            </a:r>
          </a:p>
        </p:txBody>
      </p:sp>
      <p:sp>
        <p:nvSpPr>
          <p:cNvPr id="13" name="Espace réservé du contenu 12">
            <a:extLst>
              <a:ext uri="{FF2B5EF4-FFF2-40B4-BE49-F238E27FC236}">
                <a16:creationId xmlns:a16="http://schemas.microsoft.com/office/drawing/2014/main" id="{861B12CF-C574-4831-92D6-4B1240FED72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31800" y="1604434"/>
            <a:ext cx="10368723" cy="41296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  <a:lvl2pPr marL="355591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2pPr>
            <a:lvl3pPr marL="709065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3pPr>
            <a:lvl4pPr marL="1079473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4pPr>
            <a:lvl5pPr marL="1435064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fr-FR" dirty="0"/>
              <a:t>Cliquez pour ajouter le type de contenu souhaité</a:t>
            </a:r>
          </a:p>
        </p:txBody>
      </p:sp>
    </p:spTree>
    <p:extLst>
      <p:ext uri="{BB962C8B-B14F-4D97-AF65-F5344CB8AC3E}">
        <p14:creationId xmlns:p14="http://schemas.microsoft.com/office/powerpoint/2010/main" val="2794671800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4C4DCEFD-DF8E-49D5-AC57-A796E5A2170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70"/>
            <a:ext cx="4703068" cy="96010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467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First line</a:t>
            </a:r>
            <a:br>
              <a:rPr lang="en-US" dirty="0"/>
            </a:br>
            <a:r>
              <a:rPr lang="en-US" dirty="0"/>
              <a:t>Of the headline</a:t>
            </a:r>
          </a:p>
        </p:txBody>
      </p:sp>
      <p:sp>
        <p:nvSpPr>
          <p:cNvPr id="5" name="Espace réservé du texte 7">
            <a:extLst>
              <a:ext uri="{FF2B5EF4-FFF2-40B4-BE49-F238E27FC236}">
                <a16:creationId xmlns:a16="http://schemas.microsoft.com/office/drawing/2014/main" id="{1445E308-E33D-4DD7-B528-7AAEF390C5A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99456" y="2660915"/>
            <a:ext cx="2496277" cy="303758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416"/>
              </a:spcBef>
              <a:buNone/>
              <a:defRPr sz="1733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fr-FR" dirty="0"/>
              <a:t>Abusus enim multitudine </a:t>
            </a:r>
            <a:r>
              <a:rPr lang="fr-FR" dirty="0" err="1"/>
              <a:t>hominum</a:t>
            </a:r>
            <a:r>
              <a:rPr lang="fr-FR" dirty="0"/>
              <a:t>, </a:t>
            </a:r>
            <a:r>
              <a:rPr lang="fr-FR" dirty="0" err="1"/>
              <a:t>quam</a:t>
            </a:r>
            <a:r>
              <a:rPr lang="fr-FR" dirty="0"/>
              <a:t> </a:t>
            </a:r>
            <a:r>
              <a:rPr lang="fr-FR" dirty="0" err="1"/>
              <a:t>tranquillis</a:t>
            </a:r>
            <a:r>
              <a:rPr lang="fr-FR" dirty="0"/>
              <a:t> in rebus </a:t>
            </a:r>
            <a:r>
              <a:rPr lang="fr-FR" dirty="0" err="1"/>
              <a:t>diutius</a:t>
            </a:r>
            <a:r>
              <a:rPr lang="fr-FR" dirty="0"/>
              <a:t> </a:t>
            </a:r>
            <a:r>
              <a:rPr lang="fr-FR" dirty="0" err="1"/>
              <a:t>rexit</a:t>
            </a:r>
            <a:r>
              <a:rPr lang="fr-FR" dirty="0"/>
              <a:t>, ex </a:t>
            </a:r>
            <a:r>
              <a:rPr lang="fr-FR" dirty="0" err="1"/>
              <a:t>agrestibus</a:t>
            </a:r>
            <a:r>
              <a:rPr lang="fr-FR" dirty="0"/>
              <a:t> </a:t>
            </a:r>
            <a:r>
              <a:rPr lang="fr-FR" dirty="0" err="1"/>
              <a:t>habitaculis</a:t>
            </a:r>
            <a:r>
              <a:rPr lang="fr-FR" dirty="0"/>
              <a:t> </a:t>
            </a:r>
            <a:r>
              <a:rPr lang="fr-FR" dirty="0" err="1"/>
              <a:t>urbes</a:t>
            </a:r>
            <a:r>
              <a:rPr lang="fr-FR" dirty="0"/>
              <a:t> </a:t>
            </a:r>
            <a:r>
              <a:rPr lang="fr-FR" dirty="0" err="1"/>
              <a:t>construxit</a:t>
            </a:r>
            <a:r>
              <a:rPr lang="fr-FR" dirty="0"/>
              <a:t> </a:t>
            </a:r>
            <a:r>
              <a:rPr lang="fr-FR" dirty="0" err="1"/>
              <a:t>multis</a:t>
            </a:r>
            <a:r>
              <a:rPr lang="fr-FR" dirty="0"/>
              <a:t> </a:t>
            </a:r>
            <a:r>
              <a:rPr lang="fr-FR" dirty="0" err="1"/>
              <a:t>opibus</a:t>
            </a:r>
            <a:r>
              <a:rPr lang="fr-FR" dirty="0"/>
              <a:t> </a:t>
            </a:r>
            <a:r>
              <a:rPr lang="fr-FR" dirty="0" err="1"/>
              <a:t>firmas</a:t>
            </a:r>
            <a:endParaRPr lang="fr-FR" dirty="0"/>
          </a:p>
        </p:txBody>
      </p:sp>
      <p:sp>
        <p:nvSpPr>
          <p:cNvPr id="6" name="Espace réservé du texte 7">
            <a:extLst>
              <a:ext uri="{FF2B5EF4-FFF2-40B4-BE49-F238E27FC236}">
                <a16:creationId xmlns:a16="http://schemas.microsoft.com/office/drawing/2014/main" id="{3838AEB7-814F-4501-B3B0-295E0864830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99456" y="2276873"/>
            <a:ext cx="2496277" cy="38404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416"/>
              </a:spcBef>
              <a:buNone/>
              <a:defRPr sz="1867" b="1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fr-FR" dirty="0"/>
              <a:t>Subtitle</a:t>
            </a:r>
          </a:p>
        </p:txBody>
      </p:sp>
      <p:sp>
        <p:nvSpPr>
          <p:cNvPr id="8" name="Espace réservé du graphique 7">
            <a:extLst>
              <a:ext uri="{FF2B5EF4-FFF2-40B4-BE49-F238E27FC236}">
                <a16:creationId xmlns:a16="http://schemas.microsoft.com/office/drawing/2014/main" id="{DF18E9B8-1D26-4B26-97FC-0474D1DFA809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4463819" y="1508787"/>
            <a:ext cx="4608512" cy="41897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33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icon to add chart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5009513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56A01797-8D6C-4BBB-8B5F-CB24DB662E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70"/>
            <a:ext cx="4703068" cy="96010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467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First line</a:t>
            </a:r>
            <a:br>
              <a:rPr lang="en-US" dirty="0"/>
            </a:br>
            <a:r>
              <a:rPr lang="en-US" dirty="0"/>
              <a:t>Of the headline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EF734305-4997-41D6-B5C3-AD35E80BE4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23927" y="2180862"/>
            <a:ext cx="4032448" cy="303758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416"/>
              </a:spcBef>
              <a:buNone/>
              <a:defRPr sz="1733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fr-FR" dirty="0"/>
              <a:t>Abusus enim multitudine </a:t>
            </a:r>
            <a:r>
              <a:rPr lang="fr-FR" dirty="0" err="1"/>
              <a:t>hominum</a:t>
            </a:r>
            <a:r>
              <a:rPr lang="fr-FR" dirty="0"/>
              <a:t>, </a:t>
            </a:r>
            <a:r>
              <a:rPr lang="fr-FR" dirty="0" err="1"/>
              <a:t>quam</a:t>
            </a:r>
            <a:r>
              <a:rPr lang="fr-FR" dirty="0"/>
              <a:t> </a:t>
            </a:r>
            <a:r>
              <a:rPr lang="fr-FR" dirty="0" err="1"/>
              <a:t>tranquillis</a:t>
            </a:r>
            <a:r>
              <a:rPr lang="fr-FR" dirty="0"/>
              <a:t> in rebus </a:t>
            </a:r>
            <a:r>
              <a:rPr lang="fr-FR" dirty="0" err="1"/>
              <a:t>diutius</a:t>
            </a:r>
            <a:r>
              <a:rPr lang="fr-FR" dirty="0"/>
              <a:t> </a:t>
            </a:r>
            <a:r>
              <a:rPr lang="fr-FR" dirty="0" err="1"/>
              <a:t>rexit</a:t>
            </a:r>
            <a:r>
              <a:rPr lang="fr-FR" dirty="0"/>
              <a:t>, ex </a:t>
            </a:r>
            <a:r>
              <a:rPr lang="fr-FR" dirty="0" err="1"/>
              <a:t>agrestibus</a:t>
            </a:r>
            <a:r>
              <a:rPr lang="fr-FR" dirty="0"/>
              <a:t> </a:t>
            </a:r>
            <a:r>
              <a:rPr lang="fr-FR" dirty="0" err="1"/>
              <a:t>habitaculis</a:t>
            </a:r>
            <a:r>
              <a:rPr lang="fr-FR" dirty="0"/>
              <a:t> </a:t>
            </a:r>
            <a:r>
              <a:rPr lang="fr-FR" dirty="0" err="1"/>
              <a:t>urbes</a:t>
            </a:r>
            <a:r>
              <a:rPr lang="fr-FR" dirty="0"/>
              <a:t> </a:t>
            </a:r>
            <a:r>
              <a:rPr lang="fr-FR" dirty="0" err="1"/>
              <a:t>construxit</a:t>
            </a:r>
            <a:r>
              <a:rPr lang="fr-FR" dirty="0"/>
              <a:t> </a:t>
            </a:r>
            <a:r>
              <a:rPr lang="fr-FR" dirty="0" err="1"/>
              <a:t>multis</a:t>
            </a:r>
            <a:r>
              <a:rPr lang="fr-FR" dirty="0"/>
              <a:t> </a:t>
            </a:r>
            <a:r>
              <a:rPr lang="fr-FR" dirty="0" err="1"/>
              <a:t>opibus</a:t>
            </a:r>
            <a:r>
              <a:rPr lang="fr-FR" dirty="0"/>
              <a:t> </a:t>
            </a:r>
            <a:r>
              <a:rPr lang="fr-FR" dirty="0" err="1"/>
              <a:t>firmas</a:t>
            </a:r>
            <a:r>
              <a:rPr lang="fr-FR" dirty="0"/>
              <a:t> et </a:t>
            </a:r>
            <a:r>
              <a:rPr lang="fr-FR" dirty="0" err="1"/>
              <a:t>viribus</a:t>
            </a:r>
            <a:r>
              <a:rPr lang="fr-FR" dirty="0"/>
              <a:t>, </a:t>
            </a:r>
            <a:r>
              <a:rPr lang="fr-FR" dirty="0" err="1"/>
              <a:t>quarum</a:t>
            </a:r>
            <a:r>
              <a:rPr lang="fr-FR" dirty="0"/>
              <a:t> ad </a:t>
            </a:r>
            <a:r>
              <a:rPr lang="fr-FR" dirty="0" err="1"/>
              <a:t>praesens</a:t>
            </a:r>
            <a:r>
              <a:rPr lang="fr-FR" dirty="0"/>
              <a:t> </a:t>
            </a:r>
            <a:r>
              <a:rPr lang="fr-FR" dirty="0" err="1"/>
              <a:t>pleraeque</a:t>
            </a:r>
            <a:r>
              <a:rPr lang="fr-FR" dirty="0"/>
              <a:t> </a:t>
            </a:r>
            <a:r>
              <a:rPr lang="fr-FR" dirty="0" err="1"/>
              <a:t>licet</a:t>
            </a:r>
            <a:r>
              <a:rPr lang="fr-FR" dirty="0"/>
              <a:t> </a:t>
            </a:r>
            <a:r>
              <a:rPr lang="fr-FR" dirty="0" err="1"/>
              <a:t>Graecis</a:t>
            </a:r>
            <a:r>
              <a:rPr lang="fr-FR" dirty="0"/>
              <a:t> </a:t>
            </a:r>
            <a:r>
              <a:rPr lang="fr-FR" dirty="0" err="1"/>
              <a:t>nominibus</a:t>
            </a:r>
            <a:r>
              <a:rPr lang="fr-FR" dirty="0"/>
              <a:t> </a:t>
            </a:r>
            <a:r>
              <a:rPr lang="fr-FR" dirty="0" err="1"/>
              <a:t>appellentur</a:t>
            </a:r>
            <a:r>
              <a:rPr lang="fr-FR" dirty="0"/>
              <a:t>, </a:t>
            </a:r>
            <a:r>
              <a:rPr lang="fr-FR" dirty="0" err="1"/>
              <a:t>quae</a:t>
            </a:r>
            <a:r>
              <a:rPr lang="fr-FR" dirty="0"/>
              <a:t> </a:t>
            </a:r>
            <a:r>
              <a:rPr lang="fr-FR" dirty="0" err="1"/>
              <a:t>isdem</a:t>
            </a:r>
            <a:r>
              <a:rPr lang="fr-FR" dirty="0"/>
              <a:t> ad </a:t>
            </a:r>
            <a:r>
              <a:rPr lang="fr-FR" dirty="0" err="1"/>
              <a:t>arbitrium</a:t>
            </a:r>
            <a:r>
              <a:rPr lang="fr-FR" dirty="0"/>
              <a:t> </a:t>
            </a:r>
            <a:r>
              <a:rPr lang="fr-FR" dirty="0" err="1"/>
              <a:t>inposita</a:t>
            </a:r>
            <a:r>
              <a:rPr lang="fr-FR" dirty="0"/>
              <a:t> </a:t>
            </a:r>
            <a:r>
              <a:rPr lang="fr-FR" dirty="0" err="1"/>
              <a:t>sunt</a:t>
            </a:r>
            <a:r>
              <a:rPr lang="fr-FR" dirty="0"/>
              <a:t> </a:t>
            </a:r>
            <a:r>
              <a:rPr lang="fr-FR" dirty="0" err="1"/>
              <a:t>conditoris</a:t>
            </a:r>
            <a:r>
              <a:rPr lang="fr-FR" dirty="0"/>
              <a:t>, </a:t>
            </a:r>
            <a:r>
              <a:rPr lang="fr-FR" dirty="0" err="1"/>
              <a:t>primigenia</a:t>
            </a:r>
            <a:r>
              <a:rPr lang="fr-FR" dirty="0"/>
              <a:t> </a:t>
            </a:r>
            <a:r>
              <a:rPr lang="fr-FR" dirty="0" err="1"/>
              <a:t>tamen</a:t>
            </a:r>
            <a:r>
              <a:rPr lang="fr-FR" dirty="0"/>
              <a:t> nomina non </a:t>
            </a:r>
            <a:r>
              <a:rPr lang="fr-FR" dirty="0" err="1"/>
              <a:t>amittunt</a:t>
            </a:r>
            <a:r>
              <a:rPr lang="fr-FR" dirty="0"/>
              <a:t>, </a:t>
            </a:r>
            <a:r>
              <a:rPr lang="fr-FR" dirty="0" err="1"/>
              <a:t>quae</a:t>
            </a:r>
            <a:r>
              <a:rPr lang="fr-FR" dirty="0"/>
              <a:t> </a:t>
            </a:r>
            <a:r>
              <a:rPr lang="fr-FR" dirty="0" err="1"/>
              <a:t>eis</a:t>
            </a:r>
            <a:endParaRPr lang="fr-FR" dirty="0"/>
          </a:p>
        </p:txBody>
      </p:sp>
      <p:sp>
        <p:nvSpPr>
          <p:cNvPr id="9" name="Espace réservé du texte 7">
            <a:extLst>
              <a:ext uri="{FF2B5EF4-FFF2-40B4-BE49-F238E27FC236}">
                <a16:creationId xmlns:a16="http://schemas.microsoft.com/office/drawing/2014/main" id="{2527C28F-4A99-4774-A672-5D1B9EEC6F5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423927" y="1796819"/>
            <a:ext cx="4032448" cy="38404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416"/>
              </a:spcBef>
              <a:buNone/>
              <a:defRPr sz="1867" b="1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fr-FR" dirty="0"/>
              <a:t>Subtitle</a:t>
            </a:r>
          </a:p>
        </p:txBody>
      </p:sp>
      <p:sp>
        <p:nvSpPr>
          <p:cNvPr id="11" name="Espace réservé pour une image  10">
            <a:extLst>
              <a:ext uri="{FF2B5EF4-FFF2-40B4-BE49-F238E27FC236}">
                <a16:creationId xmlns:a16="http://schemas.microsoft.com/office/drawing/2014/main" id="{EFADFAF9-AE6E-498A-A329-A501546781A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327" y="1796819"/>
            <a:ext cx="5126567" cy="34205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33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icon to add picture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9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BC4A9C7A-5BA6-4888-A621-AF6B8C0AA0DF}"/>
              </a:ext>
            </a:extLst>
          </p:cNvPr>
          <p:cNvCxnSpPr>
            <a:cxnSpLocks/>
          </p:cNvCxnSpPr>
          <p:nvPr/>
        </p:nvCxnSpPr>
        <p:spPr>
          <a:xfrm>
            <a:off x="237200" y="6520908"/>
            <a:ext cx="12003483" cy="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6D39A238-24AB-44F3-8FE5-EF47858B4208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11472597" y="1056118"/>
            <a:ext cx="0" cy="536878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FA040033-896C-4E78-8EDE-BBF09671494D}"/>
              </a:ext>
            </a:extLst>
          </p:cNvPr>
          <p:cNvCxnSpPr>
            <a:cxnSpLocks/>
          </p:cNvCxnSpPr>
          <p:nvPr/>
        </p:nvCxnSpPr>
        <p:spPr>
          <a:xfrm>
            <a:off x="383365" y="6520909"/>
            <a:ext cx="0" cy="337092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lipse 9">
            <a:extLst>
              <a:ext uri="{FF2B5EF4-FFF2-40B4-BE49-F238E27FC236}">
                <a16:creationId xmlns:a16="http://schemas.microsoft.com/office/drawing/2014/main" id="{6FA7AD36-36F4-4B05-B569-FF77480FB16F}"/>
              </a:ext>
            </a:extLst>
          </p:cNvPr>
          <p:cNvSpPr/>
          <p:nvPr/>
        </p:nvSpPr>
        <p:spPr>
          <a:xfrm>
            <a:off x="239349" y="6376892"/>
            <a:ext cx="288032" cy="288032"/>
          </a:xfrm>
          <a:prstGeom prst="ellipse">
            <a:avLst/>
          </a:prstGeom>
          <a:solidFill>
            <a:srgbClr val="D0D0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39103FAE-72E1-4BCF-93BD-189E9C5D00C2}"/>
              </a:ext>
            </a:extLst>
          </p:cNvPr>
          <p:cNvSpPr/>
          <p:nvPr/>
        </p:nvSpPr>
        <p:spPr>
          <a:xfrm>
            <a:off x="11376587" y="6424898"/>
            <a:ext cx="192021" cy="192021"/>
          </a:xfrm>
          <a:prstGeom prst="ellipse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89271022-20A5-4D9A-84BD-CFB63810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51201"/>
            <a:ext cx="9696448" cy="5461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3333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en-US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74904E-396E-4218-8F2B-633F1212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219200"/>
            <a:ext cx="10515600" cy="521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55591" lvl="0" indent="-355591"/>
            <a:r>
              <a:rPr lang="en-US"/>
              <a:t>Click to edit Master text styles</a:t>
            </a:r>
          </a:p>
          <a:p>
            <a:pPr marL="355591" lvl="1" indent="-355591"/>
            <a:r>
              <a:rPr lang="en-US"/>
              <a:t>Second level</a:t>
            </a:r>
          </a:p>
          <a:p>
            <a:pPr marL="355591" lvl="2" indent="-355591"/>
            <a:r>
              <a:rPr lang="en-US"/>
              <a:t>Third level</a:t>
            </a:r>
          </a:p>
          <a:p>
            <a:pPr marL="355591" lvl="3" indent="-355591"/>
            <a:r>
              <a:rPr lang="en-US"/>
              <a:t>Fourth level</a:t>
            </a:r>
          </a:p>
          <a:p>
            <a:pPr marL="355591" lvl="4" indent="-355591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FC3F81F-39D6-C5D5-D568-C12FCC77D49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7164" y="141718"/>
            <a:ext cx="1533525" cy="914400"/>
          </a:xfrm>
          <a:prstGeom prst="rect">
            <a:avLst/>
          </a:prstGeom>
          <a:noFill/>
        </p:spPr>
      </p:pic>
      <p:sp>
        <p:nvSpPr>
          <p:cNvPr id="8" name="Text Box 1">
            <a:extLst>
              <a:ext uri="{FF2B5EF4-FFF2-40B4-BE49-F238E27FC236}">
                <a16:creationId xmlns:a16="http://schemas.microsoft.com/office/drawing/2014/main" id="{E048CC37-A480-A7FC-C8BF-E32778D2BD7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3365" y="258124"/>
            <a:ext cx="4867910" cy="43243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>
              <a:buNone/>
            </a:pPr>
            <a:r>
              <a:rPr lang="fr-FR" sz="2200" b="1">
                <a:solidFill>
                  <a:srgbClr val="A6A6A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ESC Cardiovascular Round Table</a:t>
            </a:r>
            <a:endParaRPr lang="es-E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062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1219170" rtl="0" eaLnBrk="1" latinLnBrk="0" hangingPunct="1">
        <a:spcBef>
          <a:spcPct val="0"/>
        </a:spcBef>
        <a:buNone/>
        <a:defRPr lang="en-US" sz="3733" b="1" i="0" kern="1200" smtClean="0">
          <a:solidFill>
            <a:schemeClr val="accent1"/>
          </a:solidFill>
          <a:latin typeface="+mj-lt"/>
          <a:ea typeface="+mn-ea"/>
          <a:cs typeface="Verdana"/>
        </a:defRPr>
      </a:lvl1pPr>
    </p:titleStyle>
    <p:bodyStyle>
      <a:lvl1pPr marL="0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3200" b="1" i="0" kern="1200" dirty="0" smtClean="0">
          <a:solidFill>
            <a:schemeClr val="tx1"/>
          </a:solidFill>
          <a:latin typeface="+mn-lt"/>
          <a:ea typeface="+mn-ea"/>
          <a:cs typeface="Verdana"/>
        </a:defRPr>
      </a:lvl1pPr>
      <a:lvl2pPr marL="355591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667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2pPr>
      <a:lvl3pPr marL="709065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3pPr>
      <a:lvl4pPr marL="1079473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4pPr>
      <a:lvl5pPr marL="1435064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5pPr>
      <a:lvl6pPr marL="2641534" indent="0" algn="l" defTabSz="121917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67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lang="en-US" sz="1867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lang="en-US" sz="1867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168C861-723B-B4BC-288D-2CD776541A30}"/>
              </a:ext>
            </a:extLst>
          </p:cNvPr>
          <p:cNvSpPr txBox="1"/>
          <p:nvPr/>
        </p:nvSpPr>
        <p:spPr>
          <a:xfrm>
            <a:off x="325677" y="855239"/>
            <a:ext cx="10677148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</a:rPr>
              <a:t>INNOVATIVE RESEARCH PROJECTS DESIGN IN CARDIOMETABOLIC LANDSCAPE</a:t>
            </a:r>
          </a:p>
          <a:p>
            <a:pPr algn="ctr"/>
            <a:endParaRPr lang="en-US" sz="2000" b="1" dirty="0">
              <a:solidFill>
                <a:srgbClr val="C00000"/>
              </a:solidFill>
              <a:effectLst/>
              <a:latin typeface="Calibri" panose="020F0502020204030204" pitchFamily="34" charset="0"/>
            </a:endParaRPr>
          </a:p>
          <a:p>
            <a:r>
              <a:rPr lang="en-US" sz="2000" b="1" dirty="0">
                <a:solidFill>
                  <a:srgbClr val="0070C0"/>
                </a:solidFill>
                <a:effectLst/>
                <a:latin typeface="Calibri" panose="020F0502020204030204" pitchFamily="34" charset="0"/>
              </a:rPr>
              <a:t>BREAKOUT SESSION 4</a:t>
            </a:r>
            <a:endParaRPr lang="en-US" sz="2000" dirty="0">
              <a:solidFill>
                <a:srgbClr val="0070C0"/>
              </a:solidFill>
              <a:effectLst/>
              <a:latin typeface="Calibri" panose="020F0502020204030204" pitchFamily="34" charset="0"/>
            </a:endParaRPr>
          </a:p>
          <a:p>
            <a:r>
              <a:rPr lang="en-US" b="1" dirty="0"/>
              <a:t>Obesity and/or diabetes </a:t>
            </a:r>
          </a:p>
          <a:p>
            <a:r>
              <a:rPr lang="fr-FR" u="sng" dirty="0"/>
              <a:t>Lead:</a:t>
            </a:r>
            <a:r>
              <a:rPr lang="fr-FR" i="1" u="sng" dirty="0"/>
              <a:t> </a:t>
            </a:r>
            <a:r>
              <a:rPr lang="fr-FR" dirty="0"/>
              <a:t>Cecilia Linde</a:t>
            </a:r>
          </a:p>
          <a:p>
            <a:r>
              <a:rPr lang="fr-FR" u="sng" dirty="0"/>
              <a:t>Rapporteur</a:t>
            </a:r>
            <a:r>
              <a:rPr lang="fr-FR" dirty="0"/>
              <a:t>: </a:t>
            </a:r>
            <a:r>
              <a:rPr lang="de-DE" dirty="0"/>
              <a:t>Klaus Kuhlbusch (Roche </a:t>
            </a:r>
            <a:r>
              <a:rPr lang="de-DE" dirty="0" err="1"/>
              <a:t>Pharma</a:t>
            </a:r>
            <a:r>
              <a:rPr lang="de-DE" dirty="0"/>
              <a:t>) </a:t>
            </a:r>
            <a:endParaRPr lang="fr-FR" dirty="0"/>
          </a:p>
          <a:p>
            <a:endParaRPr lang="en-US" dirty="0"/>
          </a:p>
          <a:p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r>
              <a:rPr lang="en-US" b="1" dirty="0"/>
              <a:t>Question 1 — “What is the high‑priority research question we will answer, why does it matter, and who is the target population?”</a:t>
            </a:r>
            <a:endParaRPr lang="fr-FR" dirty="0"/>
          </a:p>
          <a:p>
            <a:pPr lvl="1"/>
            <a:r>
              <a:rPr lang="en-US" u="sng" dirty="0"/>
              <a:t>Prompts: </a:t>
            </a:r>
          </a:p>
          <a:p>
            <a:pPr lvl="1"/>
            <a:r>
              <a:rPr lang="en-US" dirty="0"/>
              <a:t>1</a:t>
            </a:r>
            <a:r>
              <a:rPr lang="en-US" u="sng" dirty="0"/>
              <a:t>/</a:t>
            </a:r>
            <a:r>
              <a:rPr lang="en-US" dirty="0"/>
              <a:t>Which causal or interventional question has the best chance to change clinical practice (e.g., mechanisms of weight loss durability, combo therapy sequencing, prevention of diabetes complications)?</a:t>
            </a:r>
            <a:endParaRPr lang="fr-FR" dirty="0"/>
          </a:p>
          <a:p>
            <a:pPr lvl="1"/>
            <a:endParaRPr lang="en-US" dirty="0"/>
          </a:p>
          <a:p>
            <a:pPr lvl="1"/>
            <a:r>
              <a:rPr lang="en-US" dirty="0"/>
              <a:t>2/Which patient subgroup (age, BMI class, ethnicity, comorbidity) should be prioritized and why?</a:t>
            </a:r>
          </a:p>
          <a:p>
            <a:pPr lvl="1"/>
            <a:endParaRPr lang="fr-FR" dirty="0"/>
          </a:p>
          <a:p>
            <a:pPr lvl="1"/>
            <a:r>
              <a:rPr lang="en-US" dirty="0"/>
              <a:t>3/Can AI-driven, continuous risk profiling identify which individuals with obesity or diabetes benefit most from early, personalized interventions  (e.g. predictive algorithms, wearable data, precision prevention)?</a:t>
            </a:r>
            <a:endParaRPr lang="fr-FR" dirty="0"/>
          </a:p>
          <a:p>
            <a:pPr lvl="1"/>
            <a:endParaRPr lang="en-US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53445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3D7583A-9617-54B6-E51E-935BEA7FFB21}"/>
              </a:ext>
            </a:extLst>
          </p:cNvPr>
          <p:cNvSpPr txBox="1"/>
          <p:nvPr/>
        </p:nvSpPr>
        <p:spPr>
          <a:xfrm>
            <a:off x="259335" y="783522"/>
            <a:ext cx="11135639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Question 2 — “What is the optimal study design to answer it feasibly and convincingly (design, endpoints, sample, duration)?”</a:t>
            </a:r>
            <a:endParaRPr lang="fr-FR" dirty="0"/>
          </a:p>
          <a:p>
            <a:pPr lvl="1"/>
            <a:r>
              <a:rPr lang="en-US" u="sng" dirty="0"/>
              <a:t>Prompts: 1/</a:t>
            </a:r>
            <a:r>
              <a:rPr lang="en-US" dirty="0"/>
              <a:t>RCT vs pragmatic trial vs adaptive platform vs mechanistic cohort? Which primary endpoint (weight‑loss maintenance, diabetes remission, CV events, biomarkers)?</a:t>
            </a:r>
          </a:p>
          <a:p>
            <a:pPr lvl="1"/>
            <a:endParaRPr lang="fr-FR" dirty="0"/>
          </a:p>
          <a:p>
            <a:pPr lvl="1"/>
            <a:r>
              <a:rPr lang="en-US" dirty="0"/>
              <a:t>2/Minimal viable sample size/timeframe for a convincing signal and feasible recruitment sources?</a:t>
            </a:r>
          </a:p>
          <a:p>
            <a:pPr lvl="1"/>
            <a:endParaRPr lang="fr-FR" dirty="0"/>
          </a:p>
          <a:p>
            <a:pPr lvl="1"/>
            <a:r>
              <a:rPr lang="en-US" dirty="0"/>
              <a:t>3/Could a fully digital, adaptive trial using real-time glucose, activity, and weight data outperform traditional RCTs in evaluating obesity or diabetes interventions (e.g. remote monitoring, adaptive design, digital endpoints)?</a:t>
            </a:r>
            <a:endParaRPr lang="fr-FR" dirty="0"/>
          </a:p>
          <a:p>
            <a:pPr lvl="1"/>
            <a:endParaRPr lang="en-US" dirty="0"/>
          </a:p>
          <a:p>
            <a:r>
              <a:rPr lang="en-US" b="1" dirty="0"/>
              <a:t>Question 3 — “What resources, partnerships and metrics will make this deliverable in 18 months, and who is accountable?”</a:t>
            </a:r>
            <a:endParaRPr lang="fr-FR" dirty="0"/>
          </a:p>
          <a:p>
            <a:pPr lvl="0"/>
            <a:endParaRPr lang="en-US" b="1" dirty="0"/>
          </a:p>
          <a:p>
            <a:pPr lvl="1"/>
            <a:r>
              <a:rPr lang="en-US" u="sng" dirty="0"/>
              <a:t>Prompts: 1/</a:t>
            </a:r>
            <a:r>
              <a:rPr lang="en-US" dirty="0"/>
              <a:t>What core collaborators (endocrinology clinics, community weight‑management programs, digital app partners) are needed?</a:t>
            </a:r>
          </a:p>
          <a:p>
            <a:pPr lvl="1"/>
            <a:endParaRPr lang="fr-FR" dirty="0"/>
          </a:p>
          <a:p>
            <a:pPr lvl="1"/>
            <a:r>
              <a:rPr lang="en-US" dirty="0"/>
              <a:t>2/Key enablers: central lab, remote monitoring, adherence support. Which primary metric shows early success (e.g., 3month retention, % achieving target weight)?‑month retention, % achieving target weight)?</a:t>
            </a:r>
          </a:p>
          <a:p>
            <a:pPr lvl="1"/>
            <a:endParaRPr lang="fr-FR" dirty="0"/>
          </a:p>
          <a:p>
            <a:pPr lvl="1"/>
            <a:r>
              <a:rPr lang="en-US" dirty="0"/>
              <a:t>3/What cross-sector ecosystem would enable an 18-month, AI-enabled prevention trial at scale ( e.g. tech–health partnerships, cloud data platforms, outcome-based funding)?</a:t>
            </a:r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82397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1B51F9-05A3-AA07-6E7F-E92DD55951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F3243F5-F6F1-4C36-72C5-3051D934933F}"/>
              </a:ext>
            </a:extLst>
          </p:cNvPr>
          <p:cNvSpPr txBox="1"/>
          <p:nvPr/>
        </p:nvSpPr>
        <p:spPr>
          <a:xfrm>
            <a:off x="325677" y="855239"/>
            <a:ext cx="10677148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</a:rPr>
              <a:t>INNOVATIVE RESEARCH PROJECTS DESIGN IN CARDIOMETABOLIC LANDSCAPE</a:t>
            </a:r>
          </a:p>
          <a:p>
            <a:pPr algn="ctr"/>
            <a:endParaRPr lang="en-US" sz="2000" b="1" dirty="0">
              <a:solidFill>
                <a:srgbClr val="C00000"/>
              </a:solidFill>
              <a:effectLst/>
              <a:latin typeface="Calibri" panose="020F0502020204030204" pitchFamily="34" charset="0"/>
            </a:endParaRPr>
          </a:p>
          <a:p>
            <a:r>
              <a:rPr lang="en-US" sz="2000" b="1" dirty="0">
                <a:solidFill>
                  <a:srgbClr val="0070C0"/>
                </a:solidFill>
                <a:effectLst/>
                <a:latin typeface="Calibri" panose="020F0502020204030204" pitchFamily="34" charset="0"/>
              </a:rPr>
              <a:t>BREAKOUT SESSION 4</a:t>
            </a:r>
            <a:endParaRPr lang="en-US" sz="2000" dirty="0">
              <a:solidFill>
                <a:srgbClr val="0070C0"/>
              </a:solidFill>
              <a:effectLst/>
              <a:latin typeface="Calibri" panose="020F0502020204030204" pitchFamily="34" charset="0"/>
            </a:endParaRPr>
          </a:p>
          <a:p>
            <a:r>
              <a:rPr lang="en-US" b="1" dirty="0"/>
              <a:t>Obesity and/or diabetes </a:t>
            </a:r>
          </a:p>
          <a:p>
            <a:r>
              <a:rPr lang="fr-FR" u="sng" dirty="0"/>
              <a:t>Lead:</a:t>
            </a:r>
            <a:r>
              <a:rPr lang="fr-FR" i="1" u="sng" dirty="0"/>
              <a:t> </a:t>
            </a:r>
            <a:r>
              <a:rPr lang="fr-FR" dirty="0"/>
              <a:t>Cecilia Linde</a:t>
            </a:r>
          </a:p>
          <a:p>
            <a:r>
              <a:rPr lang="fr-FR" u="sng" dirty="0"/>
              <a:t>Rapporteur</a:t>
            </a:r>
            <a:r>
              <a:rPr lang="fr-FR" dirty="0"/>
              <a:t>: </a:t>
            </a:r>
            <a:r>
              <a:rPr lang="de-DE" dirty="0"/>
              <a:t>Klaus Kuhlbusch (Roche </a:t>
            </a:r>
            <a:r>
              <a:rPr lang="de-DE" dirty="0" err="1"/>
              <a:t>Pharma</a:t>
            </a:r>
            <a:r>
              <a:rPr lang="de-DE" dirty="0"/>
              <a:t>) </a:t>
            </a:r>
            <a:endParaRPr lang="fr-FR" dirty="0"/>
          </a:p>
          <a:p>
            <a:endParaRPr lang="en-US" dirty="0"/>
          </a:p>
          <a:p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r>
              <a:rPr lang="en-US" b="1" dirty="0"/>
              <a:t>Question 1 — “What is the high‑priority research question we will answer, why does it matter, and who is the target population?”</a:t>
            </a:r>
            <a:endParaRPr lang="fr-FR" dirty="0"/>
          </a:p>
          <a:p>
            <a:endParaRPr lang="en-US" sz="2000" b="1" dirty="0"/>
          </a:p>
          <a:p>
            <a:r>
              <a:rPr lang="en-US" sz="2000" b="1" dirty="0"/>
              <a:t>Question 2 — “What is the optimal study design to answer it feasibly and convincingly (design, endpoints, sample, duration)?”</a:t>
            </a:r>
            <a:endParaRPr lang="fr-FR" sz="2000" dirty="0"/>
          </a:p>
          <a:p>
            <a:endParaRPr lang="en-US" sz="2000" b="1" dirty="0"/>
          </a:p>
          <a:p>
            <a:r>
              <a:rPr lang="en-US" sz="2000" b="1" dirty="0"/>
              <a:t>Question 3 — “What resources, partnerships and metrics will make this deliverable in 18 months, and who is accountable?”</a:t>
            </a:r>
            <a:endParaRPr lang="fr-FR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69947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5F2CF2-3542-ACB4-B544-DDDA84C88A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E8DA3D3-9683-4463-9301-9FCB3AD64D8C}"/>
              </a:ext>
            </a:extLst>
          </p:cNvPr>
          <p:cNvSpPr txBox="1"/>
          <p:nvPr/>
        </p:nvSpPr>
        <p:spPr>
          <a:xfrm>
            <a:off x="283344" y="753639"/>
            <a:ext cx="10677148" cy="56015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INNOVATIVE RESEARCH PROJECTS DESIGN IN CARDIOMETABOLIC LANDSCAPE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​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Question 1 — “What is the high‑priority research question we will answer, why does it matter, and who is the target population?”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 need to understand what subpopulation benefit best by the different available drugs for obesity?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Currently EP are not adequate. Safety incl muscle loss, long term sustainability and price should be main EPs.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Long term sustainability of treatment will depend on cost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Intervention is to reduce risk factors and not for cosmetic reasons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Oral options may support long term use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Understanding better the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/>
              </a:rPr>
              <a:t>MoA</a:t>
            </a: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 and patient types that benefit and those who do not respond is important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Which dose is needed for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/>
              </a:rPr>
              <a:t>longterm</a:t>
            </a: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 – 50% less smoking, 30% less alcohol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Incretins also change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/>
              </a:rPr>
              <a:t>behaviour</a:t>
            </a: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 – smoking,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/>
              </a:rPr>
              <a:t>alcolhol</a:t>
            </a: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, food – saves cost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Patients are motivated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1672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3681E4-D483-B5A3-AFB1-D687E35BC7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C7B6EC-4195-E2B4-81AC-47BB466B657B}"/>
              </a:ext>
            </a:extLst>
          </p:cNvPr>
          <p:cNvSpPr txBox="1"/>
          <p:nvPr/>
        </p:nvSpPr>
        <p:spPr>
          <a:xfrm>
            <a:off x="225468" y="800456"/>
            <a:ext cx="11135639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Question 2 — “What is the optimal study design to answer it feasibly and convincingly (design, endpoints, sample, duration)?”</a:t>
            </a:r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r>
              <a:rPr lang="fr-FR" dirty="0"/>
              <a:t>Phase 3 test </a:t>
            </a:r>
            <a:r>
              <a:rPr lang="fr-FR" dirty="0" err="1"/>
              <a:t>most</a:t>
            </a:r>
            <a:r>
              <a:rPr lang="fr-FR" dirty="0"/>
              <a:t> effective dose. </a:t>
            </a:r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need</a:t>
            </a:r>
            <a:r>
              <a:rPr lang="fr-FR" dirty="0"/>
              <a:t> a </a:t>
            </a:r>
            <a:r>
              <a:rPr lang="fr-FR" dirty="0" err="1"/>
              <a:t>study</a:t>
            </a:r>
            <a:r>
              <a:rPr lang="fr-FR" dirty="0"/>
              <a:t> </a:t>
            </a:r>
            <a:r>
              <a:rPr lang="fr-FR" dirty="0" err="1"/>
              <a:t>testing</a:t>
            </a:r>
            <a:r>
              <a:rPr lang="fr-FR" dirty="0"/>
              <a:t> the </a:t>
            </a:r>
            <a:r>
              <a:rPr lang="fr-FR" dirty="0" err="1"/>
              <a:t>longterm</a:t>
            </a:r>
            <a:r>
              <a:rPr lang="fr-FR" dirty="0"/>
              <a:t> dose.</a:t>
            </a:r>
          </a:p>
          <a:p>
            <a:pPr lvl="1"/>
            <a:r>
              <a:rPr lang="fr-FR" dirty="0" err="1"/>
              <a:t>Current</a:t>
            </a:r>
            <a:r>
              <a:rPr lang="fr-FR" dirty="0"/>
              <a:t> objective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most</a:t>
            </a:r>
            <a:r>
              <a:rPr lang="fr-FR" dirty="0"/>
              <a:t> effective for fast </a:t>
            </a:r>
            <a:r>
              <a:rPr lang="fr-FR" dirty="0" err="1"/>
              <a:t>weight</a:t>
            </a:r>
            <a:r>
              <a:rPr lang="fr-FR" dirty="0"/>
              <a:t> </a:t>
            </a:r>
            <a:r>
              <a:rPr lang="fr-FR" dirty="0" err="1"/>
              <a:t>loss</a:t>
            </a:r>
            <a:r>
              <a:rPr lang="fr-FR" dirty="0"/>
              <a:t>. New objective </a:t>
            </a:r>
            <a:r>
              <a:rPr lang="fr-FR" dirty="0" err="1"/>
              <a:t>needs</a:t>
            </a:r>
            <a:r>
              <a:rPr lang="fr-FR" dirty="0"/>
              <a:t> to </a:t>
            </a:r>
            <a:r>
              <a:rPr lang="fr-FR" dirty="0" err="1"/>
              <a:t>longterm</a:t>
            </a:r>
            <a:r>
              <a:rPr lang="fr-FR" dirty="0"/>
              <a:t>. 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Long </a:t>
            </a:r>
            <a:r>
              <a:rPr lang="fr-FR" dirty="0" err="1"/>
              <a:t>term</a:t>
            </a:r>
            <a:r>
              <a:rPr lang="fr-FR" dirty="0"/>
              <a:t> </a:t>
            </a:r>
            <a:r>
              <a:rPr lang="fr-FR" dirty="0" err="1"/>
              <a:t>safety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needed</a:t>
            </a:r>
            <a:r>
              <a:rPr lang="fr-FR" dirty="0"/>
              <a:t> as </a:t>
            </a:r>
            <a:r>
              <a:rPr lang="fr-FR" dirty="0" err="1"/>
              <a:t>well</a:t>
            </a:r>
            <a:r>
              <a:rPr lang="fr-FR" dirty="0"/>
              <a:t> if patients are </a:t>
            </a:r>
            <a:r>
              <a:rPr lang="fr-FR" dirty="0" err="1"/>
              <a:t>supposed</a:t>
            </a:r>
            <a:r>
              <a:rPr lang="fr-FR" dirty="0"/>
              <a:t> to </a:t>
            </a:r>
            <a:r>
              <a:rPr lang="fr-FR" dirty="0" err="1"/>
              <a:t>take</a:t>
            </a:r>
            <a:r>
              <a:rPr lang="fr-FR" dirty="0"/>
              <a:t> </a:t>
            </a:r>
            <a:r>
              <a:rPr lang="fr-FR" dirty="0" err="1"/>
              <a:t>this</a:t>
            </a:r>
            <a:r>
              <a:rPr lang="fr-FR" dirty="0"/>
              <a:t> life-long. </a:t>
            </a:r>
            <a:r>
              <a:rPr lang="fr-FR" dirty="0" err="1"/>
              <a:t>Registries</a:t>
            </a:r>
            <a:r>
              <a:rPr lang="fr-FR" dirty="0"/>
              <a:t> </a:t>
            </a:r>
            <a:r>
              <a:rPr lang="fr-FR" dirty="0" err="1"/>
              <a:t>etc</a:t>
            </a:r>
            <a:r>
              <a:rPr lang="fr-FR" dirty="0"/>
              <a:t> </a:t>
            </a:r>
            <a:r>
              <a:rPr lang="fr-FR" dirty="0" err="1"/>
              <a:t>may</a:t>
            </a:r>
            <a:r>
              <a:rPr lang="fr-FR" dirty="0"/>
              <a:t> help and digital </a:t>
            </a:r>
            <a:r>
              <a:rPr lang="fr-FR" dirty="0" err="1"/>
              <a:t>tools</a:t>
            </a:r>
            <a:r>
              <a:rPr lang="fr-FR" dirty="0"/>
              <a:t> to capture data.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Cluster (</a:t>
            </a:r>
            <a:r>
              <a:rPr lang="fr-FR" dirty="0" err="1"/>
              <a:t>eg</a:t>
            </a:r>
            <a:r>
              <a:rPr lang="fr-FR" dirty="0"/>
              <a:t>. </a:t>
            </a:r>
            <a:r>
              <a:rPr lang="fr-FR" dirty="0" err="1"/>
              <a:t>cities</a:t>
            </a:r>
            <a:r>
              <a:rPr lang="fr-FR" dirty="0"/>
              <a:t> or </a:t>
            </a:r>
            <a:r>
              <a:rPr lang="fr-FR" dirty="0" err="1"/>
              <a:t>regions</a:t>
            </a:r>
            <a:r>
              <a:rPr lang="fr-FR" dirty="0"/>
              <a:t>) </a:t>
            </a:r>
            <a:r>
              <a:rPr lang="fr-FR" dirty="0" err="1"/>
              <a:t>randomised</a:t>
            </a:r>
            <a:r>
              <a:rPr lang="fr-FR" dirty="0"/>
              <a:t> </a:t>
            </a:r>
            <a:r>
              <a:rPr lang="fr-FR" dirty="0" err="1"/>
              <a:t>study</a:t>
            </a:r>
            <a:r>
              <a:rPr lang="fr-FR" dirty="0"/>
              <a:t> design </a:t>
            </a:r>
            <a:r>
              <a:rPr lang="fr-FR" dirty="0" err="1"/>
              <a:t>may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suitable</a:t>
            </a:r>
            <a:r>
              <a:rPr lang="fr-FR" dirty="0"/>
              <a:t> for the long </a:t>
            </a:r>
            <a:r>
              <a:rPr lang="fr-FR" dirty="0" err="1"/>
              <a:t>term</a:t>
            </a:r>
            <a:r>
              <a:rPr lang="fr-FR" dirty="0"/>
              <a:t> objectives. Population </a:t>
            </a:r>
            <a:r>
              <a:rPr lang="fr-FR" dirty="0" err="1"/>
              <a:t>outcomes</a:t>
            </a:r>
            <a:r>
              <a:rPr lang="fr-FR" dirty="0"/>
              <a:t>, </a:t>
            </a:r>
            <a:r>
              <a:rPr lang="fr-FR" dirty="0" err="1"/>
              <a:t>cost</a:t>
            </a:r>
            <a:r>
              <a:rPr lang="fr-FR" dirty="0"/>
              <a:t> </a:t>
            </a:r>
            <a:r>
              <a:rPr lang="fr-FR" dirty="0" err="1"/>
              <a:t>could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EPs</a:t>
            </a:r>
            <a:r>
              <a:rPr lang="fr-FR" dirty="0"/>
              <a:t> </a:t>
            </a:r>
          </a:p>
          <a:p>
            <a:pPr lvl="1"/>
            <a:r>
              <a:rPr lang="fr-FR" dirty="0"/>
              <a:t>Cluster </a:t>
            </a:r>
            <a:r>
              <a:rPr lang="fr-FR" dirty="0" err="1"/>
              <a:t>does</a:t>
            </a:r>
            <a:r>
              <a:rPr lang="fr-FR" dirty="0"/>
              <a:t> not </a:t>
            </a:r>
            <a:r>
              <a:rPr lang="fr-FR" dirty="0" err="1"/>
              <a:t>need</a:t>
            </a:r>
            <a:r>
              <a:rPr lang="fr-FR" dirty="0"/>
              <a:t> to compare vs placebo, </a:t>
            </a:r>
            <a:r>
              <a:rPr lang="fr-FR" dirty="0" err="1"/>
              <a:t>different</a:t>
            </a:r>
            <a:r>
              <a:rPr lang="fr-FR" dirty="0"/>
              <a:t> </a:t>
            </a:r>
            <a:r>
              <a:rPr lang="fr-FR" dirty="0" err="1"/>
              <a:t>strategies</a:t>
            </a:r>
            <a:r>
              <a:rPr lang="fr-FR" dirty="0"/>
              <a:t> can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compared</a:t>
            </a:r>
            <a:endParaRPr lang="fr-FR" dirty="0"/>
          </a:p>
          <a:p>
            <a:pPr lvl="1"/>
            <a:endParaRPr lang="fr-FR" dirty="0"/>
          </a:p>
          <a:p>
            <a:pPr lvl="1"/>
            <a:r>
              <a:rPr lang="fr-FR" dirty="0" err="1"/>
              <a:t>Some</a:t>
            </a:r>
            <a:r>
              <a:rPr lang="fr-FR" dirty="0"/>
              <a:t> long </a:t>
            </a:r>
            <a:r>
              <a:rPr lang="fr-FR" dirty="0" err="1"/>
              <a:t>term</a:t>
            </a:r>
            <a:r>
              <a:rPr lang="fr-FR" dirty="0"/>
              <a:t> data </a:t>
            </a:r>
            <a:r>
              <a:rPr lang="fr-FR" dirty="0" err="1"/>
              <a:t>already</a:t>
            </a:r>
            <a:r>
              <a:rPr lang="fr-FR" dirty="0"/>
              <a:t> </a:t>
            </a:r>
            <a:r>
              <a:rPr lang="fr-FR" dirty="0" err="1"/>
              <a:t>available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use in T2D</a:t>
            </a:r>
          </a:p>
          <a:p>
            <a:pPr lvl="1"/>
            <a:endParaRPr lang="fr-FR" dirty="0"/>
          </a:p>
          <a:p>
            <a:pPr lvl="1"/>
            <a:r>
              <a:rPr lang="fr-FR" dirty="0" err="1"/>
              <a:t>Holistic</a:t>
            </a:r>
            <a:r>
              <a:rPr lang="fr-FR" dirty="0"/>
              <a:t> </a:t>
            </a:r>
            <a:r>
              <a:rPr lang="fr-FR" dirty="0" err="1"/>
              <a:t>approach</a:t>
            </a:r>
            <a:r>
              <a:rPr lang="fr-FR" dirty="0"/>
              <a:t>: design </a:t>
            </a:r>
            <a:r>
              <a:rPr lang="fr-FR" dirty="0" err="1"/>
              <a:t>incl</a:t>
            </a:r>
            <a:r>
              <a:rPr lang="fr-FR" dirty="0"/>
              <a:t> </a:t>
            </a:r>
            <a:r>
              <a:rPr lang="fr-FR" dirty="0" err="1"/>
              <a:t>finding</a:t>
            </a:r>
            <a:r>
              <a:rPr lang="fr-FR" dirty="0"/>
              <a:t> </a:t>
            </a:r>
            <a:r>
              <a:rPr lang="fr-FR" dirty="0" err="1"/>
              <a:t>lowest</a:t>
            </a:r>
            <a:r>
              <a:rPr lang="fr-FR" dirty="0"/>
              <a:t> long </a:t>
            </a:r>
            <a:r>
              <a:rPr lang="fr-FR" dirty="0" err="1"/>
              <a:t>term</a:t>
            </a:r>
            <a:r>
              <a:rPr lang="fr-FR" dirty="0"/>
              <a:t> effective dose, life style changes</a:t>
            </a:r>
          </a:p>
          <a:p>
            <a:pPr lvl="1"/>
            <a:endParaRPr lang="fr-FR" dirty="0"/>
          </a:p>
          <a:p>
            <a:pPr lvl="1"/>
            <a:r>
              <a:rPr lang="fr-FR" dirty="0" err="1"/>
              <a:t>Current</a:t>
            </a:r>
            <a:r>
              <a:rPr lang="fr-FR" dirty="0"/>
              <a:t> gap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also</a:t>
            </a:r>
            <a:r>
              <a:rPr lang="fr-FR" dirty="0"/>
              <a:t> </a:t>
            </a:r>
            <a:r>
              <a:rPr lang="fr-FR" dirty="0" err="1"/>
              <a:t>awareness</a:t>
            </a:r>
            <a:r>
              <a:rPr lang="fr-FR" dirty="0"/>
              <a:t> of </a:t>
            </a:r>
            <a:r>
              <a:rPr lang="fr-FR" dirty="0" err="1"/>
              <a:t>treatment</a:t>
            </a:r>
            <a:r>
              <a:rPr lang="fr-FR" dirty="0"/>
              <a:t> options by </a:t>
            </a:r>
            <a:r>
              <a:rPr lang="fr-FR" dirty="0" err="1"/>
              <a:t>physicians</a:t>
            </a:r>
            <a:r>
              <a:rPr lang="fr-FR" dirty="0"/>
              <a:t> (</a:t>
            </a:r>
            <a:r>
              <a:rPr lang="fr-FR" dirty="0" err="1"/>
              <a:t>drug</a:t>
            </a:r>
            <a:r>
              <a:rPr lang="fr-FR" dirty="0"/>
              <a:t> AND lifestyle </a:t>
            </a:r>
            <a:r>
              <a:rPr lang="fr-FR" dirty="0" err="1"/>
              <a:t>etc</a:t>
            </a:r>
            <a:r>
              <a:rPr lang="fr-FR" dirty="0"/>
              <a:t>)</a:t>
            </a:r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15004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7BAEC-86FC-B434-6140-E92C1401B6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5AF2AAE-EF9A-4CEF-2911-6699EF26ECCB}"/>
              </a:ext>
            </a:extLst>
          </p:cNvPr>
          <p:cNvSpPr txBox="1"/>
          <p:nvPr/>
        </p:nvSpPr>
        <p:spPr>
          <a:xfrm>
            <a:off x="250868" y="610136"/>
            <a:ext cx="11135639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/>
              <a:t>Question 3 — “What resources, partnerships and metrics will make this deliverable in 18 months, and who is accountable?”</a:t>
            </a:r>
            <a:endParaRPr lang="fr-FR" sz="1600" dirty="0"/>
          </a:p>
          <a:p>
            <a:pPr lvl="1"/>
            <a:r>
              <a:rPr lang="fr-FR" sz="1600" dirty="0" err="1"/>
              <a:t>Resources</a:t>
            </a:r>
            <a:r>
              <a:rPr lang="fr-FR" sz="1600" dirty="0"/>
              <a:t>: ESC, </a:t>
            </a:r>
            <a:r>
              <a:rPr lang="fr-FR" sz="1600" dirty="0" err="1"/>
              <a:t>governments</a:t>
            </a:r>
            <a:r>
              <a:rPr lang="fr-FR" sz="1600" dirty="0"/>
              <a:t> (</a:t>
            </a:r>
            <a:r>
              <a:rPr lang="fr-FR" sz="1600" dirty="0" err="1"/>
              <a:t>may</a:t>
            </a:r>
            <a:r>
              <a:rPr lang="fr-FR" sz="1600" dirty="0"/>
              <a:t> </a:t>
            </a:r>
            <a:r>
              <a:rPr lang="fr-FR" sz="1600" dirty="0" err="1"/>
              <a:t>differ</a:t>
            </a:r>
            <a:r>
              <a:rPr lang="fr-FR" sz="1600" dirty="0"/>
              <a:t> by countries) </a:t>
            </a:r>
            <a:r>
              <a:rPr lang="fr-FR" sz="1600" dirty="0" err="1"/>
              <a:t>needed</a:t>
            </a:r>
            <a:r>
              <a:rPr lang="fr-FR" sz="1600" dirty="0"/>
              <a:t> for </a:t>
            </a:r>
            <a:r>
              <a:rPr lang="fr-FR" sz="1600" dirty="0" err="1"/>
              <a:t>financing</a:t>
            </a:r>
            <a:endParaRPr lang="fr-FR" sz="1600" dirty="0"/>
          </a:p>
          <a:p>
            <a:pPr lvl="1"/>
            <a:endParaRPr lang="fr-FR" sz="1600" dirty="0"/>
          </a:p>
          <a:p>
            <a:pPr lvl="1"/>
            <a:r>
              <a:rPr lang="fr-FR" sz="1600" dirty="0" err="1"/>
              <a:t>Role</a:t>
            </a:r>
            <a:r>
              <a:rPr lang="fr-FR" sz="1600" dirty="0"/>
              <a:t> of </a:t>
            </a:r>
            <a:r>
              <a:rPr lang="fr-FR" sz="1600" dirty="0" err="1"/>
              <a:t>industry</a:t>
            </a:r>
            <a:r>
              <a:rPr lang="fr-FR" sz="1600" dirty="0"/>
              <a:t>: multiple sponsors for trials to support the </a:t>
            </a:r>
            <a:r>
              <a:rPr lang="fr-FR" sz="1600" dirty="0" err="1"/>
              <a:t>whole</a:t>
            </a:r>
            <a:r>
              <a:rPr lang="fr-FR" sz="1600" dirty="0"/>
              <a:t> class – </a:t>
            </a:r>
            <a:r>
              <a:rPr lang="fr-FR" sz="1600" dirty="0" err="1"/>
              <a:t>caveate</a:t>
            </a:r>
            <a:r>
              <a:rPr lang="fr-FR" sz="1600" dirty="0"/>
              <a:t>: </a:t>
            </a:r>
            <a:r>
              <a:rPr lang="fr-FR" sz="1600" dirty="0" err="1"/>
              <a:t>needs</a:t>
            </a:r>
            <a:r>
              <a:rPr lang="fr-FR" sz="1600" dirty="0"/>
              <a:t> to </a:t>
            </a:r>
            <a:r>
              <a:rPr lang="fr-FR" sz="1600" dirty="0" err="1"/>
              <a:t>be</a:t>
            </a:r>
            <a:r>
              <a:rPr lang="fr-FR" sz="1600" dirty="0"/>
              <a:t> </a:t>
            </a:r>
            <a:r>
              <a:rPr lang="fr-FR" sz="1600" dirty="0" err="1"/>
              <a:t>useful</a:t>
            </a:r>
            <a:r>
              <a:rPr lang="fr-FR" sz="1600" dirty="0"/>
              <a:t> for </a:t>
            </a:r>
            <a:r>
              <a:rPr lang="fr-FR" sz="1600" dirty="0" err="1"/>
              <a:t>each</a:t>
            </a:r>
            <a:r>
              <a:rPr lang="fr-FR" sz="1600" dirty="0"/>
              <a:t> </a:t>
            </a:r>
            <a:r>
              <a:rPr lang="fr-FR" sz="1600" dirty="0" err="1"/>
              <a:t>participating</a:t>
            </a:r>
            <a:r>
              <a:rPr lang="fr-FR" sz="1600" dirty="0"/>
              <a:t> </a:t>
            </a:r>
            <a:r>
              <a:rPr lang="fr-FR" sz="1600" dirty="0" err="1"/>
              <a:t>company</a:t>
            </a:r>
            <a:r>
              <a:rPr lang="fr-FR" sz="1600" dirty="0"/>
              <a:t>. </a:t>
            </a:r>
            <a:r>
              <a:rPr lang="fr-FR" sz="1600" dirty="0" err="1"/>
              <a:t>Registries</a:t>
            </a:r>
            <a:r>
              <a:rPr lang="fr-FR" sz="1600" dirty="0"/>
              <a:t> </a:t>
            </a:r>
            <a:r>
              <a:rPr lang="fr-FR" sz="1600" dirty="0" err="1"/>
              <a:t>may</a:t>
            </a:r>
            <a:r>
              <a:rPr lang="fr-FR" sz="1600" dirty="0"/>
              <a:t> </a:t>
            </a:r>
            <a:r>
              <a:rPr lang="fr-FR" sz="1600" dirty="0" err="1"/>
              <a:t>be</a:t>
            </a:r>
            <a:r>
              <a:rPr lang="fr-FR" sz="1600" dirty="0"/>
              <a:t> </a:t>
            </a:r>
            <a:r>
              <a:rPr lang="fr-FR" sz="1600" dirty="0" err="1"/>
              <a:t>supported</a:t>
            </a:r>
            <a:r>
              <a:rPr lang="fr-FR" sz="1600" dirty="0"/>
              <a:t> by </a:t>
            </a:r>
            <a:r>
              <a:rPr lang="fr-FR" sz="1600" dirty="0" err="1"/>
              <a:t>several</a:t>
            </a:r>
            <a:r>
              <a:rPr lang="fr-FR" sz="1600" dirty="0"/>
              <a:t> </a:t>
            </a:r>
            <a:r>
              <a:rPr lang="fr-FR" sz="1600" dirty="0" err="1"/>
              <a:t>companies</a:t>
            </a:r>
            <a:r>
              <a:rPr lang="fr-FR" sz="1600" dirty="0"/>
              <a:t>.</a:t>
            </a:r>
          </a:p>
          <a:p>
            <a:pPr lvl="1"/>
            <a:endParaRPr lang="fr-FR" sz="1600" dirty="0"/>
          </a:p>
          <a:p>
            <a:pPr lvl="1"/>
            <a:r>
              <a:rPr lang="fr-FR" sz="1600" dirty="0"/>
              <a:t>EP </a:t>
            </a:r>
            <a:r>
              <a:rPr lang="fr-FR" sz="1600" dirty="0" err="1"/>
              <a:t>may</a:t>
            </a:r>
            <a:r>
              <a:rPr lang="fr-FR" sz="1600" dirty="0"/>
              <a:t> more </a:t>
            </a:r>
            <a:r>
              <a:rPr lang="fr-FR" sz="1600" dirty="0" err="1"/>
              <a:t>need</a:t>
            </a:r>
            <a:r>
              <a:rPr lang="fr-FR" sz="1600" dirty="0"/>
              <a:t> to </a:t>
            </a:r>
            <a:r>
              <a:rPr lang="fr-FR" sz="1600" dirty="0" err="1"/>
              <a:t>reflect</a:t>
            </a:r>
            <a:r>
              <a:rPr lang="fr-FR" sz="1600" dirty="0"/>
              <a:t> guideline goals</a:t>
            </a:r>
          </a:p>
          <a:p>
            <a:pPr lvl="1"/>
            <a:endParaRPr lang="fr-FR" sz="1600" dirty="0"/>
          </a:p>
          <a:p>
            <a:pPr lvl="1"/>
            <a:r>
              <a:rPr lang="fr-FR" sz="1600" dirty="0" err="1"/>
              <a:t>Taxing</a:t>
            </a:r>
            <a:r>
              <a:rPr lang="fr-FR" sz="1600" dirty="0"/>
              <a:t>: </a:t>
            </a:r>
            <a:r>
              <a:rPr lang="fr-FR" sz="1600" dirty="0" err="1"/>
              <a:t>provides</a:t>
            </a:r>
            <a:r>
              <a:rPr lang="fr-FR" sz="1600" dirty="0"/>
              <a:t> money to use </a:t>
            </a:r>
            <a:r>
              <a:rPr lang="fr-FR" sz="1600" dirty="0" err="1"/>
              <a:t>this</a:t>
            </a:r>
            <a:r>
              <a:rPr lang="fr-FR" sz="1600" dirty="0"/>
              <a:t> for </a:t>
            </a:r>
            <a:r>
              <a:rPr lang="fr-FR" sz="1600" dirty="0" err="1"/>
              <a:t>improving</a:t>
            </a:r>
            <a:r>
              <a:rPr lang="fr-FR" sz="1600" dirty="0"/>
              <a:t> </a:t>
            </a:r>
            <a:r>
              <a:rPr lang="fr-FR" sz="1600" dirty="0" err="1"/>
              <a:t>health</a:t>
            </a:r>
            <a:r>
              <a:rPr lang="fr-FR" sz="1600" dirty="0"/>
              <a:t> – </a:t>
            </a:r>
            <a:r>
              <a:rPr lang="fr-FR" sz="1600" dirty="0" err="1"/>
              <a:t>unfortunately</a:t>
            </a:r>
            <a:r>
              <a:rPr lang="fr-FR" sz="1600" dirty="0"/>
              <a:t> </a:t>
            </a:r>
            <a:r>
              <a:rPr lang="fr-FR" sz="1600" dirty="0" err="1"/>
              <a:t>this</a:t>
            </a:r>
            <a:r>
              <a:rPr lang="fr-FR" sz="1600" dirty="0"/>
              <a:t> </a:t>
            </a:r>
            <a:r>
              <a:rPr lang="fr-FR" sz="1600" dirty="0" err="1"/>
              <a:t>is</a:t>
            </a:r>
            <a:r>
              <a:rPr lang="fr-FR" sz="1600" dirty="0"/>
              <a:t> </a:t>
            </a:r>
            <a:r>
              <a:rPr lang="fr-FR" sz="1600" dirty="0" err="1"/>
              <a:t>usually</a:t>
            </a:r>
            <a:r>
              <a:rPr lang="fr-FR" sz="1600" dirty="0"/>
              <a:t> not happening.</a:t>
            </a:r>
          </a:p>
          <a:p>
            <a:pPr lvl="1"/>
            <a:r>
              <a:rPr lang="fr-FR" sz="1600" dirty="0" err="1"/>
              <a:t>Tax</a:t>
            </a:r>
            <a:r>
              <a:rPr lang="fr-FR" sz="1600" dirty="0"/>
              <a:t> acceptable if money </a:t>
            </a:r>
            <a:r>
              <a:rPr lang="fr-FR" sz="1600" dirty="0" err="1"/>
              <a:t>is</a:t>
            </a:r>
            <a:r>
              <a:rPr lang="fr-FR" sz="1600" dirty="0"/>
              <a:t> </a:t>
            </a:r>
            <a:r>
              <a:rPr lang="fr-FR" sz="1600" dirty="0" err="1"/>
              <a:t>spent</a:t>
            </a:r>
            <a:r>
              <a:rPr lang="fr-FR" sz="1600" dirty="0"/>
              <a:t> to the </a:t>
            </a:r>
            <a:r>
              <a:rPr lang="fr-FR" sz="1600" dirty="0" err="1"/>
              <a:t>benefit</a:t>
            </a:r>
            <a:r>
              <a:rPr lang="fr-FR" sz="1600" dirty="0"/>
              <a:t> of peoples </a:t>
            </a:r>
            <a:r>
              <a:rPr lang="fr-FR" sz="1600" dirty="0" err="1"/>
              <a:t>health</a:t>
            </a:r>
            <a:r>
              <a:rPr lang="fr-FR" sz="1600" dirty="0"/>
              <a:t>. </a:t>
            </a:r>
            <a:r>
              <a:rPr lang="fr-FR" sz="1600" dirty="0" err="1"/>
              <a:t>Tax</a:t>
            </a:r>
            <a:r>
              <a:rPr lang="fr-FR" sz="1600" dirty="0"/>
              <a:t> </a:t>
            </a:r>
            <a:r>
              <a:rPr lang="fr-FR" sz="1600" dirty="0" err="1"/>
              <a:t>may</a:t>
            </a:r>
            <a:r>
              <a:rPr lang="fr-FR" sz="1600" dirty="0"/>
              <a:t> help to </a:t>
            </a:r>
            <a:r>
              <a:rPr lang="fr-FR" sz="1600" dirty="0" err="1"/>
              <a:t>give</a:t>
            </a:r>
            <a:r>
              <a:rPr lang="fr-FR" sz="1600" dirty="0"/>
              <a:t> a </a:t>
            </a:r>
            <a:r>
              <a:rPr lang="fr-FR" sz="1600" dirty="0" err="1"/>
              <a:t>bad</a:t>
            </a:r>
            <a:r>
              <a:rPr lang="fr-FR" sz="1600" dirty="0"/>
              <a:t> image to </a:t>
            </a:r>
            <a:r>
              <a:rPr lang="fr-FR" sz="1600" dirty="0" err="1"/>
              <a:t>unhealthy</a:t>
            </a:r>
            <a:r>
              <a:rPr lang="fr-FR" sz="1600" dirty="0"/>
              <a:t> </a:t>
            </a:r>
            <a:r>
              <a:rPr lang="fr-FR" sz="1600" dirty="0" err="1"/>
              <a:t>food</a:t>
            </a:r>
            <a:endParaRPr lang="fr-FR" sz="1600" dirty="0"/>
          </a:p>
          <a:p>
            <a:pPr lvl="1"/>
            <a:endParaRPr lang="fr-FR" sz="1600" dirty="0"/>
          </a:p>
          <a:p>
            <a:pPr lvl="1"/>
            <a:r>
              <a:rPr lang="fr-FR" sz="1600" dirty="0"/>
              <a:t>Prescription </a:t>
            </a:r>
            <a:r>
              <a:rPr lang="fr-FR" sz="1600" dirty="0" err="1"/>
              <a:t>registries</a:t>
            </a:r>
            <a:r>
              <a:rPr lang="fr-FR" sz="1600" dirty="0"/>
              <a:t> (like in Nordic Countries) </a:t>
            </a:r>
            <a:r>
              <a:rPr lang="fr-FR" sz="1600" dirty="0" err="1"/>
              <a:t>may</a:t>
            </a:r>
            <a:r>
              <a:rPr lang="fr-FR" sz="1600" dirty="0"/>
              <a:t> </a:t>
            </a:r>
            <a:r>
              <a:rPr lang="fr-FR" sz="1600" dirty="0" err="1"/>
              <a:t>be</a:t>
            </a:r>
            <a:r>
              <a:rPr lang="fr-FR" sz="1600" dirty="0"/>
              <a:t> good data sources</a:t>
            </a:r>
          </a:p>
          <a:p>
            <a:pPr lvl="1"/>
            <a:endParaRPr lang="fr-FR" sz="1600" dirty="0"/>
          </a:p>
          <a:p>
            <a:pPr lvl="1"/>
            <a:r>
              <a:rPr lang="fr-FR" sz="1600" dirty="0" err="1"/>
              <a:t>Adherence</a:t>
            </a:r>
            <a:r>
              <a:rPr lang="fr-FR" sz="1600" dirty="0"/>
              <a:t> </a:t>
            </a:r>
            <a:r>
              <a:rPr lang="fr-FR" sz="1600" dirty="0" err="1"/>
              <a:t>is</a:t>
            </a:r>
            <a:r>
              <a:rPr lang="fr-FR" sz="1600" dirty="0"/>
              <a:t> a </a:t>
            </a:r>
            <a:r>
              <a:rPr lang="fr-FR" sz="1600" dirty="0" err="1"/>
              <a:t>concern</a:t>
            </a:r>
            <a:r>
              <a:rPr lang="fr-FR" sz="1600" dirty="0"/>
              <a:t> and </a:t>
            </a:r>
            <a:r>
              <a:rPr lang="fr-FR" sz="1600" dirty="0" err="1"/>
              <a:t>cannot</a:t>
            </a:r>
            <a:r>
              <a:rPr lang="fr-FR" sz="1600" dirty="0"/>
              <a:t> </a:t>
            </a:r>
            <a:r>
              <a:rPr lang="fr-FR" sz="1600" dirty="0" err="1"/>
              <a:t>be</a:t>
            </a:r>
            <a:r>
              <a:rPr lang="fr-FR" sz="1600" dirty="0"/>
              <a:t> </a:t>
            </a:r>
            <a:r>
              <a:rPr lang="fr-FR" sz="1600" dirty="0" err="1"/>
              <a:t>tested</a:t>
            </a:r>
            <a:r>
              <a:rPr lang="fr-FR" sz="1600" dirty="0"/>
              <a:t> in </a:t>
            </a:r>
            <a:r>
              <a:rPr lang="fr-FR" sz="1600" dirty="0" err="1"/>
              <a:t>randomized</a:t>
            </a:r>
            <a:r>
              <a:rPr lang="fr-FR" sz="1600" dirty="0"/>
              <a:t> trials.</a:t>
            </a:r>
          </a:p>
          <a:p>
            <a:pPr lvl="1"/>
            <a:endParaRPr lang="fr-FR" sz="1600" dirty="0"/>
          </a:p>
          <a:p>
            <a:pPr lvl="1"/>
            <a:r>
              <a:rPr lang="fr-FR" sz="1600" dirty="0"/>
              <a:t>Use of </a:t>
            </a:r>
            <a:r>
              <a:rPr lang="fr-FR" sz="1600" dirty="0" err="1"/>
              <a:t>incretins</a:t>
            </a:r>
            <a:r>
              <a:rPr lang="fr-FR" sz="1600" dirty="0"/>
              <a:t> has a </a:t>
            </a:r>
            <a:r>
              <a:rPr lang="fr-FR" sz="1600" dirty="0" err="1"/>
              <a:t>benefit</a:t>
            </a:r>
            <a:r>
              <a:rPr lang="fr-FR" sz="1600" dirty="0"/>
              <a:t> for patients. Antihypertensives to not have </a:t>
            </a:r>
            <a:r>
              <a:rPr lang="fr-FR" sz="1600" dirty="0" err="1"/>
              <a:t>that</a:t>
            </a:r>
            <a:r>
              <a:rPr lang="fr-FR" sz="1600" dirty="0"/>
              <a:t> </a:t>
            </a:r>
            <a:r>
              <a:rPr lang="fr-FR" sz="1600" dirty="0" err="1"/>
              <a:t>benefit</a:t>
            </a:r>
            <a:r>
              <a:rPr lang="fr-FR" sz="1600" dirty="0"/>
              <a:t> – </a:t>
            </a:r>
            <a:r>
              <a:rPr lang="fr-FR" sz="1600" dirty="0" err="1"/>
              <a:t>much</a:t>
            </a:r>
            <a:r>
              <a:rPr lang="fr-FR" sz="1600" dirty="0"/>
              <a:t> more </a:t>
            </a:r>
            <a:r>
              <a:rPr lang="fr-FR" sz="1600" dirty="0" err="1"/>
              <a:t>difficult</a:t>
            </a:r>
            <a:r>
              <a:rPr lang="fr-FR" sz="1600" dirty="0"/>
              <a:t> to </a:t>
            </a:r>
            <a:r>
              <a:rPr lang="fr-FR" sz="1600" dirty="0" err="1"/>
              <a:t>convince</a:t>
            </a:r>
            <a:r>
              <a:rPr lang="fr-FR" sz="1600" dirty="0"/>
              <a:t> patients. </a:t>
            </a:r>
          </a:p>
          <a:p>
            <a:pPr lvl="1"/>
            <a:endParaRPr lang="fr-FR" sz="1600" dirty="0"/>
          </a:p>
          <a:p>
            <a:pPr lvl="1"/>
            <a:r>
              <a:rPr lang="fr-FR" sz="1600" dirty="0"/>
              <a:t>Target </a:t>
            </a:r>
            <a:r>
              <a:rPr lang="fr-FR" sz="1600" dirty="0" err="1"/>
              <a:t>underpriviliged</a:t>
            </a:r>
            <a:r>
              <a:rPr lang="fr-FR" sz="1600" dirty="0"/>
              <a:t> populations </a:t>
            </a:r>
            <a:r>
              <a:rPr lang="fr-FR" sz="1600" dirty="0" err="1"/>
              <a:t>may</a:t>
            </a:r>
            <a:r>
              <a:rPr lang="fr-FR" sz="1600" dirty="0"/>
              <a:t> </a:t>
            </a:r>
            <a:r>
              <a:rPr lang="fr-FR" sz="1600" dirty="0" err="1"/>
              <a:t>be</a:t>
            </a:r>
            <a:r>
              <a:rPr lang="fr-FR" sz="1600" dirty="0"/>
              <a:t> a first </a:t>
            </a:r>
            <a:r>
              <a:rPr lang="fr-FR" sz="1600" dirty="0" err="1"/>
              <a:t>step</a:t>
            </a:r>
            <a:r>
              <a:rPr lang="fr-FR" sz="1600" dirty="0"/>
              <a:t> for </a:t>
            </a:r>
            <a:r>
              <a:rPr lang="fr-FR" sz="1600" dirty="0" err="1"/>
              <a:t>education</a:t>
            </a:r>
            <a:r>
              <a:rPr lang="fr-FR" sz="1600" dirty="0"/>
              <a:t> and </a:t>
            </a:r>
            <a:r>
              <a:rPr lang="fr-FR" sz="1600" dirty="0" err="1"/>
              <a:t>implementation</a:t>
            </a:r>
            <a:r>
              <a:rPr lang="fr-FR" sz="1600" dirty="0"/>
              <a:t>.</a:t>
            </a:r>
          </a:p>
          <a:p>
            <a:pPr lvl="1"/>
            <a:endParaRPr lang="fr-FR" sz="1600" dirty="0"/>
          </a:p>
          <a:p>
            <a:pPr lvl="1"/>
            <a:r>
              <a:rPr lang="fr-FR" sz="1600" dirty="0"/>
              <a:t>18 </a:t>
            </a:r>
            <a:r>
              <a:rPr lang="fr-FR" sz="1600" dirty="0" err="1"/>
              <a:t>months</a:t>
            </a:r>
            <a:r>
              <a:rPr lang="fr-FR" sz="1600" dirty="0"/>
              <a:t> </a:t>
            </a:r>
            <a:r>
              <a:rPr lang="fr-FR" sz="1600" dirty="0" err="1"/>
              <a:t>is</a:t>
            </a:r>
            <a:r>
              <a:rPr lang="fr-FR" sz="1600" dirty="0"/>
              <a:t> not a good </a:t>
            </a:r>
            <a:r>
              <a:rPr lang="fr-FR" sz="1600" dirty="0" err="1"/>
              <a:t>target</a:t>
            </a:r>
            <a:r>
              <a:rPr lang="fr-FR" sz="1600" dirty="0"/>
              <a:t>. Longer </a:t>
            </a:r>
            <a:r>
              <a:rPr lang="fr-FR" sz="1600" dirty="0" err="1"/>
              <a:t>term</a:t>
            </a:r>
            <a:r>
              <a:rPr lang="fr-FR" sz="1600" dirty="0"/>
              <a:t> </a:t>
            </a:r>
            <a:r>
              <a:rPr lang="fr-FR" sz="1600" dirty="0" err="1"/>
              <a:t>is</a:t>
            </a:r>
            <a:r>
              <a:rPr lang="fr-FR" sz="1600" dirty="0"/>
              <a:t> </a:t>
            </a:r>
            <a:r>
              <a:rPr lang="fr-FR" sz="1600" dirty="0" err="1"/>
              <a:t>needed</a:t>
            </a:r>
            <a:r>
              <a:rPr lang="fr-FR" sz="1600" dirty="0"/>
              <a:t>.</a:t>
            </a:r>
          </a:p>
          <a:p>
            <a:pPr lvl="1"/>
            <a:endParaRPr lang="fr-FR" sz="1600" dirty="0"/>
          </a:p>
          <a:p>
            <a:pPr lvl="1"/>
            <a:r>
              <a:rPr lang="fr-FR" sz="1600" dirty="0" err="1"/>
              <a:t>Current</a:t>
            </a:r>
            <a:r>
              <a:rPr lang="fr-FR" sz="1600" dirty="0"/>
              <a:t> trials have lot of info on </a:t>
            </a:r>
            <a:r>
              <a:rPr lang="fr-FR" sz="1600" dirty="0" err="1"/>
              <a:t>sub</a:t>
            </a:r>
            <a:r>
              <a:rPr lang="fr-FR" sz="1600" dirty="0"/>
              <a:t>-pop but not on population aspects – </a:t>
            </a:r>
            <a:r>
              <a:rPr lang="fr-FR" sz="1600" dirty="0" err="1"/>
              <a:t>needs</a:t>
            </a:r>
            <a:r>
              <a:rPr lang="fr-FR" sz="1600" dirty="0"/>
              <a:t> more </a:t>
            </a:r>
            <a:r>
              <a:rPr lang="fr-FR" sz="1600" dirty="0" err="1"/>
              <a:t>than</a:t>
            </a:r>
            <a:r>
              <a:rPr lang="fr-FR" sz="1600" dirty="0"/>
              <a:t> 18 </a:t>
            </a:r>
            <a:r>
              <a:rPr lang="fr-FR" sz="1600" dirty="0" err="1"/>
              <a:t>months</a:t>
            </a:r>
            <a:endParaRPr lang="fr-FR" sz="1600" dirty="0"/>
          </a:p>
          <a:p>
            <a:pPr lvl="1"/>
            <a:endParaRPr lang="fr-FR" sz="1600" dirty="0"/>
          </a:p>
          <a:p>
            <a:pPr lvl="1"/>
            <a:r>
              <a:rPr lang="fr-FR" sz="1600" dirty="0" err="1"/>
              <a:t>What</a:t>
            </a:r>
            <a:r>
              <a:rPr lang="fr-FR" sz="1600" dirty="0"/>
              <a:t> </a:t>
            </a:r>
            <a:r>
              <a:rPr lang="fr-FR" sz="1600" dirty="0" err="1"/>
              <a:t>treatment</a:t>
            </a:r>
            <a:r>
              <a:rPr lang="fr-FR" sz="1600" dirty="0"/>
              <a:t> options are </a:t>
            </a:r>
            <a:r>
              <a:rPr lang="fr-FR" sz="1600" dirty="0" err="1"/>
              <a:t>available</a:t>
            </a:r>
            <a:r>
              <a:rPr lang="fr-FR" sz="1600" dirty="0"/>
              <a:t> for non-</a:t>
            </a:r>
            <a:r>
              <a:rPr lang="fr-FR" sz="1600" dirty="0" err="1"/>
              <a:t>responders</a:t>
            </a:r>
            <a:r>
              <a:rPr lang="fr-FR" sz="1600" dirty="0"/>
              <a:t>? </a:t>
            </a:r>
            <a:r>
              <a:rPr lang="fr-FR" sz="1600" dirty="0" err="1"/>
              <a:t>What</a:t>
            </a:r>
            <a:r>
              <a:rPr lang="fr-FR" sz="1600" dirty="0"/>
              <a:t> are the non-</a:t>
            </a:r>
            <a:r>
              <a:rPr lang="fr-FR" sz="1600" dirty="0" err="1"/>
              <a:t>obesity</a:t>
            </a:r>
            <a:r>
              <a:rPr lang="fr-FR" sz="1600" dirty="0"/>
              <a:t> </a:t>
            </a:r>
            <a:r>
              <a:rPr lang="fr-FR" sz="1600" dirty="0" err="1"/>
              <a:t>related</a:t>
            </a:r>
            <a:r>
              <a:rPr lang="fr-FR" sz="1600" dirty="0"/>
              <a:t> </a:t>
            </a:r>
            <a:r>
              <a:rPr lang="fr-FR" sz="1600" dirty="0" err="1"/>
              <a:t>benefits</a:t>
            </a:r>
            <a:r>
              <a:rPr lang="fr-FR" sz="1600" dirty="0"/>
              <a:t> (Select gave </a:t>
            </a:r>
            <a:r>
              <a:rPr lang="fr-FR" sz="1600" dirty="0" err="1"/>
              <a:t>answers</a:t>
            </a:r>
            <a:r>
              <a:rPr lang="fr-FR" sz="16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60980313"/>
      </p:ext>
    </p:extLst>
  </p:cSld>
  <p:clrMapOvr>
    <a:masterClrMapping/>
  </p:clrMapOvr>
</p:sld>
</file>

<file path=ppt/theme/theme1.xml><?xml version="1.0" encoding="utf-8"?>
<a:theme xmlns:a="http://schemas.openxmlformats.org/drawingml/2006/main" name="ESC_PPT_Light_220817-16-9">
  <a:themeElements>
    <a:clrScheme name="ESC // branding 2017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AE1022"/>
      </a:accent1>
      <a:accent2>
        <a:srgbClr val="552682"/>
      </a:accent2>
      <a:accent3>
        <a:srgbClr val="00ABAA"/>
      </a:accent3>
      <a:accent4>
        <a:srgbClr val="005694"/>
      </a:accent4>
      <a:accent5>
        <a:srgbClr val="FBB800"/>
      </a:accent5>
      <a:accent6>
        <a:srgbClr val="EF7918"/>
      </a:accent6>
      <a:hlink>
        <a:srgbClr val="F8B836"/>
      </a:hlink>
      <a:folHlink>
        <a:srgbClr val="F5832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marL="38700" indent="0" algn="l" defTabSz="360000" rtl="0" eaLnBrk="1" latinLnBrk="0" hangingPunct="1">
          <a:spcBef>
            <a:spcPct val="20000"/>
          </a:spcBef>
          <a:buClr>
            <a:srgbClr val="C00000"/>
          </a:buClr>
          <a:buFont typeface="Arial" panose="020B0604020202020204" pitchFamily="34" charset="0"/>
          <a:buNone/>
          <a:defRPr sz="1600" b="1" i="0" kern="1200" dirty="0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C_PPT_GENERIC_12012021  -  Read-Only" id="{8CB5A6F9-0108-4F1C-927D-5872DF40D793}" vid="{717AFAD0-94CD-4965-A011-B2544BC0820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1038</Words>
  <Application>Microsoft Office PowerPoint</Application>
  <PresentationFormat>Widescreen</PresentationFormat>
  <Paragraphs>93</Paragraphs>
  <Slides>6</Slides>
  <Notes>0</Notes>
  <HiddenSlides>2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ESC_PPT_Light_220817-16-9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teresa lopez</dc:creator>
  <cp:lastModifiedBy>Kuhlbusch, Klaus {TLAC~BASEL}</cp:lastModifiedBy>
  <cp:revision>13</cp:revision>
  <dcterms:created xsi:type="dcterms:W3CDTF">2025-11-26T07:23:32Z</dcterms:created>
  <dcterms:modified xsi:type="dcterms:W3CDTF">2026-03-19T09:11:44Z</dcterms:modified>
</cp:coreProperties>
</file>