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2" d="100"/>
          <a:sy n="42" d="100"/>
        </p:scale>
        <p:origin x="84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6021288"/>
            <a:ext cx="9840416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815413" y="0"/>
            <a:ext cx="0" cy="685800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33F0FED1-B8F9-445B-959A-F64BB176898C}"/>
              </a:ext>
            </a:extLst>
          </p:cNvPr>
          <p:cNvSpPr/>
          <p:nvPr userDrawn="1"/>
        </p:nvSpPr>
        <p:spPr>
          <a:xfrm>
            <a:off x="719403" y="740702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750930" y="5284730"/>
            <a:ext cx="128967" cy="128967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719403" y="592527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46736" y="5595171"/>
            <a:ext cx="1907608" cy="978451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386361" y="3356071"/>
            <a:ext cx="9126120" cy="7487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463" y="5282092"/>
            <a:ext cx="758483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rgbClr val="AE1022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1481" y="4770503"/>
            <a:ext cx="7584825" cy="386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91480" y="1237013"/>
            <a:ext cx="9024995" cy="1110904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800"/>
              </a:spcBef>
              <a:buNone/>
              <a:defRPr sz="6400" b="1" i="0" baseline="0">
                <a:solidFill>
                  <a:schemeClr val="accent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64367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67AF0-2ED8-BD46-3883-DA990FC98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F2193-9FB7-33A5-36D3-1304144D3A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019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16F19A3-8D60-0387-7366-5DCC3167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BD8-0156-5D4C-9B57-A1F2ABD91B80}" type="datetimeFigureOut">
              <a:rPr lang="it-IT" smtClean="0"/>
              <a:t>09/03/2026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FA9266-1F30-E480-D50C-11D4C71F7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5A9975-35ED-DDC5-706D-2332C3664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B2CA-6E7B-7D4F-BAD5-46689F1184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98876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1220755"/>
            <a:ext cx="10176933" cy="5187245"/>
          </a:xfrm>
          <a:prstGeom prst="rect">
            <a:avLst/>
          </a:prstGeom>
        </p:spPr>
        <p:txBody>
          <a:bodyPr/>
          <a:lstStyle>
            <a:lvl1pPr marL="241294" indent="-241294" defTabSz="479988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596885" indent="-239178" defTabSz="478355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838179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073124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3124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1314418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1555712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435064" algn="l"/>
              </a:tabLst>
              <a:defRPr sz="2400"/>
            </a:lvl6pPr>
            <a:lvl7pPr marL="1795155" indent="-239178">
              <a:buClr>
                <a:srgbClr val="C00000"/>
              </a:buClr>
              <a:defRPr sz="2400"/>
            </a:lvl7pPr>
            <a:lvl8pPr marL="2039949" indent="-239178">
              <a:buClr>
                <a:srgbClr val="C00000"/>
              </a:buClr>
              <a:defRPr sz="2400"/>
            </a:lvl8pPr>
            <a:lvl9pPr marL="3232070" indent="-304792">
              <a:buClr>
                <a:srgbClr val="C00000"/>
              </a:buClr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07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98876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 baseline="0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22907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7567" y="1818887"/>
            <a:ext cx="9101139" cy="1536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82" indent="0">
              <a:buNone/>
              <a:defRPr/>
            </a:lvl2pPr>
            <a:lvl3pPr marL="709048" indent="0">
              <a:buNone/>
              <a:defRPr/>
            </a:lvl3pPr>
            <a:lvl4pPr marL="1079446" indent="0">
              <a:buNone/>
              <a:defRPr/>
            </a:lvl4pPr>
            <a:lvl5pPr marL="143502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7569" y="3429001"/>
            <a:ext cx="9101137" cy="2190751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+mn-lt"/>
              </a:defRPr>
            </a:lvl1pPr>
            <a:lvl2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0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91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47CBA-F3C9-F4CE-3637-68E0CA00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34BBFB-1F37-753D-AC37-C50844FC3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A29028-128B-93F2-C7EA-4D18E81D4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560E-A93B-4C3A-A4A9-2CEDE3542F80}" type="datetimeFigureOut">
              <a:rPr lang="es-ES" smtClean="0"/>
              <a:t>09/03/2026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452820-AD14-17EF-4B7E-4A951F7A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F29A8-AE8E-39C4-11B5-31FD3B3D5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090" y="6349165"/>
            <a:ext cx="432001" cy="354963"/>
          </a:xfrm>
          <a:prstGeom prst="rect">
            <a:avLst/>
          </a:prstGeom>
        </p:spPr>
        <p:txBody>
          <a:bodyPr/>
          <a:lstStyle/>
          <a:p>
            <a:fld id="{26DBDB3D-3FDB-460E-B2F1-610F527AA40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908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éné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551FB21A-0E6D-4C3A-92F2-1A4C404F79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861B12CF-C574-4831-92D6-4B1240FED72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1800" y="1604434"/>
            <a:ext cx="10368723" cy="41296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355591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709065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marL="1079473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4pPr>
            <a:lvl5pPr marL="1435064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fr-FR" dirty="0"/>
              <a:t>Cliquez pour ajouter le type de contenu souhaité</a:t>
            </a:r>
          </a:p>
        </p:txBody>
      </p:sp>
    </p:spTree>
    <p:extLst>
      <p:ext uri="{BB962C8B-B14F-4D97-AF65-F5344CB8AC3E}">
        <p14:creationId xmlns:p14="http://schemas.microsoft.com/office/powerpoint/2010/main" val="279467180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C4DCEFD-DF8E-49D5-AC57-A796E5A217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445E308-E33D-4DD7-B528-7AAEF390C5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9456" y="2660915"/>
            <a:ext cx="2496277" cy="3037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733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3838AEB7-814F-4501-B3B0-295E086483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99456" y="2276873"/>
            <a:ext cx="2496277" cy="3840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867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8" name="Espace réservé du graphique 7">
            <a:extLst>
              <a:ext uri="{FF2B5EF4-FFF2-40B4-BE49-F238E27FC236}">
                <a16:creationId xmlns:a16="http://schemas.microsoft.com/office/drawing/2014/main" id="{DF18E9B8-1D26-4B26-97FC-0474D1DFA80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463819" y="1508787"/>
            <a:ext cx="4608512" cy="41897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chart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500951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6A01797-8D6C-4BBB-8B5F-CB24DB662E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F734305-4997-41D6-B5C3-AD35E80BE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3927" y="2180862"/>
            <a:ext cx="4032448" cy="3037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733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r>
              <a:rPr lang="fr-FR" dirty="0"/>
              <a:t> et </a:t>
            </a:r>
            <a:r>
              <a:rPr lang="fr-FR" dirty="0" err="1"/>
              <a:t>viribus</a:t>
            </a:r>
            <a:r>
              <a:rPr lang="fr-FR" dirty="0"/>
              <a:t>, </a:t>
            </a:r>
            <a:r>
              <a:rPr lang="fr-FR" dirty="0" err="1"/>
              <a:t>quarum</a:t>
            </a:r>
            <a:r>
              <a:rPr lang="fr-FR" dirty="0"/>
              <a:t> ad </a:t>
            </a:r>
            <a:r>
              <a:rPr lang="fr-FR" dirty="0" err="1"/>
              <a:t>praesens</a:t>
            </a:r>
            <a:r>
              <a:rPr lang="fr-FR" dirty="0"/>
              <a:t> </a:t>
            </a:r>
            <a:r>
              <a:rPr lang="fr-FR" dirty="0" err="1"/>
              <a:t>pleraeque</a:t>
            </a:r>
            <a:r>
              <a:rPr lang="fr-FR" dirty="0"/>
              <a:t> </a:t>
            </a:r>
            <a:r>
              <a:rPr lang="fr-FR" dirty="0" err="1"/>
              <a:t>licet</a:t>
            </a:r>
            <a:r>
              <a:rPr lang="fr-FR" dirty="0"/>
              <a:t> </a:t>
            </a:r>
            <a:r>
              <a:rPr lang="fr-FR" dirty="0" err="1"/>
              <a:t>Graecis</a:t>
            </a:r>
            <a:r>
              <a:rPr lang="fr-FR" dirty="0"/>
              <a:t> </a:t>
            </a:r>
            <a:r>
              <a:rPr lang="fr-FR" dirty="0" err="1"/>
              <a:t>nominibus</a:t>
            </a:r>
            <a:r>
              <a:rPr lang="fr-FR" dirty="0"/>
              <a:t> </a:t>
            </a:r>
            <a:r>
              <a:rPr lang="fr-FR" dirty="0" err="1"/>
              <a:t>appellentur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isdem</a:t>
            </a:r>
            <a:r>
              <a:rPr lang="fr-FR" dirty="0"/>
              <a:t> ad </a:t>
            </a:r>
            <a:r>
              <a:rPr lang="fr-FR" dirty="0" err="1"/>
              <a:t>arbitrium</a:t>
            </a:r>
            <a:r>
              <a:rPr lang="fr-FR" dirty="0"/>
              <a:t> </a:t>
            </a:r>
            <a:r>
              <a:rPr lang="fr-FR" dirty="0" err="1"/>
              <a:t>inposita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 </a:t>
            </a:r>
            <a:r>
              <a:rPr lang="fr-FR" dirty="0" err="1"/>
              <a:t>conditoris</a:t>
            </a:r>
            <a:r>
              <a:rPr lang="fr-FR" dirty="0"/>
              <a:t>, </a:t>
            </a:r>
            <a:r>
              <a:rPr lang="fr-FR" dirty="0" err="1"/>
              <a:t>primigenia</a:t>
            </a:r>
            <a:r>
              <a:rPr lang="fr-FR" dirty="0"/>
              <a:t> </a:t>
            </a:r>
            <a:r>
              <a:rPr lang="fr-FR" dirty="0" err="1"/>
              <a:t>tamen</a:t>
            </a:r>
            <a:r>
              <a:rPr lang="fr-FR" dirty="0"/>
              <a:t> nomina non </a:t>
            </a:r>
            <a:r>
              <a:rPr lang="fr-FR" dirty="0" err="1"/>
              <a:t>amittunt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eis</a:t>
            </a:r>
            <a:endParaRPr lang="fr-FR" dirty="0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2527C28F-4A99-4774-A672-5D1B9EEC6F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3927" y="1796819"/>
            <a:ext cx="4032448" cy="3840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867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EFADFAF9-AE6E-498A-A329-A501546781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7" y="1796819"/>
            <a:ext cx="5126567" cy="342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9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C4A9C7A-5BA6-4888-A621-AF6B8C0AA0DF}"/>
              </a:ext>
            </a:extLst>
          </p:cNvPr>
          <p:cNvCxnSpPr>
            <a:cxnSpLocks/>
          </p:cNvCxnSpPr>
          <p:nvPr/>
        </p:nvCxnSpPr>
        <p:spPr>
          <a:xfrm>
            <a:off x="237200" y="6520908"/>
            <a:ext cx="12003483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D39A238-24AB-44F3-8FE5-EF47858B4208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11472597" y="1056118"/>
            <a:ext cx="0" cy="536878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A040033-896C-4E78-8EDE-BBF09671494D}"/>
              </a:ext>
            </a:extLst>
          </p:cNvPr>
          <p:cNvCxnSpPr>
            <a:cxnSpLocks/>
          </p:cNvCxnSpPr>
          <p:nvPr/>
        </p:nvCxnSpPr>
        <p:spPr>
          <a:xfrm>
            <a:off x="383365" y="6520909"/>
            <a:ext cx="0" cy="337092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6FA7AD36-36F4-4B05-B569-FF77480FB16F}"/>
              </a:ext>
            </a:extLst>
          </p:cNvPr>
          <p:cNvSpPr/>
          <p:nvPr/>
        </p:nvSpPr>
        <p:spPr>
          <a:xfrm>
            <a:off x="239349" y="6376892"/>
            <a:ext cx="288032" cy="288032"/>
          </a:xfrm>
          <a:prstGeom prst="ellipse">
            <a:avLst/>
          </a:prstGeom>
          <a:solidFill>
            <a:srgbClr val="D0D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103FAE-72E1-4BCF-93BD-189E9C5D00C2}"/>
              </a:ext>
            </a:extLst>
          </p:cNvPr>
          <p:cNvSpPr/>
          <p:nvPr/>
        </p:nvSpPr>
        <p:spPr>
          <a:xfrm>
            <a:off x="11376587" y="642489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51201"/>
            <a:ext cx="9696448" cy="546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3333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219200"/>
            <a:ext cx="10515600" cy="521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5591" lvl="0" indent="-355591"/>
            <a:r>
              <a:rPr lang="en-US"/>
              <a:t>Click to edit Master text styles</a:t>
            </a:r>
          </a:p>
          <a:p>
            <a:pPr marL="355591" lvl="1" indent="-355591"/>
            <a:r>
              <a:rPr lang="en-US"/>
              <a:t>Second level</a:t>
            </a:r>
          </a:p>
          <a:p>
            <a:pPr marL="355591" lvl="2" indent="-355591"/>
            <a:r>
              <a:rPr lang="en-US"/>
              <a:t>Third level</a:t>
            </a:r>
          </a:p>
          <a:p>
            <a:pPr marL="355591" lvl="3" indent="-355591"/>
            <a:r>
              <a:rPr lang="en-US"/>
              <a:t>Fourth level</a:t>
            </a:r>
          </a:p>
          <a:p>
            <a:pPr marL="355591" lvl="4" indent="-355591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3F81F-39D6-C5D5-D568-C12FCC77D4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164" y="141718"/>
            <a:ext cx="1533525" cy="914400"/>
          </a:xfrm>
          <a:prstGeom prst="rect">
            <a:avLst/>
          </a:prstGeom>
          <a:noFill/>
        </p:spPr>
      </p:pic>
      <p:sp>
        <p:nvSpPr>
          <p:cNvPr id="8" name="Text Box 1">
            <a:extLst>
              <a:ext uri="{FF2B5EF4-FFF2-40B4-BE49-F238E27FC236}">
                <a16:creationId xmlns:a16="http://schemas.microsoft.com/office/drawing/2014/main" id="{E048CC37-A480-A7FC-C8BF-E32778D2BD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3365" y="258124"/>
            <a:ext cx="4867910" cy="43243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buNone/>
            </a:pPr>
            <a:r>
              <a:rPr lang="fr-FR" sz="2200" b="1">
                <a:solidFill>
                  <a:srgbClr val="A6A6A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ESC Cardiovascular Round Table</a:t>
            </a:r>
            <a:endParaRPr lang="es-E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6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lang="en-US" sz="3733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3200" b="1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355591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667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709065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1079473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435064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2641534" indent="0" algn="l" defTabSz="121917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68C861-723B-B4BC-288D-2CD776541A30}"/>
              </a:ext>
            </a:extLst>
          </p:cNvPr>
          <p:cNvSpPr txBox="1"/>
          <p:nvPr/>
        </p:nvSpPr>
        <p:spPr>
          <a:xfrm>
            <a:off x="325677" y="855239"/>
            <a:ext cx="1067714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INNOVATIVE RESEARCH PROJECTS DESIGN IN CARDIOMETABOLIC LANDSCAPE</a:t>
            </a:r>
          </a:p>
          <a:p>
            <a:pPr algn="ctr"/>
            <a:endParaRPr lang="en-US" sz="2000" b="1" dirty="0">
              <a:solidFill>
                <a:srgbClr val="C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BREAKOUT SESSION 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endParaRPr lang="en-US" sz="200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r>
              <a:rPr lang="en-US" b="1" dirty="0"/>
              <a:t>Chronic Kidney Disease and/or Hypertension</a:t>
            </a:r>
          </a:p>
          <a:p>
            <a:r>
              <a:rPr lang="fr-FR" dirty="0"/>
              <a:t>Lead: Eva </a:t>
            </a:r>
            <a:r>
              <a:rPr lang="fr-FR" dirty="0" err="1"/>
              <a:t>Gerdts</a:t>
            </a:r>
            <a:r>
              <a:rPr lang="fr-FR" dirty="0"/>
              <a:t> </a:t>
            </a:r>
          </a:p>
          <a:p>
            <a:r>
              <a:rPr lang="fr-FR" dirty="0"/>
              <a:t>Rapporteur: Maria Ripa (</a:t>
            </a:r>
            <a:r>
              <a:rPr lang="fr-FR" dirty="0" err="1"/>
              <a:t>Novonordisk</a:t>
            </a:r>
            <a:r>
              <a:rPr lang="fr-FR" dirty="0"/>
              <a:t>) </a:t>
            </a:r>
          </a:p>
          <a:p>
            <a:endParaRPr lang="en-US" dirty="0"/>
          </a:p>
          <a:p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en-US" b="1" dirty="0"/>
              <a:t>Question 1 — “What is the high‑priority research question we will answer, why does it matter, and who is the target population?”</a:t>
            </a:r>
            <a:endParaRPr lang="fr-FR" dirty="0"/>
          </a:p>
          <a:p>
            <a:pPr lvl="1"/>
            <a:r>
              <a:rPr lang="en-US" u="sng" dirty="0"/>
              <a:t>Prompts: </a:t>
            </a:r>
          </a:p>
          <a:p>
            <a:pPr lvl="1"/>
            <a:r>
              <a:rPr lang="en-US" dirty="0"/>
              <a:t>1/What unanswered question in cardiorenal physiology or therapy (e.g., optimal sequencing of drugs, precision BP targets in CKD subgroups) would alter guidelines?</a:t>
            </a:r>
            <a:endParaRPr lang="fr-FR" dirty="0"/>
          </a:p>
          <a:p>
            <a:pPr lvl="1"/>
            <a:endParaRPr lang="en-US" dirty="0"/>
          </a:p>
          <a:p>
            <a:pPr lvl="1"/>
            <a:r>
              <a:rPr lang="en-US" dirty="0"/>
              <a:t>2/Which risk stratum (eGFR bands, albuminuria levels, resistant HTN) yields the highest impact/feasibility balance? </a:t>
            </a:r>
          </a:p>
          <a:p>
            <a:pPr lvl="1"/>
            <a:endParaRPr lang="fr-FR" dirty="0"/>
          </a:p>
          <a:p>
            <a:pPr lvl="1"/>
            <a:r>
              <a:rPr lang="en-US" dirty="0"/>
              <a:t>3/Can AI-supported home monitoring detect early kidney or blood pressure deterioration before clinical decline occurs ( e.g. remote sensors, predictive alerts, early intervention)?</a:t>
            </a:r>
            <a:endParaRPr lang="fr-FR" dirty="0"/>
          </a:p>
          <a:p>
            <a:pPr lvl="1"/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344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D7583A-9617-54B6-E51E-935BEA7FFB21}"/>
              </a:ext>
            </a:extLst>
          </p:cNvPr>
          <p:cNvSpPr txBox="1"/>
          <p:nvPr/>
        </p:nvSpPr>
        <p:spPr>
          <a:xfrm>
            <a:off x="240708" y="693776"/>
            <a:ext cx="1113563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Question 2 — “What is the optimal study design to answer it feasibly and convincingly (design, endpoints, sample, duration)?”</a:t>
            </a:r>
            <a:endParaRPr lang="fr-FR" dirty="0"/>
          </a:p>
          <a:p>
            <a:pPr lvl="1"/>
            <a:r>
              <a:rPr lang="en-US" u="sng" dirty="0"/>
              <a:t>Prompts: 1/</a:t>
            </a:r>
            <a:r>
              <a:rPr lang="en-US" dirty="0"/>
              <a:t>Parallel pragmatic vs enriched high‑risk RCT? Primary endpoint: eGFR slope, 30% eGFR decline, composite renal‑CV outcome, BP control?</a:t>
            </a:r>
          </a:p>
          <a:p>
            <a:pPr lvl="1"/>
            <a:endParaRPr lang="fr-FR" dirty="0"/>
          </a:p>
          <a:p>
            <a:pPr lvl="1"/>
            <a:r>
              <a:rPr lang="en-US" dirty="0"/>
              <a:t>2/Use of </a:t>
            </a:r>
            <a:r>
              <a:rPr lang="en-US" dirty="0" err="1"/>
              <a:t>runin</a:t>
            </a:r>
            <a:r>
              <a:rPr lang="en-US" dirty="0"/>
              <a:t> safety windows, stratification by baseline RAAS/SGLT2 therapy?‑in safety windows, stratification by baseline RAAS/SGLT2 therapy?</a:t>
            </a:r>
          </a:p>
          <a:p>
            <a:pPr lvl="1"/>
            <a:endParaRPr lang="fr-FR" dirty="0"/>
          </a:p>
          <a:p>
            <a:pPr lvl="1"/>
            <a:r>
              <a:rPr lang="en-US" dirty="0"/>
              <a:t>3/Would a decentralized, digitally integrated study of home BP and renal biomarkers provide faster, more representative evidence than clinic-based trials (e.g. telemonitoring, pragmatic trial, real-world cohorts)?</a:t>
            </a:r>
            <a:endParaRPr lang="fr-FR" dirty="0"/>
          </a:p>
          <a:p>
            <a:pPr lvl="1"/>
            <a:endParaRPr lang="en-US" dirty="0"/>
          </a:p>
          <a:p>
            <a:r>
              <a:rPr lang="en-US" b="1" dirty="0"/>
              <a:t>Question 3 — “What resources, partnerships and metrics will make this deliverable in 18 months, and who is accountable?”</a:t>
            </a:r>
            <a:endParaRPr lang="fr-FR" dirty="0"/>
          </a:p>
          <a:p>
            <a:pPr lvl="0"/>
            <a:endParaRPr lang="en-US" b="1" dirty="0"/>
          </a:p>
          <a:p>
            <a:pPr lvl="1"/>
            <a:r>
              <a:rPr lang="en-US" u="sng" dirty="0"/>
              <a:t>Prompts: 1/</a:t>
            </a:r>
            <a:r>
              <a:rPr lang="en-US" dirty="0"/>
              <a:t>Needed partnerships: nephrology networks, primary care, lab services for eGFR/albuminuria, data linkage for hospitalizations.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2/Early feasibility metrics: recruitment rate per site, rate of protocol defined eGFR events, safety (hyperkalemia) monitoring plan.‑defined eGFR events, safety (hyperkalemia) monitoring plan.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3/Which public–private digital infrastructure could deliver a scalable kidney and hypertension monitoring project within 18 months (e.g. national registries, device partnerships, payer-supported pilots)?</a:t>
            </a:r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2397223"/>
      </p:ext>
    </p:extLst>
  </p:cSld>
  <p:clrMapOvr>
    <a:masterClrMapping/>
  </p:clrMapOvr>
</p:sld>
</file>

<file path=ppt/theme/theme1.xml><?xml version="1.0" encoding="utf-8"?>
<a:theme xmlns:a="http://schemas.openxmlformats.org/drawingml/2006/main" name="ESC_PPT_Light_220817-16-9">
  <a:themeElements>
    <a:clrScheme name="ESC // branding 2017">
      <a:dk1>
        <a:sysClr val="windowText" lastClr="000000"/>
      </a:dk1>
      <a:lt1>
        <a:sysClr val="window" lastClr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F8B836"/>
      </a:hlink>
      <a:folHlink>
        <a:srgbClr val="F5832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385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ESC_PPT_Light_220817-16-9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teresa lopez</dc:creator>
  <cp:lastModifiedBy>Svya PALAYAN</cp:lastModifiedBy>
  <cp:revision>14</cp:revision>
  <dcterms:created xsi:type="dcterms:W3CDTF">2025-11-26T07:23:32Z</dcterms:created>
  <dcterms:modified xsi:type="dcterms:W3CDTF">2026-03-09T14:22:49Z</dcterms:modified>
</cp:coreProperties>
</file>