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2" r:id="rId4"/>
    <p:sldId id="263" r:id="rId5"/>
    <p:sldId id="267" r:id="rId6"/>
    <p:sldId id="264" r:id="rId7"/>
    <p:sldId id="265" r:id="rId8"/>
    <p:sldId id="275" r:id="rId9"/>
    <p:sldId id="273" r:id="rId10"/>
    <p:sldId id="269" r:id="rId11"/>
    <p:sldId id="270" r:id="rId12"/>
    <p:sldId id="271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0"/>
    <p:restoredTop sz="94694"/>
  </p:normalViewPr>
  <p:slideViewPr>
    <p:cSldViewPr snapToGrid="0" showGuides="1">
      <p:cViewPr varScale="1">
        <p:scale>
          <a:sx n="60" d="100"/>
          <a:sy n="60" d="100"/>
        </p:scale>
        <p:origin x="107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005A74-81CE-6AF0-E169-54F8DEF435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B79A5-C832-B622-D114-83DC1CE19E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10EEC-FD30-7A4D-8A2D-F29B18C9441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C11A6-7154-ECF0-7DD8-A5ED878C62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E28E3-766F-78D7-04BD-DAF91C16EE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BE7EB-1D53-FA4D-8BF1-2B4CE78D5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1831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82412-8B51-8647-B56F-D0196D1705BF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6C954-6969-9246-88B2-A49783818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3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F37D321-2A7A-4EF1-6538-145EC84FC54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45775"/>
            <a:ext cx="947063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BC52EF-D3BE-3AFC-EC88-16221B89A6AD}"/>
              </a:ext>
            </a:extLst>
          </p:cNvPr>
          <p:cNvCxnSpPr>
            <a:cxnSpLocks/>
            <a:stCxn id="15" idx="4"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3756724-2974-F1AA-D727-D8CBF40FC40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6228" y="4254408"/>
            <a:ext cx="7275639" cy="993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Insert short description of </a:t>
            </a:r>
            <a:r>
              <a:rPr lang="en-US" dirty="0" err="1"/>
              <a:t>powerpoint</a:t>
            </a:r>
            <a:r>
              <a:rPr lang="en-US" dirty="0"/>
              <a:t> here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AD0EC7-C401-CAD3-5567-ADB3D8E8E9F2}"/>
              </a:ext>
            </a:extLst>
          </p:cNvPr>
          <p:cNvSpPr/>
          <p:nvPr userDrawn="1"/>
        </p:nvSpPr>
        <p:spPr>
          <a:xfrm>
            <a:off x="5220849" y="-646116"/>
            <a:ext cx="1712673" cy="17126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2E6A62-7E27-90F2-A2AD-DAD1EE9E0389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A2A34F-359B-F1D8-7E51-703795561407}"/>
              </a:ext>
            </a:extLst>
          </p:cNvPr>
          <p:cNvSpPr/>
          <p:nvPr userDrawn="1"/>
        </p:nvSpPr>
        <p:spPr>
          <a:xfrm>
            <a:off x="6077185" y="1844483"/>
            <a:ext cx="344164" cy="3441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10837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20D280-7F46-5177-086A-6FB0167B6615}"/>
              </a:ext>
            </a:extLst>
          </p:cNvPr>
          <p:cNvSpPr/>
          <p:nvPr userDrawn="1"/>
        </p:nvSpPr>
        <p:spPr>
          <a:xfrm>
            <a:off x="9463865" y="6293021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0ECB36-2A5C-D2A6-E491-5CE6559F0D81}"/>
              </a:ext>
            </a:extLst>
          </p:cNvPr>
          <p:cNvSpPr/>
          <p:nvPr userDrawn="1"/>
        </p:nvSpPr>
        <p:spPr>
          <a:xfrm>
            <a:off x="10865289" y="4240546"/>
            <a:ext cx="410483" cy="4104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755F0D0-BD1E-0C46-1CCF-5474C249F344}"/>
              </a:ext>
            </a:extLst>
          </p:cNvPr>
          <p:cNvSpPr/>
          <p:nvPr userDrawn="1"/>
        </p:nvSpPr>
        <p:spPr>
          <a:xfrm>
            <a:off x="3488229" y="1108435"/>
            <a:ext cx="779487" cy="7794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2403695-778B-5957-E2D3-A3573A9A7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5280" y="5672666"/>
            <a:ext cx="1772838" cy="793594"/>
          </a:xfrm>
          <a:prstGeom prst="rect">
            <a:avLst/>
          </a:prstGeom>
        </p:spPr>
      </p:pic>
      <p:pic>
        <p:nvPicPr>
          <p:cNvPr id="44" name="Picture 43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7002F26D-0B38-9B33-8A38-92D0A7210D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7170" y="221252"/>
            <a:ext cx="2775111" cy="2775111"/>
          </a:xfrm>
          <a:prstGeom prst="rect">
            <a:avLst/>
          </a:prstGeom>
        </p:spPr>
      </p:pic>
      <p:pic>
        <p:nvPicPr>
          <p:cNvPr id="46" name="Picture 45" descr="A pink light in the dark&#10;&#10;AI-generated content may be incorrect.">
            <a:extLst>
              <a:ext uri="{FF2B5EF4-FFF2-40B4-BE49-F238E27FC236}">
                <a16:creationId xmlns:a16="http://schemas.microsoft.com/office/drawing/2014/main" id="{26505E9B-0283-BFE5-F40A-86ABC78ADC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7387" y="-969457"/>
            <a:ext cx="2077892" cy="2077892"/>
          </a:xfrm>
          <a:prstGeom prst="rect">
            <a:avLst/>
          </a:prstGeom>
        </p:spPr>
      </p:pic>
      <p:pic>
        <p:nvPicPr>
          <p:cNvPr id="47" name="Picture 46" descr="A pink light in the dark&#10;&#10;AI-generated content may be incorrect.">
            <a:extLst>
              <a:ext uri="{FF2B5EF4-FFF2-40B4-BE49-F238E27FC236}">
                <a16:creationId xmlns:a16="http://schemas.microsoft.com/office/drawing/2014/main" id="{F99DB87C-529B-AE1A-A28E-224A627CDA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69372" y="4451423"/>
            <a:ext cx="147990" cy="147990"/>
          </a:xfrm>
          <a:prstGeom prst="rect">
            <a:avLst/>
          </a:prstGeom>
        </p:spPr>
      </p:pic>
      <p:pic>
        <p:nvPicPr>
          <p:cNvPr id="50" name="Picture 49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25FDD5F0-6773-FF78-1D1D-88411C9C86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58731" y="2398608"/>
            <a:ext cx="593256" cy="593256"/>
          </a:xfrm>
          <a:prstGeom prst="rect">
            <a:avLst/>
          </a:prstGeom>
        </p:spPr>
      </p:pic>
      <p:sp>
        <p:nvSpPr>
          <p:cNvPr id="54" name="Content Placeholder 7">
            <a:extLst>
              <a:ext uri="{FF2B5EF4-FFF2-40B4-BE49-F238E27FC236}">
                <a16:creationId xmlns:a16="http://schemas.microsoft.com/office/drawing/2014/main" id="{FA80644C-B76D-EF89-754B-2E528950A17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5" y="3348061"/>
            <a:ext cx="8211380" cy="779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5" name="Content Placeholder 7">
            <a:extLst>
              <a:ext uri="{FF2B5EF4-FFF2-40B4-BE49-F238E27FC236}">
                <a16:creationId xmlns:a16="http://schemas.microsoft.com/office/drawing/2014/main" id="{FFC22842-A6EB-BDA5-A3E7-DC4D54BBD2D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16227" y="5410967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6717EEE5-8A01-AF7D-781C-15C95F93ECE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6227" y="5860515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0A284-28AE-0D64-00A0-AB02FD3DF23D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88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F37D321-2A7A-4EF1-6538-145EC84FC54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45775"/>
            <a:ext cx="947063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BC52EF-D3BE-3AFC-EC88-16221B89A6AD}"/>
              </a:ext>
            </a:extLst>
          </p:cNvPr>
          <p:cNvCxnSpPr>
            <a:cxnSpLocks/>
            <a:stCxn id="15" idx="4"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DAD0EC7-C401-CAD3-5567-ADB3D8E8E9F2}"/>
              </a:ext>
            </a:extLst>
          </p:cNvPr>
          <p:cNvSpPr/>
          <p:nvPr userDrawn="1"/>
        </p:nvSpPr>
        <p:spPr>
          <a:xfrm>
            <a:off x="5220849" y="-646116"/>
            <a:ext cx="1712673" cy="17126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A2A34F-359B-F1D8-7E51-703795561407}"/>
              </a:ext>
            </a:extLst>
          </p:cNvPr>
          <p:cNvSpPr/>
          <p:nvPr userDrawn="1"/>
        </p:nvSpPr>
        <p:spPr>
          <a:xfrm>
            <a:off x="5923918" y="1996238"/>
            <a:ext cx="344164" cy="3441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10837"/>
            <a:ext cx="269877" cy="269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20D280-7F46-5177-086A-6FB0167B6615}"/>
              </a:ext>
            </a:extLst>
          </p:cNvPr>
          <p:cNvSpPr/>
          <p:nvPr userDrawn="1"/>
        </p:nvSpPr>
        <p:spPr>
          <a:xfrm>
            <a:off x="9463865" y="6293021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0ECB36-2A5C-D2A6-E491-5CE6559F0D81}"/>
              </a:ext>
            </a:extLst>
          </p:cNvPr>
          <p:cNvSpPr/>
          <p:nvPr userDrawn="1"/>
        </p:nvSpPr>
        <p:spPr>
          <a:xfrm>
            <a:off x="10865289" y="4240546"/>
            <a:ext cx="410483" cy="4104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 descr="A pink light in the dark&#10;&#10;AI-generated content may be incorrect.">
            <a:extLst>
              <a:ext uri="{FF2B5EF4-FFF2-40B4-BE49-F238E27FC236}">
                <a16:creationId xmlns:a16="http://schemas.microsoft.com/office/drawing/2014/main" id="{26505E9B-0283-BFE5-F40A-86ABC78AD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9884" y="-696872"/>
            <a:ext cx="1752690" cy="1752690"/>
          </a:xfrm>
          <a:prstGeom prst="rect">
            <a:avLst/>
          </a:prstGeom>
        </p:spPr>
      </p:pic>
      <p:pic>
        <p:nvPicPr>
          <p:cNvPr id="47" name="Picture 46" descr="A pink light in the dark&#10;&#10;AI-generated content may be incorrect.">
            <a:extLst>
              <a:ext uri="{FF2B5EF4-FFF2-40B4-BE49-F238E27FC236}">
                <a16:creationId xmlns:a16="http://schemas.microsoft.com/office/drawing/2014/main" id="{F99DB87C-529B-AE1A-A28E-224A627CDA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6393" y="4439653"/>
            <a:ext cx="147990" cy="147990"/>
          </a:xfrm>
          <a:prstGeom prst="rect">
            <a:avLst/>
          </a:prstGeom>
        </p:spPr>
      </p:pic>
      <p:pic>
        <p:nvPicPr>
          <p:cNvPr id="2" name="Picture 1" descr="A pink light in the dark&#10;&#10;AI-generated content may be incorrect.">
            <a:extLst>
              <a:ext uri="{FF2B5EF4-FFF2-40B4-BE49-F238E27FC236}">
                <a16:creationId xmlns:a16="http://schemas.microsoft.com/office/drawing/2014/main" id="{F2C4E082-1863-0596-F431-DFDFAFC5B6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8711" y="2308557"/>
            <a:ext cx="789498" cy="789498"/>
          </a:xfrm>
          <a:prstGeom prst="rect">
            <a:avLst/>
          </a:prstGeom>
        </p:spPr>
      </p:pic>
      <p:pic>
        <p:nvPicPr>
          <p:cNvPr id="3" name="Content Placeholder 5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0B681AEC-C90D-D440-7938-9166ABBE2A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5280" y="5676763"/>
            <a:ext cx="1765859" cy="789498"/>
          </a:xfrm>
          <a:prstGeom prst="rect">
            <a:avLst/>
          </a:prstGeom>
        </p:spPr>
      </p:pic>
      <p:pic>
        <p:nvPicPr>
          <p:cNvPr id="4" name="Picture 3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50EF8612-E0FD-5F8D-F023-CCB59D500E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7170" y="221252"/>
            <a:ext cx="2775111" cy="2775111"/>
          </a:xfrm>
          <a:prstGeom prst="rect">
            <a:avLst/>
          </a:prstGeom>
        </p:spPr>
      </p:pic>
      <p:pic>
        <p:nvPicPr>
          <p:cNvPr id="8" name="Picture 7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EA78B541-3DAF-1E5B-6460-BA8C5471AE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04739" y="210220"/>
            <a:ext cx="1858200" cy="1858200"/>
          </a:xfrm>
          <a:prstGeom prst="rect">
            <a:avLst/>
          </a:prstGeom>
        </p:spPr>
      </p:pic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26A98B98-9EBC-672A-77B0-CB48E5CF7AC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6228" y="4254408"/>
            <a:ext cx="7275639" cy="993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Insert short description of </a:t>
            </a:r>
            <a:r>
              <a:rPr lang="en-US" dirty="0" err="1"/>
              <a:t>powerpoint</a:t>
            </a:r>
            <a:r>
              <a:rPr lang="en-US" dirty="0"/>
              <a:t> here</a:t>
            </a: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8BCED26D-DE0D-A93A-9DEA-EB0A6339808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5" y="3348061"/>
            <a:ext cx="8211380" cy="779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E3C9B735-3107-33A8-8487-B330382A926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16227" y="5410967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DA3DE91D-4E7D-91A8-C061-E4B8F9EB3C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16227" y="5860515"/>
            <a:ext cx="7275639" cy="36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CFEE90-FFE7-3875-3019-0AA2344FF794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501893-9601-2874-22AD-2CFAD93266FE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9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16A714-B742-EE43-2A56-E93BBDADD16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09938"/>
            <a:ext cx="10031506" cy="126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F04541-456A-8BD1-6E38-00D567109B54}"/>
              </a:ext>
            </a:extLst>
          </p:cNvPr>
          <p:cNvSpPr/>
          <p:nvPr userDrawn="1"/>
        </p:nvSpPr>
        <p:spPr>
          <a:xfrm>
            <a:off x="9993467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A67207-414F-9E4E-A38C-FB476F9F277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6" y="520500"/>
            <a:ext cx="9111420" cy="571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3756724-2974-F1AA-D727-D8CBF40FC40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20087" y="1227303"/>
            <a:ext cx="9111420" cy="358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Supporting title copy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AC0B4246-1956-4481-ED4D-E359458DB2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20086" y="1828059"/>
            <a:ext cx="9429526" cy="3712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ea typeface="Calibri" panose="020F0502020204030204" pitchFamily="34" charset="0"/>
              </a:defRPr>
            </a:lvl2pPr>
            <a:lvl3pPr>
              <a:defRPr sz="1800">
                <a:ea typeface="Calibri" panose="020F0502020204030204" pitchFamily="34" charset="0"/>
              </a:defRPr>
            </a:lvl3pPr>
            <a:lvl4pPr>
              <a:defRPr sz="1600">
                <a:ea typeface="Calibri" panose="020F0502020204030204" pitchFamily="34" charset="0"/>
              </a:defRPr>
            </a:lvl4pPr>
            <a:lvl5pPr>
              <a:defRPr sz="1400">
                <a:ea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97E1BE-2D45-FEA7-0FFF-99891E542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1BF62F7-4A04-0DCA-106F-042F111B5371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5B392-0315-2C06-1322-65B28DAE2ED7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94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16A714-B742-EE43-2A56-E93BBDADD16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09938"/>
            <a:ext cx="10031506" cy="126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F04541-456A-8BD1-6E38-00D567109B54}"/>
              </a:ext>
            </a:extLst>
          </p:cNvPr>
          <p:cNvSpPr/>
          <p:nvPr userDrawn="1"/>
        </p:nvSpPr>
        <p:spPr>
          <a:xfrm>
            <a:off x="9993467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A67207-414F-9E4E-A38C-FB476F9F277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0086" y="520500"/>
            <a:ext cx="9139296" cy="571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 Only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97E1BE-2D45-FEA7-0FFF-99891E542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8FB998E-D289-172B-26E1-CD6C9346DC26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5C905-D067-7B04-78B2-BABBB2D23348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74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16A714-B742-EE43-2A56-E93BBDADD16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409938"/>
            <a:ext cx="10031506" cy="126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F04541-456A-8BD1-6E38-00D567109B54}"/>
              </a:ext>
            </a:extLst>
          </p:cNvPr>
          <p:cNvSpPr/>
          <p:nvPr userDrawn="1"/>
        </p:nvSpPr>
        <p:spPr>
          <a:xfrm>
            <a:off x="9993467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</p:cNvCxnSpPr>
          <p:nvPr userDrawn="1"/>
        </p:nvCxnSpPr>
        <p:spPr>
          <a:xfrm>
            <a:off x="544683" y="680930"/>
            <a:ext cx="0" cy="617707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575423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97E1BE-2D45-FEA7-0FFF-99891E542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D785207-E1C3-B28E-715C-D71BFC38A09A}"/>
              </a:ext>
            </a:extLst>
          </p:cNvPr>
          <p:cNvSpPr/>
          <p:nvPr userDrawn="1"/>
        </p:nvSpPr>
        <p:spPr>
          <a:xfrm>
            <a:off x="10112281" y="-413263"/>
            <a:ext cx="2415059" cy="2415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CA656-3A3C-1A18-BB1E-033A65D5BF0F}"/>
              </a:ext>
            </a:extLst>
          </p:cNvPr>
          <p:cNvSpPr txBox="1"/>
          <p:nvPr userDrawn="1"/>
        </p:nvSpPr>
        <p:spPr>
          <a:xfrm>
            <a:off x="10448674" y="447457"/>
            <a:ext cx="16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Cardiovascular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Round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Table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94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5C350DB-7D39-5CB7-13FB-B07EB16F0548}"/>
              </a:ext>
            </a:extLst>
          </p:cNvPr>
          <p:cNvCxnSpPr>
            <a:cxnSpLocks/>
            <a:stCxn id="17" idx="2"/>
          </p:cNvCxnSpPr>
          <p:nvPr userDrawn="1"/>
        </p:nvCxnSpPr>
        <p:spPr>
          <a:xfrm flipH="1">
            <a:off x="0" y="6409709"/>
            <a:ext cx="10212819" cy="1290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8C8B1F-DA56-19A0-C57A-A95AC3EA8591}"/>
              </a:ext>
            </a:extLst>
          </p:cNvPr>
          <p:cNvCxnSpPr>
            <a:cxnSpLocks/>
            <a:stCxn id="15" idx="0"/>
          </p:cNvCxnSpPr>
          <p:nvPr userDrawn="1"/>
        </p:nvCxnSpPr>
        <p:spPr>
          <a:xfrm>
            <a:off x="544683" y="4746904"/>
            <a:ext cx="0" cy="253243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3756724-2974-F1AA-D727-D8CBF40FC40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8414" y="4746904"/>
            <a:ext cx="9187226" cy="352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ED47F2-472D-4078-C289-2170FAFA96C0}"/>
              </a:ext>
            </a:extLst>
          </p:cNvPr>
          <p:cNvSpPr/>
          <p:nvPr userDrawn="1"/>
        </p:nvSpPr>
        <p:spPr>
          <a:xfrm>
            <a:off x="409745" y="6293021"/>
            <a:ext cx="269877" cy="269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84CDA-5B98-091D-543B-4C76D88FC15D}"/>
              </a:ext>
            </a:extLst>
          </p:cNvPr>
          <p:cNvSpPr/>
          <p:nvPr userDrawn="1"/>
        </p:nvSpPr>
        <p:spPr>
          <a:xfrm>
            <a:off x="491929" y="4746904"/>
            <a:ext cx="105507" cy="105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20D280-7F46-5177-086A-6FB0167B6615}"/>
              </a:ext>
            </a:extLst>
          </p:cNvPr>
          <p:cNvSpPr/>
          <p:nvPr userDrawn="1"/>
        </p:nvSpPr>
        <p:spPr>
          <a:xfrm>
            <a:off x="10212819" y="6356955"/>
            <a:ext cx="105507" cy="1055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3BCB590-1D28-DAD9-E06C-FEA0103FA7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4156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on to add picture</a:t>
            </a:r>
          </a:p>
        </p:txBody>
      </p:sp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7D02584-1B30-A530-F339-8FB1BE307D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E53912B1-2A3B-DA53-CCC8-76C622827EF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8414" y="5248373"/>
            <a:ext cx="9187221" cy="943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Image Description</a:t>
            </a:r>
          </a:p>
        </p:txBody>
      </p:sp>
    </p:spTree>
    <p:extLst>
      <p:ext uri="{BB962C8B-B14F-4D97-AF65-F5344CB8AC3E}">
        <p14:creationId xmlns:p14="http://schemas.microsoft.com/office/powerpoint/2010/main" val="3693982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089AA657-EE4C-534A-F9A7-1FA3084797B0}"/>
              </a:ext>
            </a:extLst>
          </p:cNvPr>
          <p:cNvSpPr/>
          <p:nvPr userDrawn="1"/>
        </p:nvSpPr>
        <p:spPr>
          <a:xfrm>
            <a:off x="8530892" y="-300535"/>
            <a:ext cx="722003" cy="72200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3252857-6862-CEB7-8C6C-07E53469ECDA}"/>
              </a:ext>
            </a:extLst>
          </p:cNvPr>
          <p:cNvSpPr/>
          <p:nvPr userDrawn="1"/>
        </p:nvSpPr>
        <p:spPr>
          <a:xfrm>
            <a:off x="10935225" y="-609714"/>
            <a:ext cx="2006528" cy="20065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 descr="A red ball on a black background&#10;&#10;AI-generated content may be incorrect.">
            <a:extLst>
              <a:ext uri="{FF2B5EF4-FFF2-40B4-BE49-F238E27FC236}">
                <a16:creationId xmlns:a16="http://schemas.microsoft.com/office/drawing/2014/main" id="{2515637B-BA4A-3F42-E9F4-BB704B90E0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1097" y="4748703"/>
            <a:ext cx="2459060" cy="2459060"/>
          </a:xfrm>
          <a:prstGeom prst="rect">
            <a:avLst/>
          </a:prstGeom>
        </p:spPr>
      </p:pic>
      <p:pic>
        <p:nvPicPr>
          <p:cNvPr id="44" name="Picture 4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BF30A3E-EB2B-7EB7-6EEE-89D3081A36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9370" y="5978233"/>
            <a:ext cx="1258417" cy="563318"/>
          </a:xfrm>
          <a:prstGeom prst="rect">
            <a:avLst/>
          </a:prstGeom>
        </p:spPr>
      </p:pic>
      <p:pic>
        <p:nvPicPr>
          <p:cNvPr id="45" name="Picture 44" descr="A white circle in a black background&#10;&#10;AI-generated content may be incorrect.">
            <a:extLst>
              <a:ext uri="{FF2B5EF4-FFF2-40B4-BE49-F238E27FC236}">
                <a16:creationId xmlns:a16="http://schemas.microsoft.com/office/drawing/2014/main" id="{EE61A3CE-689B-F400-432B-8E8AC586EF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25180" y="6111578"/>
            <a:ext cx="296628" cy="296628"/>
          </a:xfrm>
          <a:prstGeom prst="rect">
            <a:avLst/>
          </a:prstGeom>
        </p:spPr>
      </p:pic>
      <p:pic>
        <p:nvPicPr>
          <p:cNvPr id="46" name="Picture 45" descr="A pink light in the dark&#10;&#10;AI-generated content may be incorrect.">
            <a:extLst>
              <a:ext uri="{FF2B5EF4-FFF2-40B4-BE49-F238E27FC236}">
                <a16:creationId xmlns:a16="http://schemas.microsoft.com/office/drawing/2014/main" id="{B345901C-1715-6064-C58F-1684039A92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52641" y="1001542"/>
            <a:ext cx="341419" cy="341419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65AEAE4E-3F0A-BBA2-E54E-9E09AC704709}"/>
              </a:ext>
            </a:extLst>
          </p:cNvPr>
          <p:cNvSpPr/>
          <p:nvPr userDrawn="1"/>
        </p:nvSpPr>
        <p:spPr>
          <a:xfrm>
            <a:off x="7345378" y="696974"/>
            <a:ext cx="950556" cy="9505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49C4B7C-F467-6E79-473D-3FEB7FD0259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51506" y="1924722"/>
            <a:ext cx="4101027" cy="899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9A4DE67A-F9C7-4A2D-318D-806795742AD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551505" y="2823982"/>
            <a:ext cx="4101027" cy="2635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F5A2BC7-B500-92F5-1363-EB1F8A8E294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198386" y="1"/>
            <a:ext cx="7980326" cy="6858000"/>
          </a:xfrm>
          <a:custGeom>
            <a:avLst/>
            <a:gdLst>
              <a:gd name="connsiteX0" fmla="*/ 0 w 7980326"/>
              <a:gd name="connsiteY0" fmla="*/ 0 h 6858000"/>
              <a:gd name="connsiteX1" fmla="*/ 6905458 w 7980326"/>
              <a:gd name="connsiteY1" fmla="*/ 0 h 6858000"/>
              <a:gd name="connsiteX2" fmla="*/ 6973134 w 7980326"/>
              <a:gd name="connsiteY2" fmla="*/ 95169 h 6858000"/>
              <a:gd name="connsiteX3" fmla="*/ 7980326 w 7980326"/>
              <a:gd name="connsiteY3" fmla="*/ 3392489 h 6858000"/>
              <a:gd name="connsiteX4" fmla="*/ 6973134 w 7980326"/>
              <a:gd name="connsiteY4" fmla="*/ 6689808 h 6858000"/>
              <a:gd name="connsiteX5" fmla="*/ 6853530 w 7980326"/>
              <a:gd name="connsiteY5" fmla="*/ 6858000 h 6858000"/>
              <a:gd name="connsiteX6" fmla="*/ 0 w 798032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80326" h="6858000">
                <a:moveTo>
                  <a:pt x="0" y="0"/>
                </a:moveTo>
                <a:lnTo>
                  <a:pt x="6905458" y="0"/>
                </a:lnTo>
                <a:lnTo>
                  <a:pt x="6973134" y="95169"/>
                </a:lnTo>
                <a:cubicBezTo>
                  <a:pt x="7609023" y="1036408"/>
                  <a:pt x="7980326" y="2171088"/>
                  <a:pt x="7980326" y="3392489"/>
                </a:cubicBezTo>
                <a:cubicBezTo>
                  <a:pt x="7980326" y="4613891"/>
                  <a:pt x="7609023" y="5748569"/>
                  <a:pt x="6973134" y="6689808"/>
                </a:cubicBezTo>
                <a:lnTo>
                  <a:pt x="685353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		Click 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06989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9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0" r:id="rId3"/>
    <p:sldLayoutId id="2147483663" r:id="rId4"/>
    <p:sldLayoutId id="2147483664" r:id="rId5"/>
    <p:sldLayoutId id="2147483659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5A74A5-A19D-F70C-45FB-8F3B3D5E20F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60597" y="4124116"/>
            <a:ext cx="7275639" cy="993913"/>
          </a:xfrm>
        </p:spPr>
        <p:txBody>
          <a:bodyPr/>
          <a:lstStyle/>
          <a:p>
            <a:r>
              <a:rPr lang="fr-FR" sz="3200" b="1" dirty="0">
                <a:solidFill>
                  <a:srgbClr val="0070C0"/>
                </a:solidFill>
              </a:rPr>
              <a:t>Constantinos Davos</a:t>
            </a:r>
          </a:p>
          <a:p>
            <a:r>
              <a:rPr lang="fr-FR" sz="1800" b="1" i="1" dirty="0" err="1">
                <a:solidFill>
                  <a:srgbClr val="0070C0"/>
                </a:solidFill>
              </a:rPr>
              <a:t>Biomedical</a:t>
            </a:r>
            <a:r>
              <a:rPr lang="fr-FR" sz="1800" b="1" i="1" dirty="0">
                <a:solidFill>
                  <a:srgbClr val="0070C0"/>
                </a:solidFill>
              </a:rPr>
              <a:t> </a:t>
            </a:r>
            <a:r>
              <a:rPr lang="fr-FR" sz="1800" b="1" i="1" dirty="0" err="1">
                <a:solidFill>
                  <a:srgbClr val="0070C0"/>
                </a:solidFill>
              </a:rPr>
              <a:t>Research</a:t>
            </a:r>
            <a:r>
              <a:rPr lang="fr-FR" sz="1800" b="1" i="1" dirty="0">
                <a:solidFill>
                  <a:srgbClr val="0070C0"/>
                </a:solidFill>
              </a:rPr>
              <a:t> </a:t>
            </a:r>
            <a:r>
              <a:rPr lang="fr-FR" sz="1800" b="1" i="1" dirty="0" err="1">
                <a:solidFill>
                  <a:srgbClr val="0070C0"/>
                </a:solidFill>
              </a:rPr>
              <a:t>Foundation</a:t>
            </a:r>
            <a:endParaRPr lang="fr-FR" sz="1800" b="1" i="1" dirty="0">
              <a:solidFill>
                <a:srgbClr val="0070C0"/>
              </a:solidFill>
            </a:endParaRPr>
          </a:p>
          <a:p>
            <a:r>
              <a:rPr lang="fr-FR" sz="1800" b="1" i="1" dirty="0" err="1">
                <a:solidFill>
                  <a:srgbClr val="0070C0"/>
                </a:solidFill>
              </a:rPr>
              <a:t>Academy</a:t>
            </a:r>
            <a:r>
              <a:rPr lang="fr-FR" sz="1800" b="1" i="1" dirty="0">
                <a:solidFill>
                  <a:srgbClr val="0070C0"/>
                </a:solidFill>
              </a:rPr>
              <a:t> of </a:t>
            </a:r>
            <a:r>
              <a:rPr lang="fr-FR" sz="1800" b="1" i="1" dirty="0" err="1">
                <a:solidFill>
                  <a:srgbClr val="0070C0"/>
                </a:solidFill>
              </a:rPr>
              <a:t>Athens</a:t>
            </a:r>
            <a:r>
              <a:rPr lang="fr-FR" sz="1800" b="1" i="1" dirty="0">
                <a:solidFill>
                  <a:srgbClr val="0070C0"/>
                </a:solidFill>
              </a:rPr>
              <a:t>, </a:t>
            </a:r>
            <a:r>
              <a:rPr lang="fr-FR" sz="1800" b="1" i="1" dirty="0" err="1">
                <a:solidFill>
                  <a:srgbClr val="0070C0"/>
                </a:solidFill>
              </a:rPr>
              <a:t>Greece</a:t>
            </a:r>
            <a:endParaRPr lang="fr-FR" sz="18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29651-85DB-EB3A-D06B-E5B7C36C24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0597" y="2348600"/>
            <a:ext cx="10658770" cy="779485"/>
          </a:xfrm>
        </p:spPr>
        <p:txBody>
          <a:bodyPr/>
          <a:lstStyle/>
          <a:p>
            <a:r>
              <a:rPr lang="en-GB" sz="4400" dirty="0">
                <a:solidFill>
                  <a:srgbClr val="C00000"/>
                </a:solidFill>
              </a:rPr>
              <a:t>Prevention Rather Than Cure: Cardiometabolic Disease — A Call for Action</a:t>
            </a:r>
            <a:endParaRPr lang="fr-FR" sz="4400" dirty="0">
              <a:solidFill>
                <a:srgbClr val="C0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4F1C81-BB03-04D0-0CF8-364E694D05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42599" y="5929816"/>
            <a:ext cx="2241643" cy="375291"/>
          </a:xfrm>
        </p:spPr>
        <p:txBody>
          <a:bodyPr/>
          <a:lstStyle/>
          <a:p>
            <a:r>
              <a:rPr lang="fr-FR" b="1" i="1" dirty="0">
                <a:solidFill>
                  <a:srgbClr val="C00000"/>
                </a:solidFill>
              </a:rPr>
              <a:t>Bratislava, 19/3/2026</a:t>
            </a:r>
          </a:p>
        </p:txBody>
      </p:sp>
    </p:spTree>
    <p:extLst>
      <p:ext uri="{BB962C8B-B14F-4D97-AF65-F5344CB8AC3E}">
        <p14:creationId xmlns:p14="http://schemas.microsoft.com/office/powerpoint/2010/main" val="4076607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C4956B-8BA3-92EB-51BD-B282EADBD8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Let’s fight for the people</a:t>
            </a:r>
          </a:p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3F288-7CE4-282E-3F68-98594D98913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l"/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Population-Level Prevention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FB202-03DA-4578-A6A5-FD8D5F8697A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20086" y="1865643"/>
            <a:ext cx="11105337" cy="3765054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CVD prevention requires coordinated policy action alongside clinical care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EU Safe Hearts Plan (ESC advocacy)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Tobacco regulation, sugar/salt taxes, front-of-pack labelling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Environmental factors (air pollution, noise)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Promote workplace health programs and urban planning for active living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ESC Atlas: monitoring CVD prevention performance across European countries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E5B32A-82DC-4279-BC57-17BD1CFB8257}"/>
              </a:ext>
            </a:extLst>
          </p:cNvPr>
          <p:cNvSpPr txBox="1"/>
          <p:nvPr/>
        </p:nvSpPr>
        <p:spPr>
          <a:xfrm>
            <a:off x="4023910" y="6029723"/>
            <a:ext cx="62630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1" i="1" dirty="0">
                <a:solidFill>
                  <a:srgbClr val="00B0F0"/>
                </a:solidFill>
                <a:effectLst/>
                <a:latin typeface="-apple-system"/>
              </a:rPr>
              <a:t>Visseren FLJ et al. Eur Heart J 2021; </a:t>
            </a:r>
            <a:r>
              <a:rPr lang="en-GB" sz="1400" b="1" i="1" dirty="0" err="1">
                <a:solidFill>
                  <a:srgbClr val="00B0F0"/>
                </a:solidFill>
                <a:effectLst/>
                <a:latin typeface="-apple-system"/>
              </a:rPr>
              <a:t>Timmis</a:t>
            </a:r>
            <a:r>
              <a:rPr lang="en-GB" sz="1400" b="1" i="1" dirty="0">
                <a:solidFill>
                  <a:srgbClr val="00B0F0"/>
                </a:solidFill>
                <a:effectLst/>
                <a:latin typeface="-apple-system"/>
              </a:rPr>
              <a:t> A et al. Eur Heart J 2022; (ESC Atlas).</a:t>
            </a:r>
            <a:endParaRPr lang="en-GB" sz="14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43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C4956B-8BA3-92EB-51BD-B282EADBD8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Barriers to certain </a:t>
            </a:r>
            <a:r>
              <a:rPr lang="en-GB" dirty="0">
                <a:solidFill>
                  <a:srgbClr val="C00000"/>
                </a:solidFill>
                <a:latin typeface="-apple-system"/>
              </a:rPr>
              <a:t>v</a:t>
            </a:r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ictory</a:t>
            </a:r>
          </a:p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3F288-7CE4-282E-3F68-98594D98913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l"/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Population-Level Prevention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FB202-03DA-4578-A6A5-FD8D5F8697A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20086" y="1730643"/>
            <a:ext cx="11105337" cy="390005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Healthcare systems built for treatment, not prevention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Food/tabaco regulations are not easy to change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Fragmented care: cardiology, endocrinology, primary care operate in silos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Persistent gap between guidelines and real-world practice (EUROASPIRE)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Therapeutic inertia: risk factors identified but not treated to target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Patient adherence: long-term behavioural change remains the greatest challenge</a:t>
            </a:r>
          </a:p>
        </p:txBody>
      </p:sp>
    </p:spTree>
    <p:extLst>
      <p:ext uri="{BB962C8B-B14F-4D97-AF65-F5344CB8AC3E}">
        <p14:creationId xmlns:p14="http://schemas.microsoft.com/office/powerpoint/2010/main" val="2632390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C4956B-8BA3-92EB-51BD-B282EADBD8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WE MUST WIN !!!</a:t>
            </a:r>
          </a:p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3F288-7CE4-282E-3F68-98594D98913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0086" y="1092364"/>
            <a:ext cx="9111420" cy="358255"/>
          </a:xfrm>
        </p:spPr>
        <p:txBody>
          <a:bodyPr/>
          <a:lstStyle/>
          <a:p>
            <a:pPr algn="l"/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Call for Action: What we must </a:t>
            </a:r>
            <a:r>
              <a:rPr lang="en-GB" b="1" dirty="0">
                <a:solidFill>
                  <a:srgbClr val="C00000"/>
                </a:solidFill>
                <a:latin typeface="-apple-system"/>
              </a:rPr>
              <a:t>d</a:t>
            </a:r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o Now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FB202-03DA-4578-A6A5-FD8D5F8697A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20086" y="1546760"/>
            <a:ext cx="11041542" cy="47907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C00000"/>
                </a:solidFill>
                <a:latin typeface="-apple-system"/>
              </a:rPr>
              <a:t>Start early: </a:t>
            </a:r>
            <a:r>
              <a:rPr lang="en-GB" b="1" dirty="0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Embed cardiometabolic health in schools and paediatric care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Screen systematically: </a:t>
            </a:r>
            <a:r>
              <a:rPr lang="en-GB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Apply SCORE2/SCORE2-Diabetes at every clinical encounter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Treat to target: </a:t>
            </a:r>
            <a:r>
              <a:rPr lang="en-GB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Implement ESC lipid, BP, and </a:t>
            </a:r>
            <a:r>
              <a:rPr lang="en-GB" b="1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glycemic</a:t>
            </a:r>
            <a:r>
              <a:rPr lang="en-GB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 goals aggressively in primary prevention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Deploy new therapies early: </a:t>
            </a:r>
            <a:r>
              <a:rPr lang="en-GB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GLP-1 RA and SGLT2i for CM risk reduction, not just glucose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C00000"/>
                </a:solidFill>
                <a:latin typeface="-apple-system"/>
              </a:rPr>
              <a:t>Close the implementation gap </a:t>
            </a:r>
            <a:r>
              <a:rPr lang="en-GB" b="1" dirty="0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from guidelines to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C00000"/>
                </a:solidFill>
                <a:latin typeface="-apple-system"/>
              </a:rPr>
              <a:t>Empower the patients </a:t>
            </a:r>
            <a:r>
              <a:rPr lang="en-GB" b="1" dirty="0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for long-term adherence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Invest in prevention R&amp;D: </a:t>
            </a:r>
            <a:r>
              <a:rPr lang="en-GB" b="1" dirty="0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P</a:t>
            </a:r>
            <a:r>
              <a:rPr lang="en-GB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rioritize </a:t>
            </a:r>
            <a:r>
              <a:rPr lang="en-GB" b="1" dirty="0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endpoints for primary </a:t>
            </a:r>
            <a:r>
              <a:rPr lang="en-GB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prevention in clinical trials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C00000"/>
                </a:solidFill>
                <a:latin typeface="-apple-system"/>
              </a:rPr>
              <a:t>Value Prevention: </a:t>
            </a:r>
            <a:r>
              <a:rPr lang="en-GB" b="1" dirty="0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Allocate more budgets to prevention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Leverage digital health: </a:t>
            </a:r>
            <a:r>
              <a:rPr lang="en-GB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Wearables, apps, and AI for scalable risk monitoring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Advocate for policy: </a:t>
            </a:r>
            <a:r>
              <a:rPr lang="en-GB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Support ESC-led EU cardiovascular health policies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Mandate policy: </a:t>
            </a:r>
            <a:r>
              <a:rPr lang="en-GB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Implement proven food/smoking policies at national level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Integrate care: </a:t>
            </a:r>
            <a:r>
              <a:rPr lang="en-GB" b="1" dirty="0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C</a:t>
            </a:r>
            <a:r>
              <a:rPr lang="en-GB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ardiometabolic risk clinics (preventive </a:t>
            </a:r>
            <a:r>
              <a:rPr lang="en-GB" b="1" i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cardiology specialists</a:t>
            </a:r>
            <a:r>
              <a:rPr lang="en-GB" b="1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/</a:t>
            </a:r>
            <a:r>
              <a:rPr lang="en-GB" b="1" dirty="0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nurse)</a:t>
            </a:r>
            <a:endParaRPr lang="en-GB" b="1" i="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-apple-system"/>
            </a:endParaRPr>
          </a:p>
          <a:p>
            <a:pPr algn="l"/>
            <a:endParaRPr lang="en-GB" b="1" i="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551069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3A0DF4E-32A7-404C-B3C3-CF0E88051004}"/>
              </a:ext>
            </a:extLst>
          </p:cNvPr>
          <p:cNvSpPr txBox="1"/>
          <p:nvPr/>
        </p:nvSpPr>
        <p:spPr>
          <a:xfrm>
            <a:off x="4762040" y="4078862"/>
            <a:ext cx="6263088" cy="1327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“Whatever the physician foresees, he will take measures to prevent and to guard against”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70C0"/>
                </a:solidFill>
              </a:rPr>
              <a:t>			</a:t>
            </a:r>
            <a:r>
              <a:rPr lang="en-GB" sz="1600" b="1" i="1" dirty="0">
                <a:solidFill>
                  <a:srgbClr val="00B0F0"/>
                </a:solidFill>
              </a:rPr>
              <a:t>Hippocrates, Prognostics, 400 B.C.</a:t>
            </a:r>
            <a:r>
              <a:rPr lang="en-GB" sz="1600" b="1" dirty="0">
                <a:solidFill>
                  <a:srgbClr val="00B0F0"/>
                </a:solidFill>
              </a:rPr>
              <a:t> </a:t>
            </a:r>
            <a:endParaRPr lang="en-GB" sz="2400" b="1" dirty="0">
              <a:solidFill>
                <a:srgbClr val="00B0F0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BEDA9FF-1EB7-44F0-84EF-5B322E6DC0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53985" y="2371334"/>
            <a:ext cx="9111420" cy="571864"/>
          </a:xfrm>
        </p:spPr>
        <p:txBody>
          <a:bodyPr/>
          <a:lstStyle/>
          <a:p>
            <a:pPr algn="ctr"/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Thank you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927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C4956B-8BA3-92EB-51BD-B282EADBD8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0086" y="520500"/>
            <a:ext cx="9212742" cy="571864"/>
          </a:xfrm>
        </p:spPr>
        <p:txBody>
          <a:bodyPr/>
          <a:lstStyle/>
          <a:p>
            <a:pPr algn="ctr"/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The Big Fight !</a:t>
            </a:r>
          </a:p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3F288-7CE4-282E-3F68-98594D98913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The European Cardiometabolic Burden</a:t>
            </a:r>
          </a:p>
          <a:p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FB202-03DA-4578-A6A5-FD8D5F8697A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20085" y="1828059"/>
            <a:ext cx="10456751" cy="2318639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CVD remains the leading cause of death in Europe: ~3.9 million deaths/year</a:t>
            </a:r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Type 2 diabetes prevalence rising across all European regions</a:t>
            </a:r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Obesity affects &gt;20% of adults in most EU countries (Eurostat 2023)</a:t>
            </a:r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Estimated annual CVD cost in Europe: €282 billion (EHN 2023)</a:t>
            </a:r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Risk factor control remains suboptimal across European countries</a:t>
            </a:r>
          </a:p>
          <a:p>
            <a:pPr algn="l">
              <a:lnSpc>
                <a:spcPct val="150000"/>
              </a:lnSpc>
            </a:pPr>
            <a:endParaRPr lang="en-GB" sz="2200" b="1" i="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-apple-system"/>
            </a:endParaRPr>
          </a:p>
          <a:p>
            <a:endParaRPr lang="fr-FR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E1CF09-EC99-4523-8E17-829A05279D16}"/>
              </a:ext>
            </a:extLst>
          </p:cNvPr>
          <p:cNvSpPr txBox="1"/>
          <p:nvPr/>
        </p:nvSpPr>
        <p:spPr>
          <a:xfrm>
            <a:off x="3620385" y="6029723"/>
            <a:ext cx="70334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1" dirty="0">
                <a:solidFill>
                  <a:srgbClr val="00B0F0"/>
                </a:solidFill>
              </a:rPr>
              <a:t>Eurostat 2023; European Heart Network 2023; </a:t>
            </a:r>
            <a:r>
              <a:rPr lang="en-GB" sz="1400" b="1" i="1" dirty="0" err="1">
                <a:solidFill>
                  <a:srgbClr val="00B0F0"/>
                </a:solidFill>
              </a:rPr>
              <a:t>Gencer</a:t>
            </a:r>
            <a:r>
              <a:rPr lang="en-GB" sz="1400" b="1" i="1" dirty="0">
                <a:solidFill>
                  <a:srgbClr val="00B0F0"/>
                </a:solidFill>
              </a:rPr>
              <a:t> B et al. Eur J Clin Invest 2022 </a:t>
            </a:r>
          </a:p>
        </p:txBody>
      </p:sp>
    </p:spTree>
    <p:extLst>
      <p:ext uri="{BB962C8B-B14F-4D97-AF65-F5344CB8AC3E}">
        <p14:creationId xmlns:p14="http://schemas.microsoft.com/office/powerpoint/2010/main" val="142480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C4956B-8BA3-92EB-51BD-B282EADBD8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We know the enemy</a:t>
            </a:r>
          </a:p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3F288-7CE4-282E-3F68-98594D98913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l"/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The Cardiometabolic Continuum: A Window for Primary Prevention</a:t>
            </a:r>
          </a:p>
          <a:p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FB202-03DA-4578-A6A5-FD8D5F8697A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20085" y="1828059"/>
            <a:ext cx="10456751" cy="259508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Shared pathophysiology: visceral adiposity - insulin resistance - atherogenic </a:t>
            </a:r>
            <a:r>
              <a:rPr lang="en-GB" sz="2200" b="1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dyslipidemia</a:t>
            </a: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 - hypertension - ASCVD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Heart – Kidney </a:t>
            </a:r>
            <a:r>
              <a:rPr lang="en-GB" sz="2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– Gut/Liver – Brain axis</a:t>
            </a:r>
            <a:endParaRPr lang="en-GB" sz="2200" b="1" i="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-apple-system"/>
            </a:endParaRPr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Risk factors cluster early — metabolic syndrome identifiable in young adults</a:t>
            </a:r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The continuum is progressive but </a:t>
            </a:r>
            <a:r>
              <a:rPr lang="en-GB" sz="2200" b="1" i="0" dirty="0">
                <a:solidFill>
                  <a:srgbClr val="C00000"/>
                </a:solidFill>
                <a:effectLst/>
                <a:latin typeface="-apple-system"/>
              </a:rPr>
              <a:t>modifiable at pre-disease stages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5A3CE-4909-410D-9675-0BAAD1C1C8C2}"/>
              </a:ext>
            </a:extLst>
          </p:cNvPr>
          <p:cNvSpPr txBox="1"/>
          <p:nvPr/>
        </p:nvSpPr>
        <p:spPr>
          <a:xfrm>
            <a:off x="5002618" y="6029723"/>
            <a:ext cx="62625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1" i="1" dirty="0">
                <a:solidFill>
                  <a:srgbClr val="00B0F0"/>
                </a:solidFill>
                <a:effectLst/>
                <a:latin typeface="-apple-system"/>
              </a:rPr>
              <a:t>Mechanick JI et al. JACC 2020; </a:t>
            </a:r>
            <a:r>
              <a:rPr lang="fr-FR" sz="1400" b="1" i="1" dirty="0">
                <a:solidFill>
                  <a:srgbClr val="00B0F0"/>
                </a:solidFill>
                <a:effectLst/>
                <a:latin typeface="-apple-system"/>
              </a:rPr>
              <a:t>Cosentino F et al. </a:t>
            </a:r>
            <a:r>
              <a:rPr lang="fr-FR" sz="1400" b="1" i="1" dirty="0" err="1">
                <a:solidFill>
                  <a:srgbClr val="00B0F0"/>
                </a:solidFill>
                <a:effectLst/>
                <a:latin typeface="-apple-system"/>
              </a:rPr>
              <a:t>Eur</a:t>
            </a:r>
            <a:r>
              <a:rPr lang="fr-FR" sz="1400" b="1" i="1" dirty="0">
                <a:solidFill>
                  <a:srgbClr val="00B0F0"/>
                </a:solidFill>
                <a:effectLst/>
                <a:latin typeface="-apple-system"/>
              </a:rPr>
              <a:t> </a:t>
            </a:r>
            <a:r>
              <a:rPr lang="fr-FR" sz="1400" b="1" i="1" dirty="0" err="1">
                <a:solidFill>
                  <a:srgbClr val="00B0F0"/>
                </a:solidFill>
                <a:effectLst/>
                <a:latin typeface="-apple-system"/>
              </a:rPr>
              <a:t>Heart</a:t>
            </a:r>
            <a:r>
              <a:rPr lang="fr-FR" sz="1400" b="1" i="1" dirty="0">
                <a:solidFill>
                  <a:srgbClr val="00B0F0"/>
                </a:solidFill>
                <a:effectLst/>
                <a:latin typeface="-apple-system"/>
              </a:rPr>
              <a:t> J 2022</a:t>
            </a:r>
            <a:endParaRPr lang="en-GB" sz="14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9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C4956B-8BA3-92EB-51BD-B282EADBD8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Which battles should we fight ?</a:t>
            </a:r>
          </a:p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3F288-7CE4-282E-3F68-98594D98913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l"/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Primordial vs. Primary Prevention</a:t>
            </a:r>
          </a:p>
          <a:p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FB202-03DA-4578-A6A5-FD8D5F8697A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20086" y="1720497"/>
            <a:ext cx="10871422" cy="2595085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rgbClr val="C00000"/>
                </a:solidFill>
                <a:effectLst/>
                <a:latin typeface="-apple-system"/>
              </a:rPr>
              <a:t>Primordial prevention: </a:t>
            </a: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prevent risk factors from developing (population-level)</a:t>
            </a:r>
          </a:p>
          <a:p>
            <a:pPr marL="1485900" lvl="2" indent="-342900">
              <a:lnSpc>
                <a:spcPct val="100000"/>
              </a:lnSpc>
            </a:pPr>
            <a:r>
              <a:rPr lang="en-GB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Healthy environments</a:t>
            </a:r>
          </a:p>
          <a:p>
            <a:pPr marL="1485900" lvl="2" indent="-342900">
              <a:lnSpc>
                <a:spcPct val="100000"/>
              </a:lnSpc>
            </a:pPr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Policy changes</a:t>
            </a:r>
          </a:p>
          <a:p>
            <a:pPr marL="1485900" lvl="2" indent="-342900">
              <a:lnSpc>
                <a:spcPct val="100000"/>
              </a:lnSpc>
            </a:pPr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Early life interventions</a:t>
            </a:r>
            <a:endParaRPr lang="en-GB" sz="2200" b="1" i="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-apple-system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rgbClr val="C00000"/>
                </a:solidFill>
                <a:effectLst/>
                <a:latin typeface="-apple-system"/>
              </a:rPr>
              <a:t>Primary prevention:</a:t>
            </a: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 treat existing risk factors before disease onset (individual-level)</a:t>
            </a:r>
          </a:p>
          <a:p>
            <a:pPr marL="1485900" lvl="2" indent="-342900">
              <a:lnSpc>
                <a:spcPct val="100000"/>
              </a:lnSpc>
            </a:pPr>
            <a:r>
              <a:rPr lang="en-GB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Clinical interventions</a:t>
            </a:r>
          </a:p>
          <a:p>
            <a:pPr marL="1485900" lvl="2" indent="-342900">
              <a:lnSpc>
                <a:spcPct val="100000"/>
              </a:lnSpc>
            </a:pPr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Lifestyle modification</a:t>
            </a:r>
          </a:p>
          <a:p>
            <a:pPr marL="1485900" lvl="2" indent="-342900">
              <a:lnSpc>
                <a:spcPct val="100000"/>
              </a:lnSpc>
            </a:pPr>
            <a:r>
              <a:rPr lang="en-GB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Pharmacotherapy</a:t>
            </a:r>
            <a:endParaRPr lang="en-GB" sz="2200" b="1" i="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-apple-system"/>
            </a:endParaRPr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Primordial prevention yields the greatest long-term benefit; ACDV begins in youth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15085-CB8A-4673-AE27-97BD12EE5830}"/>
              </a:ext>
            </a:extLst>
          </p:cNvPr>
          <p:cNvSpPr txBox="1"/>
          <p:nvPr/>
        </p:nvSpPr>
        <p:spPr>
          <a:xfrm>
            <a:off x="5725632" y="6061961"/>
            <a:ext cx="62625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i="1" dirty="0" err="1">
                <a:solidFill>
                  <a:srgbClr val="00B0F0"/>
                </a:solidFill>
                <a:effectLst/>
                <a:latin typeface="-apple-system"/>
              </a:rPr>
              <a:t>Gillman</a:t>
            </a:r>
            <a:r>
              <a:rPr lang="fr-FR" sz="1400" b="1" i="1" dirty="0">
                <a:solidFill>
                  <a:srgbClr val="00B0F0"/>
                </a:solidFill>
                <a:effectLst/>
                <a:latin typeface="-apple-system"/>
              </a:rPr>
              <a:t> MW. Circulation 2015; 132:599–600</a:t>
            </a:r>
            <a:endParaRPr lang="en-GB" sz="14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0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C4956B-8BA3-92EB-51BD-B282EADBD8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Identify the enemy’s power</a:t>
            </a:r>
          </a:p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3F288-7CE4-282E-3F68-98594D98913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l"/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Risk Stratification with SCORE2</a:t>
            </a:r>
          </a:p>
          <a:p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FB202-03DA-4578-A6A5-FD8D5F8697A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20085" y="1828059"/>
            <a:ext cx="10286631" cy="2595085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rgbClr val="C00000"/>
                </a:solidFill>
                <a:effectLst/>
                <a:latin typeface="-apple-system"/>
              </a:rPr>
              <a:t>SCORE2 </a:t>
            </a: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estimates 10-year fatal and non-fatal CVD risk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rgbClr val="C00000"/>
                </a:solidFill>
                <a:effectLst/>
                <a:latin typeface="-apple-system"/>
              </a:rPr>
              <a:t>SCORE2-OP</a:t>
            </a: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 extends estimation to adults ≥70 years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rgbClr val="C00000"/>
                </a:solidFill>
                <a:effectLst/>
                <a:latin typeface="-apple-system"/>
              </a:rPr>
              <a:t>SCORE2-Diabetes: </a:t>
            </a: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adds HbA1c, eGFR, age at diagnosis for T2D patients</a:t>
            </a:r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SCORE2-Asia, SCORE2-Latin America…</a:t>
            </a:r>
            <a:endParaRPr lang="el-GR" sz="2200" b="1" dirty="0">
              <a:solidFill>
                <a:schemeClr val="tx2">
                  <a:lumMod val="75000"/>
                  <a:lumOff val="25000"/>
                </a:schemeClr>
              </a:solidFill>
              <a:latin typeface="-apple-system"/>
            </a:endParaRPr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More risk factors : kidney function, LP(a)…</a:t>
            </a:r>
            <a:endParaRPr lang="el-GR" sz="2200" b="1" dirty="0">
              <a:solidFill>
                <a:schemeClr val="tx2">
                  <a:lumMod val="75000"/>
                  <a:lumOff val="25000"/>
                </a:schemeClr>
              </a:solidFill>
              <a:latin typeface="-apple-system"/>
            </a:endParaRPr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2200" b="1" i="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-apple-syste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E1798E-E9EA-401A-9CCA-155C6636BBA9}"/>
              </a:ext>
            </a:extLst>
          </p:cNvPr>
          <p:cNvSpPr txBox="1"/>
          <p:nvPr/>
        </p:nvSpPr>
        <p:spPr>
          <a:xfrm>
            <a:off x="3031007" y="6029723"/>
            <a:ext cx="8999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0" dirty="0">
                <a:solidFill>
                  <a:srgbClr val="00B0F0"/>
                </a:solidFill>
                <a:effectLst/>
                <a:latin typeface="-apple-system"/>
              </a:rPr>
              <a:t>SCORE2 Working Group. </a:t>
            </a:r>
            <a:r>
              <a:rPr lang="en-GB" sz="1400" b="1" i="1" dirty="0">
                <a:solidFill>
                  <a:srgbClr val="00B0F0"/>
                </a:solidFill>
                <a:effectLst/>
                <a:latin typeface="-apple-system"/>
              </a:rPr>
              <a:t>Eur Heart J</a:t>
            </a:r>
            <a:r>
              <a:rPr lang="en-GB" sz="1400" b="1" i="0" dirty="0">
                <a:solidFill>
                  <a:srgbClr val="00B0F0"/>
                </a:solidFill>
                <a:effectLst/>
                <a:latin typeface="-apple-system"/>
              </a:rPr>
              <a:t> 2021; SCORE2-Diabetes Working Group. </a:t>
            </a:r>
            <a:r>
              <a:rPr lang="en-GB" sz="1400" b="1" i="1" dirty="0">
                <a:solidFill>
                  <a:srgbClr val="00B0F0"/>
                </a:solidFill>
                <a:effectLst/>
                <a:latin typeface="-apple-system"/>
              </a:rPr>
              <a:t>Eur Heart J</a:t>
            </a:r>
            <a:r>
              <a:rPr lang="en-GB" sz="1400" b="1" i="0" dirty="0">
                <a:solidFill>
                  <a:srgbClr val="00B0F0"/>
                </a:solidFill>
                <a:effectLst/>
                <a:latin typeface="-apple-system"/>
              </a:rPr>
              <a:t> 2023</a:t>
            </a:r>
            <a:endParaRPr lang="en-GB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62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C4956B-8BA3-92EB-51BD-B282EADBD8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Weapons that work </a:t>
            </a:r>
          </a:p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3F288-7CE4-282E-3F68-98594D98913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l"/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Lifestyle Interventions</a:t>
            </a:r>
          </a:p>
          <a:p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FB202-03DA-4578-A6A5-FD8D5F8697A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20086" y="1865643"/>
            <a:ext cx="10679335" cy="2919008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Healthy diet (Mediterranean-type)</a:t>
            </a:r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Physical activity: ≥150 min/week moderate or ≥75 min/week vigorous</a:t>
            </a:r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Smoking cessation: single most impactful modifiable risk factor</a:t>
            </a:r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Weight management: 5–10% loss improves all cardiometabolic parameters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Sleep and psychosocial factors </a:t>
            </a:r>
            <a:r>
              <a:rPr lang="en-GB" sz="2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management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Combined lifestyle interventions target multiple behaviours simultaneously</a:t>
            </a:r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2200" b="1" i="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-apple-syste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7DDB1-C95A-40D9-A1A7-0622F890C443}"/>
              </a:ext>
            </a:extLst>
          </p:cNvPr>
          <p:cNvSpPr txBox="1"/>
          <p:nvPr/>
        </p:nvSpPr>
        <p:spPr>
          <a:xfrm>
            <a:off x="2577364" y="6029723"/>
            <a:ext cx="80428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1" dirty="0">
                <a:solidFill>
                  <a:srgbClr val="00B0F0"/>
                </a:solidFill>
                <a:effectLst/>
                <a:latin typeface="-apple-system"/>
              </a:rPr>
              <a:t>Visseren FLJ et al. Eur Heart J 2021 (ESC 2021 Prevention Guidelines); Rutters F et al. Nat Med 2024</a:t>
            </a:r>
            <a:endParaRPr lang="en-GB" sz="14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38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C4956B-8BA3-92EB-51BD-B282EADBD8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0086" y="503071"/>
            <a:ext cx="9111420" cy="571864"/>
          </a:xfrm>
        </p:spPr>
        <p:txBody>
          <a:bodyPr/>
          <a:lstStyle/>
          <a:p>
            <a:pPr algn="ctr"/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Weapons that work</a:t>
            </a:r>
          </a:p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3F288-7CE4-282E-3F68-98594D98913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97204" y="1496341"/>
            <a:ext cx="9111420" cy="358255"/>
          </a:xfrm>
        </p:spPr>
        <p:txBody>
          <a:bodyPr/>
          <a:lstStyle/>
          <a:p>
            <a:pPr algn="l"/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Lipid and Blood Pressure Management</a:t>
            </a:r>
          </a:p>
          <a:p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FB202-03DA-4578-A6A5-FD8D5F8697A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97204" y="2276002"/>
            <a:ext cx="10679335" cy="1334757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Statins: cornerstone of primary prevention; underutilized in eligible populations</a:t>
            </a:r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E</a:t>
            </a: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zetimibe or PCSK9 inhibitors if targets not met (stepwise intensification)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Bempedoic</a:t>
            </a:r>
            <a:r>
              <a:rPr lang="en-GB" sz="2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 acid and </a:t>
            </a:r>
            <a:r>
              <a:rPr lang="en-GB" sz="2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Inclisiran</a:t>
            </a:r>
            <a:r>
              <a:rPr lang="en-GB" sz="2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 </a:t>
            </a: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expand the therapeutic toolkit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Default SBP target: 120–129 mmHg (stricter than before)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I</a:t>
            </a: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ntegrate BP targets with lipid and </a:t>
            </a:r>
            <a:r>
              <a:rPr lang="en-GB" sz="2200" b="1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glycemic</a:t>
            </a: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 goals for synergistic risk reduction</a:t>
            </a:r>
          </a:p>
          <a:p>
            <a:endParaRPr lang="en-GB" sz="2200" b="1" i="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-apple-system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200" b="1" i="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-apple-system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200" b="1" i="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-apple-syste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BF12F-E420-4152-81F6-89A19DDC3811}"/>
              </a:ext>
            </a:extLst>
          </p:cNvPr>
          <p:cNvSpPr txBox="1"/>
          <p:nvPr/>
        </p:nvSpPr>
        <p:spPr>
          <a:xfrm>
            <a:off x="4640792" y="6047152"/>
            <a:ext cx="78329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1" dirty="0">
                <a:solidFill>
                  <a:srgbClr val="00B0F0"/>
                </a:solidFill>
                <a:effectLst/>
                <a:latin typeface="-apple-system"/>
              </a:rPr>
              <a:t>Mach F et al. Eur Heart J 2025; </a:t>
            </a:r>
            <a:r>
              <a:rPr lang="en-GB" sz="1400" b="1" i="1" dirty="0" err="1">
                <a:solidFill>
                  <a:srgbClr val="00B0F0"/>
                </a:solidFill>
                <a:effectLst/>
                <a:latin typeface="-apple-system"/>
              </a:rPr>
              <a:t>Catapano</a:t>
            </a:r>
            <a:r>
              <a:rPr lang="en-GB" sz="1400" b="1" i="1" dirty="0">
                <a:solidFill>
                  <a:srgbClr val="00B0F0"/>
                </a:solidFill>
                <a:effectLst/>
                <a:latin typeface="-apple-system"/>
              </a:rPr>
              <a:t> AL et al. Atherosclerosis 2021</a:t>
            </a:r>
          </a:p>
        </p:txBody>
      </p:sp>
    </p:spTree>
    <p:extLst>
      <p:ext uri="{BB962C8B-B14F-4D97-AF65-F5344CB8AC3E}">
        <p14:creationId xmlns:p14="http://schemas.microsoft.com/office/powerpoint/2010/main" val="74989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C4956B-8BA3-92EB-51BD-B282EADBD8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0086" y="495919"/>
            <a:ext cx="9111420" cy="571864"/>
          </a:xfrm>
        </p:spPr>
        <p:txBody>
          <a:bodyPr/>
          <a:lstStyle/>
          <a:p>
            <a:pPr algn="ctr"/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Weapons that work</a:t>
            </a:r>
          </a:p>
          <a:p>
            <a:endParaRPr lang="fr-F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ACCC49-7851-45B2-9290-2632E731D9D3}"/>
              </a:ext>
            </a:extLst>
          </p:cNvPr>
          <p:cNvSpPr txBox="1">
            <a:spLocks/>
          </p:cNvSpPr>
          <p:nvPr/>
        </p:nvSpPr>
        <p:spPr>
          <a:xfrm>
            <a:off x="920086" y="1204974"/>
            <a:ext cx="9111420" cy="3582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C00000"/>
                </a:solidFill>
                <a:latin typeface="-apple-system"/>
              </a:rPr>
              <a:t>Glucose-Lowering Agents with CV Protection: The Paradigm Shift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8F86D17-2997-493C-838A-45DEFD672526}"/>
              </a:ext>
            </a:extLst>
          </p:cNvPr>
          <p:cNvSpPr txBox="1">
            <a:spLocks/>
          </p:cNvSpPr>
          <p:nvPr/>
        </p:nvSpPr>
        <p:spPr>
          <a:xfrm>
            <a:off x="787884" y="1700420"/>
            <a:ext cx="10912030" cy="17285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GLP-1 RAs and SGLT2i have demonstrated CV benefit beyond glucose control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In primary prevention cohorts: SGLT2i and GLP-1 RA reduce MACCE and heart failure risk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UK real-world data: SGLT2i + GLP-1 RA associated with lowest CV event rates</a:t>
            </a:r>
          </a:p>
          <a:p>
            <a:pPr marL="342900" indent="-342900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CHD risk reduction observed as early as 6 months after GLP-1 RA or SGLT2i initiation in primary prevention T2D patients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SELECT trial: </a:t>
            </a:r>
            <a:r>
              <a:rPr lang="en-GB" sz="22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semaglutide</a:t>
            </a:r>
            <a:r>
              <a:rPr lang="en-GB" sz="2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-apple-system"/>
              </a:rPr>
              <a:t> 2.4 mg reduced MACE by 20% in obese non-diabetic patients</a:t>
            </a:r>
          </a:p>
          <a:p>
            <a:pPr marL="342900" indent="-342900">
              <a:lnSpc>
                <a:spcPct val="10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ESC 2023 Diabetes Guidelines: GLP-1 RA/SGLT2i recommended regardless of HbA1c in T2D + high CV risk</a:t>
            </a:r>
          </a:p>
          <a:p>
            <a:endParaRPr lang="en-GB" sz="2200" b="1" dirty="0">
              <a:solidFill>
                <a:schemeClr val="tx2">
                  <a:lumMod val="75000"/>
                  <a:lumOff val="25000"/>
                </a:schemeClr>
              </a:solidFill>
              <a:latin typeface="-apple-system"/>
            </a:endParaRPr>
          </a:p>
          <a:p>
            <a:endParaRPr lang="en-GB" sz="2200" b="1" dirty="0">
              <a:solidFill>
                <a:schemeClr val="tx2">
                  <a:lumMod val="75000"/>
                  <a:lumOff val="25000"/>
                </a:schemeClr>
              </a:solidFill>
              <a:latin typeface="-apple-syste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tx2">
                  <a:lumMod val="75000"/>
                  <a:lumOff val="25000"/>
                </a:schemeClr>
              </a:solidFill>
              <a:latin typeface="-apple-syste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BF12F-E420-4152-81F6-89A19DDC3811}"/>
              </a:ext>
            </a:extLst>
          </p:cNvPr>
          <p:cNvSpPr txBox="1"/>
          <p:nvPr/>
        </p:nvSpPr>
        <p:spPr>
          <a:xfrm>
            <a:off x="920086" y="6054304"/>
            <a:ext cx="98050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1" i="1" dirty="0">
                <a:solidFill>
                  <a:srgbClr val="00B0F0"/>
                </a:solidFill>
              </a:rPr>
              <a:t>Lincoff AM et al. NEJM 2023; </a:t>
            </a:r>
            <a:r>
              <a:rPr lang="en-GB" sz="1400" b="1" i="1" dirty="0">
                <a:solidFill>
                  <a:srgbClr val="00B0F0"/>
                </a:solidFill>
              </a:rPr>
              <a:t>Wright AK, et al. Diabetes Care 2022; </a:t>
            </a:r>
            <a:r>
              <a:rPr lang="fr-FR" sz="1400" b="1" i="1" dirty="0">
                <a:solidFill>
                  <a:srgbClr val="00B0F0"/>
                </a:solidFill>
              </a:rPr>
              <a:t>Marx N et al. </a:t>
            </a:r>
            <a:r>
              <a:rPr lang="fr-FR" sz="1400" b="1" i="1" dirty="0" err="1">
                <a:solidFill>
                  <a:srgbClr val="00B0F0"/>
                </a:solidFill>
              </a:rPr>
              <a:t>Eur</a:t>
            </a:r>
            <a:r>
              <a:rPr lang="fr-FR" sz="1400" b="1" i="1" dirty="0">
                <a:solidFill>
                  <a:srgbClr val="00B0F0"/>
                </a:solidFill>
              </a:rPr>
              <a:t> </a:t>
            </a:r>
            <a:r>
              <a:rPr lang="fr-FR" sz="1400" b="1" i="1" dirty="0" err="1">
                <a:solidFill>
                  <a:srgbClr val="00B0F0"/>
                </a:solidFill>
              </a:rPr>
              <a:t>Heart</a:t>
            </a:r>
            <a:r>
              <a:rPr lang="fr-FR" sz="1400" b="1" i="1" dirty="0">
                <a:solidFill>
                  <a:srgbClr val="00B0F0"/>
                </a:solidFill>
              </a:rPr>
              <a:t> J 2023; (ESC </a:t>
            </a:r>
            <a:r>
              <a:rPr lang="fr-FR" sz="1400" b="1" i="1" dirty="0" err="1">
                <a:solidFill>
                  <a:srgbClr val="00B0F0"/>
                </a:solidFill>
              </a:rPr>
              <a:t>Diabetes</a:t>
            </a:r>
            <a:r>
              <a:rPr lang="fr-FR" sz="1400" b="1" i="1" dirty="0">
                <a:solidFill>
                  <a:srgbClr val="00B0F0"/>
                </a:solidFill>
              </a:rPr>
              <a:t> Guidelines)</a:t>
            </a:r>
            <a:endParaRPr lang="en-GB" sz="14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78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C4956B-8BA3-92EB-51BD-B282EADBD8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More ammunition to come !</a:t>
            </a:r>
          </a:p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3F288-7CE4-282E-3F68-98594D98913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l"/>
            <a:r>
              <a:rPr lang="en-GB" b="1" i="0" dirty="0">
                <a:solidFill>
                  <a:srgbClr val="C00000"/>
                </a:solidFill>
                <a:effectLst/>
                <a:latin typeface="-apple-system"/>
              </a:rPr>
              <a:t>Integrated Risk Factor Control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FB202-03DA-4578-A6A5-FD8D5F8697A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20086" y="1865644"/>
            <a:ext cx="11105337" cy="2227892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Precision Risk Stratification (Polygenic risk scores) </a:t>
            </a:r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Anti-Inflammatory Therapies</a:t>
            </a:r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Next-Generation Incretin-Based Therapies</a:t>
            </a:r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RNA-Based Therapeutics (targeting </a:t>
            </a:r>
            <a:r>
              <a:rPr lang="en-GB" sz="2200" b="1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Lp</a:t>
            </a: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(a), angiotensinogen, PCSK9)</a:t>
            </a:r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2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-apple-system"/>
              </a:rPr>
              <a:t>Gut Microbiome Modulation</a:t>
            </a:r>
          </a:p>
        </p:txBody>
      </p:sp>
    </p:spTree>
    <p:extLst>
      <p:ext uri="{BB962C8B-B14F-4D97-AF65-F5344CB8AC3E}">
        <p14:creationId xmlns:p14="http://schemas.microsoft.com/office/powerpoint/2010/main" val="3139294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AE1022"/>
      </a:accent1>
      <a:accent2>
        <a:srgbClr val="878787"/>
      </a:accent2>
      <a:accent3>
        <a:srgbClr val="D0D0D0"/>
      </a:accent3>
      <a:accent4>
        <a:srgbClr val="ECEEF2"/>
      </a:accent4>
      <a:accent5>
        <a:srgbClr val="FEFFFF"/>
      </a:accent5>
      <a:accent6>
        <a:srgbClr val="FEFFFF"/>
      </a:accent6>
      <a:hlink>
        <a:srgbClr val="0070C0"/>
      </a:hlink>
      <a:folHlink>
        <a:srgbClr val="0070C0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999</Words>
  <Application>Microsoft Office PowerPoint</Application>
  <PresentationFormat>Widescreen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-apple-system</vt:lpstr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Yasmin Gratton</dc:creator>
  <cp:lastModifiedBy>Constantinos Davos</cp:lastModifiedBy>
  <cp:revision>76</cp:revision>
  <dcterms:created xsi:type="dcterms:W3CDTF">2025-03-26T14:03:13Z</dcterms:created>
  <dcterms:modified xsi:type="dcterms:W3CDTF">2026-03-19T09:11:58Z</dcterms:modified>
</cp:coreProperties>
</file>