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89" r:id="rId2"/>
    <p:sldId id="288" r:id="rId3"/>
    <p:sldId id="290" r:id="rId4"/>
    <p:sldId id="295" r:id="rId5"/>
    <p:sldId id="298" r:id="rId6"/>
    <p:sldId id="296" r:id="rId7"/>
    <p:sldId id="297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8A6AC6-A19C-4EF8-AF8E-173D47159977}" v="6" dt="2026-03-19T18:08:04.9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F8CD52-D5B3-42A9-A96F-F263F1A4FFF9}" type="datetimeFigureOut">
              <a:rPr lang="LID4096" smtClean="0"/>
              <a:t>03/19/2026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311F92-03C4-4F05-B9A8-67915013071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101559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9C2774E4-5C64-4C62-984F-3967F8EB8213}"/>
              </a:ext>
            </a:extLst>
          </p:cNvPr>
          <p:cNvCxnSpPr>
            <a:cxnSpLocks/>
          </p:cNvCxnSpPr>
          <p:nvPr userDrawn="1"/>
        </p:nvCxnSpPr>
        <p:spPr>
          <a:xfrm>
            <a:off x="0" y="836712"/>
            <a:ext cx="12192000" cy="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88241F9B-0D2C-427A-A3BB-2BECB174CFED}"/>
              </a:ext>
            </a:extLst>
          </p:cNvPr>
          <p:cNvCxnSpPr>
            <a:cxnSpLocks/>
          </p:cNvCxnSpPr>
          <p:nvPr userDrawn="1"/>
        </p:nvCxnSpPr>
        <p:spPr>
          <a:xfrm>
            <a:off x="0" y="6021288"/>
            <a:ext cx="9840416" cy="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180363E9-1308-4C0E-BDA5-CF390AD35CAC}"/>
              </a:ext>
            </a:extLst>
          </p:cNvPr>
          <p:cNvCxnSpPr>
            <a:cxnSpLocks/>
          </p:cNvCxnSpPr>
          <p:nvPr userDrawn="1"/>
        </p:nvCxnSpPr>
        <p:spPr>
          <a:xfrm>
            <a:off x="815413" y="0"/>
            <a:ext cx="0" cy="685800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llipse 27">
            <a:extLst>
              <a:ext uri="{FF2B5EF4-FFF2-40B4-BE49-F238E27FC236}">
                <a16:creationId xmlns:a16="http://schemas.microsoft.com/office/drawing/2014/main" id="{33F0FED1-B8F9-445B-959A-F64BB176898C}"/>
              </a:ext>
            </a:extLst>
          </p:cNvPr>
          <p:cNvSpPr/>
          <p:nvPr userDrawn="1"/>
        </p:nvSpPr>
        <p:spPr>
          <a:xfrm>
            <a:off x="719403" y="740702"/>
            <a:ext cx="192021" cy="192021"/>
          </a:xfrm>
          <a:prstGeom prst="ellipse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0F7C9BB3-3FAB-4AF6-A672-13B009C327B3}"/>
              </a:ext>
            </a:extLst>
          </p:cNvPr>
          <p:cNvSpPr/>
          <p:nvPr userDrawn="1"/>
        </p:nvSpPr>
        <p:spPr>
          <a:xfrm>
            <a:off x="750930" y="5284730"/>
            <a:ext cx="128967" cy="128967"/>
          </a:xfrm>
          <a:prstGeom prst="ellipse">
            <a:avLst/>
          </a:prstGeom>
          <a:solidFill>
            <a:srgbClr val="AE1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30" name="Ellipse 29">
            <a:extLst>
              <a:ext uri="{FF2B5EF4-FFF2-40B4-BE49-F238E27FC236}">
                <a16:creationId xmlns:a16="http://schemas.microsoft.com/office/drawing/2014/main" id="{4953AD7C-105B-44C2-B8FA-6295064382B1}"/>
              </a:ext>
            </a:extLst>
          </p:cNvPr>
          <p:cNvSpPr/>
          <p:nvPr userDrawn="1"/>
        </p:nvSpPr>
        <p:spPr>
          <a:xfrm>
            <a:off x="719403" y="5925278"/>
            <a:ext cx="192021" cy="192021"/>
          </a:xfrm>
          <a:prstGeom prst="ellipse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31" name="Image 30">
            <a:extLst>
              <a:ext uri="{FF2B5EF4-FFF2-40B4-BE49-F238E27FC236}">
                <a16:creationId xmlns:a16="http://schemas.microsoft.com/office/drawing/2014/main" id="{B770CC4A-0144-496C-B843-8E6984A9BF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946736" y="5595171"/>
            <a:ext cx="1907608" cy="978451"/>
          </a:xfrm>
          <a:prstGeom prst="rect">
            <a:avLst/>
          </a:prstGeom>
        </p:spPr>
      </p:pic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386361" y="3356071"/>
            <a:ext cx="9126120" cy="74879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133" b="0">
                <a:solidFill>
                  <a:schemeClr val="tx1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91463" y="5282092"/>
            <a:ext cx="7584835" cy="38404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133" b="0">
                <a:solidFill>
                  <a:srgbClr val="AE1022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1481" y="4770503"/>
            <a:ext cx="7584825" cy="38669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133" b="0">
                <a:solidFill>
                  <a:schemeClr val="tx1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391480" y="1237013"/>
            <a:ext cx="9024995" cy="1110904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800"/>
              </a:spcBef>
              <a:buNone/>
              <a:defRPr sz="6400" b="1" i="0" baseline="0">
                <a:solidFill>
                  <a:schemeClr val="accent1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4064367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67AF0-2ED8-BD46-3883-DA990FC98B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5F2193-9FB7-33A5-36D3-1304144D3A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0196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16F19A3-8D60-0387-7366-5DCC31670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5BD8-0156-5D4C-9B57-A1F2ABD91B80}" type="datetimeFigureOut">
              <a:rPr lang="it-IT" smtClean="0"/>
              <a:t>19/03/2026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0FA9266-1F30-E480-D50C-11D4C71F7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55A9975-35ED-DDC5-706D-2332C3664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0B2CA-6E7B-7D4F-BAD5-46689F11841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543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69"/>
            <a:ext cx="9887645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733" b="1">
                <a:solidFill>
                  <a:schemeClr val="accent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31800" y="1220755"/>
            <a:ext cx="10176933" cy="5187245"/>
          </a:xfrm>
          <a:prstGeom prst="rect">
            <a:avLst/>
          </a:prstGeom>
        </p:spPr>
        <p:txBody>
          <a:bodyPr/>
          <a:lstStyle>
            <a:lvl1pPr marL="241294" indent="-241294" defTabSz="479988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596885" indent="-239178" defTabSz="47835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838179" indent="-23917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073124" indent="-23917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3124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1314418" indent="-23917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555712" indent="-23917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435064" algn="l"/>
              </a:tabLst>
              <a:defRPr sz="2400"/>
            </a:lvl6pPr>
            <a:lvl7pPr marL="1795155" indent="-239178">
              <a:buClr>
                <a:srgbClr val="C00000"/>
              </a:buClr>
              <a:defRPr sz="2400"/>
            </a:lvl7pPr>
            <a:lvl8pPr marL="2039949" indent="-239178">
              <a:buClr>
                <a:srgbClr val="C00000"/>
              </a:buClr>
              <a:defRPr sz="2400"/>
            </a:lvl8pPr>
            <a:lvl9pPr marL="3232070" indent="-304792">
              <a:buClr>
                <a:srgbClr val="C00000"/>
              </a:buClr>
              <a:buNone/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8072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75713D93-C919-4892-838C-B532C4D773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69"/>
            <a:ext cx="9887645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733" b="1" baseline="0">
                <a:solidFill>
                  <a:schemeClr val="accent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229074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8A1CE93C-D99C-4EDD-BA67-BCAAD8049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7567" y="1818887"/>
            <a:ext cx="9101139" cy="153678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3733" b="1">
                <a:solidFill>
                  <a:schemeClr val="accent1"/>
                </a:solidFill>
                <a:latin typeface="+mj-lt"/>
              </a:defRPr>
            </a:lvl1pPr>
            <a:lvl2pPr marL="355582" indent="0">
              <a:buNone/>
              <a:defRPr/>
            </a:lvl2pPr>
            <a:lvl3pPr marL="709048" indent="0">
              <a:buNone/>
              <a:defRPr/>
            </a:lvl3pPr>
            <a:lvl4pPr marL="1079446" indent="0">
              <a:buNone/>
              <a:defRPr/>
            </a:lvl4pPr>
            <a:lvl5pPr marL="1435028" indent="0">
              <a:buNone/>
              <a:defRPr/>
            </a:lvl5pPr>
          </a:lstStyle>
          <a:p>
            <a:pPr lvl="0"/>
            <a:r>
              <a:rPr lang="en-GB" dirty="0"/>
              <a:t>S</a:t>
            </a:r>
            <a:r>
              <a:rPr lang="en-US" dirty="0" err="1"/>
              <a:t>ub</a:t>
            </a:r>
            <a:r>
              <a:rPr lang="en-US" dirty="0"/>
              <a:t>-Title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DF46A-1BA8-44CA-B779-2ACC2C319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7569" y="3429001"/>
            <a:ext cx="9101137" cy="2190751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+mn-lt"/>
              </a:defRPr>
            </a:lvl1pPr>
            <a:lvl2pPr indent="-355191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indent="-355191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indent="-355191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indent="-355191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302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5912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247CBA-F3C9-F4CE-3637-68E0CA00F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34BBFB-1F37-753D-AC37-C50844FC3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A29028-128B-93F2-C7EA-4D18E81D4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560E-A93B-4C3A-A4A9-2CEDE3542F80}" type="datetimeFigureOut">
              <a:rPr lang="es-ES" smtClean="0"/>
              <a:t>19/03/2026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2452820-AD14-17EF-4B7E-4A951F7A5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52F29A8-AE8E-39C4-11B5-31FD3B3D5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03090" y="6349165"/>
            <a:ext cx="432001" cy="354963"/>
          </a:xfrm>
          <a:prstGeom prst="rect">
            <a:avLst/>
          </a:prstGeom>
        </p:spPr>
        <p:txBody>
          <a:bodyPr/>
          <a:lstStyle/>
          <a:p>
            <a:fld id="{26DBDB3D-3FDB-460E-B2F1-610F527AA409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9081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énér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5">
            <a:extLst>
              <a:ext uri="{FF2B5EF4-FFF2-40B4-BE49-F238E27FC236}">
                <a16:creationId xmlns:a16="http://schemas.microsoft.com/office/drawing/2014/main" id="{551FB21A-0E6D-4C3A-92F2-1A4C404F796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70"/>
            <a:ext cx="4703068" cy="96010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467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First line</a:t>
            </a:r>
            <a:br>
              <a:rPr lang="en-US" dirty="0"/>
            </a:br>
            <a:r>
              <a:rPr lang="en-US" dirty="0"/>
              <a:t>Of the headline</a:t>
            </a:r>
          </a:p>
        </p:txBody>
      </p:sp>
      <p:sp>
        <p:nvSpPr>
          <p:cNvPr id="13" name="Espace réservé du contenu 12">
            <a:extLst>
              <a:ext uri="{FF2B5EF4-FFF2-40B4-BE49-F238E27FC236}">
                <a16:creationId xmlns:a16="http://schemas.microsoft.com/office/drawing/2014/main" id="{861B12CF-C574-4831-92D6-4B1240FED72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31800" y="1604434"/>
            <a:ext cx="10368723" cy="41296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  <a:lvl2pPr marL="355591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2pPr>
            <a:lvl3pPr marL="709065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3pPr>
            <a:lvl4pPr marL="1079473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4pPr>
            <a:lvl5pPr marL="1435064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fr-FR" dirty="0"/>
              <a:t>Cliquez pour ajouter le type de contenu souhaité</a:t>
            </a:r>
          </a:p>
        </p:txBody>
      </p:sp>
    </p:spTree>
    <p:extLst>
      <p:ext uri="{BB962C8B-B14F-4D97-AF65-F5344CB8AC3E}">
        <p14:creationId xmlns:p14="http://schemas.microsoft.com/office/powerpoint/2010/main" val="2794671800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4C4DCEFD-DF8E-49D5-AC57-A796E5A2170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70"/>
            <a:ext cx="4703068" cy="96010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467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First line</a:t>
            </a:r>
            <a:br>
              <a:rPr lang="en-US" dirty="0"/>
            </a:br>
            <a:r>
              <a:rPr lang="en-US" dirty="0"/>
              <a:t>Of the headline</a:t>
            </a:r>
          </a:p>
        </p:txBody>
      </p:sp>
      <p:sp>
        <p:nvSpPr>
          <p:cNvPr id="5" name="Espace réservé du texte 7">
            <a:extLst>
              <a:ext uri="{FF2B5EF4-FFF2-40B4-BE49-F238E27FC236}">
                <a16:creationId xmlns:a16="http://schemas.microsoft.com/office/drawing/2014/main" id="{1445E308-E33D-4DD7-B528-7AAEF390C5A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99456" y="2660915"/>
            <a:ext cx="2496277" cy="303758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416"/>
              </a:spcBef>
              <a:buNone/>
              <a:defRPr sz="1733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fr-FR" dirty="0"/>
              <a:t>Abusus enim multitudine </a:t>
            </a:r>
            <a:r>
              <a:rPr lang="fr-FR" dirty="0" err="1"/>
              <a:t>hominum</a:t>
            </a:r>
            <a:r>
              <a:rPr lang="fr-FR" dirty="0"/>
              <a:t>, </a:t>
            </a:r>
            <a:r>
              <a:rPr lang="fr-FR" dirty="0" err="1"/>
              <a:t>quam</a:t>
            </a:r>
            <a:r>
              <a:rPr lang="fr-FR" dirty="0"/>
              <a:t> </a:t>
            </a:r>
            <a:r>
              <a:rPr lang="fr-FR" dirty="0" err="1"/>
              <a:t>tranquillis</a:t>
            </a:r>
            <a:r>
              <a:rPr lang="fr-FR" dirty="0"/>
              <a:t> in rebus </a:t>
            </a:r>
            <a:r>
              <a:rPr lang="fr-FR" dirty="0" err="1"/>
              <a:t>diutius</a:t>
            </a:r>
            <a:r>
              <a:rPr lang="fr-FR" dirty="0"/>
              <a:t> </a:t>
            </a:r>
            <a:r>
              <a:rPr lang="fr-FR" dirty="0" err="1"/>
              <a:t>rexit</a:t>
            </a:r>
            <a:r>
              <a:rPr lang="fr-FR" dirty="0"/>
              <a:t>, ex </a:t>
            </a:r>
            <a:r>
              <a:rPr lang="fr-FR" dirty="0" err="1"/>
              <a:t>agrestibus</a:t>
            </a:r>
            <a:r>
              <a:rPr lang="fr-FR" dirty="0"/>
              <a:t> </a:t>
            </a:r>
            <a:r>
              <a:rPr lang="fr-FR" dirty="0" err="1"/>
              <a:t>habitaculis</a:t>
            </a:r>
            <a:r>
              <a:rPr lang="fr-FR" dirty="0"/>
              <a:t> </a:t>
            </a:r>
            <a:r>
              <a:rPr lang="fr-FR" dirty="0" err="1"/>
              <a:t>urbes</a:t>
            </a:r>
            <a:r>
              <a:rPr lang="fr-FR" dirty="0"/>
              <a:t> </a:t>
            </a:r>
            <a:r>
              <a:rPr lang="fr-FR" dirty="0" err="1"/>
              <a:t>construxit</a:t>
            </a:r>
            <a:r>
              <a:rPr lang="fr-FR" dirty="0"/>
              <a:t> </a:t>
            </a:r>
            <a:r>
              <a:rPr lang="fr-FR" dirty="0" err="1"/>
              <a:t>multis</a:t>
            </a:r>
            <a:r>
              <a:rPr lang="fr-FR" dirty="0"/>
              <a:t> </a:t>
            </a:r>
            <a:r>
              <a:rPr lang="fr-FR" dirty="0" err="1"/>
              <a:t>opibus</a:t>
            </a:r>
            <a:r>
              <a:rPr lang="fr-FR" dirty="0"/>
              <a:t> </a:t>
            </a:r>
            <a:r>
              <a:rPr lang="fr-FR" dirty="0" err="1"/>
              <a:t>firmas</a:t>
            </a:r>
            <a:endParaRPr lang="fr-FR" dirty="0"/>
          </a:p>
        </p:txBody>
      </p:sp>
      <p:sp>
        <p:nvSpPr>
          <p:cNvPr id="6" name="Espace réservé du texte 7">
            <a:extLst>
              <a:ext uri="{FF2B5EF4-FFF2-40B4-BE49-F238E27FC236}">
                <a16:creationId xmlns:a16="http://schemas.microsoft.com/office/drawing/2014/main" id="{3838AEB7-814F-4501-B3B0-295E0864830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99456" y="2276873"/>
            <a:ext cx="2496277" cy="38404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416"/>
              </a:spcBef>
              <a:buNone/>
              <a:defRPr sz="1867" b="1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fr-FR" dirty="0"/>
              <a:t>Subtitle</a:t>
            </a:r>
          </a:p>
        </p:txBody>
      </p:sp>
      <p:sp>
        <p:nvSpPr>
          <p:cNvPr id="8" name="Espace réservé du graphique 7">
            <a:extLst>
              <a:ext uri="{FF2B5EF4-FFF2-40B4-BE49-F238E27FC236}">
                <a16:creationId xmlns:a16="http://schemas.microsoft.com/office/drawing/2014/main" id="{DF18E9B8-1D26-4B26-97FC-0474D1DFA809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4463819" y="1508787"/>
            <a:ext cx="4608512" cy="41897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33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icon to add chart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5009513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56A01797-8D6C-4BBB-8B5F-CB24DB662E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70"/>
            <a:ext cx="4703068" cy="96010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467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First line</a:t>
            </a:r>
            <a:br>
              <a:rPr lang="en-US" dirty="0"/>
            </a:br>
            <a:r>
              <a:rPr lang="en-US" dirty="0"/>
              <a:t>Of the headline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EF734305-4997-41D6-B5C3-AD35E80BE4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23927" y="2180862"/>
            <a:ext cx="4032448" cy="303758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416"/>
              </a:spcBef>
              <a:buNone/>
              <a:defRPr sz="1733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fr-FR" dirty="0"/>
              <a:t>Abusus enim multitudine </a:t>
            </a:r>
            <a:r>
              <a:rPr lang="fr-FR" dirty="0" err="1"/>
              <a:t>hominum</a:t>
            </a:r>
            <a:r>
              <a:rPr lang="fr-FR" dirty="0"/>
              <a:t>, </a:t>
            </a:r>
            <a:r>
              <a:rPr lang="fr-FR" dirty="0" err="1"/>
              <a:t>quam</a:t>
            </a:r>
            <a:r>
              <a:rPr lang="fr-FR" dirty="0"/>
              <a:t> </a:t>
            </a:r>
            <a:r>
              <a:rPr lang="fr-FR" dirty="0" err="1"/>
              <a:t>tranquillis</a:t>
            </a:r>
            <a:r>
              <a:rPr lang="fr-FR" dirty="0"/>
              <a:t> in rebus </a:t>
            </a:r>
            <a:r>
              <a:rPr lang="fr-FR" dirty="0" err="1"/>
              <a:t>diutius</a:t>
            </a:r>
            <a:r>
              <a:rPr lang="fr-FR" dirty="0"/>
              <a:t> </a:t>
            </a:r>
            <a:r>
              <a:rPr lang="fr-FR" dirty="0" err="1"/>
              <a:t>rexit</a:t>
            </a:r>
            <a:r>
              <a:rPr lang="fr-FR" dirty="0"/>
              <a:t>, ex </a:t>
            </a:r>
            <a:r>
              <a:rPr lang="fr-FR" dirty="0" err="1"/>
              <a:t>agrestibus</a:t>
            </a:r>
            <a:r>
              <a:rPr lang="fr-FR" dirty="0"/>
              <a:t> </a:t>
            </a:r>
            <a:r>
              <a:rPr lang="fr-FR" dirty="0" err="1"/>
              <a:t>habitaculis</a:t>
            </a:r>
            <a:r>
              <a:rPr lang="fr-FR" dirty="0"/>
              <a:t> </a:t>
            </a:r>
            <a:r>
              <a:rPr lang="fr-FR" dirty="0" err="1"/>
              <a:t>urbes</a:t>
            </a:r>
            <a:r>
              <a:rPr lang="fr-FR" dirty="0"/>
              <a:t> </a:t>
            </a:r>
            <a:r>
              <a:rPr lang="fr-FR" dirty="0" err="1"/>
              <a:t>construxit</a:t>
            </a:r>
            <a:r>
              <a:rPr lang="fr-FR" dirty="0"/>
              <a:t> </a:t>
            </a:r>
            <a:r>
              <a:rPr lang="fr-FR" dirty="0" err="1"/>
              <a:t>multis</a:t>
            </a:r>
            <a:r>
              <a:rPr lang="fr-FR" dirty="0"/>
              <a:t> </a:t>
            </a:r>
            <a:r>
              <a:rPr lang="fr-FR" dirty="0" err="1"/>
              <a:t>opibus</a:t>
            </a:r>
            <a:r>
              <a:rPr lang="fr-FR" dirty="0"/>
              <a:t> </a:t>
            </a:r>
            <a:r>
              <a:rPr lang="fr-FR" dirty="0" err="1"/>
              <a:t>firmas</a:t>
            </a:r>
            <a:r>
              <a:rPr lang="fr-FR" dirty="0"/>
              <a:t> et </a:t>
            </a:r>
            <a:r>
              <a:rPr lang="fr-FR" dirty="0" err="1"/>
              <a:t>viribus</a:t>
            </a:r>
            <a:r>
              <a:rPr lang="fr-FR" dirty="0"/>
              <a:t>, </a:t>
            </a:r>
            <a:r>
              <a:rPr lang="fr-FR" dirty="0" err="1"/>
              <a:t>quarum</a:t>
            </a:r>
            <a:r>
              <a:rPr lang="fr-FR" dirty="0"/>
              <a:t> ad </a:t>
            </a:r>
            <a:r>
              <a:rPr lang="fr-FR" dirty="0" err="1"/>
              <a:t>praesens</a:t>
            </a:r>
            <a:r>
              <a:rPr lang="fr-FR" dirty="0"/>
              <a:t> </a:t>
            </a:r>
            <a:r>
              <a:rPr lang="fr-FR" dirty="0" err="1"/>
              <a:t>pleraeque</a:t>
            </a:r>
            <a:r>
              <a:rPr lang="fr-FR" dirty="0"/>
              <a:t> </a:t>
            </a:r>
            <a:r>
              <a:rPr lang="fr-FR" dirty="0" err="1"/>
              <a:t>licet</a:t>
            </a:r>
            <a:r>
              <a:rPr lang="fr-FR" dirty="0"/>
              <a:t> </a:t>
            </a:r>
            <a:r>
              <a:rPr lang="fr-FR" dirty="0" err="1"/>
              <a:t>Graecis</a:t>
            </a:r>
            <a:r>
              <a:rPr lang="fr-FR" dirty="0"/>
              <a:t> </a:t>
            </a:r>
            <a:r>
              <a:rPr lang="fr-FR" dirty="0" err="1"/>
              <a:t>nominibus</a:t>
            </a:r>
            <a:r>
              <a:rPr lang="fr-FR" dirty="0"/>
              <a:t> </a:t>
            </a:r>
            <a:r>
              <a:rPr lang="fr-FR" dirty="0" err="1"/>
              <a:t>appellentur</a:t>
            </a:r>
            <a:r>
              <a:rPr lang="fr-FR" dirty="0"/>
              <a:t>, </a:t>
            </a:r>
            <a:r>
              <a:rPr lang="fr-FR" dirty="0" err="1"/>
              <a:t>quae</a:t>
            </a:r>
            <a:r>
              <a:rPr lang="fr-FR" dirty="0"/>
              <a:t> </a:t>
            </a:r>
            <a:r>
              <a:rPr lang="fr-FR" dirty="0" err="1"/>
              <a:t>isdem</a:t>
            </a:r>
            <a:r>
              <a:rPr lang="fr-FR" dirty="0"/>
              <a:t> ad </a:t>
            </a:r>
            <a:r>
              <a:rPr lang="fr-FR" dirty="0" err="1"/>
              <a:t>arbitrium</a:t>
            </a:r>
            <a:r>
              <a:rPr lang="fr-FR" dirty="0"/>
              <a:t> </a:t>
            </a:r>
            <a:r>
              <a:rPr lang="fr-FR" dirty="0" err="1"/>
              <a:t>inposita</a:t>
            </a:r>
            <a:r>
              <a:rPr lang="fr-FR" dirty="0"/>
              <a:t> </a:t>
            </a:r>
            <a:r>
              <a:rPr lang="fr-FR" dirty="0" err="1"/>
              <a:t>sunt</a:t>
            </a:r>
            <a:r>
              <a:rPr lang="fr-FR" dirty="0"/>
              <a:t> </a:t>
            </a:r>
            <a:r>
              <a:rPr lang="fr-FR" dirty="0" err="1"/>
              <a:t>conditoris</a:t>
            </a:r>
            <a:r>
              <a:rPr lang="fr-FR" dirty="0"/>
              <a:t>, </a:t>
            </a:r>
            <a:r>
              <a:rPr lang="fr-FR" dirty="0" err="1"/>
              <a:t>primigenia</a:t>
            </a:r>
            <a:r>
              <a:rPr lang="fr-FR" dirty="0"/>
              <a:t> </a:t>
            </a:r>
            <a:r>
              <a:rPr lang="fr-FR" dirty="0" err="1"/>
              <a:t>tamen</a:t>
            </a:r>
            <a:r>
              <a:rPr lang="fr-FR" dirty="0"/>
              <a:t> nomina non </a:t>
            </a:r>
            <a:r>
              <a:rPr lang="fr-FR" dirty="0" err="1"/>
              <a:t>amittunt</a:t>
            </a:r>
            <a:r>
              <a:rPr lang="fr-FR" dirty="0"/>
              <a:t>, </a:t>
            </a:r>
            <a:r>
              <a:rPr lang="fr-FR" dirty="0" err="1"/>
              <a:t>quae</a:t>
            </a:r>
            <a:r>
              <a:rPr lang="fr-FR" dirty="0"/>
              <a:t> </a:t>
            </a:r>
            <a:r>
              <a:rPr lang="fr-FR" dirty="0" err="1"/>
              <a:t>eis</a:t>
            </a:r>
            <a:endParaRPr lang="fr-FR" dirty="0"/>
          </a:p>
        </p:txBody>
      </p:sp>
      <p:sp>
        <p:nvSpPr>
          <p:cNvPr id="9" name="Espace réservé du texte 7">
            <a:extLst>
              <a:ext uri="{FF2B5EF4-FFF2-40B4-BE49-F238E27FC236}">
                <a16:creationId xmlns:a16="http://schemas.microsoft.com/office/drawing/2014/main" id="{2527C28F-4A99-4774-A672-5D1B9EEC6F5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423927" y="1796819"/>
            <a:ext cx="4032448" cy="38404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416"/>
              </a:spcBef>
              <a:buNone/>
              <a:defRPr sz="1867" b="1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fr-FR" dirty="0"/>
              <a:t>Subtitle</a:t>
            </a:r>
          </a:p>
        </p:txBody>
      </p:sp>
      <p:sp>
        <p:nvSpPr>
          <p:cNvPr id="11" name="Espace réservé pour une image  10">
            <a:extLst>
              <a:ext uri="{FF2B5EF4-FFF2-40B4-BE49-F238E27FC236}">
                <a16:creationId xmlns:a16="http://schemas.microsoft.com/office/drawing/2014/main" id="{EFADFAF9-AE6E-498A-A329-A501546781A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327" y="1796819"/>
            <a:ext cx="5126567" cy="34205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33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icon to add picture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9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BC4A9C7A-5BA6-4888-A621-AF6B8C0AA0DF}"/>
              </a:ext>
            </a:extLst>
          </p:cNvPr>
          <p:cNvCxnSpPr>
            <a:cxnSpLocks/>
          </p:cNvCxnSpPr>
          <p:nvPr/>
        </p:nvCxnSpPr>
        <p:spPr>
          <a:xfrm>
            <a:off x="237200" y="6520908"/>
            <a:ext cx="12003483" cy="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6D39A238-24AB-44F3-8FE5-EF47858B4208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11472597" y="1056118"/>
            <a:ext cx="0" cy="536878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FA040033-896C-4E78-8EDE-BBF09671494D}"/>
              </a:ext>
            </a:extLst>
          </p:cNvPr>
          <p:cNvCxnSpPr>
            <a:cxnSpLocks/>
          </p:cNvCxnSpPr>
          <p:nvPr/>
        </p:nvCxnSpPr>
        <p:spPr>
          <a:xfrm>
            <a:off x="383365" y="6520909"/>
            <a:ext cx="0" cy="337092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lipse 9">
            <a:extLst>
              <a:ext uri="{FF2B5EF4-FFF2-40B4-BE49-F238E27FC236}">
                <a16:creationId xmlns:a16="http://schemas.microsoft.com/office/drawing/2014/main" id="{6FA7AD36-36F4-4B05-B569-FF77480FB16F}"/>
              </a:ext>
            </a:extLst>
          </p:cNvPr>
          <p:cNvSpPr/>
          <p:nvPr/>
        </p:nvSpPr>
        <p:spPr>
          <a:xfrm>
            <a:off x="239349" y="6376892"/>
            <a:ext cx="288032" cy="288032"/>
          </a:xfrm>
          <a:prstGeom prst="ellipse">
            <a:avLst/>
          </a:prstGeom>
          <a:solidFill>
            <a:srgbClr val="D0D0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39103FAE-72E1-4BCF-93BD-189E9C5D00C2}"/>
              </a:ext>
            </a:extLst>
          </p:cNvPr>
          <p:cNvSpPr/>
          <p:nvPr/>
        </p:nvSpPr>
        <p:spPr>
          <a:xfrm>
            <a:off x="11376587" y="6424898"/>
            <a:ext cx="192021" cy="192021"/>
          </a:xfrm>
          <a:prstGeom prst="ellipse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89271022-20A5-4D9A-84BD-CFB63810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51201"/>
            <a:ext cx="9696448" cy="5461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3333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en-US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74904E-396E-4218-8F2B-633F1212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219200"/>
            <a:ext cx="10515600" cy="521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55591" lvl="0" indent="-355591"/>
            <a:r>
              <a:rPr lang="en-US"/>
              <a:t>Click to edit Master text styles</a:t>
            </a:r>
          </a:p>
          <a:p>
            <a:pPr marL="355591" lvl="1" indent="-355591"/>
            <a:r>
              <a:rPr lang="en-US"/>
              <a:t>Second level</a:t>
            </a:r>
          </a:p>
          <a:p>
            <a:pPr marL="355591" lvl="2" indent="-355591"/>
            <a:r>
              <a:rPr lang="en-US"/>
              <a:t>Third level</a:t>
            </a:r>
          </a:p>
          <a:p>
            <a:pPr marL="355591" lvl="3" indent="-355591"/>
            <a:r>
              <a:rPr lang="en-US"/>
              <a:t>Fourth level</a:t>
            </a:r>
          </a:p>
          <a:p>
            <a:pPr marL="355591" lvl="4" indent="-355591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FC3F81F-39D6-C5D5-D568-C12FCC77D49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7164" y="141718"/>
            <a:ext cx="1533525" cy="914400"/>
          </a:xfrm>
          <a:prstGeom prst="rect">
            <a:avLst/>
          </a:prstGeom>
          <a:noFill/>
        </p:spPr>
      </p:pic>
      <p:sp>
        <p:nvSpPr>
          <p:cNvPr id="8" name="Text Box 1">
            <a:extLst>
              <a:ext uri="{FF2B5EF4-FFF2-40B4-BE49-F238E27FC236}">
                <a16:creationId xmlns:a16="http://schemas.microsoft.com/office/drawing/2014/main" id="{E048CC37-A480-A7FC-C8BF-E32778D2BD7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3365" y="258124"/>
            <a:ext cx="4867910" cy="43243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>
              <a:buNone/>
            </a:pPr>
            <a:r>
              <a:rPr lang="fr-FR" sz="2200" b="1">
                <a:solidFill>
                  <a:srgbClr val="A6A6A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ESC Cardiovascular Round Table</a:t>
            </a:r>
            <a:endParaRPr lang="es-E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062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1219170" rtl="0" eaLnBrk="1" latinLnBrk="0" hangingPunct="1">
        <a:spcBef>
          <a:spcPct val="0"/>
        </a:spcBef>
        <a:buNone/>
        <a:defRPr lang="en-US" sz="3733" b="1" i="0" kern="1200" smtClean="0">
          <a:solidFill>
            <a:schemeClr val="accent1"/>
          </a:solidFill>
          <a:latin typeface="+mj-lt"/>
          <a:ea typeface="+mn-ea"/>
          <a:cs typeface="Verdana"/>
        </a:defRPr>
      </a:lvl1pPr>
    </p:titleStyle>
    <p:bodyStyle>
      <a:lvl1pPr marL="0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3200" b="1" i="0" kern="1200" dirty="0" smtClean="0">
          <a:solidFill>
            <a:schemeClr val="tx1"/>
          </a:solidFill>
          <a:latin typeface="+mn-lt"/>
          <a:ea typeface="+mn-ea"/>
          <a:cs typeface="Verdana"/>
        </a:defRPr>
      </a:lvl1pPr>
      <a:lvl2pPr marL="355591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667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2pPr>
      <a:lvl3pPr marL="709065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3pPr>
      <a:lvl4pPr marL="1079473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4pPr>
      <a:lvl5pPr marL="1435064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5pPr>
      <a:lvl6pPr marL="2641534" indent="0" algn="l" defTabSz="121917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67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lang="en-US" sz="1867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lang="en-US" sz="1867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2E2BA-8E01-6867-63D2-C422A3942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5DDEB5E-5A47-B2CF-5407-F60DE3B086B3}"/>
              </a:ext>
            </a:extLst>
          </p:cNvPr>
          <p:cNvSpPr txBox="1"/>
          <p:nvPr/>
        </p:nvSpPr>
        <p:spPr>
          <a:xfrm>
            <a:off x="325677" y="855239"/>
            <a:ext cx="10677148" cy="43704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INNOVATIVE RESEARCH PROJECTS DESIGN IN CARDIOMETABOLIC LANDSCAPE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​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Question 1 — “What is the high‑priority research question we will answer, why does it matter, and who is the target population?”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Prompts: 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1/What unanswered question in cardiorenal physiology or therapy (e.g., optimal sequencing of drugs, precision BP targets in CKD subgroups) would alter guidelines?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2/Which risk stratum (eGFR bands, albuminuria levels, resistant HTN) yields the highest impact/feasibility balance? 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3/Can AI-supported home monitoring detect early kidney or blood pressure deterioration before clinical decline occurs ( e.g. remote sensors, predictive alerts, early intervention)?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9211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6323BF-F437-1C74-EF8A-B655D435A4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B94ED9D-B565-0FD7-15B9-06E653108B0F}"/>
              </a:ext>
            </a:extLst>
          </p:cNvPr>
          <p:cNvSpPr txBox="1"/>
          <p:nvPr/>
        </p:nvSpPr>
        <p:spPr>
          <a:xfrm>
            <a:off x="240708" y="693776"/>
            <a:ext cx="1113563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Question 2 — “What is the optimal study design to answer it feasibly and convincingly (design, endpoints, sample, duration)?”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Prompts: 1/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Parallel pragmatic vs enriched high‑risk RCT? Primary endpoint: eGFR slope, 30% eGFR decline, composite renal‑CV outcome, BP control?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2/Use of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runin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safety windows, stratification by baseline RAAS/SGLT2 therapy?‑in safety windows, stratification by baseline RAAS/SGLT2 therapy?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3/Would a decentralized, digitally integrated study of home BP and renal biomarkers provide faster, more representative evidence than clinic-based trials (e.g. telemonitoring, pragmatic trial, real-world cohorts)?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5408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2DD959-91F6-5B22-D40A-91799E712C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7084967-3509-BB0C-94E0-CE6EC3B77114}"/>
              </a:ext>
            </a:extLst>
          </p:cNvPr>
          <p:cNvSpPr txBox="1"/>
          <p:nvPr/>
        </p:nvSpPr>
        <p:spPr>
          <a:xfrm>
            <a:off x="240708" y="693776"/>
            <a:ext cx="1113563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Question 3 — “What resources, partnerships and metrics will make this deliverable in 18 months, and who is accountable?”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Prompts: 1/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Needed partnerships: nephrology networks, primary care, lab services for eGFR/albuminuria, data linkage for hospitalizations.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2/Early feasibility metrics: recruitment rate per site, rate of protocol defined eGFR events, safety (hyperkalemia) monitoring plan.‑defined eGFR events, safety (hyperkalemia) monitoring plan.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3/Which public–private digital infrastructure could deliver a scalable kidney and hypertension monitoring project within 18 months (e.g. national registries, device partnerships, payer-supported pilots)?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6936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7BD913-CD44-ED43-1A34-C9D98E719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4504FB4-30D3-3FA6-EBC2-71CE6A9480CF}"/>
              </a:ext>
            </a:extLst>
          </p:cNvPr>
          <p:cNvSpPr txBox="1"/>
          <p:nvPr/>
        </p:nvSpPr>
        <p:spPr>
          <a:xfrm>
            <a:off x="325677" y="855239"/>
            <a:ext cx="10677148" cy="84946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INNOVATIVE RESEARCH PROJECTS DESIGN IN CARDIOMETABOLIC LANDSCAPE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​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Question 1 — “What is the high‑priority research question we will answer, why does it matter, and who is the target population?”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prstClr val="black"/>
                </a:solidFill>
              </a:rPr>
              <a:t>Adherence is a major bottleneck - Polypharmacy reduces adherence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</a:rPr>
              <a:t>Can we create one multi-tablet? Adherence will be improved if all medication can be made in one tablet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</a:rPr>
              <a:t>Target population is the physicians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</a:rPr>
              <a:t>Basic measurement like eGFR, UACR should be performed in everyone with HTN. Reality is that its only done in the minority – it is the physician that fails to follow the guidelines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</a:rPr>
              <a:t>Education on the “so what” - what do I do with the results – what is the impact? 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</a:rPr>
              <a:t>CV Health checks must end up in actions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</a:rPr>
              <a:t>Much more knowledge on how the drugs works are needed? How the drugs impact the life of people in relation to progression of the aging/biological clock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</a:rPr>
              <a:t>Look into phenotyping to introduce the concept of the biological clock (chronical age)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</a:rPr>
              <a:t>Must be an alliance between basic scientists and physicians  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</a:rPr>
              <a:t>Early diagnosis of hypertension is necessary – detect risk factors early in life - prevention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</a:rPr>
              <a:t>Need to increase awareness of hypertension BP early in life – target the general population 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</a:rPr>
              <a:t>Investigate whether the treatment actually works is the biggest research question – Wearable devices are helpful to get patients engaged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</a:rPr>
              <a:t>Manage hypertension more strict 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</a:rPr>
              <a:t>The memory of every risk is cumulative – blocking the progression of disease early on 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>
              <a:solidFill>
                <a:prstClr val="black"/>
              </a:solidFill>
              <a:latin typeface="Calibri" panose="020F0502020204030204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>
              <a:solidFill>
                <a:prstClr val="black"/>
              </a:solidFill>
              <a:latin typeface="Calibri" panose="020F0502020204030204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>
              <a:solidFill>
                <a:prstClr val="black"/>
              </a:solidFill>
              <a:latin typeface="Calibri" panose="020F0502020204030204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7407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A6D6674-A8F5-1E23-32D3-67D61BD47B46}"/>
              </a:ext>
            </a:extLst>
          </p:cNvPr>
          <p:cNvSpPr txBox="1"/>
          <p:nvPr/>
        </p:nvSpPr>
        <p:spPr>
          <a:xfrm>
            <a:off x="606176" y="647272"/>
            <a:ext cx="10428270" cy="59708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prstClr val="black"/>
                </a:solidFill>
              </a:rPr>
              <a:t>The guideline gap is no longer whether these drug classes work — it’s how to operationalize them: sequencing, speed of combination, and measurement standards in heterogeneous CKD</a:t>
            </a:r>
            <a:endParaRPr lang="en-US" sz="1600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prstClr val="black"/>
                </a:solidFill>
              </a:rPr>
              <a:t>Which risk stratum (eGFR bands, albuminuria levels, resistant HTN) yields the highest impact/feasibility balance?</a:t>
            </a:r>
            <a:r>
              <a:rPr lang="en-GB" sz="1400" dirty="0">
                <a:solidFill>
                  <a:prstClr val="black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prstClr val="black"/>
                </a:solidFill>
              </a:rPr>
              <a:t>For trials, you want high event rate + modifiable risk + measurable signals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prstClr val="black"/>
                </a:solidFill>
              </a:rPr>
              <a:t>For an efficient, outcomes-driven project, enrich for albuminuria and moderate CKD — it’s the sweet spot for event rate and </a:t>
            </a:r>
            <a:r>
              <a:rPr lang="en-GB" sz="1600" dirty="0" err="1">
                <a:solidFill>
                  <a:prstClr val="black"/>
                </a:solidFill>
              </a:rPr>
              <a:t>implementability</a:t>
            </a:r>
            <a:endParaRPr lang="en-US" sz="1600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solidFill>
                  <a:prstClr val="black"/>
                </a:solidFill>
              </a:rPr>
              <a:t>Can AI-supported home monitoring detect early kidney or blood pressure deterioration before clinical decline occurs ( e.g. remote sensors, predictive alerts, early intervention)?</a:t>
            </a:r>
            <a:r>
              <a:rPr lang="en-GB" sz="1600" dirty="0">
                <a:solidFill>
                  <a:prstClr val="black"/>
                </a:solidFill>
              </a:rPr>
              <a:t> 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prstClr val="black"/>
                </a:solidFill>
              </a:rPr>
              <a:t>AI can likely detect early deterioration, but the research question should be whether an AI-triggered care pathway reduces hospitalizations and sustained kidney decline — not just whether the model predicts them</a:t>
            </a:r>
            <a:endParaRPr lang="en-US" sz="1600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solidFill>
                  <a:prstClr val="black"/>
                </a:solidFill>
              </a:rPr>
              <a:t>Software used to identify patient at risk for CVD before the diagnosis - Trained the model on German patients screens hard facts of the patients, and calculate the risk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solidFill>
                  <a:prstClr val="black"/>
                </a:solidFill>
              </a:rPr>
              <a:t>How do you then keep the patient engaged and modify their lifestyle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solidFill>
                  <a:prstClr val="black"/>
                </a:solidFill>
              </a:rPr>
              <a:t>Scalability is the big issue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solidFill>
                  <a:prstClr val="black"/>
                </a:solidFill>
              </a:rPr>
              <a:t>Make treatment regimes very simple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solidFill>
                  <a:prstClr val="black"/>
                </a:solidFill>
              </a:rPr>
              <a:t>A pragmatic approach when it comes to implementation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solidFill>
                  <a:prstClr val="black"/>
                </a:solidFill>
              </a:rPr>
              <a:t>Reliable monitors for BP measurements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solidFill>
                  <a:prstClr val="black"/>
                </a:solidFill>
              </a:rPr>
              <a:t>As technology advances: Sensors in supermarket trolley handles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solidFill>
                  <a:prstClr val="black"/>
                </a:solidFill>
              </a:rPr>
              <a:t>Creative ways to engage people (convenience for the patient)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solidFill>
                  <a:prstClr val="black"/>
                </a:solidFill>
              </a:rPr>
              <a:t>How do you screen people when they are not aware and need to action/treatment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solidFill>
                  <a:prstClr val="black"/>
                </a:solidFill>
              </a:rPr>
              <a:t>Financial incitement - discount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Long‑acting or simplified regimens may improve outcomes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Real‑world data show high discontinuation rates for some therapies, highlighting the gap between efficacy and effectiveness</a:t>
            </a:r>
            <a:endParaRPr lang="LID4096" sz="1600" dirty="0"/>
          </a:p>
        </p:txBody>
      </p:sp>
    </p:spTree>
    <p:extLst>
      <p:ext uri="{BB962C8B-B14F-4D97-AF65-F5344CB8AC3E}">
        <p14:creationId xmlns:p14="http://schemas.microsoft.com/office/powerpoint/2010/main" val="810189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E48607-6D56-FB8C-DE9D-2B93C328D2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892C84C-16DE-6F28-DF2E-4AE8814142D0}"/>
              </a:ext>
            </a:extLst>
          </p:cNvPr>
          <p:cNvSpPr txBox="1"/>
          <p:nvPr/>
        </p:nvSpPr>
        <p:spPr>
          <a:xfrm>
            <a:off x="240708" y="693776"/>
            <a:ext cx="11135639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Question 2 — “What is the optimal study design to answer it feasibly and convincingly (design, endpoints, sample, duration)?”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Pragmatic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in how </a:t>
            </a:r>
            <a:r>
              <a:rPr kumimoji="0" lang="fr-F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design trials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RCT do not 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represent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the real world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Ensure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the right patient </a:t>
            </a:r>
            <a:r>
              <a:rPr kumimoji="0" lang="fr-F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get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the right </a:t>
            </a:r>
            <a:r>
              <a:rPr kumimoji="0" lang="fr-F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medication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at the right time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Balance of 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sex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, 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age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, 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etchnicity</a:t>
            </a:r>
            <a:endParaRPr lang="fr-FR" dirty="0">
              <a:solidFill>
                <a:prstClr val="black"/>
              </a:solidFill>
              <a:latin typeface="Calibri" panose="020F0502020204030204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Studies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at centers 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where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patients have 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easy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access</a:t>
            </a:r>
            <a:endParaRPr lang="fr-FR" dirty="0">
              <a:solidFill>
                <a:prstClr val="black"/>
              </a:solidFill>
              <a:latin typeface="Calibri" panose="020F0502020204030204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Longterm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data – good data linkage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fr-FR" dirty="0">
              <a:solidFill>
                <a:prstClr val="black"/>
              </a:solidFill>
              <a:latin typeface="Calibri" panose="020F0502020204030204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Implementation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science 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is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very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important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CV 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health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plan 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is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central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New 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therapies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should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of cause 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be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investigated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for 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efficacy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, but 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implementation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is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even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more important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What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works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for 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which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patient population?</a:t>
            </a:r>
          </a:p>
        </p:txBody>
      </p:sp>
    </p:spTree>
    <p:extLst>
      <p:ext uri="{BB962C8B-B14F-4D97-AF65-F5344CB8AC3E}">
        <p14:creationId xmlns:p14="http://schemas.microsoft.com/office/powerpoint/2010/main" val="2790997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27B035-D501-91FC-6A22-59DCC0166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9A37D0-D246-31B8-6918-77F469D17763}"/>
              </a:ext>
            </a:extLst>
          </p:cNvPr>
          <p:cNvSpPr txBox="1"/>
          <p:nvPr/>
        </p:nvSpPr>
        <p:spPr>
          <a:xfrm>
            <a:off x="240708" y="693776"/>
            <a:ext cx="1113563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Question 3 — “What resources, partnerships and metrics will make this deliverable in 18 months, and who is accountable?”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ESC CRT on </a:t>
            </a:r>
            <a:r>
              <a:rPr kumimoji="0" lang="fr-F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clinical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trial designs in </a:t>
            </a:r>
            <a:r>
              <a:rPr kumimoji="0" lang="fr-F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january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2027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are the trials </a:t>
            </a:r>
            <a:r>
              <a:rPr kumimoji="0" lang="fr-F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judged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Need people/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government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/ to 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understand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the value of 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implementation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science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Important to c</a:t>
            </a:r>
            <a:r>
              <a:rPr kumimoji="0" lang="fr-F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reate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long lasting changes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Use technologies to close the cap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Implementation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science must 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be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build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into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every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trials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Move 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from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high tech 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treatment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focus to a 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prevention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focus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fr-FR" dirty="0">
              <a:solidFill>
                <a:prstClr val="black"/>
              </a:solidFill>
              <a:latin typeface="Calibri" panose="020F0502020204030204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Pharma 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industry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to fond </a:t>
            </a:r>
            <a:r>
              <a:rPr lang="fr-FR" dirty="0" err="1">
                <a:solidFill>
                  <a:prstClr val="black"/>
                </a:solidFill>
                <a:latin typeface="Calibri" panose="020F0502020204030204"/>
              </a:rPr>
              <a:t>implementation</a:t>
            </a: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trials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fr-FR" dirty="0">
              <a:solidFill>
                <a:prstClr val="black"/>
              </a:solidFill>
              <a:latin typeface="Calibri" panose="020F0502020204030204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fr-FR" dirty="0">
              <a:solidFill>
                <a:prstClr val="black"/>
              </a:solidFill>
              <a:latin typeface="Calibri" panose="020F0502020204030204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32020306"/>
      </p:ext>
    </p:extLst>
  </p:cSld>
  <p:clrMapOvr>
    <a:masterClrMapping/>
  </p:clrMapOvr>
</p:sld>
</file>

<file path=ppt/theme/theme1.xml><?xml version="1.0" encoding="utf-8"?>
<a:theme xmlns:a="http://schemas.openxmlformats.org/drawingml/2006/main" name="ESC_PPT_Light_220817-16-9">
  <a:themeElements>
    <a:clrScheme name="ESC // branding 2017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AE1022"/>
      </a:accent1>
      <a:accent2>
        <a:srgbClr val="552682"/>
      </a:accent2>
      <a:accent3>
        <a:srgbClr val="00ABAA"/>
      </a:accent3>
      <a:accent4>
        <a:srgbClr val="005694"/>
      </a:accent4>
      <a:accent5>
        <a:srgbClr val="FBB800"/>
      </a:accent5>
      <a:accent6>
        <a:srgbClr val="EF7918"/>
      </a:accent6>
      <a:hlink>
        <a:srgbClr val="F8B836"/>
      </a:hlink>
      <a:folHlink>
        <a:srgbClr val="F5832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marL="38700" indent="0" algn="l" defTabSz="360000" rtl="0" eaLnBrk="1" latinLnBrk="0" hangingPunct="1">
          <a:spcBef>
            <a:spcPct val="20000"/>
          </a:spcBef>
          <a:buClr>
            <a:srgbClr val="C00000"/>
          </a:buClr>
          <a:buFont typeface="Arial" panose="020B0604020202020204" pitchFamily="34" charset="0"/>
          <a:buNone/>
          <a:defRPr sz="1600" b="1" i="0" kern="1200" dirty="0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C_PPT_GENERIC_12012021  -  Read-Only" id="{8CB5A6F9-0108-4F1C-927D-5872DF40D793}" vid="{717AFAD0-94CD-4965-A011-B2544BC082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743b317-4758-44cb-8b65-8b43e4619766}" enabled="1" method="Standard" siteId="{fdfed7bd-9f6a-44a1-b694-6e39c468c15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5825</TotalTime>
  <Words>1090</Words>
  <Application>Microsoft Office PowerPoint</Application>
  <PresentationFormat>Widescreen</PresentationFormat>
  <Paragraphs>92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Arial</vt:lpstr>
      <vt:lpstr>Calibri</vt:lpstr>
      <vt:lpstr>Times New Roman</vt:lpstr>
      <vt:lpstr>ESC_PPT_Light_220817-16-9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teresa lopez</dc:creator>
  <cp:lastModifiedBy>ZMRI (Maria Sejersten Ripa)</cp:lastModifiedBy>
  <cp:revision>18</cp:revision>
  <dcterms:created xsi:type="dcterms:W3CDTF">2025-11-26T07:23:32Z</dcterms:created>
  <dcterms:modified xsi:type="dcterms:W3CDTF">2026-03-19T18:09:48Z</dcterms:modified>
</cp:coreProperties>
</file>