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</p:sldMasterIdLst>
  <p:notesMasterIdLst>
    <p:notesMasterId r:id="rId27"/>
  </p:notesMasterIdLst>
  <p:handoutMasterIdLst>
    <p:handoutMasterId r:id="rId28"/>
  </p:handoutMasterIdLst>
  <p:sldIdLst>
    <p:sldId id="256" r:id="rId3"/>
    <p:sldId id="295" r:id="rId4"/>
    <p:sldId id="276" r:id="rId5"/>
    <p:sldId id="2902" r:id="rId6"/>
    <p:sldId id="2904" r:id="rId7"/>
    <p:sldId id="2905" r:id="rId8"/>
    <p:sldId id="2899" r:id="rId9"/>
    <p:sldId id="2900" r:id="rId10"/>
    <p:sldId id="278" r:id="rId11"/>
    <p:sldId id="279" r:id="rId12"/>
    <p:sldId id="280" r:id="rId13"/>
    <p:sldId id="2910" r:id="rId14"/>
    <p:sldId id="2925" r:id="rId15"/>
    <p:sldId id="2912" r:id="rId16"/>
    <p:sldId id="2929" r:id="rId17"/>
    <p:sldId id="281" r:id="rId18"/>
    <p:sldId id="282" r:id="rId19"/>
    <p:sldId id="283" r:id="rId20"/>
    <p:sldId id="284" r:id="rId21"/>
    <p:sldId id="285" r:id="rId22"/>
    <p:sldId id="259" r:id="rId23"/>
    <p:sldId id="1301" r:id="rId24"/>
    <p:sldId id="273" r:id="rId25"/>
    <p:sldId id="2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8"/>
    <p:restoredTop sz="94759"/>
  </p:normalViewPr>
  <p:slideViewPr>
    <p:cSldViewPr snapToGrid="0" showGuides="1">
      <p:cViewPr varScale="1">
        <p:scale>
          <a:sx n="81" d="100"/>
          <a:sy n="81" d="100"/>
        </p:scale>
        <p:origin x="184" y="10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005A74-81CE-6AF0-E169-54F8DEF435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0B79A5-C832-B622-D114-83DC1CE19E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10EEC-FD30-7A4D-8A2D-F29B18C9441F}" type="datetimeFigureOut">
              <a:rPr lang="en-US" smtClean="0"/>
              <a:t>3/19/26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CC11A6-7154-ECF0-7DD8-A5ED878C62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2E28E3-766F-78D7-04BD-DAF91C16EE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BE7EB-1D53-FA4D-8BF1-2B4CE78D5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1831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82412-8B51-8647-B56F-D0196D1705BF}" type="datetimeFigureOut">
              <a:rPr lang="en-US" smtClean="0"/>
              <a:t>3/19/26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6C954-6969-9246-88B2-A49783818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37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16585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54875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1CB3A-94C5-9F45-9C55-C031B30842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4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37D321-2A7A-4EF1-6538-145EC84FC54B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45775"/>
            <a:ext cx="947063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BC52EF-D3BE-3AFC-EC88-16221B89A6AD}"/>
              </a:ext>
            </a:extLst>
          </p:cNvPr>
          <p:cNvCxnSpPr>
            <a:cxnSpLocks/>
            <a:stCxn id="15" idx="4"/>
          </p:cNvCxnSpPr>
          <p:nvPr userDrawn="1"/>
        </p:nvCxnSpPr>
        <p:spPr>
          <a:xfrm>
            <a:off x="544683" y="680930"/>
            <a:ext cx="0" cy="617707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3756724-2974-F1AA-D727-D8CBF40FC40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6228" y="4254408"/>
            <a:ext cx="7275639" cy="993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Insert short description of </a:t>
            </a:r>
            <a:r>
              <a:rPr lang="en-US" dirty="0" err="1"/>
              <a:t>powerpoint</a:t>
            </a:r>
            <a:r>
              <a:rPr lang="en-US" dirty="0"/>
              <a:t> here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AD0EC7-C401-CAD3-5567-ADB3D8E8E9F2}"/>
              </a:ext>
            </a:extLst>
          </p:cNvPr>
          <p:cNvSpPr/>
          <p:nvPr userDrawn="1"/>
        </p:nvSpPr>
        <p:spPr>
          <a:xfrm>
            <a:off x="5220849" y="-646116"/>
            <a:ext cx="1712673" cy="17126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2E6A62-7E27-90F2-A2AD-DAD1EE9E0389}"/>
              </a:ext>
            </a:extLst>
          </p:cNvPr>
          <p:cNvSpPr/>
          <p:nvPr userDrawn="1"/>
        </p:nvSpPr>
        <p:spPr>
          <a:xfrm>
            <a:off x="10112281" y="-413263"/>
            <a:ext cx="2415059" cy="2415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A2A34F-359B-F1D8-7E51-703795561407}"/>
              </a:ext>
            </a:extLst>
          </p:cNvPr>
          <p:cNvSpPr/>
          <p:nvPr userDrawn="1"/>
        </p:nvSpPr>
        <p:spPr>
          <a:xfrm>
            <a:off x="6077185" y="1844483"/>
            <a:ext cx="344164" cy="3441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ED47F2-472D-4078-C289-2170FAFA96C0}"/>
              </a:ext>
            </a:extLst>
          </p:cNvPr>
          <p:cNvSpPr/>
          <p:nvPr userDrawn="1"/>
        </p:nvSpPr>
        <p:spPr>
          <a:xfrm>
            <a:off x="409745" y="6210837"/>
            <a:ext cx="269877" cy="2698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584CDA-5B98-091D-543B-4C76D88FC15D}"/>
              </a:ext>
            </a:extLst>
          </p:cNvPr>
          <p:cNvSpPr/>
          <p:nvPr userDrawn="1"/>
        </p:nvSpPr>
        <p:spPr>
          <a:xfrm>
            <a:off x="491929" y="575423"/>
            <a:ext cx="105507" cy="10550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820D280-7F46-5177-086A-6FB0167B6615}"/>
              </a:ext>
            </a:extLst>
          </p:cNvPr>
          <p:cNvSpPr/>
          <p:nvPr userDrawn="1"/>
        </p:nvSpPr>
        <p:spPr>
          <a:xfrm>
            <a:off x="9463865" y="6293021"/>
            <a:ext cx="105507" cy="10550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A0ECB36-2A5C-D2A6-E491-5CE6559F0D81}"/>
              </a:ext>
            </a:extLst>
          </p:cNvPr>
          <p:cNvSpPr/>
          <p:nvPr userDrawn="1"/>
        </p:nvSpPr>
        <p:spPr>
          <a:xfrm>
            <a:off x="10865289" y="4240546"/>
            <a:ext cx="410483" cy="4104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55F0D0-BD1E-0C46-1CCF-5474C249F344}"/>
              </a:ext>
            </a:extLst>
          </p:cNvPr>
          <p:cNvSpPr/>
          <p:nvPr userDrawn="1"/>
        </p:nvSpPr>
        <p:spPr>
          <a:xfrm>
            <a:off x="3488229" y="1108435"/>
            <a:ext cx="779487" cy="7794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2403695-778B-5957-E2D3-A3573A9A7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5280" y="5672666"/>
            <a:ext cx="1772838" cy="793594"/>
          </a:xfrm>
          <a:prstGeom prst="rect">
            <a:avLst/>
          </a:prstGeom>
        </p:spPr>
      </p:pic>
      <p:pic>
        <p:nvPicPr>
          <p:cNvPr id="44" name="Picture 43" descr="A red ball on a black background&#10;&#10;AI-generated content may be incorrect.">
            <a:extLst>
              <a:ext uri="{FF2B5EF4-FFF2-40B4-BE49-F238E27FC236}">
                <a16:creationId xmlns:a16="http://schemas.microsoft.com/office/drawing/2014/main" id="{7002F26D-0B38-9B33-8A38-92D0A7210D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37170" y="221252"/>
            <a:ext cx="2775111" cy="2775111"/>
          </a:xfrm>
          <a:prstGeom prst="rect">
            <a:avLst/>
          </a:prstGeom>
        </p:spPr>
      </p:pic>
      <p:pic>
        <p:nvPicPr>
          <p:cNvPr id="46" name="Picture 45" descr="A pink light in the dark&#10;&#10;AI-generated content may be incorrect.">
            <a:extLst>
              <a:ext uri="{FF2B5EF4-FFF2-40B4-BE49-F238E27FC236}">
                <a16:creationId xmlns:a16="http://schemas.microsoft.com/office/drawing/2014/main" id="{26505E9B-0283-BFE5-F40A-86ABC78ADC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7387" y="-969457"/>
            <a:ext cx="2077892" cy="2077892"/>
          </a:xfrm>
          <a:prstGeom prst="rect">
            <a:avLst/>
          </a:prstGeom>
        </p:spPr>
      </p:pic>
      <p:pic>
        <p:nvPicPr>
          <p:cNvPr id="47" name="Picture 46" descr="A pink light in the dark&#10;&#10;AI-generated content may be incorrect.">
            <a:extLst>
              <a:ext uri="{FF2B5EF4-FFF2-40B4-BE49-F238E27FC236}">
                <a16:creationId xmlns:a16="http://schemas.microsoft.com/office/drawing/2014/main" id="{F99DB87C-529B-AE1A-A28E-224A627CDA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69372" y="4451423"/>
            <a:ext cx="147990" cy="147990"/>
          </a:xfrm>
          <a:prstGeom prst="rect">
            <a:avLst/>
          </a:prstGeom>
        </p:spPr>
      </p:pic>
      <p:pic>
        <p:nvPicPr>
          <p:cNvPr id="50" name="Picture 49" descr="A white circle in a black background&#10;&#10;AI-generated content may be incorrect.">
            <a:extLst>
              <a:ext uri="{FF2B5EF4-FFF2-40B4-BE49-F238E27FC236}">
                <a16:creationId xmlns:a16="http://schemas.microsoft.com/office/drawing/2014/main" id="{25FDD5F0-6773-FF78-1D1D-88411C9C86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58731" y="2398608"/>
            <a:ext cx="593256" cy="593256"/>
          </a:xfrm>
          <a:prstGeom prst="rect">
            <a:avLst/>
          </a:prstGeom>
        </p:spPr>
      </p:pic>
      <p:sp>
        <p:nvSpPr>
          <p:cNvPr id="54" name="Content Placeholder 7">
            <a:extLst>
              <a:ext uri="{FF2B5EF4-FFF2-40B4-BE49-F238E27FC236}">
                <a16:creationId xmlns:a16="http://schemas.microsoft.com/office/drawing/2014/main" id="{FA80644C-B76D-EF89-754B-2E528950A17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0085" y="3348061"/>
            <a:ext cx="8211380" cy="779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5" name="Content Placeholder 7">
            <a:extLst>
              <a:ext uri="{FF2B5EF4-FFF2-40B4-BE49-F238E27FC236}">
                <a16:creationId xmlns:a16="http://schemas.microsoft.com/office/drawing/2014/main" id="{FFC22842-A6EB-BDA5-A3E7-DC4D54BBD2D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16227" y="5410967"/>
            <a:ext cx="7275639" cy="368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6717EEE5-8A01-AF7D-781C-15C95F93ECE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16227" y="5860515"/>
            <a:ext cx="7275639" cy="368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0A284-28AE-0D64-00A0-AB02FD3DF23D}"/>
              </a:ext>
            </a:extLst>
          </p:cNvPr>
          <p:cNvSpPr txBox="1"/>
          <p:nvPr userDrawn="1"/>
        </p:nvSpPr>
        <p:spPr>
          <a:xfrm>
            <a:off x="10448674" y="447457"/>
            <a:ext cx="16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Cardiovascular 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Round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Table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88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BB24-E4E9-D346-9368-5D2682692B2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351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4409"/>
            <a:ext cx="10515600" cy="1325563"/>
          </a:xfrm>
        </p:spPr>
        <p:txBody>
          <a:bodyPr>
            <a:normAutofit/>
          </a:bodyPr>
          <a:lstStyle>
            <a:lvl1pPr>
              <a:defRPr sz="3733" baseline="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99360"/>
            <a:ext cx="10515600" cy="3544759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1568" y="6356351"/>
            <a:ext cx="1024128" cy="365125"/>
          </a:xfrm>
        </p:spPr>
        <p:txBody>
          <a:bodyPr/>
          <a:lstStyle>
            <a:lvl1pPr algn="ctr">
              <a:defRPr/>
            </a:lvl1pPr>
          </a:lstStyle>
          <a:p>
            <a:fld id="{EC29BB24-E4E9-D346-9368-5D2682692B28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880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38980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BB24-E4E9-D346-9368-5D2682692B2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2456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50592"/>
            <a:ext cx="5181600" cy="3593528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50591"/>
            <a:ext cx="5181600" cy="3593528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BB24-E4E9-D346-9368-5D2682692B2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5493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41247"/>
            <a:ext cx="10515600" cy="1152652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98437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877313"/>
            <a:ext cx="5157787" cy="3139441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98437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877313"/>
            <a:ext cx="5183188" cy="3139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BB24-E4E9-D346-9368-5D2682692B2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376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BB24-E4E9-D346-9368-5D2682692B2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245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BB24-E4E9-D346-9368-5D2682692B2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166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525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BB24-E4E9-D346-9368-5D2682692B2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515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94433"/>
            <a:ext cx="3932237" cy="3174556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BB24-E4E9-D346-9368-5D2682692B2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0973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BB24-E4E9-D346-9368-5D2682692B2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8832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37D321-2A7A-4EF1-6538-145EC84FC54B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45775"/>
            <a:ext cx="947063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BC52EF-D3BE-3AFC-EC88-16221B89A6AD}"/>
              </a:ext>
            </a:extLst>
          </p:cNvPr>
          <p:cNvCxnSpPr>
            <a:cxnSpLocks/>
            <a:stCxn id="15" idx="4"/>
          </p:cNvCxnSpPr>
          <p:nvPr userDrawn="1"/>
        </p:nvCxnSpPr>
        <p:spPr>
          <a:xfrm>
            <a:off x="544683" y="680930"/>
            <a:ext cx="0" cy="617707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DAD0EC7-C401-CAD3-5567-ADB3D8E8E9F2}"/>
              </a:ext>
            </a:extLst>
          </p:cNvPr>
          <p:cNvSpPr/>
          <p:nvPr userDrawn="1"/>
        </p:nvSpPr>
        <p:spPr>
          <a:xfrm>
            <a:off x="5220849" y="-646116"/>
            <a:ext cx="1712673" cy="171267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A2A34F-359B-F1D8-7E51-703795561407}"/>
              </a:ext>
            </a:extLst>
          </p:cNvPr>
          <p:cNvSpPr/>
          <p:nvPr userDrawn="1"/>
        </p:nvSpPr>
        <p:spPr>
          <a:xfrm>
            <a:off x="5923918" y="1996238"/>
            <a:ext cx="344164" cy="3441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ED47F2-472D-4078-C289-2170FAFA96C0}"/>
              </a:ext>
            </a:extLst>
          </p:cNvPr>
          <p:cNvSpPr/>
          <p:nvPr userDrawn="1"/>
        </p:nvSpPr>
        <p:spPr>
          <a:xfrm>
            <a:off x="409745" y="6210837"/>
            <a:ext cx="269877" cy="2698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584CDA-5B98-091D-543B-4C76D88FC15D}"/>
              </a:ext>
            </a:extLst>
          </p:cNvPr>
          <p:cNvSpPr/>
          <p:nvPr userDrawn="1"/>
        </p:nvSpPr>
        <p:spPr>
          <a:xfrm>
            <a:off x="491929" y="575423"/>
            <a:ext cx="105507" cy="1055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820D280-7F46-5177-086A-6FB0167B6615}"/>
              </a:ext>
            </a:extLst>
          </p:cNvPr>
          <p:cNvSpPr/>
          <p:nvPr userDrawn="1"/>
        </p:nvSpPr>
        <p:spPr>
          <a:xfrm>
            <a:off x="9463865" y="6293021"/>
            <a:ext cx="105507" cy="10550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A0ECB36-2A5C-D2A6-E491-5CE6559F0D81}"/>
              </a:ext>
            </a:extLst>
          </p:cNvPr>
          <p:cNvSpPr/>
          <p:nvPr userDrawn="1"/>
        </p:nvSpPr>
        <p:spPr>
          <a:xfrm>
            <a:off x="10865289" y="4240546"/>
            <a:ext cx="410483" cy="4104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 descr="A pink light in the dark&#10;&#10;AI-generated content may be incorrect.">
            <a:extLst>
              <a:ext uri="{FF2B5EF4-FFF2-40B4-BE49-F238E27FC236}">
                <a16:creationId xmlns:a16="http://schemas.microsoft.com/office/drawing/2014/main" id="{26505E9B-0283-BFE5-F40A-86ABC78AD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9884" y="-696872"/>
            <a:ext cx="1752690" cy="1752690"/>
          </a:xfrm>
          <a:prstGeom prst="rect">
            <a:avLst/>
          </a:prstGeom>
        </p:spPr>
      </p:pic>
      <p:pic>
        <p:nvPicPr>
          <p:cNvPr id="47" name="Picture 46" descr="A pink light in the dark&#10;&#10;AI-generated content may be incorrect.">
            <a:extLst>
              <a:ext uri="{FF2B5EF4-FFF2-40B4-BE49-F238E27FC236}">
                <a16:creationId xmlns:a16="http://schemas.microsoft.com/office/drawing/2014/main" id="{F99DB87C-529B-AE1A-A28E-224A627CDA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6393" y="4439653"/>
            <a:ext cx="147990" cy="147990"/>
          </a:xfrm>
          <a:prstGeom prst="rect">
            <a:avLst/>
          </a:prstGeom>
        </p:spPr>
      </p:pic>
      <p:pic>
        <p:nvPicPr>
          <p:cNvPr id="2" name="Picture 1" descr="A pink light in the dark&#10;&#10;AI-generated content may be incorrect.">
            <a:extLst>
              <a:ext uri="{FF2B5EF4-FFF2-40B4-BE49-F238E27FC236}">
                <a16:creationId xmlns:a16="http://schemas.microsoft.com/office/drawing/2014/main" id="{F2C4E082-1863-0596-F431-DFDFAFC5B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8711" y="2308557"/>
            <a:ext cx="789498" cy="789498"/>
          </a:xfrm>
          <a:prstGeom prst="rect">
            <a:avLst/>
          </a:prstGeom>
        </p:spPr>
      </p:pic>
      <p:pic>
        <p:nvPicPr>
          <p:cNvPr id="3" name="Content Placeholder 5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B681AEC-C90D-D440-7938-9166ABBE2A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5280" y="5676763"/>
            <a:ext cx="1765859" cy="789498"/>
          </a:xfrm>
          <a:prstGeom prst="rect">
            <a:avLst/>
          </a:prstGeom>
        </p:spPr>
      </p:pic>
      <p:pic>
        <p:nvPicPr>
          <p:cNvPr id="4" name="Picture 3" descr="A red ball on a black background&#10;&#10;AI-generated content may be incorrect.">
            <a:extLst>
              <a:ext uri="{FF2B5EF4-FFF2-40B4-BE49-F238E27FC236}">
                <a16:creationId xmlns:a16="http://schemas.microsoft.com/office/drawing/2014/main" id="{50EF8612-E0FD-5F8D-F023-CCB59D500E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37170" y="221252"/>
            <a:ext cx="2775111" cy="2775111"/>
          </a:xfrm>
          <a:prstGeom prst="rect">
            <a:avLst/>
          </a:prstGeom>
        </p:spPr>
      </p:pic>
      <p:pic>
        <p:nvPicPr>
          <p:cNvPr id="8" name="Picture 7" descr="A red ball on a black background&#10;&#10;AI-generated content may be incorrect.">
            <a:extLst>
              <a:ext uri="{FF2B5EF4-FFF2-40B4-BE49-F238E27FC236}">
                <a16:creationId xmlns:a16="http://schemas.microsoft.com/office/drawing/2014/main" id="{EA78B541-3DAF-1E5B-6460-BA8C5471AE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04739" y="210220"/>
            <a:ext cx="1858200" cy="1858200"/>
          </a:xfrm>
          <a:prstGeom prst="rect">
            <a:avLst/>
          </a:prstGeom>
        </p:spPr>
      </p:pic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26A98B98-9EBC-672A-77B0-CB48E5CF7A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6228" y="4254408"/>
            <a:ext cx="7275639" cy="993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Insert short description of </a:t>
            </a:r>
            <a:r>
              <a:rPr lang="en-US" dirty="0" err="1"/>
              <a:t>powerpoint</a:t>
            </a:r>
            <a:r>
              <a:rPr lang="en-US" dirty="0"/>
              <a:t> here</a:t>
            </a:r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8BCED26D-DE0D-A93A-9DEA-EB0A6339808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0085" y="3348061"/>
            <a:ext cx="8211380" cy="779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E3C9B735-3107-33A8-8487-B330382A926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16227" y="5410967"/>
            <a:ext cx="7275639" cy="368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DA3DE91D-4E7D-91A8-C061-E4B8F9EB3C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16227" y="5860515"/>
            <a:ext cx="7275639" cy="368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CFEE90-FFE7-3875-3019-0AA2344FF794}"/>
              </a:ext>
            </a:extLst>
          </p:cNvPr>
          <p:cNvSpPr/>
          <p:nvPr userDrawn="1"/>
        </p:nvSpPr>
        <p:spPr>
          <a:xfrm>
            <a:off x="10112281" y="-413263"/>
            <a:ext cx="2415059" cy="2415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501893-9601-2874-22AD-2CFAD93266FE}"/>
              </a:ext>
            </a:extLst>
          </p:cNvPr>
          <p:cNvSpPr txBox="1"/>
          <p:nvPr userDrawn="1"/>
        </p:nvSpPr>
        <p:spPr>
          <a:xfrm>
            <a:off x="10448674" y="447457"/>
            <a:ext cx="16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Cardiovascular 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Round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Table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9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987552"/>
            <a:ext cx="2628900" cy="5043599"/>
          </a:xfrm>
        </p:spPr>
        <p:txBody>
          <a:bodyPr vert="eaVert"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987553"/>
            <a:ext cx="7734300" cy="504359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BB24-E4E9-D346-9368-5D2682692B2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621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contenid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999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3672B2D3-DBE6-4530-9208-F7BDEB9D6F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826" y="452669"/>
            <a:ext cx="4703068" cy="9601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467" b="0">
                <a:solidFill>
                  <a:schemeClr val="tx1"/>
                </a:solidFill>
                <a:latin typeface="+mj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First line</a:t>
            </a:r>
            <a:br>
              <a:rPr lang="en-US" dirty="0"/>
            </a:br>
            <a:r>
              <a:rPr lang="en-US" dirty="0"/>
              <a:t>Of the headline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49672AB-138D-43EB-AECE-9FAA6E62B1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9000" y="1796819"/>
            <a:ext cx="2880784" cy="1919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33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27" name="Espace réservé pour une image  2">
            <a:extLst>
              <a:ext uri="{FF2B5EF4-FFF2-40B4-BE49-F238E27FC236}">
                <a16:creationId xmlns:a16="http://schemas.microsoft.com/office/drawing/2014/main" id="{FC9AD440-31A5-414B-9B24-FCF59855D3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57816" y="1796819"/>
            <a:ext cx="2880784" cy="1919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33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28" name="Espace réservé pour une image  2">
            <a:extLst>
              <a:ext uri="{FF2B5EF4-FFF2-40B4-BE49-F238E27FC236}">
                <a16:creationId xmlns:a16="http://schemas.microsoft.com/office/drawing/2014/main" id="{D5C372A6-16A0-492A-8A26-10B3345440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25843" y="1796819"/>
            <a:ext cx="2880784" cy="1919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33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6A4CAD-6588-4968-B1C2-009E9532E7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3784" y="4005064"/>
            <a:ext cx="2976001" cy="28803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1333" b="1">
                <a:solidFill>
                  <a:schemeClr val="tx1"/>
                </a:solidFill>
                <a:latin typeface="+mj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Small Font content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3FCD4FF4-E5B2-4B6E-85F0-05DA212376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784" y="4382877"/>
            <a:ext cx="2976001" cy="97918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400"/>
              </a:lnSpc>
              <a:spcBef>
                <a:spcPts val="416"/>
              </a:spcBef>
              <a:buNone/>
              <a:defRPr sz="1333" b="0">
                <a:solidFill>
                  <a:schemeClr val="tx1"/>
                </a:solidFill>
                <a:latin typeface="+mn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 err="1"/>
              <a:t>Viribus</a:t>
            </a:r>
            <a:r>
              <a:rPr lang="en-US" dirty="0"/>
              <a:t>, </a:t>
            </a:r>
            <a:r>
              <a:rPr lang="en-US" dirty="0" err="1"/>
              <a:t>quarum</a:t>
            </a:r>
            <a:r>
              <a:rPr lang="en-US" dirty="0"/>
              <a:t> ad </a:t>
            </a:r>
            <a:r>
              <a:rPr lang="en-US" dirty="0" err="1"/>
              <a:t>praesens</a:t>
            </a:r>
            <a:r>
              <a:rPr lang="en-US" dirty="0"/>
              <a:t> </a:t>
            </a:r>
            <a:r>
              <a:rPr lang="en-US" dirty="0" err="1"/>
              <a:t>pleraeque</a:t>
            </a:r>
            <a:r>
              <a:rPr lang="en-US" dirty="0"/>
              <a:t> licet </a:t>
            </a:r>
            <a:r>
              <a:rPr lang="en-US" dirty="0" err="1"/>
              <a:t>Graecis</a:t>
            </a:r>
            <a:r>
              <a:rPr lang="en-US" dirty="0"/>
              <a:t> </a:t>
            </a:r>
            <a:r>
              <a:rPr lang="en-US" dirty="0" err="1"/>
              <a:t>nominibus</a:t>
            </a:r>
            <a:r>
              <a:rPr lang="en-US" dirty="0"/>
              <a:t> </a:t>
            </a:r>
            <a:r>
              <a:rPr lang="en-US" dirty="0" err="1"/>
              <a:t>appellentur</a:t>
            </a:r>
            <a:r>
              <a:rPr lang="en-US" dirty="0"/>
              <a:t>, </a:t>
            </a:r>
            <a:r>
              <a:rPr lang="en-US" dirty="0" err="1"/>
              <a:t>quae</a:t>
            </a:r>
            <a:r>
              <a:rPr lang="en-US" dirty="0"/>
              <a:t> </a:t>
            </a:r>
            <a:r>
              <a:rPr lang="en-US" dirty="0" err="1"/>
              <a:t>isdem</a:t>
            </a:r>
            <a:r>
              <a:rPr lang="en-US" dirty="0"/>
              <a:t> ad </a:t>
            </a:r>
            <a:r>
              <a:rPr lang="en-US" dirty="0" err="1"/>
              <a:t>arbitrium</a:t>
            </a:r>
            <a:r>
              <a:rPr lang="en-US" dirty="0"/>
              <a:t> </a:t>
            </a:r>
            <a:r>
              <a:rPr lang="en-US" dirty="0" err="1"/>
              <a:t>inposita</a:t>
            </a:r>
            <a:r>
              <a:rPr lang="en-US" dirty="0"/>
              <a:t>.</a:t>
            </a:r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D11A447F-7CE2-4175-8736-01654452A1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29005" y="3997153"/>
            <a:ext cx="2976001" cy="28803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1333" b="1">
                <a:solidFill>
                  <a:schemeClr val="tx1"/>
                </a:solidFill>
                <a:latin typeface="+mj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Small Font content</a:t>
            </a:r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C69D047D-E02A-4E22-AFCE-945B15C4B7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29005" y="4374967"/>
            <a:ext cx="2976001" cy="97918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400"/>
              </a:lnSpc>
              <a:spcBef>
                <a:spcPts val="416"/>
              </a:spcBef>
              <a:buNone/>
              <a:defRPr lang="en-US" sz="1333" b="0" i="0" kern="1200" dirty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ts val="2400"/>
              </a:lnSpc>
              <a:spcBef>
                <a:spcPts val="416"/>
              </a:spcBef>
              <a:buClr>
                <a:srgbClr val="D00040"/>
              </a:buClr>
              <a:buFont typeface="Arial" pitchFamily="34" charset="0"/>
              <a:buNone/>
            </a:pPr>
            <a:r>
              <a:rPr lang="en-US" dirty="0" err="1"/>
              <a:t>Viribus</a:t>
            </a:r>
            <a:r>
              <a:rPr lang="en-US" dirty="0"/>
              <a:t>, </a:t>
            </a:r>
            <a:r>
              <a:rPr lang="en-US" dirty="0" err="1"/>
              <a:t>quarum</a:t>
            </a:r>
            <a:r>
              <a:rPr lang="en-US" dirty="0"/>
              <a:t> ad </a:t>
            </a:r>
            <a:r>
              <a:rPr lang="en-US" dirty="0" err="1"/>
              <a:t>praesens</a:t>
            </a:r>
            <a:r>
              <a:rPr lang="en-US" dirty="0"/>
              <a:t> </a:t>
            </a:r>
            <a:r>
              <a:rPr lang="en-US" dirty="0" err="1"/>
              <a:t>pleraeque</a:t>
            </a:r>
            <a:r>
              <a:rPr lang="en-US" dirty="0"/>
              <a:t> licet </a:t>
            </a:r>
            <a:r>
              <a:rPr lang="en-US" dirty="0" err="1"/>
              <a:t>Graecis</a:t>
            </a:r>
            <a:r>
              <a:rPr lang="en-US" dirty="0"/>
              <a:t> </a:t>
            </a:r>
            <a:r>
              <a:rPr lang="en-US" dirty="0" err="1"/>
              <a:t>nominibus</a:t>
            </a:r>
            <a:r>
              <a:rPr lang="en-US" dirty="0"/>
              <a:t> </a:t>
            </a:r>
            <a:r>
              <a:rPr lang="en-US" dirty="0" err="1"/>
              <a:t>appellentur</a:t>
            </a:r>
            <a:r>
              <a:rPr lang="en-US" dirty="0"/>
              <a:t>, </a:t>
            </a:r>
            <a:r>
              <a:rPr lang="en-US" dirty="0" err="1"/>
              <a:t>quae</a:t>
            </a:r>
            <a:r>
              <a:rPr lang="en-US" dirty="0"/>
              <a:t> </a:t>
            </a:r>
            <a:r>
              <a:rPr lang="en-US" dirty="0" err="1"/>
              <a:t>isdem</a:t>
            </a:r>
            <a:r>
              <a:rPr lang="en-US" dirty="0"/>
              <a:t> ad </a:t>
            </a:r>
            <a:r>
              <a:rPr lang="en-US" dirty="0" err="1"/>
              <a:t>arbitrium</a:t>
            </a:r>
            <a:r>
              <a:rPr lang="en-US" dirty="0"/>
              <a:t> </a:t>
            </a:r>
            <a:r>
              <a:rPr lang="en-US" dirty="0" err="1"/>
              <a:t>inposita</a:t>
            </a:r>
            <a:r>
              <a:rPr lang="en-US" dirty="0"/>
              <a:t>.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0D2A001-2098-434C-A5C2-51B07DA9FA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25843" y="3981347"/>
            <a:ext cx="2976001" cy="28803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1333" b="1">
                <a:solidFill>
                  <a:schemeClr val="tx1"/>
                </a:solidFill>
                <a:latin typeface="+mj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Small Font content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512AE462-CB21-43E2-A6AE-3885DC738B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5843" y="4359159"/>
            <a:ext cx="2976001" cy="9949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400"/>
              </a:lnSpc>
              <a:spcBef>
                <a:spcPts val="416"/>
              </a:spcBef>
              <a:buNone/>
              <a:defRPr lang="en-US" sz="1333" b="0" i="0" kern="1200" dirty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ts val="2400"/>
              </a:lnSpc>
              <a:spcBef>
                <a:spcPts val="416"/>
              </a:spcBef>
              <a:buClr>
                <a:srgbClr val="D00040"/>
              </a:buClr>
              <a:buFont typeface="Arial" pitchFamily="34" charset="0"/>
              <a:buNone/>
            </a:pPr>
            <a:r>
              <a:rPr lang="en-US" dirty="0" err="1"/>
              <a:t>Viribus</a:t>
            </a:r>
            <a:r>
              <a:rPr lang="en-US" dirty="0"/>
              <a:t>, </a:t>
            </a:r>
            <a:r>
              <a:rPr lang="en-US" dirty="0" err="1"/>
              <a:t>quarum</a:t>
            </a:r>
            <a:r>
              <a:rPr lang="en-US" dirty="0"/>
              <a:t> ad </a:t>
            </a:r>
            <a:r>
              <a:rPr lang="en-US" dirty="0" err="1"/>
              <a:t>praesens</a:t>
            </a:r>
            <a:r>
              <a:rPr lang="en-US" dirty="0"/>
              <a:t> </a:t>
            </a:r>
            <a:r>
              <a:rPr lang="en-US" dirty="0" err="1"/>
              <a:t>pleraeque</a:t>
            </a:r>
            <a:r>
              <a:rPr lang="en-US" dirty="0"/>
              <a:t> licet </a:t>
            </a:r>
            <a:r>
              <a:rPr lang="en-US" dirty="0" err="1"/>
              <a:t>Graecis</a:t>
            </a:r>
            <a:r>
              <a:rPr lang="en-US" dirty="0"/>
              <a:t> </a:t>
            </a:r>
            <a:r>
              <a:rPr lang="en-US" dirty="0" err="1"/>
              <a:t>nominibus</a:t>
            </a:r>
            <a:r>
              <a:rPr lang="en-US" dirty="0"/>
              <a:t> </a:t>
            </a:r>
            <a:r>
              <a:rPr lang="en-US" dirty="0" err="1"/>
              <a:t>appellentur</a:t>
            </a:r>
            <a:r>
              <a:rPr lang="en-US" dirty="0"/>
              <a:t>, </a:t>
            </a:r>
            <a:r>
              <a:rPr lang="en-US" dirty="0" err="1"/>
              <a:t>quae</a:t>
            </a:r>
            <a:r>
              <a:rPr lang="en-US" dirty="0"/>
              <a:t> </a:t>
            </a:r>
            <a:r>
              <a:rPr lang="en-US" dirty="0" err="1"/>
              <a:t>isdem</a:t>
            </a:r>
            <a:r>
              <a:rPr lang="en-US" dirty="0"/>
              <a:t> ad </a:t>
            </a:r>
            <a:r>
              <a:rPr lang="en-US" dirty="0" err="1"/>
              <a:t>arbitrium</a:t>
            </a:r>
            <a:r>
              <a:rPr lang="en-US" dirty="0"/>
              <a:t> </a:t>
            </a:r>
            <a:r>
              <a:rPr lang="en-US" dirty="0" err="1"/>
              <a:t>inposita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392973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16A714-B742-EE43-2A56-E93BBDADD16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409938"/>
            <a:ext cx="10031506" cy="1267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5F04541-456A-8BD1-6E38-00D567109B54}"/>
              </a:ext>
            </a:extLst>
          </p:cNvPr>
          <p:cNvSpPr/>
          <p:nvPr userDrawn="1"/>
        </p:nvSpPr>
        <p:spPr>
          <a:xfrm>
            <a:off x="9993467" y="6356955"/>
            <a:ext cx="105507" cy="10550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8C8B1F-DA56-19A0-C57A-A95AC3EA8591}"/>
              </a:ext>
            </a:extLst>
          </p:cNvPr>
          <p:cNvCxnSpPr>
            <a:cxnSpLocks/>
          </p:cNvCxnSpPr>
          <p:nvPr userDrawn="1"/>
        </p:nvCxnSpPr>
        <p:spPr>
          <a:xfrm>
            <a:off x="544683" y="680930"/>
            <a:ext cx="0" cy="617707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DA67207-414F-9E4E-A38C-FB476F9F277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0086" y="520500"/>
            <a:ext cx="9111420" cy="571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3756724-2974-F1AA-D727-D8CBF40FC40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0087" y="1227303"/>
            <a:ext cx="9111420" cy="358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Supporting title copy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ED47F2-472D-4078-C289-2170FAFA96C0}"/>
              </a:ext>
            </a:extLst>
          </p:cNvPr>
          <p:cNvSpPr/>
          <p:nvPr userDrawn="1"/>
        </p:nvSpPr>
        <p:spPr>
          <a:xfrm>
            <a:off x="409745" y="6293021"/>
            <a:ext cx="269877" cy="2698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584CDA-5B98-091D-543B-4C76D88FC15D}"/>
              </a:ext>
            </a:extLst>
          </p:cNvPr>
          <p:cNvSpPr/>
          <p:nvPr userDrawn="1"/>
        </p:nvSpPr>
        <p:spPr>
          <a:xfrm>
            <a:off x="491929" y="575423"/>
            <a:ext cx="105507" cy="10550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C0B4246-1956-4481-ED4D-E359458DB27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6" y="1828059"/>
            <a:ext cx="9429526" cy="3712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ea typeface="Calibri" panose="020F0502020204030204" pitchFamily="34" charset="0"/>
              </a:defRPr>
            </a:lvl2pPr>
            <a:lvl3pPr>
              <a:defRPr sz="1800">
                <a:ea typeface="Calibri" panose="020F0502020204030204" pitchFamily="34" charset="0"/>
              </a:defRPr>
            </a:lvl3pPr>
            <a:lvl4pPr>
              <a:defRPr sz="1600">
                <a:ea typeface="Calibri" panose="020F0502020204030204" pitchFamily="34" charset="0"/>
              </a:defRPr>
            </a:lvl4pPr>
            <a:lvl5pPr>
              <a:defRPr sz="1400">
                <a:ea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B97E1BE-2D45-FEA7-0FFF-99891E54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9370" y="5978233"/>
            <a:ext cx="1258417" cy="5633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1BF62F7-4A04-0DCA-106F-042F111B5371}"/>
              </a:ext>
            </a:extLst>
          </p:cNvPr>
          <p:cNvSpPr/>
          <p:nvPr userDrawn="1"/>
        </p:nvSpPr>
        <p:spPr>
          <a:xfrm>
            <a:off x="10112281" y="-413263"/>
            <a:ext cx="2415059" cy="2415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65B392-0315-2C06-1322-65B28DAE2ED7}"/>
              </a:ext>
            </a:extLst>
          </p:cNvPr>
          <p:cNvSpPr txBox="1"/>
          <p:nvPr userDrawn="1"/>
        </p:nvSpPr>
        <p:spPr>
          <a:xfrm>
            <a:off x="10448674" y="447457"/>
            <a:ext cx="16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Cardiovascular 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Round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Table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94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16A714-B742-EE43-2A56-E93BBDADD16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409938"/>
            <a:ext cx="10031506" cy="1267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5F04541-456A-8BD1-6E38-00D567109B54}"/>
              </a:ext>
            </a:extLst>
          </p:cNvPr>
          <p:cNvSpPr/>
          <p:nvPr userDrawn="1"/>
        </p:nvSpPr>
        <p:spPr>
          <a:xfrm>
            <a:off x="9993467" y="6356955"/>
            <a:ext cx="105507" cy="10550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8C8B1F-DA56-19A0-C57A-A95AC3EA8591}"/>
              </a:ext>
            </a:extLst>
          </p:cNvPr>
          <p:cNvCxnSpPr>
            <a:cxnSpLocks/>
          </p:cNvCxnSpPr>
          <p:nvPr userDrawn="1"/>
        </p:nvCxnSpPr>
        <p:spPr>
          <a:xfrm>
            <a:off x="544683" y="680930"/>
            <a:ext cx="0" cy="617707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DA67207-414F-9E4E-A38C-FB476F9F277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0086" y="520500"/>
            <a:ext cx="9139296" cy="571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Title Only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ED47F2-472D-4078-C289-2170FAFA96C0}"/>
              </a:ext>
            </a:extLst>
          </p:cNvPr>
          <p:cNvSpPr/>
          <p:nvPr userDrawn="1"/>
        </p:nvSpPr>
        <p:spPr>
          <a:xfrm>
            <a:off x="409745" y="6293021"/>
            <a:ext cx="269877" cy="2698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584CDA-5B98-091D-543B-4C76D88FC15D}"/>
              </a:ext>
            </a:extLst>
          </p:cNvPr>
          <p:cNvSpPr/>
          <p:nvPr userDrawn="1"/>
        </p:nvSpPr>
        <p:spPr>
          <a:xfrm>
            <a:off x="491929" y="575423"/>
            <a:ext cx="105507" cy="10550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B97E1BE-2D45-FEA7-0FFF-99891E54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9370" y="5978233"/>
            <a:ext cx="1258417" cy="56331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8FB998E-D289-172B-26E1-CD6C9346DC26}"/>
              </a:ext>
            </a:extLst>
          </p:cNvPr>
          <p:cNvSpPr/>
          <p:nvPr userDrawn="1"/>
        </p:nvSpPr>
        <p:spPr>
          <a:xfrm>
            <a:off x="10112281" y="-413263"/>
            <a:ext cx="2415059" cy="2415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5C905-D067-7B04-78B2-BABBB2D23348}"/>
              </a:ext>
            </a:extLst>
          </p:cNvPr>
          <p:cNvSpPr txBox="1"/>
          <p:nvPr userDrawn="1"/>
        </p:nvSpPr>
        <p:spPr>
          <a:xfrm>
            <a:off x="10448674" y="447457"/>
            <a:ext cx="16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Cardiovascular 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Round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Table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74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16A714-B742-EE43-2A56-E93BBDADD16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409938"/>
            <a:ext cx="10031506" cy="1267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5F04541-456A-8BD1-6E38-00D567109B54}"/>
              </a:ext>
            </a:extLst>
          </p:cNvPr>
          <p:cNvSpPr/>
          <p:nvPr userDrawn="1"/>
        </p:nvSpPr>
        <p:spPr>
          <a:xfrm>
            <a:off x="9993467" y="6356955"/>
            <a:ext cx="105507" cy="10550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8C8B1F-DA56-19A0-C57A-A95AC3EA8591}"/>
              </a:ext>
            </a:extLst>
          </p:cNvPr>
          <p:cNvCxnSpPr>
            <a:cxnSpLocks/>
          </p:cNvCxnSpPr>
          <p:nvPr userDrawn="1"/>
        </p:nvCxnSpPr>
        <p:spPr>
          <a:xfrm>
            <a:off x="544683" y="680930"/>
            <a:ext cx="0" cy="617707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B8ED47F2-472D-4078-C289-2170FAFA96C0}"/>
              </a:ext>
            </a:extLst>
          </p:cNvPr>
          <p:cNvSpPr/>
          <p:nvPr userDrawn="1"/>
        </p:nvSpPr>
        <p:spPr>
          <a:xfrm>
            <a:off x="409745" y="6293021"/>
            <a:ext cx="269877" cy="2698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584CDA-5B98-091D-543B-4C76D88FC15D}"/>
              </a:ext>
            </a:extLst>
          </p:cNvPr>
          <p:cNvSpPr/>
          <p:nvPr userDrawn="1"/>
        </p:nvSpPr>
        <p:spPr>
          <a:xfrm>
            <a:off x="491929" y="575423"/>
            <a:ext cx="105507" cy="10550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B97E1BE-2D45-FEA7-0FFF-99891E54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9370" y="5978233"/>
            <a:ext cx="1258417" cy="56331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D785207-E1C3-B28E-715C-D71BFC38A09A}"/>
              </a:ext>
            </a:extLst>
          </p:cNvPr>
          <p:cNvSpPr/>
          <p:nvPr userDrawn="1"/>
        </p:nvSpPr>
        <p:spPr>
          <a:xfrm>
            <a:off x="10112281" y="-413263"/>
            <a:ext cx="2415059" cy="2415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7CA656-3A3C-1A18-BB1E-033A65D5BF0F}"/>
              </a:ext>
            </a:extLst>
          </p:cNvPr>
          <p:cNvSpPr txBox="1"/>
          <p:nvPr userDrawn="1"/>
        </p:nvSpPr>
        <p:spPr>
          <a:xfrm>
            <a:off x="10448674" y="447457"/>
            <a:ext cx="16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Cardiovascular 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Round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Table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94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5C350DB-7D39-5CB7-13FB-B07EB16F0548}"/>
              </a:ext>
            </a:extLst>
          </p:cNvPr>
          <p:cNvCxnSpPr>
            <a:cxnSpLocks/>
            <a:stCxn id="17" idx="2"/>
          </p:cNvCxnSpPr>
          <p:nvPr userDrawn="1"/>
        </p:nvCxnSpPr>
        <p:spPr>
          <a:xfrm flipH="1">
            <a:off x="0" y="6409709"/>
            <a:ext cx="10212819" cy="12908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8C8B1F-DA56-19A0-C57A-A95AC3EA8591}"/>
              </a:ext>
            </a:extLst>
          </p:cNvPr>
          <p:cNvCxnSpPr>
            <a:cxnSpLocks/>
            <a:stCxn id="15" idx="0"/>
          </p:cNvCxnSpPr>
          <p:nvPr userDrawn="1"/>
        </p:nvCxnSpPr>
        <p:spPr>
          <a:xfrm>
            <a:off x="544683" y="4746904"/>
            <a:ext cx="0" cy="253243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3756724-2974-F1AA-D727-D8CBF40FC40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8414" y="4746904"/>
            <a:ext cx="9187226" cy="352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ED47F2-472D-4078-C289-2170FAFA96C0}"/>
              </a:ext>
            </a:extLst>
          </p:cNvPr>
          <p:cNvSpPr/>
          <p:nvPr userDrawn="1"/>
        </p:nvSpPr>
        <p:spPr>
          <a:xfrm>
            <a:off x="409745" y="6293021"/>
            <a:ext cx="269877" cy="2698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584CDA-5B98-091D-543B-4C76D88FC15D}"/>
              </a:ext>
            </a:extLst>
          </p:cNvPr>
          <p:cNvSpPr/>
          <p:nvPr userDrawn="1"/>
        </p:nvSpPr>
        <p:spPr>
          <a:xfrm>
            <a:off x="491929" y="4746904"/>
            <a:ext cx="105507" cy="10550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820D280-7F46-5177-086A-6FB0167B6615}"/>
              </a:ext>
            </a:extLst>
          </p:cNvPr>
          <p:cNvSpPr/>
          <p:nvPr userDrawn="1"/>
        </p:nvSpPr>
        <p:spPr>
          <a:xfrm>
            <a:off x="10212819" y="6356955"/>
            <a:ext cx="105507" cy="10550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3BCB590-1D28-DAD9-E06C-FEA0103FA7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41565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on to add picture</a:t>
            </a:r>
          </a:p>
        </p:txBody>
      </p:sp>
      <p:pic>
        <p:nvPicPr>
          <p:cNvPr id="16" name="Picture 1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7D02584-1B30-A530-F339-8FB1BE307D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9370" y="5978233"/>
            <a:ext cx="1258417" cy="563318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E53912B1-2A3B-DA53-CCC8-76C622827EF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8414" y="5248373"/>
            <a:ext cx="9187221" cy="943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Image Description</a:t>
            </a:r>
          </a:p>
        </p:txBody>
      </p:sp>
    </p:spTree>
    <p:extLst>
      <p:ext uri="{BB962C8B-B14F-4D97-AF65-F5344CB8AC3E}">
        <p14:creationId xmlns:p14="http://schemas.microsoft.com/office/powerpoint/2010/main" val="3693982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089AA657-EE4C-534A-F9A7-1FA3084797B0}"/>
              </a:ext>
            </a:extLst>
          </p:cNvPr>
          <p:cNvSpPr/>
          <p:nvPr userDrawn="1"/>
        </p:nvSpPr>
        <p:spPr>
          <a:xfrm>
            <a:off x="8530892" y="-300535"/>
            <a:ext cx="722003" cy="72200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3252857-6862-CEB7-8C6C-07E53469ECDA}"/>
              </a:ext>
            </a:extLst>
          </p:cNvPr>
          <p:cNvSpPr/>
          <p:nvPr userDrawn="1"/>
        </p:nvSpPr>
        <p:spPr>
          <a:xfrm>
            <a:off x="10935225" y="-609714"/>
            <a:ext cx="2006528" cy="20065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 descr="A red ball on a black background&#10;&#10;AI-generated content may be incorrect.">
            <a:extLst>
              <a:ext uri="{FF2B5EF4-FFF2-40B4-BE49-F238E27FC236}">
                <a16:creationId xmlns:a16="http://schemas.microsoft.com/office/drawing/2014/main" id="{2515637B-BA4A-3F42-E9F4-BB704B90E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91097" y="4748703"/>
            <a:ext cx="2459060" cy="2459060"/>
          </a:xfrm>
          <a:prstGeom prst="rect">
            <a:avLst/>
          </a:prstGeom>
        </p:spPr>
      </p:pic>
      <p:pic>
        <p:nvPicPr>
          <p:cNvPr id="44" name="Picture 4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BF30A3E-EB2B-7EB7-6EEE-89D3081A36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9370" y="5978233"/>
            <a:ext cx="1258417" cy="563318"/>
          </a:xfrm>
          <a:prstGeom prst="rect">
            <a:avLst/>
          </a:prstGeom>
        </p:spPr>
      </p:pic>
      <p:pic>
        <p:nvPicPr>
          <p:cNvPr id="45" name="Picture 44" descr="A white circle in a black background&#10;&#10;AI-generated content may be incorrect.">
            <a:extLst>
              <a:ext uri="{FF2B5EF4-FFF2-40B4-BE49-F238E27FC236}">
                <a16:creationId xmlns:a16="http://schemas.microsoft.com/office/drawing/2014/main" id="{EE61A3CE-689B-F400-432B-8E8AC586EF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25180" y="6111578"/>
            <a:ext cx="296628" cy="296628"/>
          </a:xfrm>
          <a:prstGeom prst="rect">
            <a:avLst/>
          </a:prstGeom>
        </p:spPr>
      </p:pic>
      <p:pic>
        <p:nvPicPr>
          <p:cNvPr id="46" name="Picture 45" descr="A pink light in the dark&#10;&#10;AI-generated content may be incorrect.">
            <a:extLst>
              <a:ext uri="{FF2B5EF4-FFF2-40B4-BE49-F238E27FC236}">
                <a16:creationId xmlns:a16="http://schemas.microsoft.com/office/drawing/2014/main" id="{B345901C-1715-6064-C58F-1684039A92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52641" y="1001542"/>
            <a:ext cx="341419" cy="341419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65AEAE4E-3F0A-BBA2-E54E-9E09AC704709}"/>
              </a:ext>
            </a:extLst>
          </p:cNvPr>
          <p:cNvSpPr/>
          <p:nvPr userDrawn="1"/>
        </p:nvSpPr>
        <p:spPr>
          <a:xfrm>
            <a:off x="7345378" y="696974"/>
            <a:ext cx="950556" cy="9505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49C4B7C-F467-6E79-473D-3FEB7FD0259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551506" y="1924722"/>
            <a:ext cx="4101027" cy="89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9A4DE67A-F9C7-4A2D-318D-806795742AD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551505" y="2823982"/>
            <a:ext cx="4101027" cy="26354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F5A2BC7-B500-92F5-1363-EB1F8A8E294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198386" y="1"/>
            <a:ext cx="7980326" cy="6858000"/>
          </a:xfrm>
          <a:custGeom>
            <a:avLst/>
            <a:gdLst>
              <a:gd name="connsiteX0" fmla="*/ 0 w 7980326"/>
              <a:gd name="connsiteY0" fmla="*/ 0 h 6858000"/>
              <a:gd name="connsiteX1" fmla="*/ 6905458 w 7980326"/>
              <a:gd name="connsiteY1" fmla="*/ 0 h 6858000"/>
              <a:gd name="connsiteX2" fmla="*/ 6973134 w 7980326"/>
              <a:gd name="connsiteY2" fmla="*/ 95169 h 6858000"/>
              <a:gd name="connsiteX3" fmla="*/ 7980326 w 7980326"/>
              <a:gd name="connsiteY3" fmla="*/ 3392489 h 6858000"/>
              <a:gd name="connsiteX4" fmla="*/ 6973134 w 7980326"/>
              <a:gd name="connsiteY4" fmla="*/ 6689808 h 6858000"/>
              <a:gd name="connsiteX5" fmla="*/ 6853530 w 7980326"/>
              <a:gd name="connsiteY5" fmla="*/ 6858000 h 6858000"/>
              <a:gd name="connsiteX6" fmla="*/ 0 w 798032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80326" h="6858000">
                <a:moveTo>
                  <a:pt x="0" y="0"/>
                </a:moveTo>
                <a:lnTo>
                  <a:pt x="6905458" y="0"/>
                </a:lnTo>
                <a:lnTo>
                  <a:pt x="6973134" y="95169"/>
                </a:lnTo>
                <a:cubicBezTo>
                  <a:pt x="7609023" y="1036408"/>
                  <a:pt x="7980326" y="2171088"/>
                  <a:pt x="7980326" y="3392489"/>
                </a:cubicBezTo>
                <a:cubicBezTo>
                  <a:pt x="7980326" y="4613891"/>
                  <a:pt x="7609023" y="5748569"/>
                  <a:pt x="6973134" y="6689808"/>
                </a:cubicBezTo>
                <a:lnTo>
                  <a:pt x="685353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		Click 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06989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9405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213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59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0" r:id="rId3"/>
    <p:sldLayoutId id="2147483663" r:id="rId4"/>
    <p:sldLayoutId id="2147483664" r:id="rId5"/>
    <p:sldLayoutId id="2147483659" r:id="rId6"/>
    <p:sldLayoutId id="2147483662" r:id="rId7"/>
    <p:sldLayoutId id="2147483665" r:id="rId8"/>
    <p:sldLayoutId id="214748368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356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48130"/>
            <a:ext cx="10515600" cy="3470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7184" y="6356351"/>
            <a:ext cx="1048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9BB24-E4E9-D346-9368-5D2682692B28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037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733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5A74A5-A19D-F70C-45FB-8F3B3D5E20F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6227" y="4029634"/>
            <a:ext cx="7275639" cy="993913"/>
          </a:xfrm>
        </p:spPr>
        <p:txBody>
          <a:bodyPr/>
          <a:lstStyle/>
          <a:p>
            <a:br>
              <a:rPr lang="en-HK" dirty="0"/>
            </a:br>
            <a:endParaRPr lang="en-HK" dirty="0"/>
          </a:p>
          <a:p>
            <a:r>
              <a:rPr lang="en-HK" dirty="0"/>
              <a:t> </a:t>
            </a:r>
            <a:r>
              <a:rPr lang="en-HK" sz="2400" dirty="0"/>
              <a:t>CRT on </a:t>
            </a:r>
            <a:r>
              <a:rPr lang="en-HK" sz="2400" b="1" i="1" dirty="0"/>
              <a:t>“Cardiometabolic disease” </a:t>
            </a:r>
            <a:endParaRPr lang="en-HK" sz="2400" dirty="0"/>
          </a:p>
          <a:p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29651-85DB-EB3A-D06B-E5B7C36C24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6227" y="2759377"/>
            <a:ext cx="7427673" cy="779485"/>
          </a:xfrm>
        </p:spPr>
        <p:txBody>
          <a:bodyPr/>
          <a:lstStyle/>
          <a:p>
            <a:r>
              <a:rPr lang="fr-FR" sz="4800" dirty="0"/>
              <a:t>AI </a:t>
            </a:r>
            <a:r>
              <a:rPr lang="fr-FR" sz="4800" dirty="0" err="1"/>
              <a:t>transforming</a:t>
            </a:r>
            <a:r>
              <a:rPr lang="fr-FR" sz="4800" dirty="0"/>
              <a:t> the future of </a:t>
            </a:r>
            <a:r>
              <a:rPr lang="fr-FR" sz="4800" dirty="0" err="1"/>
              <a:t>cardiometabolic</a:t>
            </a:r>
            <a:r>
              <a:rPr lang="fr-FR" sz="4800" dirty="0"/>
              <a:t> </a:t>
            </a:r>
            <a:r>
              <a:rPr lang="fr-FR" sz="4800" dirty="0" err="1"/>
              <a:t>disease</a:t>
            </a:r>
            <a:endParaRPr lang="fr-FR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FE45DF-0C69-8F5C-D4D2-CF0361FD2D7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6227" y="5257787"/>
            <a:ext cx="7275639" cy="368487"/>
          </a:xfrm>
        </p:spPr>
        <p:txBody>
          <a:bodyPr/>
          <a:lstStyle/>
          <a:p>
            <a:r>
              <a:rPr lang="fr-FR" sz="2000" dirty="0"/>
              <a:t>Prof Ruben Casado Arroyo, ULB, Brussels, </a:t>
            </a:r>
            <a:r>
              <a:rPr lang="fr-FR" sz="2000" dirty="0" err="1"/>
              <a:t>Belgium</a:t>
            </a:r>
            <a:endParaRPr lang="fr-FR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4F1C81-BB03-04D0-0CF8-364E694D05A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HK" b="1" dirty="0"/>
              <a:t>18 &amp; 19 March 2026 </a:t>
            </a:r>
            <a:endParaRPr lang="en-HK" dirty="0"/>
          </a:p>
          <a:p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85EB3-CDB8-2179-5858-3C93187BF0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14" t="7086" r="10644" b="13904"/>
          <a:stretch>
            <a:fillRect/>
          </a:stretch>
        </p:blipFill>
        <p:spPr>
          <a:xfrm>
            <a:off x="9189720" y="3618733"/>
            <a:ext cx="3002280" cy="204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07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7380E-0B9F-8A74-E506-B2D6287C7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BBA726-FD99-74C2-3EA8-C6DE4C06ACB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HK" sz="2800" dirty="0"/>
              <a:t>Risk Prediction and Prognostic Modelling (Digital Twin): </a:t>
            </a:r>
          </a:p>
          <a:p>
            <a:r>
              <a:rPr lang="en-HK" sz="2000" dirty="0">
                <a:solidFill>
                  <a:schemeClr val="tx1"/>
                </a:solidFill>
              </a:rPr>
              <a:t>AI models can </a:t>
            </a:r>
            <a:r>
              <a:rPr lang="en-HK" sz="2000" dirty="0" err="1">
                <a:solidFill>
                  <a:schemeClr val="tx1"/>
                </a:solidFill>
              </a:rPr>
              <a:t>analyze</a:t>
            </a:r>
            <a:r>
              <a:rPr lang="en-HK" sz="2000" dirty="0">
                <a:solidFill>
                  <a:schemeClr val="tx1"/>
                </a:solidFill>
              </a:rPr>
              <a:t> hundreds of variables simultaneously to estimate the risk of future disease or complications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13CEB-EDE3-31B2-3B52-B171C3F059A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F2C77-43DC-3933-E5C0-19148367D3B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792" y="1805841"/>
            <a:ext cx="11393006" cy="37122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Examples of predicted outcomes</a:t>
            </a:r>
          </a:p>
          <a:p>
            <a:pPr marL="1028700" lvl="1" indent="-342900"/>
            <a:r>
              <a:rPr lang="en-HK" dirty="0"/>
              <a:t>MI,  stroke,  heart failure hospitalization,  chronic kidney disease progression, SCD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Data sources used</a:t>
            </a:r>
          </a:p>
          <a:p>
            <a:pPr marL="1028700" lvl="1" indent="-342900"/>
            <a:r>
              <a:rPr lang="en-HK" dirty="0"/>
              <a:t>Electronic health records, laboratory tests,  genomics, wearable sensors, lifestyle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Impact</a:t>
            </a:r>
          </a:p>
          <a:p>
            <a:pPr lvl="1"/>
            <a:r>
              <a:rPr lang="en-HK" dirty="0"/>
              <a:t>Better risk stratification</a:t>
            </a:r>
          </a:p>
          <a:p>
            <a:pPr lvl="1"/>
            <a:r>
              <a:rPr lang="en-HK" dirty="0"/>
              <a:t>Personalized preventive strategies</a:t>
            </a:r>
          </a:p>
          <a:p>
            <a:pPr lvl="1"/>
            <a:r>
              <a:rPr lang="en-HK" dirty="0"/>
              <a:t>Improved clinical decision-making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Examples: Prediction of</a:t>
            </a:r>
            <a:endParaRPr lang="en-HK" dirty="0"/>
          </a:p>
          <a:p>
            <a:pPr lvl="1"/>
            <a:r>
              <a:rPr lang="en-HK" dirty="0"/>
              <a:t>Myocardial infarction risk. Sudden cardiac death from ECG patterns. Heart failure hospitalization.</a:t>
            </a:r>
          </a:p>
          <a:p>
            <a:pPr marL="457200" lvl="1" indent="0">
              <a:buNone/>
            </a:pPr>
            <a:r>
              <a:rPr lang="en-HK" dirty="0"/>
              <a:t>Progression of chronic kidney disease and Diabetes.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Typical algorithms</a:t>
            </a:r>
            <a:endParaRPr lang="en-HK" dirty="0"/>
          </a:p>
          <a:p>
            <a:pPr lvl="1"/>
            <a:r>
              <a:rPr lang="en-HK" dirty="0"/>
              <a:t>Machine learning risk models, Survival prediction models, Deep learning classifiers</a:t>
            </a:r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558983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14CAC-96C5-F70D-DA84-0BBC47F82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BB7AB0-15DF-16FA-AD0C-CDCC419F3C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82742" y="520500"/>
            <a:ext cx="9111420" cy="571864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HK" sz="2800" dirty="0"/>
              <a:t>Precision Medicine and Personalized Treatment</a:t>
            </a:r>
          </a:p>
          <a:p>
            <a:r>
              <a:rPr lang="en-HK" sz="2000" dirty="0">
                <a:solidFill>
                  <a:schemeClr val="tx1"/>
                </a:solidFill>
              </a:rPr>
              <a:t>AI helps tailor treatments based on individual patient characteristics</a:t>
            </a:r>
          </a:p>
          <a:p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A2262-6F8F-76B9-0E2C-D5C3370EECE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9A13F-0AB0-BDB6-4323-40E855FAC55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80233" y="1402341"/>
            <a:ext cx="10516778" cy="3712282"/>
          </a:xfrm>
        </p:spPr>
        <p:txBody>
          <a:bodyPr/>
          <a:lstStyle/>
          <a:p>
            <a:endParaRPr lang="en-HK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Applications</a:t>
            </a:r>
          </a:p>
          <a:p>
            <a:pPr lvl="1"/>
            <a:r>
              <a:rPr lang="en-HK" dirty="0"/>
              <a:t>Predict which patients respond best to specific medications</a:t>
            </a:r>
          </a:p>
          <a:p>
            <a:pPr lvl="1"/>
            <a:r>
              <a:rPr lang="en-HK" dirty="0"/>
              <a:t>Optimize insulin dosing in diabetes</a:t>
            </a:r>
          </a:p>
          <a:p>
            <a:pPr lvl="1"/>
            <a:r>
              <a:rPr lang="en-HK" dirty="0"/>
              <a:t>Personalize diet and lifestyle interventions</a:t>
            </a:r>
          </a:p>
          <a:p>
            <a:pPr lvl="1"/>
            <a:r>
              <a:rPr lang="en-HK" dirty="0"/>
              <a:t>Identify optimal therapy for heart failure patients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Impact</a:t>
            </a:r>
          </a:p>
          <a:p>
            <a:pPr lvl="1"/>
            <a:r>
              <a:rPr lang="en-HK" dirty="0"/>
              <a:t>More effective treatment</a:t>
            </a:r>
          </a:p>
          <a:p>
            <a:pPr lvl="1"/>
            <a:r>
              <a:rPr lang="en-HK" dirty="0"/>
              <a:t>Reduced side effects and improved adherence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Examples</a:t>
            </a:r>
            <a:endParaRPr lang="en-HK" dirty="0"/>
          </a:p>
          <a:p>
            <a:pPr lvl="1"/>
            <a:r>
              <a:rPr lang="en-HK" dirty="0"/>
              <a:t>Predict which patients respond best to GLP-1 receptor agonists for obesity or diabetes.</a:t>
            </a:r>
          </a:p>
          <a:p>
            <a:pPr lvl="1"/>
            <a:r>
              <a:rPr lang="en-HK" dirty="0"/>
              <a:t>Optimize insulin therapy in diabetes.</a:t>
            </a:r>
          </a:p>
          <a:p>
            <a:pPr lvl="1"/>
            <a:r>
              <a:rPr lang="en-HK" dirty="0"/>
              <a:t>Identify best heart failure medication combinations.</a:t>
            </a:r>
          </a:p>
          <a:p>
            <a:pPr lvl="1"/>
            <a:r>
              <a:rPr lang="en-HK" dirty="0"/>
              <a:t>Predict statin response in dyslipidaemia</a:t>
            </a:r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825014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Competidores tecnológicos…">
            <a:extLst>
              <a:ext uri="{FF2B5EF4-FFF2-40B4-BE49-F238E27FC236}">
                <a16:creationId xmlns:a16="http://schemas.microsoft.com/office/drawing/2014/main" id="{95160246-ECA5-6AEA-49C7-EFE4C72795A6}"/>
              </a:ext>
            </a:extLst>
          </p:cNvPr>
          <p:cNvSpPr txBox="1"/>
          <p:nvPr/>
        </p:nvSpPr>
        <p:spPr>
          <a:xfrm>
            <a:off x="123951" y="277211"/>
            <a:ext cx="8689571" cy="432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7733" tIns="67733" rIns="67733" bIns="67733" anchor="ctr">
            <a:spAutoFit/>
          </a:bodyPr>
          <a:lstStyle/>
          <a:p>
            <a:pPr algn="l">
              <a:lnSpc>
                <a:spcPct val="80000"/>
              </a:lnSpc>
              <a:defRPr sz="450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pPr>
            <a:r>
              <a:rPr lang="en-GB" sz="2400" dirty="0">
                <a:latin typeface="Barlow Regular" panose="00000500000000000000"/>
                <a:ea typeface="Arial" panose="020B0604020202020204" pitchFamily="34" charset="0"/>
                <a:cs typeface="Arial" panose="020B0604020202020204" pitchFamily="34" charset="0"/>
              </a:rPr>
              <a:t>CDSS. The highest potential for impact in Healthcare</a:t>
            </a:r>
            <a:endParaRPr sz="2400" dirty="0">
              <a:latin typeface="Barlow Regular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5E8A86E-FBE4-BE99-AB32-19E87D45C8B8}"/>
              </a:ext>
            </a:extLst>
          </p:cNvPr>
          <p:cNvSpPr txBox="1"/>
          <p:nvPr/>
        </p:nvSpPr>
        <p:spPr>
          <a:xfrm>
            <a:off x="2927649" y="6136195"/>
            <a:ext cx="7839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Sahni</a:t>
            </a:r>
            <a:r>
              <a:rPr lang="en-US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N. R. (2023). Artificial Intelligence in U.S. Health Care Delivery. N </a:t>
            </a:r>
            <a:r>
              <a:rPr lang="en-US" sz="14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Engl</a:t>
            </a:r>
            <a:r>
              <a:rPr lang="en-US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 Med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F65950-B1F2-3189-E2E4-F2BD5C985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40265" y="-1352775"/>
            <a:ext cx="6076411" cy="87819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A507E4C-4D79-28C6-6DFE-9FF9348148C6}"/>
              </a:ext>
            </a:extLst>
          </p:cNvPr>
          <p:cNvSpPr/>
          <p:nvPr/>
        </p:nvSpPr>
        <p:spPr>
          <a:xfrm>
            <a:off x="2303579" y="2950485"/>
            <a:ext cx="7584843" cy="38250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0A098F46-C4F8-B56F-E510-39FE785FFFDC}"/>
              </a:ext>
            </a:extLst>
          </p:cNvPr>
          <p:cNvSpPr/>
          <p:nvPr/>
        </p:nvSpPr>
        <p:spPr>
          <a:xfrm rot="18918783">
            <a:off x="7634835" y="2468972"/>
            <a:ext cx="288032" cy="672075"/>
          </a:xfrm>
          <a:prstGeom prst="downArrow">
            <a:avLst/>
          </a:prstGeom>
          <a:solidFill>
            <a:schemeClr val="accent2"/>
          </a:solidFill>
          <a:ln>
            <a:solidFill>
              <a:srgbClr val="D0001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3F9BFDFC-F6DE-743E-DAFC-25DC850F1C60}"/>
              </a:ext>
            </a:extLst>
          </p:cNvPr>
          <p:cNvSpPr/>
          <p:nvPr/>
        </p:nvSpPr>
        <p:spPr>
          <a:xfrm rot="18918783">
            <a:off x="8520268" y="2465515"/>
            <a:ext cx="288032" cy="672075"/>
          </a:xfrm>
          <a:prstGeom prst="downArrow">
            <a:avLst/>
          </a:prstGeom>
          <a:solidFill>
            <a:schemeClr val="accent2"/>
          </a:solidFill>
          <a:ln>
            <a:solidFill>
              <a:srgbClr val="D0001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2A91B2-9003-1C9A-1E13-B781F57A9274}"/>
              </a:ext>
            </a:extLst>
          </p:cNvPr>
          <p:cNvCxnSpPr/>
          <p:nvPr/>
        </p:nvCxnSpPr>
        <p:spPr>
          <a:xfrm>
            <a:off x="7248129" y="709465"/>
            <a:ext cx="869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FB1914-4021-0C77-1C88-61E5BBF7673D}"/>
              </a:ext>
            </a:extLst>
          </p:cNvPr>
          <p:cNvCxnSpPr>
            <a:cxnSpLocks/>
          </p:cNvCxnSpPr>
          <p:nvPr/>
        </p:nvCxnSpPr>
        <p:spPr>
          <a:xfrm>
            <a:off x="8592278" y="654721"/>
            <a:ext cx="12241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7AE4C05-287F-C71C-1432-EC8B81C71FAF}"/>
              </a:ext>
            </a:extLst>
          </p:cNvPr>
          <p:cNvSpPr/>
          <p:nvPr/>
        </p:nvSpPr>
        <p:spPr>
          <a:xfrm>
            <a:off x="335360" y="6117299"/>
            <a:ext cx="2208245" cy="740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9899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0979328-ABC7-CAD8-F269-F1B8EBF48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14" y="836713"/>
            <a:ext cx="10801167" cy="49787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516F9F-E6F1-7ADA-B1C3-C666250FF762}"/>
              </a:ext>
            </a:extLst>
          </p:cNvPr>
          <p:cNvSpPr/>
          <p:nvPr/>
        </p:nvSpPr>
        <p:spPr>
          <a:xfrm>
            <a:off x="335360" y="6117299"/>
            <a:ext cx="2208245" cy="740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3761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Competidores tecnológicos…">
            <a:extLst>
              <a:ext uri="{FF2B5EF4-FFF2-40B4-BE49-F238E27FC236}">
                <a16:creationId xmlns:a16="http://schemas.microsoft.com/office/drawing/2014/main" id="{95160246-ECA5-6AEA-49C7-EFE4C72795A6}"/>
              </a:ext>
            </a:extLst>
          </p:cNvPr>
          <p:cNvSpPr txBox="1"/>
          <p:nvPr/>
        </p:nvSpPr>
        <p:spPr>
          <a:xfrm>
            <a:off x="123951" y="277212"/>
            <a:ext cx="8689571" cy="432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3" tIns="67733" rIns="67733" bIns="67733" anchor="ctr">
            <a:spAutoFit/>
          </a:bodyPr>
          <a:lstStyle/>
          <a:p>
            <a:pPr algn="l">
              <a:lnSpc>
                <a:spcPct val="80000"/>
              </a:lnSpc>
              <a:defRPr sz="450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pPr>
            <a:r>
              <a:rPr lang="en-GB" sz="2400" dirty="0">
                <a:latin typeface="Barlow Regular" panose="00000500000000000000"/>
                <a:cs typeface="Arial" panose="020B0604020202020204" pitchFamily="34" charset="0"/>
              </a:rPr>
              <a:t>Ongoing evidences</a:t>
            </a:r>
            <a:endParaRPr sz="2400" dirty="0">
              <a:latin typeface="Barlow Regular" panose="00000500000000000000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4A26A67-5777-C98C-7E13-C173EED91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049" y="147751"/>
            <a:ext cx="3398065" cy="1462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DFB7D66-38C3-B549-89A0-BAF5519DA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077" y="1236110"/>
            <a:ext cx="3246560" cy="1462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75CC438-0A11-7738-EE99-FD0F411AC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480" y="5213587"/>
            <a:ext cx="3588805" cy="1196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BA23DCE-5CB5-C1D4-0ED9-00CD50D1D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16" y="3504322"/>
            <a:ext cx="1542097" cy="517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31E67AF-6B49-4A7B-4A6F-33FE27CEB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715" y="4158935"/>
            <a:ext cx="5651285" cy="2288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52DF88A-4009-76AF-9751-884773E1D9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8901" y="4158935"/>
            <a:ext cx="1693027" cy="2288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CD6CC18-E9A6-5812-209D-8389B8E189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479" y="1180210"/>
            <a:ext cx="3550667" cy="15941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73DF32C-6E69-9E4A-6FEF-7546E93231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3263" y="1811623"/>
            <a:ext cx="3478851" cy="19255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BB7CDEC-92F0-8E3A-EC6B-642936447E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13263" y="3938065"/>
            <a:ext cx="3478851" cy="1060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CD04FF-C0DA-DD2F-846C-704B4B4C1E65}"/>
              </a:ext>
            </a:extLst>
          </p:cNvPr>
          <p:cNvSpPr/>
          <p:nvPr/>
        </p:nvSpPr>
        <p:spPr>
          <a:xfrm>
            <a:off x="335360" y="6447763"/>
            <a:ext cx="2208245" cy="410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886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D9A19-8330-C2CD-D049-A8EC65409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471" y="932723"/>
            <a:ext cx="5234191" cy="5640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15AF42-A684-CC87-7CDF-889203CB3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2372883"/>
            <a:ext cx="6287089" cy="3822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47CDA-9CA4-91AB-0DC1-E59B76EEFB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98" b="3649"/>
          <a:stretch/>
        </p:blipFill>
        <p:spPr>
          <a:xfrm>
            <a:off x="-48683" y="54769"/>
            <a:ext cx="7117491" cy="17559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21A9BA-5963-4509-25DD-1DD3EEF51235}"/>
              </a:ext>
            </a:extLst>
          </p:cNvPr>
          <p:cNvSpPr/>
          <p:nvPr/>
        </p:nvSpPr>
        <p:spPr>
          <a:xfrm>
            <a:off x="335360" y="6117299"/>
            <a:ext cx="2208245" cy="740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45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0141F-2C7D-23E4-FF30-4564F1130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371365-1292-AE67-684E-00F898AECD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HK" dirty="0"/>
              <a:t>Medical Imaging Analysis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4F9E5-1326-8D22-1E7A-0EB9CC5C7A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E809B-446C-16F4-25D5-152900D4D79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6" y="1720497"/>
            <a:ext cx="9429526" cy="3712282"/>
          </a:xfrm>
        </p:spPr>
        <p:txBody>
          <a:bodyPr/>
          <a:lstStyle/>
          <a:p>
            <a:r>
              <a:rPr lang="en-HK" dirty="0"/>
              <a:t>AI has the potential to </a:t>
            </a:r>
            <a:r>
              <a:rPr lang="en-HK" dirty="0" err="1"/>
              <a:t>analyze</a:t>
            </a:r>
            <a:r>
              <a:rPr lang="en-HK" dirty="0"/>
              <a:t> medical images more rapidly and accurately (?).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Types of imaging used</a:t>
            </a:r>
          </a:p>
          <a:p>
            <a:r>
              <a:rPr lang="en-HK" dirty="0"/>
              <a:t>Echocardiography,  cardiac MRI,  CT angiography, retinal imaging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Examples</a:t>
            </a:r>
          </a:p>
          <a:p>
            <a:r>
              <a:rPr lang="en-HK" dirty="0"/>
              <a:t>Detect coronary artery disease from CT scans</a:t>
            </a:r>
          </a:p>
          <a:p>
            <a:r>
              <a:rPr lang="en-HK" dirty="0"/>
              <a:t>Identify cardiomyopathy from echocardiography</a:t>
            </a:r>
          </a:p>
          <a:p>
            <a:r>
              <a:rPr lang="en-HK" dirty="0"/>
              <a:t>Quantify myocardial infarction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Impact</a:t>
            </a:r>
          </a:p>
          <a:p>
            <a:r>
              <a:rPr lang="en-HK" dirty="0"/>
              <a:t>Faster diagnosis</a:t>
            </a:r>
          </a:p>
          <a:p>
            <a:r>
              <a:rPr lang="en-HK" dirty="0"/>
              <a:t>Reduced workload for clinicians</a:t>
            </a:r>
          </a:p>
          <a:p>
            <a:r>
              <a:rPr lang="en-HK" dirty="0"/>
              <a:t>Improved diagnostic accuracy</a:t>
            </a:r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756134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01F02-2597-27B4-84F9-1285676F8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53F926-988F-56B4-4BAD-14C9A27B4A9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en-HK" sz="2800" dirty="0"/>
              <a:t>Digital Health and Remote Monitoring</a:t>
            </a:r>
          </a:p>
          <a:p>
            <a:r>
              <a:rPr lang="en-HK" sz="2000" dirty="0">
                <a:solidFill>
                  <a:schemeClr val="tx1"/>
                </a:solidFill>
              </a:rPr>
              <a:t>AI is increasingly used in digital therapeutics and remote patient monitoring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77B1E-66CF-B68F-F4D1-49894D4CF09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F4D75-F29E-CAC5-1741-B5B6D0C9590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195" y="1585558"/>
            <a:ext cx="11125610" cy="37122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Technologies</a:t>
            </a:r>
          </a:p>
          <a:p>
            <a:r>
              <a:rPr lang="en-HK" dirty="0"/>
              <a:t>Wearable devices, smart watches,  mobile health applications,  continuous glucose monitors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Applications</a:t>
            </a:r>
          </a:p>
          <a:p>
            <a:r>
              <a:rPr lang="en-HK" dirty="0"/>
              <a:t>Detect arrhythmias,  predict blood glucose fluctuations,  monitor blood pressure trends</a:t>
            </a:r>
          </a:p>
          <a:p>
            <a:r>
              <a:rPr lang="en-HK" dirty="0"/>
              <a:t>identify early signs of heart failure decompensation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Impact</a:t>
            </a:r>
          </a:p>
          <a:p>
            <a:r>
              <a:rPr lang="en-HK" dirty="0"/>
              <a:t>Continuous monitoring</a:t>
            </a:r>
          </a:p>
          <a:p>
            <a:r>
              <a:rPr lang="en-HK" dirty="0"/>
              <a:t>Early intervention</a:t>
            </a:r>
          </a:p>
          <a:p>
            <a:r>
              <a:rPr lang="en-HK" dirty="0"/>
              <a:t>Reduced hospitalizations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Examples</a:t>
            </a:r>
            <a:endParaRPr lang="en-HK" dirty="0"/>
          </a:p>
          <a:p>
            <a:r>
              <a:rPr lang="en-HK" dirty="0"/>
              <a:t>Detect </a:t>
            </a:r>
            <a:r>
              <a:rPr lang="en-HK" b="1" dirty="0"/>
              <a:t>coronary artery disease</a:t>
            </a:r>
            <a:r>
              <a:rPr lang="en-HK" dirty="0"/>
              <a:t> in CT angiography. Measure </a:t>
            </a:r>
            <a:r>
              <a:rPr lang="en-HK" b="1" dirty="0"/>
              <a:t>left ventricular ejection fraction</a:t>
            </a:r>
            <a:r>
              <a:rPr lang="en-HK" dirty="0"/>
              <a:t> from echocardiography. Identify </a:t>
            </a:r>
            <a:r>
              <a:rPr lang="en-HK" b="1" dirty="0"/>
              <a:t>myocardial infarction scars</a:t>
            </a:r>
            <a:r>
              <a:rPr lang="en-HK" dirty="0"/>
              <a:t> in cardiac MRI. Detect </a:t>
            </a:r>
            <a:r>
              <a:rPr lang="en-HK" b="1" dirty="0"/>
              <a:t>diabetic retinopathy</a:t>
            </a:r>
            <a:r>
              <a:rPr lang="en-HK" dirty="0"/>
              <a:t> from retinal images.</a:t>
            </a:r>
          </a:p>
          <a:p>
            <a:endParaRPr lang="en-HK" dirty="0"/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778965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4E819-F295-D208-A995-75730EED4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6D6CAA-9749-C238-0BB7-409C9877190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en-HK" sz="2800" dirty="0"/>
              <a:t>Drug Discovery and Clinical Trial Optimization</a:t>
            </a:r>
          </a:p>
          <a:p>
            <a:r>
              <a:rPr lang="en-HK" sz="2800" dirty="0">
                <a:solidFill>
                  <a:schemeClr val="tx1"/>
                </a:solidFill>
              </a:rPr>
              <a:t>AI is also used in pharmaceutical and translational research</a:t>
            </a:r>
          </a:p>
          <a:p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FD716-A844-70C9-1B9B-77B8841473F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8A168C-A6CC-2912-465C-542EF29C6E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6" y="1585558"/>
            <a:ext cx="10186826" cy="37122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Applications</a:t>
            </a:r>
          </a:p>
          <a:p>
            <a:pPr lvl="1"/>
            <a:r>
              <a:rPr lang="en-HK" dirty="0"/>
              <a:t>Identify new drug targets</a:t>
            </a:r>
          </a:p>
          <a:p>
            <a:pPr lvl="1"/>
            <a:r>
              <a:rPr lang="en-HK" dirty="0"/>
              <a:t>Predict drug interactions</a:t>
            </a:r>
          </a:p>
          <a:p>
            <a:pPr lvl="1"/>
            <a:r>
              <a:rPr lang="en-HK" dirty="0"/>
              <a:t>Optimize clinical trial design</a:t>
            </a:r>
          </a:p>
          <a:p>
            <a:pPr lvl="1"/>
            <a:r>
              <a:rPr lang="en-HK" dirty="0"/>
              <a:t>Identify eligible patients for trials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Impact</a:t>
            </a:r>
          </a:p>
          <a:p>
            <a:pPr lvl="1"/>
            <a:r>
              <a:rPr lang="en-HK" dirty="0"/>
              <a:t>Faster drug development</a:t>
            </a:r>
          </a:p>
          <a:p>
            <a:pPr lvl="1"/>
            <a:r>
              <a:rPr lang="en-HK" dirty="0"/>
              <a:t>Reduced costs</a:t>
            </a:r>
          </a:p>
          <a:p>
            <a:pPr lvl="1"/>
            <a:r>
              <a:rPr lang="en-HK" dirty="0"/>
              <a:t>Improved trial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Examples</a:t>
            </a:r>
            <a:endParaRPr lang="en-HK" dirty="0"/>
          </a:p>
          <a:p>
            <a:pPr lvl="1"/>
            <a:r>
              <a:rPr lang="en-HK" dirty="0"/>
              <a:t>Identify molecular targets for </a:t>
            </a:r>
            <a:r>
              <a:rPr lang="en-HK" b="1" dirty="0"/>
              <a:t>atherosclerosis drugs</a:t>
            </a:r>
            <a:r>
              <a:rPr lang="en-HK" dirty="0"/>
              <a:t>.</a:t>
            </a:r>
          </a:p>
          <a:p>
            <a:pPr lvl="1"/>
            <a:r>
              <a:rPr lang="en-HK" dirty="0"/>
              <a:t>Predict drug candidates for </a:t>
            </a:r>
            <a:r>
              <a:rPr lang="en-HK" b="1" dirty="0"/>
              <a:t>obesity treatments</a:t>
            </a:r>
            <a:r>
              <a:rPr lang="en-HK" dirty="0"/>
              <a:t>.</a:t>
            </a:r>
          </a:p>
          <a:p>
            <a:pPr lvl="1"/>
            <a:r>
              <a:rPr lang="en-HK" dirty="0"/>
              <a:t>Model metabolic pathways involved in </a:t>
            </a:r>
            <a:r>
              <a:rPr lang="en-HK" b="1" dirty="0"/>
              <a:t>type 2 diabetes</a:t>
            </a:r>
            <a:r>
              <a:rPr lang="en-HK" dirty="0"/>
              <a:t>.</a:t>
            </a:r>
          </a:p>
          <a:p>
            <a:pPr lvl="1"/>
            <a:r>
              <a:rPr lang="en-HK" dirty="0"/>
              <a:t>Predict drug toxicity affecting the </a:t>
            </a:r>
            <a:r>
              <a:rPr lang="en-HK" b="1" dirty="0"/>
              <a:t>heart or kidneys</a:t>
            </a:r>
            <a:r>
              <a:rPr lang="en-HK" dirty="0"/>
              <a:t>.</a:t>
            </a:r>
          </a:p>
          <a:p>
            <a:endParaRPr lang="en-HK" dirty="0"/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590748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7B47C-67A9-7142-E5D0-EFBFBBC7E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EB99CD-C0BE-600B-92C6-7A975B3515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7"/>
            </a:pPr>
            <a:r>
              <a:rPr lang="en-HK" dirty="0"/>
              <a:t>Integration of Multi-Omics Data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F96DB-2080-4ADD-9FC9-57F1AC31A20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B48E1-812F-8849-5154-8A7DC279E56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HK" b="1" dirty="0"/>
              <a:t>AI can integrate different biological datasets:</a:t>
            </a:r>
          </a:p>
          <a:p>
            <a:r>
              <a:rPr lang="en-HK" dirty="0"/>
              <a:t>Genomics, Proteomics,  Metabolomics, Microbiome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Example</a:t>
            </a:r>
          </a:p>
          <a:p>
            <a:r>
              <a:rPr lang="en-HK" dirty="0"/>
              <a:t>AI models may identify </a:t>
            </a:r>
            <a:r>
              <a:rPr lang="en-HK" b="1" dirty="0"/>
              <a:t>genetic and metabolic pathways involved in cardiometabolic diseases</a:t>
            </a:r>
            <a:r>
              <a:rPr lang="en-HK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Impact</a:t>
            </a:r>
          </a:p>
          <a:p>
            <a:r>
              <a:rPr lang="en-HK" dirty="0"/>
              <a:t>Discovery of new biomarkers</a:t>
            </a:r>
          </a:p>
          <a:p>
            <a:r>
              <a:rPr lang="en-HK" dirty="0"/>
              <a:t>Better understanding of disease mechanisms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Examples</a:t>
            </a:r>
            <a:endParaRPr lang="en-HK" dirty="0"/>
          </a:p>
          <a:p>
            <a:r>
              <a:rPr lang="en-HK" dirty="0"/>
              <a:t>Identify genes associated with </a:t>
            </a:r>
            <a:r>
              <a:rPr lang="en-HK" b="1" dirty="0"/>
              <a:t>obesity and metabolic syndrome</a:t>
            </a:r>
            <a:r>
              <a:rPr lang="en-HK" dirty="0"/>
              <a:t>.</a:t>
            </a:r>
          </a:p>
          <a:p>
            <a:r>
              <a:rPr lang="en-HK" dirty="0"/>
              <a:t>Discover biomarkers predicting </a:t>
            </a:r>
            <a:r>
              <a:rPr lang="en-HK" b="1" dirty="0"/>
              <a:t>cardiovascular disease risk</a:t>
            </a:r>
            <a:r>
              <a:rPr lang="en-HK" dirty="0"/>
              <a:t>.</a:t>
            </a:r>
          </a:p>
          <a:p>
            <a:r>
              <a:rPr lang="en-HK" dirty="0"/>
              <a:t>Integrate </a:t>
            </a:r>
            <a:r>
              <a:rPr lang="en-HK" b="1" dirty="0"/>
              <a:t>genomics + metabolomics</a:t>
            </a:r>
            <a:r>
              <a:rPr lang="en-HK" dirty="0"/>
              <a:t> in diabetes research.</a:t>
            </a:r>
          </a:p>
          <a:p>
            <a:endParaRPr lang="en-HK" dirty="0"/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031239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984F08-E68D-621E-A6B9-8D2A01FCD1A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BDFAD-D7B0-FFB4-508F-DBFC9DEC411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71CC3-D00D-0539-06A9-FCD16AB41F2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Conflict of interest:</a:t>
            </a:r>
          </a:p>
          <a:p>
            <a:r>
              <a:rPr lang="en-US" dirty="0"/>
              <a:t>Educational talks for Abbott, Zoll</a:t>
            </a:r>
          </a:p>
          <a:p>
            <a:r>
              <a:rPr lang="en-US" dirty="0"/>
              <a:t>EU founded Horizon Assess DHT project</a:t>
            </a:r>
          </a:p>
        </p:txBody>
      </p:sp>
    </p:spTree>
    <p:extLst>
      <p:ext uri="{BB962C8B-B14F-4D97-AF65-F5344CB8AC3E}">
        <p14:creationId xmlns:p14="http://schemas.microsoft.com/office/powerpoint/2010/main" val="911563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B77D3-617B-79B8-8DD3-54DAE2D76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487923-9FA9-9DF8-BCDA-63A791E9F3F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8"/>
            </a:pPr>
            <a:r>
              <a:rPr lang="en-HK" sz="2800" dirty="0"/>
              <a:t>Population Health and Public Health Research</a:t>
            </a:r>
          </a:p>
          <a:p>
            <a:r>
              <a:rPr lang="en-HK" sz="2000" dirty="0">
                <a:solidFill>
                  <a:schemeClr val="tx1"/>
                </a:solidFill>
              </a:rPr>
              <a:t>AI can </a:t>
            </a:r>
            <a:r>
              <a:rPr lang="en-HK" sz="2000" dirty="0" err="1">
                <a:solidFill>
                  <a:schemeClr val="tx1"/>
                </a:solidFill>
              </a:rPr>
              <a:t>analyze</a:t>
            </a:r>
            <a:r>
              <a:rPr lang="en-HK" sz="2000" dirty="0">
                <a:solidFill>
                  <a:schemeClr val="tx1"/>
                </a:solidFill>
              </a:rPr>
              <a:t> large population datasets to identify epidemiological trends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68A91-28E4-F108-642E-532A2AAB4B8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FE0DA-4A79-2DD6-71B8-408BB1B795D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H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Applications</a:t>
            </a:r>
          </a:p>
          <a:p>
            <a:r>
              <a:rPr lang="en-HK" dirty="0"/>
              <a:t>Predicting obesity trends</a:t>
            </a:r>
          </a:p>
          <a:p>
            <a:r>
              <a:rPr lang="en-HK" dirty="0"/>
              <a:t>Identifying social determinants of cardiometabolic risk</a:t>
            </a:r>
          </a:p>
          <a:p>
            <a:r>
              <a:rPr lang="en-HK" dirty="0"/>
              <a:t>Optimizing prevention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Examples</a:t>
            </a:r>
            <a:endParaRPr lang="en-HK" dirty="0"/>
          </a:p>
          <a:p>
            <a:r>
              <a:rPr lang="en-HK" dirty="0"/>
              <a:t>Predict </a:t>
            </a:r>
            <a:r>
              <a:rPr lang="en-HK" b="1" dirty="0"/>
              <a:t>regional trends in obesity prevalence</a:t>
            </a:r>
            <a:r>
              <a:rPr lang="en-HK" dirty="0"/>
              <a:t>.</a:t>
            </a:r>
          </a:p>
          <a:p>
            <a:r>
              <a:rPr lang="en-HK" dirty="0"/>
              <a:t>Identify populations at risk of </a:t>
            </a:r>
            <a:r>
              <a:rPr lang="en-HK" b="1" dirty="0"/>
              <a:t>hypertension</a:t>
            </a:r>
            <a:r>
              <a:rPr lang="en-HK" dirty="0"/>
              <a:t>.</a:t>
            </a:r>
          </a:p>
          <a:p>
            <a:r>
              <a:rPr lang="en-HK" dirty="0"/>
              <a:t>Model healthcare burden of </a:t>
            </a:r>
            <a:r>
              <a:rPr lang="en-HK" b="1" dirty="0"/>
              <a:t>cardiovascular disease</a:t>
            </a:r>
            <a:r>
              <a:rPr lang="en-HK" dirty="0"/>
              <a:t>.</a:t>
            </a:r>
          </a:p>
          <a:p>
            <a:r>
              <a:rPr lang="en-HK" dirty="0"/>
              <a:t>Predict impact of prevention strategies.</a:t>
            </a:r>
          </a:p>
          <a:p>
            <a:endParaRPr lang="en-HK" dirty="0"/>
          </a:p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816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8B7C09-5ADE-030C-4790-171D719A76A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HK" dirty="0"/>
              <a:t>Main goals:</a:t>
            </a:r>
          </a:p>
          <a:p>
            <a:endParaRPr lang="fr-FR" dirty="0"/>
          </a:p>
          <a:p>
            <a:r>
              <a:rPr lang="en-HK" dirty="0"/>
              <a:t>Early disease detection</a:t>
            </a:r>
          </a:p>
          <a:p>
            <a:r>
              <a:rPr lang="en-HK" dirty="0"/>
              <a:t>Risk prediction</a:t>
            </a:r>
          </a:p>
          <a:p>
            <a:r>
              <a:rPr lang="en-HK" dirty="0"/>
              <a:t>Treatment decision support</a:t>
            </a:r>
          </a:p>
          <a:p>
            <a:r>
              <a:rPr lang="en-HK" dirty="0"/>
              <a:t>Remote monitoring and digital coaching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7944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41053-D986-CA44-923D-59A5E80E6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15" y="244020"/>
            <a:ext cx="12136491" cy="1143000"/>
          </a:xfrm>
        </p:spPr>
        <p:txBody>
          <a:bodyPr>
            <a:noAutofit/>
          </a:bodyPr>
          <a:lstStyle/>
          <a:p>
            <a:r>
              <a:rPr lang="en-US" sz="3200" b="1" dirty="0"/>
              <a:t>Gaps in knowledge / </a:t>
            </a:r>
            <a:r>
              <a:rPr lang="en-HK" sz="3200" b="1" dirty="0"/>
              <a:t>barriers to implementation / Key Challenges</a:t>
            </a:r>
            <a:br>
              <a:rPr lang="en-HK" sz="3200" b="1" dirty="0"/>
            </a:b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2CAF0B-4C1E-7141-AE50-C45584BFA032}"/>
              </a:ext>
            </a:extLst>
          </p:cNvPr>
          <p:cNvSpPr txBox="1"/>
          <p:nvPr/>
        </p:nvSpPr>
        <p:spPr>
          <a:xfrm>
            <a:off x="6446326" y="3409113"/>
            <a:ext cx="5994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dirty="0"/>
              <a:t>Randomised controlled </a:t>
            </a:r>
          </a:p>
          <a:p>
            <a:pPr algn="ctr"/>
            <a:r>
              <a:rPr lang="en-HK" sz="2400" dirty="0"/>
              <a:t>Trials </a:t>
            </a:r>
          </a:p>
          <a:p>
            <a:pPr algn="ctr"/>
            <a:r>
              <a:rPr lang="en-HK" sz="2400" dirty="0"/>
              <a:t>?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BB1BD3-C918-A041-8DDC-943E73D43C44}"/>
              </a:ext>
            </a:extLst>
          </p:cNvPr>
          <p:cNvSpPr txBox="1"/>
          <p:nvPr/>
        </p:nvSpPr>
        <p:spPr>
          <a:xfrm>
            <a:off x="8863295" y="4961036"/>
            <a:ext cx="4218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dirty="0"/>
              <a:t>Reimbursement</a:t>
            </a:r>
          </a:p>
          <a:p>
            <a:pPr algn="ctr"/>
            <a:r>
              <a:rPr lang="en-HK" sz="2400" dirty="0"/>
              <a:t>?</a:t>
            </a:r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66236B-88C9-A341-8288-2C6BDF692DAB}"/>
              </a:ext>
            </a:extLst>
          </p:cNvPr>
          <p:cNvSpPr txBox="1"/>
          <p:nvPr/>
        </p:nvSpPr>
        <p:spPr>
          <a:xfrm>
            <a:off x="5626871" y="2178546"/>
            <a:ext cx="2417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400" dirty="0"/>
              <a:t>Cost-efficiency</a:t>
            </a:r>
          </a:p>
          <a:p>
            <a:pPr algn="ctr"/>
            <a:r>
              <a:rPr lang="en-HK" sz="2400" dirty="0"/>
              <a:t> ?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30669C-6421-D044-99E5-30C9219D45A1}"/>
              </a:ext>
            </a:extLst>
          </p:cNvPr>
          <p:cNvSpPr txBox="1"/>
          <p:nvPr/>
        </p:nvSpPr>
        <p:spPr>
          <a:xfrm>
            <a:off x="2349933" y="3484861"/>
            <a:ext cx="4515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dirty="0"/>
              <a:t>Lack of implication of </a:t>
            </a:r>
          </a:p>
          <a:p>
            <a:pPr algn="ctr"/>
            <a:r>
              <a:rPr lang="en-HK" sz="2400" dirty="0"/>
              <a:t>stakeholders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CCAE955-FB08-AB4C-A892-74C0B0BD2D12}"/>
              </a:ext>
            </a:extLst>
          </p:cNvPr>
          <p:cNvSpPr/>
          <p:nvPr/>
        </p:nvSpPr>
        <p:spPr>
          <a:xfrm>
            <a:off x="7774280" y="2309299"/>
            <a:ext cx="3221824" cy="2873875"/>
          </a:xfrm>
          <a:prstGeom prst="ellipse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971054-D19A-A446-B8DC-D5691EF41ED3}"/>
              </a:ext>
            </a:extLst>
          </p:cNvPr>
          <p:cNvSpPr/>
          <p:nvPr/>
        </p:nvSpPr>
        <p:spPr>
          <a:xfrm>
            <a:off x="5131386" y="1147481"/>
            <a:ext cx="3121439" cy="2783087"/>
          </a:xfrm>
          <a:prstGeom prst="ellipse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229EEC0-D1F1-7F46-A306-FBFE4508BA5A}"/>
              </a:ext>
            </a:extLst>
          </p:cNvPr>
          <p:cNvSpPr/>
          <p:nvPr/>
        </p:nvSpPr>
        <p:spPr>
          <a:xfrm>
            <a:off x="2819221" y="2350330"/>
            <a:ext cx="3222423" cy="3017369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D4DC054-5963-DA4C-9B2B-2BFCF4C6C42D}"/>
              </a:ext>
            </a:extLst>
          </p:cNvPr>
          <p:cNvSpPr/>
          <p:nvPr/>
        </p:nvSpPr>
        <p:spPr>
          <a:xfrm>
            <a:off x="5357721" y="3620186"/>
            <a:ext cx="3262161" cy="2816303"/>
          </a:xfrm>
          <a:prstGeom prst="ellipse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1DA508-0802-2348-9CA2-BBC079AB2DCE}"/>
              </a:ext>
            </a:extLst>
          </p:cNvPr>
          <p:cNvSpPr/>
          <p:nvPr/>
        </p:nvSpPr>
        <p:spPr>
          <a:xfrm>
            <a:off x="2532368" y="748205"/>
            <a:ext cx="2985429" cy="252570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64BDE3-3AB3-E74A-A293-B182F2886BBF}"/>
              </a:ext>
            </a:extLst>
          </p:cNvPr>
          <p:cNvSpPr txBox="1"/>
          <p:nvPr/>
        </p:nvSpPr>
        <p:spPr>
          <a:xfrm>
            <a:off x="1871785" y="1572051"/>
            <a:ext cx="4515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dirty="0"/>
              <a:t>Better delivery of </a:t>
            </a:r>
          </a:p>
          <a:p>
            <a:pPr algn="ctr"/>
            <a:r>
              <a:rPr lang="en-HK" sz="2400" dirty="0"/>
              <a:t>health care </a:t>
            </a:r>
          </a:p>
          <a:p>
            <a:pPr algn="ctr"/>
            <a:r>
              <a:rPr lang="en-HK" sz="2400" dirty="0"/>
              <a:t>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4F59FE0-16C1-5041-A213-C6A303BB0009}"/>
              </a:ext>
            </a:extLst>
          </p:cNvPr>
          <p:cNvSpPr/>
          <p:nvPr/>
        </p:nvSpPr>
        <p:spPr>
          <a:xfrm>
            <a:off x="2821666" y="4533694"/>
            <a:ext cx="2666671" cy="2359999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548A8E-12E2-444D-ACE2-E20A3CA495AB}"/>
              </a:ext>
            </a:extLst>
          </p:cNvPr>
          <p:cNvSpPr txBox="1"/>
          <p:nvPr/>
        </p:nvSpPr>
        <p:spPr>
          <a:xfrm>
            <a:off x="1957647" y="5420105"/>
            <a:ext cx="4515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dirty="0"/>
              <a:t>Quality Control </a:t>
            </a:r>
          </a:p>
          <a:p>
            <a:pPr algn="ctr"/>
            <a:r>
              <a:rPr lang="en-HK" sz="2400" dirty="0"/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57AD09-DEE6-D546-9F3B-B059840C4579}"/>
              </a:ext>
            </a:extLst>
          </p:cNvPr>
          <p:cNvSpPr txBox="1"/>
          <p:nvPr/>
        </p:nvSpPr>
        <p:spPr>
          <a:xfrm>
            <a:off x="3965849" y="4362644"/>
            <a:ext cx="5994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dirty="0"/>
              <a:t>Meet safety, </a:t>
            </a:r>
          </a:p>
          <a:p>
            <a:pPr algn="ctr"/>
            <a:r>
              <a:rPr lang="en-HK" sz="2400" dirty="0"/>
              <a:t>Privacy, safety, reliability </a:t>
            </a:r>
          </a:p>
          <a:p>
            <a:pPr algn="ctr"/>
            <a:r>
              <a:rPr lang="en-HK" sz="2400" dirty="0"/>
              <a:t>and transparency </a:t>
            </a:r>
          </a:p>
          <a:p>
            <a:pPr algn="ctr"/>
            <a:r>
              <a:rPr lang="en-HK" sz="2400" dirty="0"/>
              <a:t>standards </a:t>
            </a:r>
            <a:endParaRPr lang="en-US" sz="2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4BF4CBA-E415-834D-BA25-FE25C9CB57EB}"/>
              </a:ext>
            </a:extLst>
          </p:cNvPr>
          <p:cNvSpPr/>
          <p:nvPr/>
        </p:nvSpPr>
        <p:spPr>
          <a:xfrm>
            <a:off x="9554484" y="4166189"/>
            <a:ext cx="2560065" cy="2386171"/>
          </a:xfrm>
          <a:prstGeom prst="ellipse">
            <a:avLst/>
          </a:prstGeom>
          <a:noFill/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3266D8-5068-2E44-9F96-D6AD13E2A56E}"/>
              </a:ext>
            </a:extLst>
          </p:cNvPr>
          <p:cNvSpPr txBox="1"/>
          <p:nvPr/>
        </p:nvSpPr>
        <p:spPr>
          <a:xfrm>
            <a:off x="8077588" y="1841265"/>
            <a:ext cx="5994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dirty="0"/>
              <a:t>Reduce workload</a:t>
            </a:r>
          </a:p>
          <a:p>
            <a:pPr algn="ctr"/>
            <a:r>
              <a:rPr lang="en-HK" sz="2400" dirty="0"/>
              <a:t>?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27036E2-B1AD-904C-BE8A-191D70BCA7D6}"/>
              </a:ext>
            </a:extLst>
          </p:cNvPr>
          <p:cNvSpPr/>
          <p:nvPr/>
        </p:nvSpPr>
        <p:spPr>
          <a:xfrm>
            <a:off x="9553066" y="929594"/>
            <a:ext cx="2829033" cy="2488577"/>
          </a:xfrm>
          <a:prstGeom prst="ellipse">
            <a:avLst/>
          </a:pr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985E2E-298F-1D4A-A678-A466BBE480AF}"/>
              </a:ext>
            </a:extLst>
          </p:cNvPr>
          <p:cNvSpPr txBox="1"/>
          <p:nvPr/>
        </p:nvSpPr>
        <p:spPr>
          <a:xfrm>
            <a:off x="227631" y="438742"/>
            <a:ext cx="2627935" cy="1569660"/>
          </a:xfrm>
          <a:prstGeom prst="rect">
            <a:avLst/>
          </a:prstGeom>
          <a:effectLst>
            <a:glow rad="190500">
              <a:schemeClr val="tx1"/>
            </a:glow>
          </a:effectLst>
        </p:spPr>
        <p:txBody>
          <a:bodyPr wrap="square" rtlCol="0">
            <a:spAutoFit/>
          </a:bodyPr>
          <a:lstStyle/>
          <a:p>
            <a:endParaRPr lang="en-HK" sz="2400" dirty="0"/>
          </a:p>
          <a:p>
            <a:r>
              <a:rPr lang="en-HK" sz="2400" dirty="0"/>
              <a:t>Lack of awareness  and confidence</a:t>
            </a:r>
          </a:p>
          <a:p>
            <a:endParaRPr lang="en-US" sz="24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4A9353-6011-3944-AE2C-9072EC6216F8}"/>
              </a:ext>
            </a:extLst>
          </p:cNvPr>
          <p:cNvSpPr/>
          <p:nvPr/>
        </p:nvSpPr>
        <p:spPr>
          <a:xfrm>
            <a:off x="18819" y="68628"/>
            <a:ext cx="2985429" cy="2525705"/>
          </a:xfrm>
          <a:prstGeom prst="ellipse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38777E-36E2-0748-A9E1-F1EE21E7B08C}"/>
              </a:ext>
            </a:extLst>
          </p:cNvPr>
          <p:cNvSpPr txBox="1"/>
          <p:nvPr/>
        </p:nvSpPr>
        <p:spPr>
          <a:xfrm>
            <a:off x="1038400" y="5163190"/>
            <a:ext cx="2174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dirty="0"/>
              <a:t>Lack of inter-operability and standardization</a:t>
            </a:r>
          </a:p>
          <a:p>
            <a:pPr algn="ctr"/>
            <a:endParaRPr lang="en-US" sz="24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8C9F641-58EA-3148-8051-8FF6B017BB04}"/>
              </a:ext>
            </a:extLst>
          </p:cNvPr>
          <p:cNvSpPr/>
          <p:nvPr/>
        </p:nvSpPr>
        <p:spPr>
          <a:xfrm>
            <a:off x="678512" y="4709501"/>
            <a:ext cx="2623677" cy="227189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CA0CE0-7764-D940-A98A-F79F746B5A4B}"/>
              </a:ext>
            </a:extLst>
          </p:cNvPr>
          <p:cNvSpPr txBox="1"/>
          <p:nvPr/>
        </p:nvSpPr>
        <p:spPr>
          <a:xfrm>
            <a:off x="7792676" y="1245143"/>
            <a:ext cx="1984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400" dirty="0"/>
              <a:t>Accessibility </a:t>
            </a:r>
          </a:p>
          <a:p>
            <a:endParaRPr lang="en-US" sz="24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B86C928-9D0D-C54F-A330-D1843C86EDA4}"/>
              </a:ext>
            </a:extLst>
          </p:cNvPr>
          <p:cNvSpPr/>
          <p:nvPr/>
        </p:nvSpPr>
        <p:spPr>
          <a:xfrm>
            <a:off x="7374353" y="568249"/>
            <a:ext cx="2560065" cy="218034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DE569F-6FE2-A34A-AA93-5119B6E3C8BA}"/>
              </a:ext>
            </a:extLst>
          </p:cNvPr>
          <p:cNvSpPr txBox="1"/>
          <p:nvPr/>
        </p:nvSpPr>
        <p:spPr>
          <a:xfrm>
            <a:off x="8083974" y="5532521"/>
            <a:ext cx="2156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400" b="1" dirty="0"/>
              <a:t>Ethics</a:t>
            </a:r>
          </a:p>
          <a:p>
            <a:pPr algn="ctr"/>
            <a:endParaRPr lang="en-US" sz="24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F4A8B88-DBD6-0840-BEFE-C0CF3978CA42}"/>
              </a:ext>
            </a:extLst>
          </p:cNvPr>
          <p:cNvSpPr/>
          <p:nvPr/>
        </p:nvSpPr>
        <p:spPr>
          <a:xfrm>
            <a:off x="7950296" y="4490093"/>
            <a:ext cx="2560065" cy="2386171"/>
          </a:xfrm>
          <a:prstGeom prst="ellipse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B0AF1-4F8E-CC40-B9BE-1697A54DFEE3}"/>
              </a:ext>
            </a:extLst>
          </p:cNvPr>
          <p:cNvSpPr txBox="1"/>
          <p:nvPr/>
        </p:nvSpPr>
        <p:spPr>
          <a:xfrm>
            <a:off x="65725" y="2830636"/>
            <a:ext cx="2976331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667" b="1" dirty="0"/>
              <a:t>Exceptionality vs meet the evidence based medicine current practices</a:t>
            </a:r>
            <a:endParaRPr lang="en-US" sz="2667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1D3E27C-1F00-A641-B324-DB7E59211A53}"/>
              </a:ext>
            </a:extLst>
          </p:cNvPr>
          <p:cNvSpPr/>
          <p:nvPr/>
        </p:nvSpPr>
        <p:spPr>
          <a:xfrm>
            <a:off x="123116" y="2388940"/>
            <a:ext cx="2985429" cy="2525705"/>
          </a:xfrm>
          <a:prstGeom prst="ellipse">
            <a:avLst/>
          </a:prstGeom>
          <a:noFill/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232811-227E-8BAC-6D04-CD2648FE17BE}"/>
              </a:ext>
            </a:extLst>
          </p:cNvPr>
          <p:cNvSpPr txBox="1"/>
          <p:nvPr/>
        </p:nvSpPr>
        <p:spPr>
          <a:xfrm>
            <a:off x="-120297" y="4671901"/>
            <a:ext cx="132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Algorithm bias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A614B54-4C38-6AF2-4C44-81FA71FD4359}"/>
              </a:ext>
            </a:extLst>
          </p:cNvPr>
          <p:cNvSpPr/>
          <p:nvPr/>
        </p:nvSpPr>
        <p:spPr>
          <a:xfrm>
            <a:off x="-28858" y="4451233"/>
            <a:ext cx="1189443" cy="1134312"/>
          </a:xfrm>
          <a:prstGeom prst="ellipse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9287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A2496F-179E-69FA-798F-0E4688FF9F0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HK" dirty="0"/>
              <a:t>AI in Cardiometabolic Disease Research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48A14A-0384-75FF-30BB-BFD3F93355D6}"/>
              </a:ext>
            </a:extLst>
          </p:cNvPr>
          <p:cNvSpPr txBox="1"/>
          <p:nvPr/>
        </p:nvSpPr>
        <p:spPr>
          <a:xfrm>
            <a:off x="645459" y="1185367"/>
            <a:ext cx="11381591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HK" b="1" dirty="0"/>
              <a:t>1. AI will help to enable earlier detection of cardiometabolic diseases</a:t>
            </a:r>
          </a:p>
          <a:p>
            <a:pPr>
              <a:buNone/>
            </a:pPr>
            <a:r>
              <a:rPr lang="en-HK" dirty="0"/>
              <a:t>Artificial intelligence can detect diseases </a:t>
            </a:r>
            <a:r>
              <a:rPr lang="en-HK" b="1" dirty="0"/>
              <a:t>before clinical symptoms appear</a:t>
            </a:r>
            <a:r>
              <a:rPr lang="en-HK" dirty="0"/>
              <a:t> by </a:t>
            </a:r>
            <a:r>
              <a:rPr lang="en-HK" dirty="0" err="1"/>
              <a:t>analyzing</a:t>
            </a:r>
            <a:r>
              <a:rPr lang="en-HK" dirty="0"/>
              <a:t> large datasets such as ECG signals, medical imaging, laboratory tests, and electronic health records.</a:t>
            </a:r>
          </a:p>
          <a:p>
            <a:pPr>
              <a:buNone/>
            </a:pPr>
            <a:endParaRPr lang="en-HK" dirty="0"/>
          </a:p>
          <a:p>
            <a:pPr>
              <a:buNone/>
            </a:pPr>
            <a:r>
              <a:rPr lang="en-HK" b="1" dirty="0"/>
              <a:t>2. AI will help to improve risk prediction and disease stratification</a:t>
            </a:r>
          </a:p>
          <a:p>
            <a:pPr>
              <a:buNone/>
            </a:pPr>
            <a:r>
              <a:rPr lang="en-HK" dirty="0"/>
              <a:t>Machine-learning models can </a:t>
            </a:r>
            <a:r>
              <a:rPr lang="en-HK" dirty="0" err="1"/>
              <a:t>analyze</a:t>
            </a:r>
            <a:r>
              <a:rPr lang="en-HK" dirty="0"/>
              <a:t> hundreds of variables simultaneously to estimate the </a:t>
            </a:r>
            <a:r>
              <a:rPr lang="en-HK" b="1" dirty="0"/>
              <a:t>future risk of cardiovascular and metabolic events</a:t>
            </a:r>
            <a:r>
              <a:rPr lang="en-HK" dirty="0"/>
              <a:t>.</a:t>
            </a:r>
            <a:br>
              <a:rPr lang="en-HK" dirty="0"/>
            </a:br>
            <a:endParaRPr lang="en-HK" dirty="0"/>
          </a:p>
          <a:p>
            <a:pPr>
              <a:buNone/>
            </a:pPr>
            <a:r>
              <a:rPr lang="en-HK" b="1" dirty="0"/>
              <a:t>3. AI  will support precision medicine and personalized treatment</a:t>
            </a:r>
          </a:p>
          <a:p>
            <a:pPr>
              <a:buNone/>
            </a:pPr>
            <a:r>
              <a:rPr lang="en-HK" dirty="0"/>
              <a:t>AI can identify </a:t>
            </a:r>
            <a:r>
              <a:rPr lang="en-HK" b="1" dirty="0"/>
              <a:t>which therapy works best for each patient</a:t>
            </a:r>
            <a:r>
              <a:rPr lang="en-HK" dirty="0"/>
              <a:t>, enabling more personalized healthcare.</a:t>
            </a:r>
            <a:br>
              <a:rPr lang="en-HK" dirty="0"/>
            </a:br>
            <a:endParaRPr lang="en-HK" dirty="0"/>
          </a:p>
          <a:p>
            <a:pPr>
              <a:buNone/>
            </a:pPr>
            <a:r>
              <a:rPr lang="en-HK" b="1" dirty="0"/>
              <a:t>4. AI will integrate multiple health data sources</a:t>
            </a:r>
          </a:p>
          <a:p>
            <a:pPr>
              <a:buNone/>
            </a:pPr>
            <a:r>
              <a:rPr lang="en-HK" dirty="0"/>
              <a:t>enables </a:t>
            </a:r>
            <a:r>
              <a:rPr lang="en-HK" b="1" dirty="0"/>
              <a:t>more comprehensive understanding of cardiometabolic diseases</a:t>
            </a:r>
            <a:r>
              <a:rPr lang="en-HK" dirty="0"/>
              <a:t>.</a:t>
            </a:r>
          </a:p>
          <a:p>
            <a:pPr>
              <a:buNone/>
            </a:pPr>
            <a:r>
              <a:rPr lang="en-HK" b="1" dirty="0"/>
              <a:t>Main implication:</a:t>
            </a:r>
            <a:r>
              <a:rPr lang="en-HK" dirty="0"/>
              <a:t> AI facilitates discovery of new biomarkers and disease mechanisms.</a:t>
            </a:r>
          </a:p>
          <a:p>
            <a:pPr>
              <a:buNone/>
            </a:pPr>
            <a:endParaRPr lang="en-HK" dirty="0"/>
          </a:p>
          <a:p>
            <a:pPr>
              <a:buNone/>
            </a:pPr>
            <a:r>
              <a:rPr lang="en-HK" b="1" dirty="0"/>
              <a:t>5. AI will transform prevention, monitoring and clinical research (drug discovery and development, population data analysis)</a:t>
            </a:r>
            <a:endParaRPr lang="en-HK" dirty="0"/>
          </a:p>
          <a:p>
            <a:pPr>
              <a:buNone/>
            </a:pPr>
            <a:r>
              <a:rPr lang="en-HK" dirty="0"/>
              <a:t>These advances have the potential to significantly reduce the global burden of cardiovascular and metabolic diseases.</a:t>
            </a:r>
          </a:p>
          <a:p>
            <a:pPr>
              <a:buNone/>
            </a:pP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4091639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42DA6F-4FD2-7CFA-89E3-3948CF77F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27" y="377952"/>
            <a:ext cx="9720071" cy="648004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9EF045-8203-4335-AA52-354499F268A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8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5F7E00-9C66-54BA-E854-AF863ABCA4A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HK" dirty="0"/>
              <a:t>Main uses of AI in cardiometabolic disease research.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C57C5-456D-F498-E03F-5C071B80DB4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49C79C-FF60-DBC4-D455-7F387511A82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1033" y="2069748"/>
            <a:ext cx="9429526" cy="371228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HK" b="1" dirty="0"/>
              <a:t>Early Disease Detection and Screening </a:t>
            </a:r>
          </a:p>
          <a:p>
            <a:pPr marL="457200" indent="-457200">
              <a:buAutoNum type="arabicPeriod"/>
            </a:pPr>
            <a:r>
              <a:rPr lang="en-HK" b="1" dirty="0"/>
              <a:t>Risk Prediction and Prognostic Modelling</a:t>
            </a:r>
          </a:p>
          <a:p>
            <a:pPr marL="457200" indent="-457200">
              <a:buAutoNum type="arabicPeriod"/>
            </a:pPr>
            <a:r>
              <a:rPr lang="en-HK" b="1" dirty="0"/>
              <a:t>Precision Medicine and Personalized Treatment</a:t>
            </a:r>
          </a:p>
          <a:p>
            <a:pPr marL="457200" indent="-457200">
              <a:buAutoNum type="arabicPeriod"/>
            </a:pPr>
            <a:r>
              <a:rPr lang="en-HK" b="1" dirty="0"/>
              <a:t>Medical Imaging Analysis</a:t>
            </a:r>
          </a:p>
          <a:p>
            <a:pPr marL="457200" indent="-457200">
              <a:buAutoNum type="arabicPeriod"/>
            </a:pPr>
            <a:r>
              <a:rPr lang="en-HK" b="1" dirty="0"/>
              <a:t>Digital Health and Remote Monitoring</a:t>
            </a:r>
          </a:p>
          <a:p>
            <a:pPr marL="457200" indent="-457200">
              <a:buAutoNum type="arabicPeriod"/>
            </a:pPr>
            <a:r>
              <a:rPr lang="en-HK" b="1" dirty="0"/>
              <a:t>Drug Discovery and Clinical Trial Optimization</a:t>
            </a:r>
          </a:p>
          <a:p>
            <a:pPr marL="457200" indent="-457200">
              <a:buAutoNum type="arabicPeriod"/>
            </a:pPr>
            <a:r>
              <a:rPr lang="en-HK" b="1" dirty="0"/>
              <a:t>Integration of Multi-Omics Data</a:t>
            </a:r>
          </a:p>
          <a:p>
            <a:pPr marL="457200" indent="-457200">
              <a:buAutoNum type="arabicPeriod"/>
            </a:pPr>
            <a:r>
              <a:rPr lang="en-HK" b="1" dirty="0"/>
              <a:t>Population Health and Public Health Research</a:t>
            </a:r>
            <a:endParaRPr lang="en-US" b="1" dirty="0"/>
          </a:p>
        </p:txBody>
      </p:sp>
      <p:pic>
        <p:nvPicPr>
          <p:cNvPr id="5" name="Picture 4" descr="A silhouette of two people&#10;&#10;AI-generated content may be incorrect.">
            <a:extLst>
              <a:ext uri="{FF2B5EF4-FFF2-40B4-BE49-F238E27FC236}">
                <a16:creationId xmlns:a16="http://schemas.microsoft.com/office/drawing/2014/main" id="{75302B90-6029-C2DB-DAEB-5D977F637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281" y="2218943"/>
            <a:ext cx="5367807" cy="2808197"/>
          </a:xfrm>
          <a:prstGeom prst="rect">
            <a:avLst/>
          </a:prstGeom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A4C8C3-E3C3-CD9C-E54D-5ACC519AC197}"/>
              </a:ext>
            </a:extLst>
          </p:cNvPr>
          <p:cNvSpPr txBox="1"/>
          <p:nvPr/>
        </p:nvSpPr>
        <p:spPr>
          <a:xfrm>
            <a:off x="6821636" y="5513144"/>
            <a:ext cx="49590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1100" b="0" i="0" dirty="0" err="1">
                <a:solidFill>
                  <a:srgbClr val="212121"/>
                </a:solidFill>
                <a:effectLst/>
                <a:latin typeface="system-ui"/>
              </a:rPr>
              <a:t>Lüscher</a:t>
            </a:r>
            <a:r>
              <a:rPr lang="en-HK" sz="1100" b="0" i="0" dirty="0">
                <a:solidFill>
                  <a:srgbClr val="212121"/>
                </a:solidFill>
                <a:effectLst/>
                <a:latin typeface="system-ui"/>
              </a:rPr>
              <a:t> TF. </a:t>
            </a:r>
            <a:r>
              <a:rPr lang="en-HK" sz="1100" b="0" i="0" dirty="0" err="1">
                <a:solidFill>
                  <a:srgbClr val="212121"/>
                </a:solidFill>
                <a:effectLst/>
                <a:latin typeface="system-ui"/>
              </a:rPr>
              <a:t>CardioMetabolic</a:t>
            </a:r>
            <a:r>
              <a:rPr lang="en-HK" sz="1100" b="0" i="0" dirty="0">
                <a:solidFill>
                  <a:srgbClr val="212121"/>
                </a:solidFill>
                <a:effectLst/>
                <a:latin typeface="system-ui"/>
              </a:rPr>
              <a:t> medicine: the advent of systems cardiology and the new cardiovascular generalist? </a:t>
            </a:r>
            <a:r>
              <a:rPr lang="en-HK" sz="1100" b="0" i="0" dirty="0" err="1">
                <a:solidFill>
                  <a:srgbClr val="212121"/>
                </a:solidFill>
                <a:effectLst/>
                <a:latin typeface="system-ui"/>
              </a:rPr>
              <a:t>Eur</a:t>
            </a:r>
            <a:r>
              <a:rPr lang="en-HK" sz="1100" b="0" i="0" dirty="0">
                <a:solidFill>
                  <a:srgbClr val="212121"/>
                </a:solidFill>
                <a:effectLst/>
                <a:latin typeface="system-ui"/>
              </a:rPr>
              <a:t> Heart J. 2025 Aug 21;46(32):3147-3150.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81555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5C17DD-EB7E-7EE5-0284-EE75D7E79A9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Natural History of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6D638-A1D3-2338-6B7F-D739AE20DC2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I feel great!!!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107B9-C62B-1AF5-242C-2BC1CCFF500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3536" y="1828059"/>
            <a:ext cx="4156075" cy="3712282"/>
          </a:xfrm>
        </p:spPr>
        <p:txBody>
          <a:bodyPr/>
          <a:lstStyle/>
          <a:p>
            <a:r>
              <a:rPr lang="en-US" dirty="0"/>
              <a:t>Symptoms + Signs</a:t>
            </a:r>
          </a:p>
          <a:p>
            <a:endParaRPr lang="en-US" dirty="0"/>
          </a:p>
          <a:p>
            <a:r>
              <a:rPr lang="en-US" dirty="0"/>
              <a:t>Diagnostic Testing Treatment </a:t>
            </a:r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C587ADAE-4621-F58C-4FC5-A7C8B542AFC8}"/>
              </a:ext>
            </a:extLst>
          </p:cNvPr>
          <p:cNvSpPr/>
          <p:nvPr/>
        </p:nvSpPr>
        <p:spPr>
          <a:xfrm>
            <a:off x="7010400" y="3316224"/>
            <a:ext cx="1548384" cy="1694688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2E455E-F7E0-B1E1-BA2A-23F03311C2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49" t="10908" r="14612" b="18921"/>
          <a:stretch>
            <a:fillRect/>
          </a:stretch>
        </p:blipFill>
        <p:spPr>
          <a:xfrm>
            <a:off x="3944389" y="1921425"/>
            <a:ext cx="2249147" cy="188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73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B7C78-45D2-F717-A98B-726F5D1C9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58C5C8-292C-5AC5-3C65-75631A0F8F6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Natural History of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27A53-46E9-202A-85B3-6B397CE9936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I feel great!!!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D0646-3CC1-0FFA-6949-178CCE3340B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3536" y="1828058"/>
            <a:ext cx="5608320" cy="4694661"/>
          </a:xfrm>
        </p:spPr>
        <p:txBody>
          <a:bodyPr/>
          <a:lstStyle/>
          <a:p>
            <a:r>
              <a:rPr lang="en-US" dirty="0"/>
              <a:t>Symptoms + Signs</a:t>
            </a:r>
          </a:p>
          <a:p>
            <a:endParaRPr lang="en-US" dirty="0"/>
          </a:p>
          <a:p>
            <a:r>
              <a:rPr lang="en-US" dirty="0"/>
              <a:t>Diagnostic Testing Treatment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It may be too LATE!! </a:t>
            </a:r>
          </a:p>
          <a:p>
            <a:r>
              <a:rPr lang="en-US" b="1" dirty="0"/>
              <a:t>First event can be Heart Attract, Stroke, SCD</a:t>
            </a:r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B4B2E3BE-F5F4-6AA3-290A-053A986C172E}"/>
              </a:ext>
            </a:extLst>
          </p:cNvPr>
          <p:cNvSpPr/>
          <p:nvPr/>
        </p:nvSpPr>
        <p:spPr>
          <a:xfrm>
            <a:off x="7010400" y="3316224"/>
            <a:ext cx="1548384" cy="1694688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0F4DA99-60F2-62B4-BF56-9261EE4306CB}"/>
              </a:ext>
            </a:extLst>
          </p:cNvPr>
          <p:cNvSpPr/>
          <p:nvPr/>
        </p:nvSpPr>
        <p:spPr>
          <a:xfrm>
            <a:off x="6288562" y="5877287"/>
            <a:ext cx="3742944" cy="6217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3276-C225-C399-BE6F-4D664863A0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49" t="10908" r="14612" b="18921"/>
          <a:stretch>
            <a:fillRect/>
          </a:stretch>
        </p:blipFill>
        <p:spPr>
          <a:xfrm>
            <a:off x="3944389" y="1921425"/>
            <a:ext cx="2249147" cy="188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54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DC99E-6052-B1A4-802D-9FEBCD352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B51218-EFFC-3E0E-A67F-F2CF92C39F0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Natural History of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971A8-CF4F-6C50-F570-3B257E1B3B3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I feel great!!!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644CC-F53B-FFEF-199D-157E71BD2B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3536" y="1828058"/>
            <a:ext cx="5608320" cy="4694661"/>
          </a:xfrm>
        </p:spPr>
        <p:txBody>
          <a:bodyPr/>
          <a:lstStyle/>
          <a:p>
            <a:r>
              <a:rPr lang="en-US" dirty="0"/>
              <a:t>Symptoms + Signs</a:t>
            </a:r>
          </a:p>
          <a:p>
            <a:endParaRPr lang="en-US" dirty="0"/>
          </a:p>
          <a:p>
            <a:r>
              <a:rPr lang="en-US" dirty="0"/>
              <a:t>Diagnostic Testing Treatment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It may be too LATE!! </a:t>
            </a:r>
          </a:p>
          <a:p>
            <a:r>
              <a:rPr lang="en-US" b="1" dirty="0"/>
              <a:t>First event can be Heart Attract, Stroke, SCD</a:t>
            </a:r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0B51E54A-1F7B-116E-33AF-3632E82D417A}"/>
              </a:ext>
            </a:extLst>
          </p:cNvPr>
          <p:cNvSpPr/>
          <p:nvPr/>
        </p:nvSpPr>
        <p:spPr>
          <a:xfrm>
            <a:off x="7010400" y="3316224"/>
            <a:ext cx="1548384" cy="1694688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998BF13-6917-3AC6-E187-325704E5BCD0}"/>
              </a:ext>
            </a:extLst>
          </p:cNvPr>
          <p:cNvSpPr/>
          <p:nvPr/>
        </p:nvSpPr>
        <p:spPr>
          <a:xfrm>
            <a:off x="6288562" y="5877287"/>
            <a:ext cx="3742944" cy="6217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64EAB34-97D1-A222-17EF-4550A3784532}"/>
              </a:ext>
            </a:extLst>
          </p:cNvPr>
          <p:cNvSpPr/>
          <p:nvPr/>
        </p:nvSpPr>
        <p:spPr>
          <a:xfrm>
            <a:off x="554327" y="4389121"/>
            <a:ext cx="3742944" cy="6217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0032AE-F425-0922-1D75-685463D8BB3C}"/>
              </a:ext>
            </a:extLst>
          </p:cNvPr>
          <p:cNvSpPr txBox="1"/>
          <p:nvPr/>
        </p:nvSpPr>
        <p:spPr>
          <a:xfrm>
            <a:off x="634184" y="2619348"/>
            <a:ext cx="33771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Metabolic and physiologic abnormalities develop over years!</a:t>
            </a:r>
          </a:p>
          <a:p>
            <a:r>
              <a:rPr lang="en-US" dirty="0"/>
              <a:t>Waiting for signs and symptoms before diagnosing has been done for 2000 years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We can do better with AI!!!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9B2A70-5F36-7475-3272-928E62AA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49" t="10908" r="14612" b="18921"/>
          <a:stretch>
            <a:fillRect/>
          </a:stretch>
        </p:blipFill>
        <p:spPr>
          <a:xfrm>
            <a:off x="3944389" y="1921425"/>
            <a:ext cx="2249147" cy="188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63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CA03E-5D28-7762-4442-2D84D5FE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B385D0F-46C2-7A8F-4327-2CF44C3F9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" y="1"/>
            <a:ext cx="11534040" cy="63563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57978-345D-DA82-C07F-D8DCB2D79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EC29BB24-E4E9-D346-9368-5D2682692B28}" type="slidenum">
              <a:rPr lang="es-E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09585"/>
              <a:t>7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4338" name="Picture 2" descr="Addressing the European technology gap | McKinsey">
            <a:extLst>
              <a:ext uri="{FF2B5EF4-FFF2-40B4-BE49-F238E27FC236}">
                <a16:creationId xmlns:a16="http://schemas.microsoft.com/office/drawing/2014/main" id="{42F35709-E097-A260-BAF8-09F5CBB13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47359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891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9973-6948-CA3D-FB50-0475D764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2E902-C618-C020-12F9-E51F2A28C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D182A-77BC-81C3-6A76-7CBBC7D36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EC29BB24-E4E9-D346-9368-5D2682692B28}" type="slidenum">
              <a:rPr lang="es-E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09585"/>
              <a:t>8</a:t>
            </a:fld>
            <a:endParaRPr lang="es-E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AI will add 16 trillion to the global economy by 2030 - via @wef - - ArtificialIntelligence Fintech HealthTech Retail - @vinod1975 @Paula_Picca">
            <a:hlinkClick r:id="" action="ppaction://media"/>
            <a:extLst>
              <a:ext uri="{FF2B5EF4-FFF2-40B4-BE49-F238E27FC236}">
                <a16:creationId xmlns:a16="http://schemas.microsoft.com/office/drawing/2014/main" id="{992683A3-1CAE-AFE8-C6A2-F759F2A293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6904" y="221152"/>
            <a:ext cx="5979083" cy="597908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2" name="Picture 2" descr="Basics of artificial intelligence (AI), machine learning (ML), and deep                     learning. Artificial intelligence describes the use of computational techniques                     to perform tasks characteristic of human intelligence. ML is a subfield of AI                     that enables computers to automatically learn by being exposed to large amounts                     of data. Deep learning is a specific form of ML that uses multilayered                     artificial neural networks to make predictions directly from input                     data.">
            <a:extLst>
              <a:ext uri="{FF2B5EF4-FFF2-40B4-BE49-F238E27FC236}">
                <a16:creationId xmlns:a16="http://schemas.microsoft.com/office/drawing/2014/main" id="{9339BC7A-0ED7-74E6-A2E5-46F95C3F7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3549"/>
          <a:stretch/>
        </p:blipFill>
        <p:spPr bwMode="auto">
          <a:xfrm>
            <a:off x="-1" y="247644"/>
            <a:ext cx="5984855" cy="583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43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872A5-7CA8-8D98-5205-0FDDDAD21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29BC57-7D0E-6A76-428A-DB8728F73BC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HK" dirty="0"/>
              <a:t>Early Disease Detection and Screening 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230FC-AE6E-213B-B906-DB5F6AE197A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3F207-D1BC-91B1-C43B-CFF62F0E00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6" y="1720497"/>
            <a:ext cx="9429526" cy="37122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Impact</a:t>
            </a:r>
          </a:p>
          <a:p>
            <a:pPr lvl="1"/>
            <a:r>
              <a:rPr lang="en-HK" dirty="0"/>
              <a:t>Earlier diagnosis</a:t>
            </a:r>
          </a:p>
          <a:p>
            <a:pPr lvl="1"/>
            <a:r>
              <a:rPr lang="en-HK" dirty="0"/>
              <a:t>Prevention of complications</a:t>
            </a:r>
          </a:p>
          <a:p>
            <a:pPr lvl="1"/>
            <a:r>
              <a:rPr lang="en-HK" dirty="0"/>
              <a:t>Screening of large populations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Example applications:</a:t>
            </a:r>
          </a:p>
          <a:p>
            <a:pPr lvl="1"/>
            <a:r>
              <a:rPr lang="en-HK" dirty="0"/>
              <a:t>Deep-learning ECG models predicting </a:t>
            </a:r>
            <a:r>
              <a:rPr lang="en-HK" b="1" dirty="0"/>
              <a:t>left ventricular dysfunction</a:t>
            </a:r>
            <a:endParaRPr lang="en-HK" dirty="0"/>
          </a:p>
          <a:p>
            <a:pPr lvl="1"/>
            <a:r>
              <a:rPr lang="en-HK" dirty="0"/>
              <a:t>AI algorithms detecting </a:t>
            </a:r>
            <a:r>
              <a:rPr lang="en-HK" b="1" dirty="0"/>
              <a:t>silent myocardial infarction</a:t>
            </a:r>
          </a:p>
          <a:p>
            <a:pPr lvl="1"/>
            <a:r>
              <a:rPr lang="en-HK" dirty="0"/>
              <a:t>Detect </a:t>
            </a:r>
            <a:r>
              <a:rPr lang="en-HK" b="1" dirty="0"/>
              <a:t>heart failure</a:t>
            </a:r>
            <a:r>
              <a:rPr lang="en-HK" dirty="0"/>
              <a:t> from ECG signals.</a:t>
            </a:r>
          </a:p>
          <a:p>
            <a:pPr lvl="1"/>
            <a:r>
              <a:rPr lang="en-HK" dirty="0"/>
              <a:t>Identify </a:t>
            </a:r>
            <a:r>
              <a:rPr lang="en-HK" b="1" dirty="0"/>
              <a:t>diabetes risk</a:t>
            </a:r>
            <a:r>
              <a:rPr lang="en-HK" dirty="0"/>
              <a:t> using electronic health records.</a:t>
            </a:r>
          </a:p>
          <a:p>
            <a:pPr lvl="1"/>
            <a:r>
              <a:rPr lang="en-HK" dirty="0"/>
              <a:t>Detect </a:t>
            </a:r>
            <a:r>
              <a:rPr lang="en-HK" b="1" dirty="0"/>
              <a:t>hypertrophic cardiomyopathy</a:t>
            </a:r>
            <a:r>
              <a:rPr lang="en-HK" dirty="0"/>
              <a:t> from imaging.</a:t>
            </a:r>
          </a:p>
          <a:p>
            <a:pPr lvl="1"/>
            <a:r>
              <a:rPr lang="en-HK" dirty="0"/>
              <a:t>Predict </a:t>
            </a:r>
            <a:r>
              <a:rPr lang="en-HK" b="1" dirty="0"/>
              <a:t>chronic kidney disease</a:t>
            </a:r>
            <a:r>
              <a:rPr lang="en-HK" dirty="0"/>
              <a:t> before decline in kidney 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dirty="0"/>
              <a:t>Typical data used</a:t>
            </a:r>
            <a:endParaRPr lang="en-HK" dirty="0"/>
          </a:p>
          <a:p>
            <a:pPr lvl="1"/>
            <a:r>
              <a:rPr lang="en-HK" dirty="0"/>
              <a:t>ECG, Laboratory biomarkers, Electronic health records</a:t>
            </a:r>
          </a:p>
          <a:p>
            <a:endParaRPr lang="en-HK" b="1" dirty="0"/>
          </a:p>
          <a:p>
            <a:pPr lvl="1"/>
            <a:endParaRPr lang="en-HK" b="1" dirty="0"/>
          </a:p>
          <a:p>
            <a:pPr lvl="1"/>
            <a:endParaRPr lang="en-HK" b="1" dirty="0"/>
          </a:p>
          <a:p>
            <a:endParaRPr lang="en-HK" dirty="0"/>
          </a:p>
          <a:p>
            <a:pPr marL="1143000" lvl="1" indent="-457200">
              <a:buAutoNum type="arabicPeriod"/>
            </a:pP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466807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AE1022"/>
      </a:accent1>
      <a:accent2>
        <a:srgbClr val="878787"/>
      </a:accent2>
      <a:accent3>
        <a:srgbClr val="D0D0D0"/>
      </a:accent3>
      <a:accent4>
        <a:srgbClr val="ECEEF2"/>
      </a:accent4>
      <a:accent5>
        <a:srgbClr val="FEFFFF"/>
      </a:accent5>
      <a:accent6>
        <a:srgbClr val="FEFFFF"/>
      </a:accent6>
      <a:hlink>
        <a:srgbClr val="0070C0"/>
      </a:hlink>
      <a:folHlink>
        <a:srgbClr val="0070C0"/>
      </a:folHlink>
    </a:clrScheme>
    <a:fontScheme name="Custom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1132</Words>
  <Application>Microsoft Macintosh PowerPoint</Application>
  <PresentationFormat>Widescreen</PresentationFormat>
  <Paragraphs>221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Aptos</vt:lpstr>
      <vt:lpstr>Arial</vt:lpstr>
      <vt:lpstr>Barlow Regular</vt:lpstr>
      <vt:lpstr>Calibri</vt:lpstr>
      <vt:lpstr>Calibri Light</vt:lpstr>
      <vt:lpstr>Open Sans</vt:lpstr>
      <vt:lpstr>system-ui</vt:lpstr>
      <vt:lpstr>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Gaps in knowledge / barriers to implementation / Key Challenges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Yasmin Gratton</dc:creator>
  <cp:lastModifiedBy>Ruben Casado Arroyo</cp:lastModifiedBy>
  <cp:revision>118</cp:revision>
  <dcterms:created xsi:type="dcterms:W3CDTF">2025-03-26T14:03:13Z</dcterms:created>
  <dcterms:modified xsi:type="dcterms:W3CDTF">2026-03-19T11:25:07Z</dcterms:modified>
</cp:coreProperties>
</file>