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5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6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53" r:id="rId1"/>
    <p:sldMasterId id="2147484732" r:id="rId2"/>
    <p:sldMasterId id="2147484966" r:id="rId3"/>
    <p:sldMasterId id="2147484988" r:id="rId4"/>
    <p:sldMasterId id="2147484995" r:id="rId5"/>
    <p:sldMasterId id="2147484999" r:id="rId6"/>
    <p:sldMasterId id="2147485003" r:id="rId7"/>
  </p:sldMasterIdLst>
  <p:notesMasterIdLst>
    <p:notesMasterId r:id="rId27"/>
  </p:notesMasterIdLst>
  <p:handoutMasterIdLst>
    <p:handoutMasterId r:id="rId28"/>
  </p:handoutMasterIdLst>
  <p:sldIdLst>
    <p:sldId id="2147481681" r:id="rId8"/>
    <p:sldId id="2147480946" r:id="rId9"/>
    <p:sldId id="2147481683" r:id="rId10"/>
    <p:sldId id="2147481673" r:id="rId11"/>
    <p:sldId id="2147481601" r:id="rId12"/>
    <p:sldId id="2147481039" r:id="rId13"/>
    <p:sldId id="2147481688" r:id="rId14"/>
    <p:sldId id="2147481926" r:id="rId15"/>
    <p:sldId id="2147481176" r:id="rId16"/>
    <p:sldId id="2147481934" r:id="rId17"/>
    <p:sldId id="2147481710" r:id="rId18"/>
    <p:sldId id="2147481935" r:id="rId19"/>
    <p:sldId id="2147481713" r:id="rId20"/>
    <p:sldId id="2147481714" r:id="rId21"/>
    <p:sldId id="2147481932" r:id="rId22"/>
    <p:sldId id="2147481936" r:id="rId23"/>
    <p:sldId id="2147481937" r:id="rId24"/>
    <p:sldId id="2147481181" r:id="rId25"/>
    <p:sldId id="2147481707" r:id="rId26"/>
  </p:sldIdLst>
  <p:sldSz cx="12192000" cy="6858000"/>
  <p:notesSz cx="6858000" cy="9144000"/>
  <p:defaultTextStyle>
    <a:defPPr>
      <a:defRPr lang="en-US"/>
    </a:defPPr>
    <a:lvl1pPr marL="0" algn="l" defTabSz="91172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5791" algn="l" defTabSz="91172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1725" algn="l" defTabSz="91172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67586" algn="l" defTabSz="91172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3448" algn="l" defTabSz="91172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79382" algn="l" defTabSz="91172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35170" algn="l" defTabSz="91172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0963" algn="l" defTabSz="91172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46755" algn="l" defTabSz="911725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7" userDrawn="1">
          <p15:clr>
            <a:srgbClr val="A4A3A4"/>
          </p15:clr>
        </p15:guide>
        <p15:guide id="3" orient="horz" userDrawn="1">
          <p15:clr>
            <a:srgbClr val="A4A3A4"/>
          </p15:clr>
        </p15:guide>
        <p15:guide id="5" orient="horz" pos="3203" userDrawn="1">
          <p15:clr>
            <a:srgbClr val="A4A3A4"/>
          </p15:clr>
        </p15:guide>
        <p15:guide id="7" orient="horz" pos="3657" userDrawn="1">
          <p15:clr>
            <a:srgbClr val="A4A3A4"/>
          </p15:clr>
        </p15:guide>
        <p15:guide id="8" pos="7423" userDrawn="1">
          <p15:clr>
            <a:srgbClr val="A4A3A4"/>
          </p15:clr>
        </p15:guide>
        <p15:guide id="9" orient="horz" pos="3475" userDrawn="1">
          <p15:clr>
            <a:srgbClr val="A4A3A4"/>
          </p15:clr>
        </p15:guide>
        <p15:guide id="10" orient="horz" pos="3997" userDrawn="1">
          <p15:clr>
            <a:srgbClr val="A4A3A4"/>
          </p15:clr>
        </p15:guide>
        <p15:guide id="12" orient="horz" pos="3362" userDrawn="1">
          <p15:clr>
            <a:srgbClr val="A4A3A4"/>
          </p15:clr>
        </p15:guide>
        <p15:guide id="13" orient="horz" pos="3090" userDrawn="1">
          <p15:clr>
            <a:srgbClr val="A4A3A4"/>
          </p15:clr>
        </p15:guide>
        <p15:guide id="14" pos="3160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  <p15:guide id="16" pos="352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1435724-94C0-1C44-44B9-C637296F7E0F}" name="Julian, Benisha" initials="BJ" userId="S::bjulian@webmd.net::f0390ead-9bd7-4842-9f68-3ef586e44f21" providerId="AD"/>
  <p188:author id="{DD8E4F82-4E14-2CD3-8C5A-6C8DB4D8687F}" name="Legg, Ewen" initials="EL" userId="S::elegg@webmd.net::f8388ce4-b30a-44b5-bc3d-a933be1effa2" providerId="AD"/>
  <p188:author id="{B805DF8D-ABA6-513B-3F12-4D691DFA9E1F}" name="Deanfield" initials="D" userId="Deanfield" providerId="None"/>
  <p188:author id="{654171B8-E1D4-619B-99F0-D0C09427A0EB}" name="Frassetto, Donna" initials="FD" userId="S::dfrassetto@medscape.net::bb5e3b4b-d8c7-4dde-a8d0-10ac767a3551" providerId="AD"/>
  <p188:author id="{EE7A2FDD-649F-0734-CAF9-7477B01FF2F2}" name="Moreira da Silva, Rita" initials="MdSR" userId="S::rdasilva@webmd.net::435227d2-d79e-4c1e-b149-a79e55bc8b8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mma None" initials="EN" lastIdx="2" clrIdx="0">
    <p:extLst>
      <p:ext uri="{19B8F6BF-5375-455C-9EA6-DF929625EA0E}">
        <p15:presenceInfo xmlns:p15="http://schemas.microsoft.com/office/powerpoint/2012/main" userId="8a929ca8766503a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97DE"/>
    <a:srgbClr val="002060"/>
    <a:srgbClr val="D8EAF8"/>
    <a:srgbClr val="A8C3E6"/>
    <a:srgbClr val="0069AA"/>
    <a:srgbClr val="F3C571"/>
    <a:srgbClr val="62C17A"/>
    <a:srgbClr val="109874"/>
    <a:srgbClr val="D9D9D9"/>
    <a:srgbClr val="009F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664" autoAdjust="0"/>
    <p:restoredTop sz="84245" autoAdjust="0"/>
  </p:normalViewPr>
  <p:slideViewPr>
    <p:cSldViewPr snapToGrid="0" showGuides="1">
      <p:cViewPr>
        <p:scale>
          <a:sx n="90" d="100"/>
          <a:sy n="90" d="100"/>
        </p:scale>
        <p:origin x="1224" y="320"/>
      </p:cViewPr>
      <p:guideLst>
        <p:guide orient="horz" pos="527"/>
        <p:guide orient="horz"/>
        <p:guide orient="horz" pos="3203"/>
        <p:guide orient="horz" pos="3657"/>
        <p:guide pos="7423"/>
        <p:guide orient="horz" pos="3475"/>
        <p:guide orient="horz" pos="3997"/>
        <p:guide orient="horz" pos="3362"/>
        <p:guide orient="horz" pos="3090"/>
        <p:guide pos="3160"/>
        <p:guide orient="horz" pos="2160"/>
        <p:guide pos="3522"/>
      </p:guideLst>
    </p:cSldViewPr>
  </p:slideViewPr>
  <p:outlineViewPr>
    <p:cViewPr>
      <p:scale>
        <a:sx n="33" d="100"/>
        <a:sy n="33" d="100"/>
      </p:scale>
      <p:origin x="0" y="-10008"/>
    </p:cViewPr>
  </p:outlineViewPr>
  <p:notesTextViewPr>
    <p:cViewPr>
      <p:scale>
        <a:sx n="105" d="100"/>
        <a:sy n="10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81" d="100"/>
          <a:sy n="81" d="100"/>
        </p:scale>
        <p:origin x="38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microsoft.com/office/2018/10/relationships/authors" Target="author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0E2094-BE3F-4483-AB38-918AF40F0A1C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A44967C-E631-4C55-829A-AF19DB93D242}">
      <dgm:prSet phldrT="[Text]"/>
      <dgm:spPr>
        <a:blipFill dpi="0" rotWithShape="0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6360" r="6360"/>
          </a:stretch>
        </a:blipFill>
        <a:ln>
          <a:solidFill>
            <a:srgbClr val="C00000"/>
          </a:solidFill>
        </a:ln>
      </dgm:spPr>
      <dgm:t>
        <a:bodyPr/>
        <a:lstStyle/>
        <a:p>
          <a:endParaRPr lang="en-GB" dirty="0"/>
        </a:p>
        <a:p>
          <a:endParaRPr lang="en-GB" dirty="0"/>
        </a:p>
      </dgm:t>
    </dgm:pt>
    <dgm:pt modelId="{1CEB9145-C3AB-47A3-B1EB-0940195BC6A0}" type="parTrans" cxnId="{4271919A-E3C1-4966-9A04-88ABB1FEC5EF}">
      <dgm:prSet/>
      <dgm:spPr/>
      <dgm:t>
        <a:bodyPr/>
        <a:lstStyle/>
        <a:p>
          <a:endParaRPr lang="en-GB"/>
        </a:p>
      </dgm:t>
    </dgm:pt>
    <dgm:pt modelId="{7AA56D33-EC65-426C-B3B0-B55370B94E85}" type="sibTrans" cxnId="{4271919A-E3C1-4966-9A04-88ABB1FEC5EF}">
      <dgm:prSet/>
      <dgm:spPr>
        <a:ln w="57150">
          <a:solidFill>
            <a:srgbClr val="C00000"/>
          </a:solidFill>
        </a:ln>
      </dgm:spPr>
      <dgm:t>
        <a:bodyPr/>
        <a:lstStyle/>
        <a:p>
          <a:endParaRPr lang="en-GB"/>
        </a:p>
      </dgm:t>
    </dgm:pt>
    <dgm:pt modelId="{12894C77-C919-4255-9194-DCB6A3C6424F}">
      <dgm:prSet phldrT="[Text]"/>
      <dgm:spPr>
        <a:blipFill dpi="0" rotWithShape="0"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383" r="383"/>
          </a:stretch>
        </a:blipFill>
        <a:ln>
          <a:solidFill>
            <a:srgbClr val="C00000"/>
          </a:solidFill>
        </a:ln>
      </dgm:spPr>
      <dgm:t>
        <a:bodyPr/>
        <a:lstStyle/>
        <a:p>
          <a:endParaRPr lang="en-GB" dirty="0"/>
        </a:p>
        <a:p>
          <a:endParaRPr lang="en-GB" dirty="0"/>
        </a:p>
      </dgm:t>
    </dgm:pt>
    <dgm:pt modelId="{4E73624D-297F-42ED-8450-750C5C7711E9}" type="parTrans" cxnId="{9DAD2614-B99F-43A3-9072-329F04352628}">
      <dgm:prSet/>
      <dgm:spPr/>
      <dgm:t>
        <a:bodyPr/>
        <a:lstStyle/>
        <a:p>
          <a:endParaRPr lang="en-GB"/>
        </a:p>
      </dgm:t>
    </dgm:pt>
    <dgm:pt modelId="{07804217-3159-4E45-84E2-5900924C2595}" type="sibTrans" cxnId="{9DAD2614-B99F-43A3-9072-329F04352628}">
      <dgm:prSet/>
      <dgm:spPr>
        <a:ln w="57150">
          <a:solidFill>
            <a:srgbClr val="C00000"/>
          </a:solidFill>
        </a:ln>
      </dgm:spPr>
      <dgm:t>
        <a:bodyPr/>
        <a:lstStyle/>
        <a:p>
          <a:endParaRPr lang="en-GB"/>
        </a:p>
      </dgm:t>
    </dgm:pt>
    <dgm:pt modelId="{85558603-C220-4207-9273-3BEB1564920D}">
      <dgm:prSet phldrT="[Text]"/>
      <dgm:spPr>
        <a:blipFill rotWithShape="0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C00000"/>
          </a:solidFill>
        </a:ln>
      </dgm:spPr>
      <dgm:t>
        <a:bodyPr/>
        <a:lstStyle/>
        <a:p>
          <a:endParaRPr lang="en-GB" dirty="0"/>
        </a:p>
      </dgm:t>
    </dgm:pt>
    <dgm:pt modelId="{9BF90E49-1509-4C6E-B094-27533172545D}" type="parTrans" cxnId="{0AF503EA-6DB9-4A5E-9EF5-8CED09A0CB05}">
      <dgm:prSet/>
      <dgm:spPr/>
      <dgm:t>
        <a:bodyPr/>
        <a:lstStyle/>
        <a:p>
          <a:endParaRPr lang="en-GB"/>
        </a:p>
      </dgm:t>
    </dgm:pt>
    <dgm:pt modelId="{857EC62B-76A4-4103-9FC5-CDA3BFBED7FE}" type="sibTrans" cxnId="{0AF503EA-6DB9-4A5E-9EF5-8CED09A0CB05}">
      <dgm:prSet/>
      <dgm:spPr>
        <a:ln w="57150">
          <a:solidFill>
            <a:srgbClr val="C00000"/>
          </a:solidFill>
        </a:ln>
      </dgm:spPr>
      <dgm:t>
        <a:bodyPr/>
        <a:lstStyle/>
        <a:p>
          <a:endParaRPr lang="en-GB"/>
        </a:p>
      </dgm:t>
    </dgm:pt>
    <dgm:pt modelId="{8689F8DF-6A30-48E0-80E4-DA4052A252FC}">
      <dgm:prSet phldrT="[Text]"/>
      <dgm:spPr>
        <a:blipFill dpi="0" rotWithShape="0">
          <a:blip xmlns:r="http://schemas.openxmlformats.org/officeDocument/2006/relationships"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12778" r="12778"/>
          </a:stretch>
        </a:blipFill>
        <a:ln>
          <a:solidFill>
            <a:srgbClr val="C00000"/>
          </a:solidFill>
        </a:ln>
      </dgm:spPr>
      <dgm:t>
        <a:bodyPr/>
        <a:lstStyle/>
        <a:p>
          <a:endParaRPr lang="en-GB" dirty="0"/>
        </a:p>
        <a:p>
          <a:endParaRPr lang="en-GB" dirty="0"/>
        </a:p>
      </dgm:t>
    </dgm:pt>
    <dgm:pt modelId="{74862CCF-043B-4348-AC67-61D1EDA9E733}" type="parTrans" cxnId="{9111E7C4-1AB7-4042-B884-1D99F9408502}">
      <dgm:prSet/>
      <dgm:spPr/>
      <dgm:t>
        <a:bodyPr/>
        <a:lstStyle/>
        <a:p>
          <a:endParaRPr lang="en-GB"/>
        </a:p>
      </dgm:t>
    </dgm:pt>
    <dgm:pt modelId="{E5308C5D-42CA-4AA1-ADA2-0317DED90607}" type="sibTrans" cxnId="{9111E7C4-1AB7-4042-B884-1D99F9408502}">
      <dgm:prSet/>
      <dgm:spPr>
        <a:ln w="57150">
          <a:solidFill>
            <a:srgbClr val="C00000"/>
          </a:solidFill>
        </a:ln>
      </dgm:spPr>
      <dgm:t>
        <a:bodyPr/>
        <a:lstStyle/>
        <a:p>
          <a:endParaRPr lang="en-GB"/>
        </a:p>
      </dgm:t>
    </dgm:pt>
    <dgm:pt modelId="{46D2C7E7-F914-4068-8AC9-61DC14910D83}">
      <dgm:prSet phldrT="[Text]"/>
      <dgm:spPr>
        <a:blipFill dpi="0" rotWithShape="0">
          <a:blip xmlns:r="http://schemas.openxmlformats.org/officeDocument/2006/relationships"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11443" r="11443"/>
          </a:stretch>
        </a:blipFill>
        <a:ln>
          <a:solidFill>
            <a:srgbClr val="C00000"/>
          </a:solidFill>
        </a:ln>
      </dgm:spPr>
      <dgm:t>
        <a:bodyPr/>
        <a:lstStyle/>
        <a:p>
          <a:endParaRPr lang="en-GB" dirty="0"/>
        </a:p>
        <a:p>
          <a:endParaRPr lang="en-GB" dirty="0"/>
        </a:p>
      </dgm:t>
    </dgm:pt>
    <dgm:pt modelId="{D0280D53-28BA-47DB-93AF-D877E3CBDB14}" type="parTrans" cxnId="{E4FC799E-CEEF-420C-B845-4BAAE73C773D}">
      <dgm:prSet/>
      <dgm:spPr/>
      <dgm:t>
        <a:bodyPr/>
        <a:lstStyle/>
        <a:p>
          <a:endParaRPr lang="en-GB"/>
        </a:p>
      </dgm:t>
    </dgm:pt>
    <dgm:pt modelId="{E3624EA1-FB2D-4B50-BEB0-9A2873D86BA1}" type="sibTrans" cxnId="{E4FC799E-CEEF-420C-B845-4BAAE73C773D}">
      <dgm:prSet/>
      <dgm:spPr>
        <a:ln w="57150">
          <a:solidFill>
            <a:srgbClr val="C00000"/>
          </a:solidFill>
        </a:ln>
      </dgm:spPr>
      <dgm:t>
        <a:bodyPr/>
        <a:lstStyle/>
        <a:p>
          <a:endParaRPr lang="en-GB"/>
        </a:p>
      </dgm:t>
    </dgm:pt>
    <dgm:pt modelId="{8929C1E5-7326-44BC-A199-B110280D6086}">
      <dgm:prSet phldrT="[Text]"/>
      <dgm:spPr>
        <a:blipFill dpi="0" rotWithShape="0">
          <a:blip xmlns:r="http://schemas.openxmlformats.org/officeDocument/2006/relationships"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9657" t="6557" r="9657" b="6557"/>
          </a:stretch>
        </a:blipFill>
        <a:ln>
          <a:solidFill>
            <a:srgbClr val="C00000"/>
          </a:solidFill>
        </a:ln>
      </dgm:spPr>
      <dgm:t>
        <a:bodyPr/>
        <a:lstStyle/>
        <a:p>
          <a:endParaRPr lang="en-GB" dirty="0"/>
        </a:p>
      </dgm:t>
    </dgm:pt>
    <dgm:pt modelId="{EAE698FD-04BE-43E1-81D2-E927A99C37B2}" type="parTrans" cxnId="{E8F50D3B-BF87-4E25-AE77-85320CD148A9}">
      <dgm:prSet/>
      <dgm:spPr/>
      <dgm:t>
        <a:bodyPr/>
        <a:lstStyle/>
        <a:p>
          <a:endParaRPr lang="en-GB"/>
        </a:p>
      </dgm:t>
    </dgm:pt>
    <dgm:pt modelId="{B7546132-4D0D-4A26-B256-88236C8AFFC2}" type="sibTrans" cxnId="{E8F50D3B-BF87-4E25-AE77-85320CD148A9}">
      <dgm:prSet/>
      <dgm:spPr>
        <a:ln w="57150">
          <a:solidFill>
            <a:srgbClr val="C00000"/>
          </a:solidFill>
        </a:ln>
      </dgm:spPr>
      <dgm:t>
        <a:bodyPr/>
        <a:lstStyle/>
        <a:p>
          <a:endParaRPr lang="en-GB">
            <a:solidFill>
              <a:srgbClr val="C00000"/>
            </a:solidFill>
          </a:endParaRPr>
        </a:p>
      </dgm:t>
    </dgm:pt>
    <dgm:pt modelId="{BEA01938-ECAA-4C00-A1F6-2862A89D8700}" type="pres">
      <dgm:prSet presAssocID="{1D0E2094-BE3F-4483-AB38-918AF40F0A1C}" presName="cycle" presStyleCnt="0">
        <dgm:presLayoutVars>
          <dgm:dir/>
          <dgm:resizeHandles val="exact"/>
        </dgm:presLayoutVars>
      </dgm:prSet>
      <dgm:spPr/>
    </dgm:pt>
    <dgm:pt modelId="{A52D30CC-489E-4052-83C0-F0360E826EB5}" type="pres">
      <dgm:prSet presAssocID="{BA44967C-E631-4C55-829A-AF19DB93D242}" presName="node" presStyleLbl="node1" presStyleIdx="0" presStyleCnt="6">
        <dgm:presLayoutVars>
          <dgm:bulletEnabled val="1"/>
        </dgm:presLayoutVars>
      </dgm:prSet>
      <dgm:spPr/>
    </dgm:pt>
    <dgm:pt modelId="{E533EFD2-0AB5-4A33-B993-69FCEB1C1D1F}" type="pres">
      <dgm:prSet presAssocID="{BA44967C-E631-4C55-829A-AF19DB93D242}" presName="spNode" presStyleCnt="0"/>
      <dgm:spPr/>
    </dgm:pt>
    <dgm:pt modelId="{4EDA476E-A22E-40B1-A32E-81C613282A38}" type="pres">
      <dgm:prSet presAssocID="{7AA56D33-EC65-426C-B3B0-B55370B94E85}" presName="sibTrans" presStyleLbl="sibTrans1D1" presStyleIdx="0" presStyleCnt="6"/>
      <dgm:spPr/>
    </dgm:pt>
    <dgm:pt modelId="{A4DA0997-9F87-4A84-BC1F-EB7CD2B717B5}" type="pres">
      <dgm:prSet presAssocID="{12894C77-C919-4255-9194-DCB6A3C6424F}" presName="node" presStyleLbl="node1" presStyleIdx="1" presStyleCnt="6" custScaleX="126755">
        <dgm:presLayoutVars>
          <dgm:bulletEnabled val="1"/>
        </dgm:presLayoutVars>
      </dgm:prSet>
      <dgm:spPr/>
    </dgm:pt>
    <dgm:pt modelId="{466C4F7F-4001-4950-B1D5-DD23F22E7512}" type="pres">
      <dgm:prSet presAssocID="{12894C77-C919-4255-9194-DCB6A3C6424F}" presName="spNode" presStyleCnt="0"/>
      <dgm:spPr/>
    </dgm:pt>
    <dgm:pt modelId="{BAE1B098-F4B8-43EB-8C41-EED5E98FBD30}" type="pres">
      <dgm:prSet presAssocID="{07804217-3159-4E45-84E2-5900924C2595}" presName="sibTrans" presStyleLbl="sibTrans1D1" presStyleIdx="1" presStyleCnt="6"/>
      <dgm:spPr/>
    </dgm:pt>
    <dgm:pt modelId="{1122A2A8-CC9D-4342-A7C2-3FECF8E6924E}" type="pres">
      <dgm:prSet presAssocID="{85558603-C220-4207-9273-3BEB1564920D}" presName="node" presStyleLbl="node1" presStyleIdx="2" presStyleCnt="6" custScaleY="134934">
        <dgm:presLayoutVars>
          <dgm:bulletEnabled val="1"/>
        </dgm:presLayoutVars>
      </dgm:prSet>
      <dgm:spPr/>
    </dgm:pt>
    <dgm:pt modelId="{95B49556-28B5-4880-BEBD-460E5975AEEF}" type="pres">
      <dgm:prSet presAssocID="{85558603-C220-4207-9273-3BEB1564920D}" presName="spNode" presStyleCnt="0"/>
      <dgm:spPr/>
    </dgm:pt>
    <dgm:pt modelId="{9E975E61-716E-4641-85F9-FDE88EEB6D99}" type="pres">
      <dgm:prSet presAssocID="{857EC62B-76A4-4103-9FC5-CDA3BFBED7FE}" presName="sibTrans" presStyleLbl="sibTrans1D1" presStyleIdx="2" presStyleCnt="6"/>
      <dgm:spPr/>
    </dgm:pt>
    <dgm:pt modelId="{7DBEA682-0FDA-40D9-8142-72D417810171}" type="pres">
      <dgm:prSet presAssocID="{8689F8DF-6A30-48E0-80E4-DA4052A252FC}" presName="node" presStyleLbl="node1" presStyleIdx="3" presStyleCnt="6">
        <dgm:presLayoutVars>
          <dgm:bulletEnabled val="1"/>
        </dgm:presLayoutVars>
      </dgm:prSet>
      <dgm:spPr/>
    </dgm:pt>
    <dgm:pt modelId="{EBB8B4CB-2552-4350-8378-4C486B2E22A1}" type="pres">
      <dgm:prSet presAssocID="{8689F8DF-6A30-48E0-80E4-DA4052A252FC}" presName="spNode" presStyleCnt="0"/>
      <dgm:spPr/>
    </dgm:pt>
    <dgm:pt modelId="{388C847B-3FD6-438C-827A-8FFD89CAA14B}" type="pres">
      <dgm:prSet presAssocID="{E5308C5D-42CA-4AA1-ADA2-0317DED90607}" presName="sibTrans" presStyleLbl="sibTrans1D1" presStyleIdx="3" presStyleCnt="6"/>
      <dgm:spPr/>
    </dgm:pt>
    <dgm:pt modelId="{9C6658F6-5CEB-4F35-A005-00D41A563E23}" type="pres">
      <dgm:prSet presAssocID="{46D2C7E7-F914-4068-8AC9-61DC14910D83}" presName="node" presStyleLbl="node1" presStyleIdx="4" presStyleCnt="6" custScaleX="117718">
        <dgm:presLayoutVars>
          <dgm:bulletEnabled val="1"/>
        </dgm:presLayoutVars>
      </dgm:prSet>
      <dgm:spPr/>
    </dgm:pt>
    <dgm:pt modelId="{3436AD60-6061-49F4-8B4E-552C13EE6B7A}" type="pres">
      <dgm:prSet presAssocID="{46D2C7E7-F914-4068-8AC9-61DC14910D83}" presName="spNode" presStyleCnt="0"/>
      <dgm:spPr/>
    </dgm:pt>
    <dgm:pt modelId="{BA95263A-B85E-47C9-9F83-08E6AA341C1A}" type="pres">
      <dgm:prSet presAssocID="{E3624EA1-FB2D-4B50-BEB0-9A2873D86BA1}" presName="sibTrans" presStyleLbl="sibTrans1D1" presStyleIdx="4" presStyleCnt="6"/>
      <dgm:spPr/>
    </dgm:pt>
    <dgm:pt modelId="{883B364C-A8A5-4856-9E41-6B79A5252DF1}" type="pres">
      <dgm:prSet presAssocID="{8929C1E5-7326-44BC-A199-B110280D6086}" presName="node" presStyleLbl="node1" presStyleIdx="5" presStyleCnt="6">
        <dgm:presLayoutVars>
          <dgm:bulletEnabled val="1"/>
        </dgm:presLayoutVars>
      </dgm:prSet>
      <dgm:spPr/>
    </dgm:pt>
    <dgm:pt modelId="{D7212321-8A3C-416C-8CD6-016F64E247F8}" type="pres">
      <dgm:prSet presAssocID="{8929C1E5-7326-44BC-A199-B110280D6086}" presName="spNode" presStyleCnt="0"/>
      <dgm:spPr/>
    </dgm:pt>
    <dgm:pt modelId="{E4DFC42C-99E2-45AB-B40F-0EAA9D4CE387}" type="pres">
      <dgm:prSet presAssocID="{B7546132-4D0D-4A26-B256-88236C8AFFC2}" presName="sibTrans" presStyleLbl="sibTrans1D1" presStyleIdx="5" presStyleCnt="6"/>
      <dgm:spPr/>
    </dgm:pt>
  </dgm:ptLst>
  <dgm:cxnLst>
    <dgm:cxn modelId="{9DAD2614-B99F-43A3-9072-329F04352628}" srcId="{1D0E2094-BE3F-4483-AB38-918AF40F0A1C}" destId="{12894C77-C919-4255-9194-DCB6A3C6424F}" srcOrd="1" destOrd="0" parTransId="{4E73624D-297F-42ED-8450-750C5C7711E9}" sibTransId="{07804217-3159-4E45-84E2-5900924C2595}"/>
    <dgm:cxn modelId="{9EED8119-24B9-4A7F-B6E9-08683B2AFA6C}" type="presOf" srcId="{8929C1E5-7326-44BC-A199-B110280D6086}" destId="{883B364C-A8A5-4856-9E41-6B79A5252DF1}" srcOrd="0" destOrd="0" presId="urn:microsoft.com/office/officeart/2005/8/layout/cycle6"/>
    <dgm:cxn modelId="{0E2D992A-2D38-42AB-A4F6-FCFCADDC560D}" type="presOf" srcId="{E5308C5D-42CA-4AA1-ADA2-0317DED90607}" destId="{388C847B-3FD6-438C-827A-8FFD89CAA14B}" srcOrd="0" destOrd="0" presId="urn:microsoft.com/office/officeart/2005/8/layout/cycle6"/>
    <dgm:cxn modelId="{E8F50D3B-BF87-4E25-AE77-85320CD148A9}" srcId="{1D0E2094-BE3F-4483-AB38-918AF40F0A1C}" destId="{8929C1E5-7326-44BC-A199-B110280D6086}" srcOrd="5" destOrd="0" parTransId="{EAE698FD-04BE-43E1-81D2-E927A99C37B2}" sibTransId="{B7546132-4D0D-4A26-B256-88236C8AFFC2}"/>
    <dgm:cxn modelId="{B40A803B-508F-4BA0-B714-9258B6ED8E3C}" type="presOf" srcId="{07804217-3159-4E45-84E2-5900924C2595}" destId="{BAE1B098-F4B8-43EB-8C41-EED5E98FBD30}" srcOrd="0" destOrd="0" presId="urn:microsoft.com/office/officeart/2005/8/layout/cycle6"/>
    <dgm:cxn modelId="{018F2C54-CFA5-4EAA-9BC1-D097C5D3FE5B}" type="presOf" srcId="{12894C77-C919-4255-9194-DCB6A3C6424F}" destId="{A4DA0997-9F87-4A84-BC1F-EB7CD2B717B5}" srcOrd="0" destOrd="0" presId="urn:microsoft.com/office/officeart/2005/8/layout/cycle6"/>
    <dgm:cxn modelId="{A5B6955A-F61D-4C07-8D79-AAFF77748F56}" type="presOf" srcId="{8689F8DF-6A30-48E0-80E4-DA4052A252FC}" destId="{7DBEA682-0FDA-40D9-8142-72D417810171}" srcOrd="0" destOrd="0" presId="urn:microsoft.com/office/officeart/2005/8/layout/cycle6"/>
    <dgm:cxn modelId="{EC210D62-3C86-4A9E-B245-13C799424C8B}" type="presOf" srcId="{7AA56D33-EC65-426C-B3B0-B55370B94E85}" destId="{4EDA476E-A22E-40B1-A32E-81C613282A38}" srcOrd="0" destOrd="0" presId="urn:microsoft.com/office/officeart/2005/8/layout/cycle6"/>
    <dgm:cxn modelId="{F4069A7E-C620-4FA0-B341-A196D1C48E9F}" type="presOf" srcId="{46D2C7E7-F914-4068-8AC9-61DC14910D83}" destId="{9C6658F6-5CEB-4F35-A005-00D41A563E23}" srcOrd="0" destOrd="0" presId="urn:microsoft.com/office/officeart/2005/8/layout/cycle6"/>
    <dgm:cxn modelId="{FE2B1D80-4462-4D60-909F-29E8D2FBC6D8}" type="presOf" srcId="{E3624EA1-FB2D-4B50-BEB0-9A2873D86BA1}" destId="{BA95263A-B85E-47C9-9F83-08E6AA341C1A}" srcOrd="0" destOrd="0" presId="urn:microsoft.com/office/officeart/2005/8/layout/cycle6"/>
    <dgm:cxn modelId="{4D47FF94-A1D7-4A83-AE36-7343B530A03C}" type="presOf" srcId="{1D0E2094-BE3F-4483-AB38-918AF40F0A1C}" destId="{BEA01938-ECAA-4C00-A1F6-2862A89D8700}" srcOrd="0" destOrd="0" presId="urn:microsoft.com/office/officeart/2005/8/layout/cycle6"/>
    <dgm:cxn modelId="{4271919A-E3C1-4966-9A04-88ABB1FEC5EF}" srcId="{1D0E2094-BE3F-4483-AB38-918AF40F0A1C}" destId="{BA44967C-E631-4C55-829A-AF19DB93D242}" srcOrd="0" destOrd="0" parTransId="{1CEB9145-C3AB-47A3-B1EB-0940195BC6A0}" sibTransId="{7AA56D33-EC65-426C-B3B0-B55370B94E85}"/>
    <dgm:cxn modelId="{E4FC799E-CEEF-420C-B845-4BAAE73C773D}" srcId="{1D0E2094-BE3F-4483-AB38-918AF40F0A1C}" destId="{46D2C7E7-F914-4068-8AC9-61DC14910D83}" srcOrd="4" destOrd="0" parTransId="{D0280D53-28BA-47DB-93AF-D877E3CBDB14}" sibTransId="{E3624EA1-FB2D-4B50-BEB0-9A2873D86BA1}"/>
    <dgm:cxn modelId="{A25DD59E-4847-416C-A535-CBC98214DDD0}" type="presOf" srcId="{BA44967C-E631-4C55-829A-AF19DB93D242}" destId="{A52D30CC-489E-4052-83C0-F0360E826EB5}" srcOrd="0" destOrd="0" presId="urn:microsoft.com/office/officeart/2005/8/layout/cycle6"/>
    <dgm:cxn modelId="{0088CFBD-A2B5-4395-AC79-BBBE98F5A624}" type="presOf" srcId="{85558603-C220-4207-9273-3BEB1564920D}" destId="{1122A2A8-CC9D-4342-A7C2-3FECF8E6924E}" srcOrd="0" destOrd="0" presId="urn:microsoft.com/office/officeart/2005/8/layout/cycle6"/>
    <dgm:cxn modelId="{1DD60EBF-FED7-4817-A10B-08F125C1A28E}" type="presOf" srcId="{857EC62B-76A4-4103-9FC5-CDA3BFBED7FE}" destId="{9E975E61-716E-4641-85F9-FDE88EEB6D99}" srcOrd="0" destOrd="0" presId="urn:microsoft.com/office/officeart/2005/8/layout/cycle6"/>
    <dgm:cxn modelId="{9111E7C4-1AB7-4042-B884-1D99F9408502}" srcId="{1D0E2094-BE3F-4483-AB38-918AF40F0A1C}" destId="{8689F8DF-6A30-48E0-80E4-DA4052A252FC}" srcOrd="3" destOrd="0" parTransId="{74862CCF-043B-4348-AC67-61D1EDA9E733}" sibTransId="{E5308C5D-42CA-4AA1-ADA2-0317DED90607}"/>
    <dgm:cxn modelId="{8BD58EE5-C454-44EA-B1B0-62A3B8230960}" type="presOf" srcId="{B7546132-4D0D-4A26-B256-88236C8AFFC2}" destId="{E4DFC42C-99E2-45AB-B40F-0EAA9D4CE387}" srcOrd="0" destOrd="0" presId="urn:microsoft.com/office/officeart/2005/8/layout/cycle6"/>
    <dgm:cxn modelId="{0AF503EA-6DB9-4A5E-9EF5-8CED09A0CB05}" srcId="{1D0E2094-BE3F-4483-AB38-918AF40F0A1C}" destId="{85558603-C220-4207-9273-3BEB1564920D}" srcOrd="2" destOrd="0" parTransId="{9BF90E49-1509-4C6E-B094-27533172545D}" sibTransId="{857EC62B-76A4-4103-9FC5-CDA3BFBED7FE}"/>
    <dgm:cxn modelId="{CDC8EA4E-DFAB-48D5-97C6-C83333B6EE1E}" type="presParOf" srcId="{BEA01938-ECAA-4C00-A1F6-2862A89D8700}" destId="{A52D30CC-489E-4052-83C0-F0360E826EB5}" srcOrd="0" destOrd="0" presId="urn:microsoft.com/office/officeart/2005/8/layout/cycle6"/>
    <dgm:cxn modelId="{464AFFD3-CDCA-434D-A10C-751A0238DD5D}" type="presParOf" srcId="{BEA01938-ECAA-4C00-A1F6-2862A89D8700}" destId="{E533EFD2-0AB5-4A33-B993-69FCEB1C1D1F}" srcOrd="1" destOrd="0" presId="urn:microsoft.com/office/officeart/2005/8/layout/cycle6"/>
    <dgm:cxn modelId="{C784A073-BD19-442C-957B-FB61BDF74558}" type="presParOf" srcId="{BEA01938-ECAA-4C00-A1F6-2862A89D8700}" destId="{4EDA476E-A22E-40B1-A32E-81C613282A38}" srcOrd="2" destOrd="0" presId="urn:microsoft.com/office/officeart/2005/8/layout/cycle6"/>
    <dgm:cxn modelId="{DBFC9C60-E022-4DCD-97E4-CE7E17CFD4F6}" type="presParOf" srcId="{BEA01938-ECAA-4C00-A1F6-2862A89D8700}" destId="{A4DA0997-9F87-4A84-BC1F-EB7CD2B717B5}" srcOrd="3" destOrd="0" presId="urn:microsoft.com/office/officeart/2005/8/layout/cycle6"/>
    <dgm:cxn modelId="{6ED50471-CF3B-4906-B49C-836D20F481EB}" type="presParOf" srcId="{BEA01938-ECAA-4C00-A1F6-2862A89D8700}" destId="{466C4F7F-4001-4950-B1D5-DD23F22E7512}" srcOrd="4" destOrd="0" presId="urn:microsoft.com/office/officeart/2005/8/layout/cycle6"/>
    <dgm:cxn modelId="{F1C4B9DF-3858-4D62-BEC6-883A8298CCAD}" type="presParOf" srcId="{BEA01938-ECAA-4C00-A1F6-2862A89D8700}" destId="{BAE1B098-F4B8-43EB-8C41-EED5E98FBD30}" srcOrd="5" destOrd="0" presId="urn:microsoft.com/office/officeart/2005/8/layout/cycle6"/>
    <dgm:cxn modelId="{542B3F33-50CE-4B86-84D8-C7929335CD38}" type="presParOf" srcId="{BEA01938-ECAA-4C00-A1F6-2862A89D8700}" destId="{1122A2A8-CC9D-4342-A7C2-3FECF8E6924E}" srcOrd="6" destOrd="0" presId="urn:microsoft.com/office/officeart/2005/8/layout/cycle6"/>
    <dgm:cxn modelId="{EFF15D02-F7A6-4406-B3BF-2B0A1C55C7AA}" type="presParOf" srcId="{BEA01938-ECAA-4C00-A1F6-2862A89D8700}" destId="{95B49556-28B5-4880-BEBD-460E5975AEEF}" srcOrd="7" destOrd="0" presId="urn:microsoft.com/office/officeart/2005/8/layout/cycle6"/>
    <dgm:cxn modelId="{D32480C2-10EA-4867-8C3E-9BACBE9D11C4}" type="presParOf" srcId="{BEA01938-ECAA-4C00-A1F6-2862A89D8700}" destId="{9E975E61-716E-4641-85F9-FDE88EEB6D99}" srcOrd="8" destOrd="0" presId="urn:microsoft.com/office/officeart/2005/8/layout/cycle6"/>
    <dgm:cxn modelId="{870F8C65-B713-4A9E-935A-38B693BDF5B3}" type="presParOf" srcId="{BEA01938-ECAA-4C00-A1F6-2862A89D8700}" destId="{7DBEA682-0FDA-40D9-8142-72D417810171}" srcOrd="9" destOrd="0" presId="urn:microsoft.com/office/officeart/2005/8/layout/cycle6"/>
    <dgm:cxn modelId="{0B4322E6-98E8-4DE4-8E0A-B88B2EC17EC1}" type="presParOf" srcId="{BEA01938-ECAA-4C00-A1F6-2862A89D8700}" destId="{EBB8B4CB-2552-4350-8378-4C486B2E22A1}" srcOrd="10" destOrd="0" presId="urn:microsoft.com/office/officeart/2005/8/layout/cycle6"/>
    <dgm:cxn modelId="{C4244D9B-D623-47AC-8E18-5D6320202B85}" type="presParOf" srcId="{BEA01938-ECAA-4C00-A1F6-2862A89D8700}" destId="{388C847B-3FD6-438C-827A-8FFD89CAA14B}" srcOrd="11" destOrd="0" presId="urn:microsoft.com/office/officeart/2005/8/layout/cycle6"/>
    <dgm:cxn modelId="{6CC42541-575C-4ADF-9B32-B143245AB031}" type="presParOf" srcId="{BEA01938-ECAA-4C00-A1F6-2862A89D8700}" destId="{9C6658F6-5CEB-4F35-A005-00D41A563E23}" srcOrd="12" destOrd="0" presId="urn:microsoft.com/office/officeart/2005/8/layout/cycle6"/>
    <dgm:cxn modelId="{6F2F786B-56DA-480D-A53D-88A00D2FDCBA}" type="presParOf" srcId="{BEA01938-ECAA-4C00-A1F6-2862A89D8700}" destId="{3436AD60-6061-49F4-8B4E-552C13EE6B7A}" srcOrd="13" destOrd="0" presId="urn:microsoft.com/office/officeart/2005/8/layout/cycle6"/>
    <dgm:cxn modelId="{F822D3D5-A18B-4082-8878-958E15B3CF9E}" type="presParOf" srcId="{BEA01938-ECAA-4C00-A1F6-2862A89D8700}" destId="{BA95263A-B85E-47C9-9F83-08E6AA341C1A}" srcOrd="14" destOrd="0" presId="urn:microsoft.com/office/officeart/2005/8/layout/cycle6"/>
    <dgm:cxn modelId="{D3433021-3B6C-4B7F-8C57-C4A6473CBF1F}" type="presParOf" srcId="{BEA01938-ECAA-4C00-A1F6-2862A89D8700}" destId="{883B364C-A8A5-4856-9E41-6B79A5252DF1}" srcOrd="15" destOrd="0" presId="urn:microsoft.com/office/officeart/2005/8/layout/cycle6"/>
    <dgm:cxn modelId="{0951E7FE-2C1D-425A-87DA-E342D26EF7D7}" type="presParOf" srcId="{BEA01938-ECAA-4C00-A1F6-2862A89D8700}" destId="{D7212321-8A3C-416C-8CD6-016F64E247F8}" srcOrd="16" destOrd="0" presId="urn:microsoft.com/office/officeart/2005/8/layout/cycle6"/>
    <dgm:cxn modelId="{29A3973A-B10C-4314-A5D4-9AD4604EC79F}" type="presParOf" srcId="{BEA01938-ECAA-4C00-A1F6-2862A89D8700}" destId="{E4DFC42C-99E2-45AB-B40F-0EAA9D4CE387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2D30CC-489E-4052-83C0-F0360E826EB5}">
      <dsp:nvSpPr>
        <dsp:cNvPr id="0" name=""/>
        <dsp:cNvSpPr/>
      </dsp:nvSpPr>
      <dsp:spPr>
        <a:xfrm>
          <a:off x="1999397" y="2852"/>
          <a:ext cx="1378483" cy="896014"/>
        </a:xfrm>
        <a:prstGeom prst="roundRect">
          <a:avLst/>
        </a:prstGeom>
        <a:blipFill dpi="0" rotWithShape="0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6360" r="6360"/>
          </a:stretch>
        </a:blip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000" kern="1200" dirty="0"/>
        </a:p>
      </dsp:txBody>
      <dsp:txXfrm>
        <a:off x="2043137" y="46592"/>
        <a:ext cx="1291003" cy="808534"/>
      </dsp:txXfrm>
    </dsp:sp>
    <dsp:sp modelId="{4EDA476E-A22E-40B1-A32E-81C613282A38}">
      <dsp:nvSpPr>
        <dsp:cNvPr id="0" name=""/>
        <dsp:cNvSpPr/>
      </dsp:nvSpPr>
      <dsp:spPr>
        <a:xfrm>
          <a:off x="578938" y="450860"/>
          <a:ext cx="4219401" cy="4219401"/>
        </a:xfrm>
        <a:custGeom>
          <a:avLst/>
          <a:gdLst/>
          <a:ahLst/>
          <a:cxnLst/>
          <a:rect l="0" t="0" r="0" b="0"/>
          <a:pathLst>
            <a:path>
              <a:moveTo>
                <a:pt x="2807738" y="118826"/>
              </a:moveTo>
              <a:arcTo wR="2109700" hR="2109700" stAng="17359297" swAng="1499911"/>
            </a:path>
          </a:pathLst>
        </a:custGeom>
        <a:noFill/>
        <a:ln w="57150" cap="flat" cmpd="sng" algn="ctr">
          <a:solidFill>
            <a:srgbClr val="C0000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DA0997-9F87-4A84-BC1F-EB7CD2B717B5}">
      <dsp:nvSpPr>
        <dsp:cNvPr id="0" name=""/>
        <dsp:cNvSpPr/>
      </dsp:nvSpPr>
      <dsp:spPr>
        <a:xfrm>
          <a:off x="3642045" y="1057703"/>
          <a:ext cx="1747297" cy="896014"/>
        </a:xfrm>
        <a:prstGeom prst="roundRect">
          <a:avLst/>
        </a:prstGeom>
        <a:blipFill dpi="0" rotWithShape="0"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383" r="383"/>
          </a:stretch>
        </a:blip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000" kern="1200" dirty="0"/>
        </a:p>
      </dsp:txBody>
      <dsp:txXfrm>
        <a:off x="3685785" y="1101443"/>
        <a:ext cx="1659817" cy="808534"/>
      </dsp:txXfrm>
    </dsp:sp>
    <dsp:sp modelId="{BAE1B098-F4B8-43EB-8C41-EED5E98FBD30}">
      <dsp:nvSpPr>
        <dsp:cNvPr id="0" name=""/>
        <dsp:cNvSpPr/>
      </dsp:nvSpPr>
      <dsp:spPr>
        <a:xfrm>
          <a:off x="578938" y="450860"/>
          <a:ext cx="4219401" cy="4219401"/>
        </a:xfrm>
        <a:custGeom>
          <a:avLst/>
          <a:gdLst/>
          <a:ahLst/>
          <a:cxnLst/>
          <a:rect l="0" t="0" r="0" b="0"/>
          <a:pathLst>
            <a:path>
              <a:moveTo>
                <a:pt x="4133257" y="1512997"/>
              </a:moveTo>
              <a:arcTo wR="2109700" hR="2109700" stAng="20614221" swAng="1708051"/>
            </a:path>
          </a:pathLst>
        </a:custGeom>
        <a:noFill/>
        <a:ln w="57150" cap="flat" cmpd="sng" algn="ctr">
          <a:solidFill>
            <a:srgbClr val="C0000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22A2A8-CC9D-4342-A7C2-3FECF8E6924E}">
      <dsp:nvSpPr>
        <dsp:cNvPr id="0" name=""/>
        <dsp:cNvSpPr/>
      </dsp:nvSpPr>
      <dsp:spPr>
        <a:xfrm>
          <a:off x="3826452" y="3010897"/>
          <a:ext cx="1378483" cy="1209028"/>
        </a:xfrm>
        <a:prstGeom prst="roundRect">
          <a:avLst/>
        </a:prstGeom>
        <a:blipFill rotWithShape="0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000" kern="1200" dirty="0"/>
        </a:p>
      </dsp:txBody>
      <dsp:txXfrm>
        <a:off x="3885472" y="3069917"/>
        <a:ext cx="1260443" cy="1090988"/>
      </dsp:txXfrm>
    </dsp:sp>
    <dsp:sp modelId="{9E975E61-716E-4641-85F9-FDE88EEB6D99}">
      <dsp:nvSpPr>
        <dsp:cNvPr id="0" name=""/>
        <dsp:cNvSpPr/>
      </dsp:nvSpPr>
      <dsp:spPr>
        <a:xfrm>
          <a:off x="578938" y="450860"/>
          <a:ext cx="4219401" cy="4219401"/>
        </a:xfrm>
        <a:custGeom>
          <a:avLst/>
          <a:gdLst/>
          <a:ahLst/>
          <a:cxnLst/>
          <a:rect l="0" t="0" r="0" b="0"/>
          <a:pathLst>
            <a:path>
              <a:moveTo>
                <a:pt x="3407019" y="3773371"/>
              </a:moveTo>
              <a:arcTo wR="2109700" hR="2109700" stAng="3123189" swAng="1121302"/>
            </a:path>
          </a:pathLst>
        </a:custGeom>
        <a:noFill/>
        <a:ln w="57150" cap="flat" cmpd="sng" algn="ctr">
          <a:solidFill>
            <a:srgbClr val="C0000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BEA682-0FDA-40D9-8142-72D417810171}">
      <dsp:nvSpPr>
        <dsp:cNvPr id="0" name=""/>
        <dsp:cNvSpPr/>
      </dsp:nvSpPr>
      <dsp:spPr>
        <a:xfrm>
          <a:off x="1999397" y="4222254"/>
          <a:ext cx="1378483" cy="896014"/>
        </a:xfrm>
        <a:prstGeom prst="roundRect">
          <a:avLst/>
        </a:prstGeom>
        <a:blipFill dpi="0" rotWithShape="0">
          <a:blip xmlns:r="http://schemas.openxmlformats.org/officeDocument/2006/relationships"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12778" r="12778"/>
          </a:stretch>
        </a:blip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000" kern="1200" dirty="0"/>
        </a:p>
      </dsp:txBody>
      <dsp:txXfrm>
        <a:off x="2043137" y="4265994"/>
        <a:ext cx="1291003" cy="808534"/>
      </dsp:txXfrm>
    </dsp:sp>
    <dsp:sp modelId="{388C847B-3FD6-438C-827A-8FFD89CAA14B}">
      <dsp:nvSpPr>
        <dsp:cNvPr id="0" name=""/>
        <dsp:cNvSpPr/>
      </dsp:nvSpPr>
      <dsp:spPr>
        <a:xfrm>
          <a:off x="578938" y="450860"/>
          <a:ext cx="4219401" cy="4219401"/>
        </a:xfrm>
        <a:custGeom>
          <a:avLst/>
          <a:gdLst/>
          <a:ahLst/>
          <a:cxnLst/>
          <a:rect l="0" t="0" r="0" b="0"/>
          <a:pathLst>
            <a:path>
              <a:moveTo>
                <a:pt x="1411663" y="4100575"/>
              </a:moveTo>
              <a:arcTo wR="2109700" hR="2109700" stAng="6559297" swAng="1499911"/>
            </a:path>
          </a:pathLst>
        </a:custGeom>
        <a:noFill/>
        <a:ln w="57150" cap="flat" cmpd="sng" algn="ctr">
          <a:solidFill>
            <a:srgbClr val="C0000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6658F6-5CEB-4F35-A005-00D41A563E23}">
      <dsp:nvSpPr>
        <dsp:cNvPr id="0" name=""/>
        <dsp:cNvSpPr/>
      </dsp:nvSpPr>
      <dsp:spPr>
        <a:xfrm>
          <a:off x="50223" y="3167404"/>
          <a:ext cx="1622723" cy="896014"/>
        </a:xfrm>
        <a:prstGeom prst="roundRect">
          <a:avLst/>
        </a:prstGeom>
        <a:blipFill dpi="0" rotWithShape="0">
          <a:blip xmlns:r="http://schemas.openxmlformats.org/officeDocument/2006/relationships"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11443" r="11443"/>
          </a:stretch>
        </a:blip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000" kern="1200" dirty="0"/>
        </a:p>
      </dsp:txBody>
      <dsp:txXfrm>
        <a:off x="93963" y="3211144"/>
        <a:ext cx="1535243" cy="808534"/>
      </dsp:txXfrm>
    </dsp:sp>
    <dsp:sp modelId="{BA95263A-B85E-47C9-9F83-08E6AA341C1A}">
      <dsp:nvSpPr>
        <dsp:cNvPr id="0" name=""/>
        <dsp:cNvSpPr/>
      </dsp:nvSpPr>
      <dsp:spPr>
        <a:xfrm>
          <a:off x="578938" y="450860"/>
          <a:ext cx="4219401" cy="4219401"/>
        </a:xfrm>
        <a:custGeom>
          <a:avLst/>
          <a:gdLst/>
          <a:ahLst/>
          <a:cxnLst/>
          <a:rect l="0" t="0" r="0" b="0"/>
          <a:pathLst>
            <a:path>
              <a:moveTo>
                <a:pt x="85703" y="2704910"/>
              </a:moveTo>
              <a:arcTo wR="2109700" hR="2109700" stAng="9816759" swAng="1966482"/>
            </a:path>
          </a:pathLst>
        </a:custGeom>
        <a:noFill/>
        <a:ln w="57150" cap="flat" cmpd="sng" algn="ctr">
          <a:solidFill>
            <a:srgbClr val="C0000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3B364C-A8A5-4856-9E41-6B79A5252DF1}">
      <dsp:nvSpPr>
        <dsp:cNvPr id="0" name=""/>
        <dsp:cNvSpPr/>
      </dsp:nvSpPr>
      <dsp:spPr>
        <a:xfrm>
          <a:off x="172343" y="1057703"/>
          <a:ext cx="1378483" cy="896014"/>
        </a:xfrm>
        <a:prstGeom prst="roundRect">
          <a:avLst/>
        </a:prstGeom>
        <a:blipFill dpi="0" rotWithShape="0">
          <a:blip xmlns:r="http://schemas.openxmlformats.org/officeDocument/2006/relationships"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9657" t="6557" r="9657" b="6557"/>
          </a:stretch>
        </a:blip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000" kern="1200" dirty="0"/>
        </a:p>
      </dsp:txBody>
      <dsp:txXfrm>
        <a:off x="216083" y="1101443"/>
        <a:ext cx="1291003" cy="808534"/>
      </dsp:txXfrm>
    </dsp:sp>
    <dsp:sp modelId="{E4DFC42C-99E2-45AB-B40F-0EAA9D4CE387}">
      <dsp:nvSpPr>
        <dsp:cNvPr id="0" name=""/>
        <dsp:cNvSpPr/>
      </dsp:nvSpPr>
      <dsp:spPr>
        <a:xfrm>
          <a:off x="578938" y="450860"/>
          <a:ext cx="4219401" cy="4219401"/>
        </a:xfrm>
        <a:custGeom>
          <a:avLst/>
          <a:gdLst/>
          <a:ahLst/>
          <a:cxnLst/>
          <a:rect l="0" t="0" r="0" b="0"/>
          <a:pathLst>
            <a:path>
              <a:moveTo>
                <a:pt x="635722" y="600321"/>
              </a:moveTo>
              <a:arcTo wR="2109700" hR="2109700" stAng="13540792" swAng="1499911"/>
            </a:path>
          </a:pathLst>
        </a:custGeom>
        <a:noFill/>
        <a:ln w="57150" cap="flat" cmpd="sng" algn="ctr">
          <a:solidFill>
            <a:srgbClr val="C00000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6282AA8-5C6C-6A96-94A3-1A0A3D5109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11FB76-2FAD-8EAC-55F1-477A28F217D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9436C2-4079-48AD-904B-D3D70E2123D8}" type="datetimeFigureOut">
              <a:rPr lang="en-US" smtClean="0"/>
              <a:t>3/18/26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4D0BD4-9D69-CB9A-D30D-3516B8AED12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57C1F1-85C0-C4CB-DDD5-C9FA447F69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FD7E80-C034-45A4-9CC9-B66106503D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06327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614C62-1F0C-C349-9379-00F38B5499DA}" type="datetimeFigureOut">
              <a:rPr lang="en-US" smtClean="0"/>
              <a:t>3/18/26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526D4A-A04F-2948-BCE6-6AABC25FC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980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579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791" algn="l" defTabSz="45579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725" algn="l" defTabSz="45579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7586" algn="l" defTabSz="45579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3448" algn="l" defTabSz="45579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9382" algn="l" defTabSz="45579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5170" algn="l" defTabSz="45579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0963" algn="l" defTabSz="45579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6755" algn="l" defTabSz="45579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14730-C5B8-16F5-FE5E-BFEE4D2E5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01D5B4-38DC-B274-EA3F-A9E650B395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DB5122-4798-FCCC-A737-EB1A0FDA9D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6E910E-D129-FC4D-4403-53FA256387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526D4A-A04F-2948-BCE6-6AABC25FC57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2857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DEDA7-A09A-4F9E-1CF8-763DD7C4E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ADE9BE-EB00-5221-FEE9-04EBE9222E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ABB8E9-D675-303C-9BD9-C6EAF6B316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79F1CE-18F5-5CEF-94D9-BFBA8C2E5A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1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26D4A-A04F-2948-BCE6-6AABC25FC5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1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07846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960D7-B823-B001-F787-0962D77FC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Slide Image Placeholder 1">
            <a:extLst>
              <a:ext uri="{FF2B5EF4-FFF2-40B4-BE49-F238E27FC236}">
                <a16:creationId xmlns:a16="http://schemas.microsoft.com/office/drawing/2014/main" id="{3628C231-77EE-F428-9C64-C4CD1282C7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09251" name="Notes Placeholder 2">
            <a:extLst>
              <a:ext uri="{FF2B5EF4-FFF2-40B4-BE49-F238E27FC236}">
                <a16:creationId xmlns:a16="http://schemas.microsoft.com/office/drawing/2014/main" id="{F7CED202-3634-ABC3-8F7E-4A8300BAFD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-2147483648" y="-2147483648"/>
            <a:ext cx="0" cy="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Helvetica" panose="020B0604020202020204" pitchFamily="34" charset="0"/>
            </a:endParaRPr>
          </a:p>
        </p:txBody>
      </p:sp>
      <p:sp>
        <p:nvSpPr>
          <p:cNvPr id="309252" name="Slide Number Placeholder 3">
            <a:extLst>
              <a:ext uri="{FF2B5EF4-FFF2-40B4-BE49-F238E27FC236}">
                <a16:creationId xmlns:a16="http://schemas.microsoft.com/office/drawing/2014/main" id="{ABD2FBCF-C5D9-9943-4C8A-A5633BF82237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1A26C24-95D2-4F3B-A7F6-3613D5B9F849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14086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D7748-FE22-F366-C8A5-5FFC97BEF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A5A6AD-97A0-0A06-D4B8-6C0F66EAEB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8660F2-134F-1516-8688-FC55C89F29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849F07-6011-9FB8-44A9-501A999F74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1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26D4A-A04F-2948-BCE6-6AABC25FC5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1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61346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1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26D4A-A04F-2948-BCE6-6AABC25FC5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1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81530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3C9580-3827-7DCF-8035-7440AFED7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067766-2921-C8A7-722A-15B626F555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0BDAC6-8644-444E-2B63-83EC0CBE20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76CE07-03D0-A83D-5109-9A71EDECD5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526D4A-A04F-2948-BCE6-6AABC25FC57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2867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6FDF6-C5A1-CCCF-EBA3-DFB6D968E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460479-626C-A781-C925-EF4E31B1F2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A6B5B0-38C0-8B06-CD00-0C662122BD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522289-AB62-5AF9-5A21-4D08495B9C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526D4A-A04F-2948-BCE6-6AABC25FC57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3565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704A3-B378-6E6F-33DC-43D5D50AE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2DD4B5-004B-C4A4-2BA4-4E78D7AC21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5B3F6D-8CA7-0F51-B7CF-7AEDD27BCE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defTabSz="455791">
              <a:defRPr/>
            </a:pPr>
            <a:endParaRPr lang="en-US" sz="1200" b="1" spc="-15" dirty="0">
              <a:solidFill>
                <a:srgbClr val="FFFFFF"/>
              </a:solidFill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58B5FD-A67B-DEE0-BADB-994EAE41E8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526D4A-A04F-2948-BCE6-6AABC25FC57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770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6F5AA0-7F12-41EE-BABE-433607EFB29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8059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47177-B056-3528-BA28-1445C90DB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A4BB18-00E4-1604-78C3-B9E73AB897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420445-02B6-E867-7F50-6B709809B3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i="0" dirty="0">
              <a:solidFill>
                <a:srgbClr val="666666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AB8DA9-2EC4-13E9-E4E3-E194666D31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526D4A-A04F-2948-BCE6-6AABC25FC5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389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E905E-AC63-666A-8D63-8289372C4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B310B6-7D03-BB85-0859-DE512626EC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4298BB-2536-06C7-17D4-6B6D5A14BA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3E2ECC-8DBB-08FD-6A5B-C616D8910D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1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26D4A-A04F-2948-BCE6-6AABC25FC5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1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13444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8CA7AC-0147-AC3B-93A5-FE158F921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Slide Image Placeholder 1">
            <a:extLst>
              <a:ext uri="{FF2B5EF4-FFF2-40B4-BE49-F238E27FC236}">
                <a16:creationId xmlns:a16="http://schemas.microsoft.com/office/drawing/2014/main" id="{D84C895B-D39F-5773-8B58-BF0488C6F0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6513" y="723900"/>
            <a:ext cx="6569075" cy="3695700"/>
          </a:xfrm>
        </p:spPr>
      </p:sp>
      <p:sp>
        <p:nvSpPr>
          <p:cNvPr id="262147" name="Notes Placeholder 2">
            <a:extLst>
              <a:ext uri="{FF2B5EF4-FFF2-40B4-BE49-F238E27FC236}">
                <a16:creationId xmlns:a16="http://schemas.microsoft.com/office/drawing/2014/main" id="{0649A2BC-C39F-7FD0-3FCA-A51C45EDCB2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63575" y="4645025"/>
            <a:ext cx="5314950" cy="43989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b="1" dirty="0">
              <a:solidFill>
                <a:srgbClr val="FF0000"/>
              </a:solidFill>
              <a:latin typeface="Helvetica" pitchFamily="2" charset="0"/>
            </a:endParaRPr>
          </a:p>
        </p:txBody>
      </p:sp>
      <p:sp>
        <p:nvSpPr>
          <p:cNvPr id="262148" name="Slide Number Placeholder 3">
            <a:extLst>
              <a:ext uri="{FF2B5EF4-FFF2-40B4-BE49-F238E27FC236}">
                <a16:creationId xmlns:a16="http://schemas.microsoft.com/office/drawing/2014/main" id="{917D1AFA-4BAE-0791-62AD-F1F8687EA5B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762375" y="9290050"/>
            <a:ext cx="2878138" cy="48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3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3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3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3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1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555048-997E-A744-9E54-BC38891DD139}" type="slidenum">
              <a:rPr kumimoji="0" lang="en-GB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1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altLang="en-US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24820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D8DEE-3DA9-995A-A012-40B8BAF4D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B4680D-8EE3-CD2A-4E90-ECC0A36670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8B47CB-C8D7-C817-1A14-C229F7EC41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accumulative damage to biology</a:t>
            </a:r>
          </a:p>
          <a:p>
            <a:r>
              <a:rPr lang="en-GB" dirty="0"/>
              <a:t>driven by lifelong exposures</a:t>
            </a:r>
          </a:p>
          <a:p>
            <a:r>
              <a:rPr lang="en-GB" dirty="0"/>
              <a:t>modified by choices and environments</a:t>
            </a:r>
          </a:p>
          <a:p>
            <a:r>
              <a:rPr lang="en-GB" i="1" dirty="0"/>
              <a:t>measurable and malleable</a:t>
            </a:r>
            <a:r>
              <a:rPr lang="en-GB" dirty="0"/>
              <a:t> with modern tools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86A6C9-DDD6-EEE8-C194-1B7D94C564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1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26D4A-A04F-2948-BCE6-6AABC25FC5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1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63820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1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26D4A-A04F-2948-BCE6-6AABC25FC5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1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97724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526D4A-A04F-2948-BCE6-6AABC25FC57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2470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526D4A-A04F-2948-BCE6-6AABC25FC57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365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ke-H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A3FE5EE-3995-B65B-A701-D45CFE2ED8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05667" y="6494406"/>
            <a:ext cx="8957733" cy="364067"/>
          </a:xfrm>
          <a:prstGeom prst="rect">
            <a:avLst/>
          </a:prstGeom>
        </p:spPr>
        <p:txBody>
          <a:bodyPr anchor="ctr"/>
          <a:lstStyle>
            <a:lvl1pPr>
              <a:defRPr sz="1200" i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2B91B1-A084-6459-2868-5A615692690F}"/>
              </a:ext>
            </a:extLst>
          </p:cNvPr>
          <p:cNvSpPr/>
          <p:nvPr userDrawn="1"/>
        </p:nvSpPr>
        <p:spPr bwMode="auto">
          <a:xfrm>
            <a:off x="0" y="-8878"/>
            <a:ext cx="12192000" cy="6569476"/>
          </a:xfrm>
          <a:prstGeom prst="rect">
            <a:avLst/>
          </a:prstGeom>
          <a:solidFill>
            <a:srgbClr val="00206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298010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ke-H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A3FE5EE-3995-B65B-A701-D45CFE2ED8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05667" y="6494406"/>
            <a:ext cx="8957733" cy="364067"/>
          </a:xfrm>
          <a:prstGeom prst="rect">
            <a:avLst/>
          </a:prstGeom>
        </p:spPr>
        <p:txBody>
          <a:bodyPr anchor="ctr"/>
          <a:lstStyle>
            <a:lvl1pPr>
              <a:defRPr sz="1200" i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2B91B1-A084-6459-2868-5A615692690F}"/>
              </a:ext>
            </a:extLst>
          </p:cNvPr>
          <p:cNvSpPr/>
          <p:nvPr userDrawn="1"/>
        </p:nvSpPr>
        <p:spPr bwMode="auto">
          <a:xfrm>
            <a:off x="0" y="0"/>
            <a:ext cx="12192000" cy="6494406"/>
          </a:xfrm>
          <a:prstGeom prst="rect">
            <a:avLst/>
          </a:prstGeom>
          <a:solidFill>
            <a:srgbClr val="00206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257545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42291F2-FE79-2A69-B6E4-E23B321F6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05667" y="6494406"/>
            <a:ext cx="8957733" cy="364067"/>
          </a:xfrm>
          <a:prstGeom prst="rect">
            <a:avLst/>
          </a:prstGeom>
        </p:spPr>
        <p:txBody>
          <a:bodyPr anchor="ctr"/>
          <a:lstStyle>
            <a:lvl1pPr>
              <a:defRPr sz="1200" i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7804934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ke-H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A3FE5EE-3995-B65B-A701-D45CFE2ED8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05667" y="6494406"/>
            <a:ext cx="8957733" cy="364067"/>
          </a:xfrm>
          <a:prstGeom prst="rect">
            <a:avLst/>
          </a:prstGeom>
        </p:spPr>
        <p:txBody>
          <a:bodyPr anchor="ctr"/>
          <a:lstStyle>
            <a:lvl1pPr>
              <a:defRPr sz="1200" i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2B91B1-A084-6459-2868-5A615692690F}"/>
              </a:ext>
            </a:extLst>
          </p:cNvPr>
          <p:cNvSpPr/>
          <p:nvPr userDrawn="1"/>
        </p:nvSpPr>
        <p:spPr bwMode="auto">
          <a:xfrm>
            <a:off x="0" y="0"/>
            <a:ext cx="12192000" cy="6494406"/>
          </a:xfrm>
          <a:prstGeom prst="rect">
            <a:avLst/>
          </a:prstGeom>
          <a:solidFill>
            <a:srgbClr val="00206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645006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5A7CDA-A15D-5804-2FA2-E483F8379F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05667" y="6494406"/>
            <a:ext cx="8957733" cy="364067"/>
          </a:xfrm>
          <a:prstGeom prst="rect">
            <a:avLst/>
          </a:prstGeom>
        </p:spPr>
        <p:txBody>
          <a:bodyPr anchor="ctr"/>
          <a:lstStyle>
            <a:lvl1pPr>
              <a:defRPr sz="1200" i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0992966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ke-H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A3FE5EE-3995-B65B-A701-D45CFE2ED8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05667" y="6494406"/>
            <a:ext cx="8957733" cy="364067"/>
          </a:xfrm>
          <a:prstGeom prst="rect">
            <a:avLst/>
          </a:prstGeom>
        </p:spPr>
        <p:txBody>
          <a:bodyPr anchor="ctr"/>
          <a:lstStyle>
            <a:lvl1pPr>
              <a:defRPr sz="1200" i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2B91B1-A084-6459-2868-5A615692690F}"/>
              </a:ext>
            </a:extLst>
          </p:cNvPr>
          <p:cNvSpPr/>
          <p:nvPr userDrawn="1"/>
        </p:nvSpPr>
        <p:spPr bwMode="auto">
          <a:xfrm>
            <a:off x="0" y="0"/>
            <a:ext cx="12192000" cy="6494406"/>
          </a:xfrm>
          <a:prstGeom prst="rect">
            <a:avLst/>
          </a:prstGeom>
          <a:solidFill>
            <a:srgbClr val="00206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70236"/>
      </p:ext>
    </p:extLst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8212685"/>
      </p:ext>
    </p:extLst>
  </p:cSld>
  <p:clrMapOvr>
    <a:masterClrMapping/>
  </p:clrMapOvr>
  <p:transition spd="slow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ke-H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A3FE5EE-3995-B65B-A701-D45CFE2ED8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05667" y="6494406"/>
            <a:ext cx="8957733" cy="364067"/>
          </a:xfrm>
          <a:prstGeom prst="rect">
            <a:avLst/>
          </a:prstGeom>
        </p:spPr>
        <p:txBody>
          <a:bodyPr anchor="ctr"/>
          <a:lstStyle>
            <a:lvl1pPr>
              <a:defRPr sz="1200" i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2B91B1-A084-6459-2868-5A615692690F}"/>
              </a:ext>
            </a:extLst>
          </p:cNvPr>
          <p:cNvSpPr/>
          <p:nvPr userDrawn="1"/>
        </p:nvSpPr>
        <p:spPr bwMode="auto">
          <a:xfrm>
            <a:off x="0" y="0"/>
            <a:ext cx="12192000" cy="6494406"/>
          </a:xfrm>
          <a:prstGeom prst="rect">
            <a:avLst/>
          </a:prstGeom>
          <a:solidFill>
            <a:srgbClr val="00206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158095"/>
      </p:ext>
    </p:extLst>
  </p:cSld>
  <p:clrMapOvr>
    <a:masterClrMapping/>
  </p:clrMapOvr>
  <p:transition spd="slow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10896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1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911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1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AA811B-2EBD-4900-905E-5BE206449611}" type="slidenum">
              <a:rPr kumimoji="0" lang="en-GB" sz="1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1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96D3E8E5-3FAB-4F0B-AD37-B1EFFA857A4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8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3786186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021FC6-FA7C-4F51-9F5C-8C7784B4DB8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05667" y="6493933"/>
            <a:ext cx="8957733" cy="364067"/>
          </a:xfrm>
          <a:prstGeom prst="rect">
            <a:avLst/>
          </a:prstGeom>
        </p:spPr>
        <p:txBody>
          <a:bodyPr anchor="ctr"/>
          <a:lstStyle>
            <a:lvl1pPr>
              <a:defRPr sz="1200" i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6058264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D785ECFD-E3E9-DAEE-DD65-77E4E035C5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05667" y="6494406"/>
            <a:ext cx="8957733" cy="364067"/>
          </a:xfrm>
          <a:prstGeom prst="rect">
            <a:avLst/>
          </a:prstGeom>
        </p:spPr>
        <p:txBody>
          <a:bodyPr anchor="ctr"/>
          <a:lstStyle>
            <a:lvl1pPr>
              <a:defRPr sz="1200" i="1">
                <a:solidFill>
                  <a:schemeClr val="bg1"/>
                </a:solidFill>
              </a:defRPr>
            </a:lvl1pPr>
          </a:lstStyle>
          <a:p>
            <a:pPr marL="0" marR="0" lvl="0" indent="0" algn="r" defTabSz="911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0358700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9438918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42291F2-FE79-2A69-B6E4-E23B321F6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05667" y="6494406"/>
            <a:ext cx="8957733" cy="364067"/>
          </a:xfrm>
          <a:prstGeom prst="rect">
            <a:avLst/>
          </a:prstGeom>
        </p:spPr>
        <p:txBody>
          <a:bodyPr anchor="ctr"/>
          <a:lstStyle>
            <a:lvl1pPr>
              <a:defRPr sz="1200" i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7279934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5A7CDA-A15D-5804-2FA2-E483F8379F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05667" y="6494406"/>
            <a:ext cx="8957733" cy="364067"/>
          </a:xfrm>
          <a:prstGeom prst="rect">
            <a:avLst/>
          </a:prstGeom>
        </p:spPr>
        <p:txBody>
          <a:bodyPr anchor="ctr"/>
          <a:lstStyle>
            <a:lvl1pPr>
              <a:defRPr sz="1200" i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0939208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90288" y="135300"/>
            <a:ext cx="11611429" cy="607650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0069AA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021FC6-FA7C-4F51-9F5C-8C7784B4DB8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05667" y="6493933"/>
            <a:ext cx="8957733" cy="364067"/>
          </a:xfrm>
          <a:prstGeom prst="rect">
            <a:avLst/>
          </a:prstGeom>
        </p:spPr>
        <p:txBody>
          <a:bodyPr anchor="ctr"/>
          <a:lstStyle>
            <a:lvl1pPr>
              <a:defRPr sz="1200" i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8288904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ke-H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A3FE5EE-3995-B65B-A701-D45CFE2ED8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05667" y="6494406"/>
            <a:ext cx="8957733" cy="364067"/>
          </a:xfrm>
          <a:prstGeom prst="rect">
            <a:avLst/>
          </a:prstGeom>
        </p:spPr>
        <p:txBody>
          <a:bodyPr anchor="ctr"/>
          <a:lstStyle>
            <a:lvl1pPr>
              <a:defRPr sz="1200" i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2B91B1-A084-6459-2868-5A615692690F}"/>
              </a:ext>
            </a:extLst>
          </p:cNvPr>
          <p:cNvSpPr/>
          <p:nvPr userDrawn="1"/>
        </p:nvSpPr>
        <p:spPr bwMode="auto">
          <a:xfrm>
            <a:off x="0" y="0"/>
            <a:ext cx="12192000" cy="6494406"/>
          </a:xfrm>
          <a:prstGeom prst="rect">
            <a:avLst/>
          </a:prstGeom>
          <a:solidFill>
            <a:srgbClr val="00206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669523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ke-H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A3FE5EE-3995-B65B-A701-D45CFE2ED8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05667" y="6494406"/>
            <a:ext cx="8957733" cy="364067"/>
          </a:xfrm>
          <a:prstGeom prst="rect">
            <a:avLst/>
          </a:prstGeom>
        </p:spPr>
        <p:txBody>
          <a:bodyPr anchor="ctr"/>
          <a:lstStyle>
            <a:lvl1pPr>
              <a:defRPr sz="1200" i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2B91B1-A084-6459-2868-5A615692690F}"/>
              </a:ext>
            </a:extLst>
          </p:cNvPr>
          <p:cNvSpPr/>
          <p:nvPr userDrawn="1"/>
        </p:nvSpPr>
        <p:spPr bwMode="auto">
          <a:xfrm>
            <a:off x="0" y="0"/>
            <a:ext cx="12192000" cy="6494406"/>
          </a:xfrm>
          <a:prstGeom prst="rect">
            <a:avLst/>
          </a:prstGeom>
          <a:solidFill>
            <a:srgbClr val="00206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948182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9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 userDrawn="1"/>
        </p:nvSpPr>
        <p:spPr bwMode="auto">
          <a:xfrm>
            <a:off x="0" y="6496439"/>
            <a:ext cx="12192000" cy="360000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txBody>
          <a:bodyPr lIns="176844" tIns="45718" rIns="176844" bIns="45718">
            <a:spAutoFit/>
          </a:bodyPr>
          <a:lstStyle>
            <a:lvl1pPr indent="723900"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903288"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082675"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607971">
              <a:spcBef>
                <a:spcPct val="50000"/>
              </a:spcBef>
              <a:defRPr/>
            </a:pPr>
            <a:r>
              <a:rPr lang="de-DE" sz="2000" dirty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		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FD61633-2C48-C7D5-B106-62517E77D0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05667" y="6494406"/>
            <a:ext cx="8957733" cy="364067"/>
          </a:xfrm>
          <a:prstGeom prst="rect">
            <a:avLst/>
          </a:prstGeom>
        </p:spPr>
        <p:txBody>
          <a:bodyPr anchor="ctr"/>
          <a:lstStyle>
            <a:lvl1pPr algn="r">
              <a:defRPr sz="1200" i="1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655BEE-A9A1-ADDE-02B5-21CBC7EEBD90}"/>
              </a:ext>
            </a:extLst>
          </p:cNvPr>
          <p:cNvSpPr txBox="1"/>
          <p:nvPr userDrawn="1"/>
        </p:nvSpPr>
        <p:spPr>
          <a:xfrm>
            <a:off x="533400" y="6537940"/>
            <a:ext cx="1473037" cy="2923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sz="1300" dirty="0">
                <a:solidFill>
                  <a:schemeClr val="bg1"/>
                </a:solidFill>
                <a:latin typeface="Aptos" panose="020B0004020202020204" pitchFamily="34" charset="0"/>
              </a:rPr>
              <a:t>Deanfield | UCL</a:t>
            </a:r>
          </a:p>
        </p:txBody>
      </p:sp>
    </p:spTree>
    <p:extLst>
      <p:ext uri="{BB962C8B-B14F-4D97-AF65-F5344CB8AC3E}">
        <p14:creationId xmlns:p14="http://schemas.microsoft.com/office/powerpoint/2010/main" val="3560188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54" r:id="rId1"/>
    <p:sldLayoutId id="2147484458" r:id="rId2"/>
    <p:sldLayoutId id="2147484799" r:id="rId3"/>
    <p:sldLayoutId id="2147484865" r:id="rId4"/>
    <p:sldLayoutId id="2147485014" r:id="rId5"/>
    <p:sldLayoutId id="2147485017" r:id="rId6"/>
    <p:sldLayoutId id="2147485019" r:id="rId7"/>
  </p:sldLayoutIdLst>
  <p:transition spd="slow">
    <p:wipe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5pPr>
      <a:lvl6pPr marL="447735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896618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44942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79343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36586" indent="-336586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28642" indent="-28049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20907" indent="-224392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568643" indent="-224392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17188" indent="-224392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465610" indent="-22439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14006" indent="-22439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362375" indent="-22439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10455" indent="-22439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47735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896618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942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793430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41815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689547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37790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586212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 userDrawn="1"/>
        </p:nvSpPr>
        <p:spPr bwMode="auto">
          <a:xfrm>
            <a:off x="0" y="6496439"/>
            <a:ext cx="12192000" cy="360000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txBody>
          <a:bodyPr lIns="176844" tIns="45718" rIns="176844" bIns="45718">
            <a:spAutoFit/>
          </a:bodyPr>
          <a:lstStyle>
            <a:lvl1pPr indent="723900"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903288"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082675"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607971">
              <a:spcBef>
                <a:spcPct val="50000"/>
              </a:spcBef>
              <a:defRPr/>
            </a:pPr>
            <a:r>
              <a:rPr lang="de-DE" sz="2000" dirty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		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FD61633-2C48-C7D5-B106-62517E77D0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05667" y="6494406"/>
            <a:ext cx="8957733" cy="364067"/>
          </a:xfrm>
          <a:prstGeom prst="rect">
            <a:avLst/>
          </a:prstGeom>
        </p:spPr>
        <p:txBody>
          <a:bodyPr anchor="ctr"/>
          <a:lstStyle>
            <a:lvl1pPr algn="r">
              <a:defRPr sz="1200" i="1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655BEE-A9A1-ADDE-02B5-21CBC7EEBD90}"/>
              </a:ext>
            </a:extLst>
          </p:cNvPr>
          <p:cNvSpPr txBox="1"/>
          <p:nvPr userDrawn="1"/>
        </p:nvSpPr>
        <p:spPr>
          <a:xfrm>
            <a:off x="533400" y="6534765"/>
            <a:ext cx="147303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dirty="0">
                <a:solidFill>
                  <a:schemeClr val="bg1"/>
                </a:solidFill>
                <a:latin typeface="Aptos" panose="020B0004020202020204" pitchFamily="34" charset="0"/>
              </a:rPr>
              <a:t>Deanfield | UCL</a:t>
            </a:r>
          </a:p>
        </p:txBody>
      </p:sp>
    </p:spTree>
    <p:extLst>
      <p:ext uri="{BB962C8B-B14F-4D97-AF65-F5344CB8AC3E}">
        <p14:creationId xmlns:p14="http://schemas.microsoft.com/office/powerpoint/2010/main" val="3047532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33" r:id="rId1"/>
  </p:sldLayoutIdLst>
  <p:transition spd="slow">
    <p:wipe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5pPr>
      <a:lvl6pPr marL="447735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896618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44942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79343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36586" indent="-336586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28642" indent="-28049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20907" indent="-224392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568643" indent="-224392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17188" indent="-224392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465610" indent="-22439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14006" indent="-22439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362375" indent="-22439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10455" indent="-22439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47735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896618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942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793430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41815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689547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37790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586212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 userDrawn="1"/>
        </p:nvSpPr>
        <p:spPr bwMode="auto">
          <a:xfrm>
            <a:off x="0" y="6496439"/>
            <a:ext cx="12192000" cy="360000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txBody>
          <a:bodyPr lIns="176844" tIns="45718" rIns="176844" bIns="45718">
            <a:spAutoFit/>
          </a:bodyPr>
          <a:lstStyle>
            <a:lvl1pPr indent="723900"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903288"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082675"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607971">
              <a:spcBef>
                <a:spcPct val="50000"/>
              </a:spcBef>
              <a:defRPr/>
            </a:pPr>
            <a:r>
              <a:rPr lang="de-DE" sz="2000" dirty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		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FD61633-2C48-C7D5-B106-62517E77D0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05667" y="6494406"/>
            <a:ext cx="8957733" cy="364067"/>
          </a:xfrm>
          <a:prstGeom prst="rect">
            <a:avLst/>
          </a:prstGeom>
        </p:spPr>
        <p:txBody>
          <a:bodyPr anchor="ctr"/>
          <a:lstStyle>
            <a:lvl1pPr algn="r">
              <a:defRPr sz="1200" i="1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713BBA-62AA-042E-C3ED-C6532CE0729B}"/>
              </a:ext>
            </a:extLst>
          </p:cNvPr>
          <p:cNvSpPr txBox="1"/>
          <p:nvPr userDrawn="1"/>
        </p:nvSpPr>
        <p:spPr>
          <a:xfrm>
            <a:off x="533400" y="6531590"/>
            <a:ext cx="147303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dirty="0">
                <a:solidFill>
                  <a:schemeClr val="bg1"/>
                </a:solidFill>
                <a:latin typeface="Aptos" panose="020B0004020202020204" pitchFamily="34" charset="0"/>
              </a:rPr>
              <a:t>Deanfield | UCL</a:t>
            </a:r>
          </a:p>
        </p:txBody>
      </p:sp>
    </p:spTree>
    <p:extLst>
      <p:ext uri="{BB962C8B-B14F-4D97-AF65-F5344CB8AC3E}">
        <p14:creationId xmlns:p14="http://schemas.microsoft.com/office/powerpoint/2010/main" val="3994915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67" r:id="rId1"/>
  </p:sldLayoutIdLst>
  <p:transition spd="slow">
    <p:wipe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5pPr>
      <a:lvl6pPr marL="447735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896618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44942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79343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36586" indent="-336586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28642" indent="-28049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20907" indent="-224392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568643" indent="-224392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17188" indent="-224392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465610" indent="-22439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14006" indent="-22439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362375" indent="-22439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10455" indent="-22439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47735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896618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942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793430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41815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689547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37790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586212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 userDrawn="1"/>
        </p:nvSpPr>
        <p:spPr bwMode="auto">
          <a:xfrm>
            <a:off x="0" y="6496439"/>
            <a:ext cx="12192000" cy="360000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txBody>
          <a:bodyPr lIns="176844" tIns="45718" rIns="176844" bIns="45718">
            <a:spAutoFit/>
          </a:bodyPr>
          <a:lstStyle>
            <a:lvl1pPr indent="723900"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903288"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082675"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607971">
              <a:spcBef>
                <a:spcPct val="50000"/>
              </a:spcBef>
              <a:defRPr/>
            </a:pPr>
            <a:r>
              <a:rPr lang="de-DE" sz="2000" dirty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		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FD61633-2C48-C7D5-B106-62517E77D0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05667" y="6494406"/>
            <a:ext cx="8957733" cy="364067"/>
          </a:xfrm>
          <a:prstGeom prst="rect">
            <a:avLst/>
          </a:prstGeom>
        </p:spPr>
        <p:txBody>
          <a:bodyPr anchor="ctr"/>
          <a:lstStyle>
            <a:lvl1pPr algn="r">
              <a:defRPr sz="1200" i="1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655BEE-A9A1-ADDE-02B5-21CBC7EEBD90}"/>
              </a:ext>
            </a:extLst>
          </p:cNvPr>
          <p:cNvSpPr txBox="1"/>
          <p:nvPr userDrawn="1"/>
        </p:nvSpPr>
        <p:spPr>
          <a:xfrm>
            <a:off x="533400" y="6525240"/>
            <a:ext cx="147303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dirty="0">
                <a:solidFill>
                  <a:schemeClr val="bg1"/>
                </a:solidFill>
                <a:latin typeface="Aptos" panose="020B0004020202020204" pitchFamily="34" charset="0"/>
              </a:rPr>
              <a:t>Deanfield | UCL</a:t>
            </a:r>
          </a:p>
        </p:txBody>
      </p:sp>
    </p:spTree>
    <p:extLst>
      <p:ext uri="{BB962C8B-B14F-4D97-AF65-F5344CB8AC3E}">
        <p14:creationId xmlns:p14="http://schemas.microsoft.com/office/powerpoint/2010/main" val="1132695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89" r:id="rId1"/>
    <p:sldLayoutId id="2147484991" r:id="rId2"/>
  </p:sldLayoutIdLst>
  <p:transition spd="slow">
    <p:wipe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5pPr>
      <a:lvl6pPr marL="447735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896618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44942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79343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36586" indent="-336586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28642" indent="-28049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20907" indent="-224392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568643" indent="-224392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17188" indent="-224392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465610" indent="-22439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14006" indent="-22439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362375" indent="-22439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10455" indent="-22439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47735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896618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942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793430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41815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689547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37790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586212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 userDrawn="1"/>
        </p:nvSpPr>
        <p:spPr bwMode="auto">
          <a:xfrm>
            <a:off x="0" y="6496439"/>
            <a:ext cx="12192000" cy="360000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txBody>
          <a:bodyPr lIns="176844" tIns="45718" rIns="176844" bIns="45718">
            <a:spAutoFit/>
          </a:bodyPr>
          <a:lstStyle>
            <a:lvl1pPr indent="723900"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903288"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082675"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607971">
              <a:spcBef>
                <a:spcPct val="50000"/>
              </a:spcBef>
              <a:defRPr/>
            </a:pPr>
            <a:r>
              <a:rPr lang="de-DE" sz="2000" dirty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		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8F8878-3095-5CEA-2ADB-2C28048A8A2D}"/>
              </a:ext>
            </a:extLst>
          </p:cNvPr>
          <p:cNvSpPr txBox="1"/>
          <p:nvPr userDrawn="1"/>
        </p:nvSpPr>
        <p:spPr>
          <a:xfrm>
            <a:off x="533400" y="6525240"/>
            <a:ext cx="147303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dirty="0">
                <a:solidFill>
                  <a:schemeClr val="bg1"/>
                </a:solidFill>
                <a:latin typeface="Aptos" panose="020B0004020202020204" pitchFamily="34" charset="0"/>
              </a:rPr>
              <a:t>Deanfield | UCL</a:t>
            </a:r>
          </a:p>
        </p:txBody>
      </p:sp>
    </p:spTree>
    <p:extLst>
      <p:ext uri="{BB962C8B-B14F-4D97-AF65-F5344CB8AC3E}">
        <p14:creationId xmlns:p14="http://schemas.microsoft.com/office/powerpoint/2010/main" val="3288550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96" r:id="rId1"/>
    <p:sldLayoutId id="2147484998" r:id="rId2"/>
  </p:sldLayoutIdLst>
  <p:transition spd="slow">
    <p:wipe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5pPr>
      <a:lvl6pPr marL="447735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896618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44942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79343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36586" indent="-336586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28642" indent="-28049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20907" indent="-224392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568643" indent="-224392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17188" indent="-224392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465610" indent="-22439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14006" indent="-22439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362375" indent="-22439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10455" indent="-22439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47735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896618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942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793430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41815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689547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37790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586212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 userDrawn="1"/>
        </p:nvSpPr>
        <p:spPr bwMode="auto">
          <a:xfrm>
            <a:off x="0" y="6496439"/>
            <a:ext cx="12192000" cy="360000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txBody>
          <a:bodyPr lIns="176844" tIns="45718" rIns="176844" bIns="45718">
            <a:spAutoFit/>
          </a:bodyPr>
          <a:lstStyle>
            <a:lvl1pPr indent="723900"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903288"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082675"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607971">
              <a:spcBef>
                <a:spcPct val="50000"/>
              </a:spcBef>
              <a:defRPr/>
            </a:pPr>
            <a:r>
              <a:rPr lang="de-DE" sz="2000" dirty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		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FD61633-2C48-C7D5-B106-62517E77D0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05667" y="6494406"/>
            <a:ext cx="8957733" cy="364067"/>
          </a:xfrm>
          <a:prstGeom prst="rect">
            <a:avLst/>
          </a:prstGeom>
        </p:spPr>
        <p:txBody>
          <a:bodyPr anchor="ctr"/>
          <a:lstStyle>
            <a:lvl1pPr algn="r">
              <a:defRPr sz="1200" i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12AC67-2301-CC72-2710-605F8355CCE8}"/>
              </a:ext>
            </a:extLst>
          </p:cNvPr>
          <p:cNvSpPr txBox="1"/>
          <p:nvPr userDrawn="1"/>
        </p:nvSpPr>
        <p:spPr>
          <a:xfrm>
            <a:off x="533400" y="6525240"/>
            <a:ext cx="147303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dirty="0">
                <a:solidFill>
                  <a:schemeClr val="bg1"/>
                </a:solidFill>
                <a:latin typeface="Aptos" panose="020B0004020202020204" pitchFamily="34" charset="0"/>
              </a:rPr>
              <a:t>Deanfield | UCL</a:t>
            </a:r>
          </a:p>
        </p:txBody>
      </p:sp>
    </p:spTree>
    <p:extLst>
      <p:ext uri="{BB962C8B-B14F-4D97-AF65-F5344CB8AC3E}">
        <p14:creationId xmlns:p14="http://schemas.microsoft.com/office/powerpoint/2010/main" val="52275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00" r:id="rId1"/>
    <p:sldLayoutId id="2147485002" r:id="rId2"/>
  </p:sldLayoutIdLst>
  <p:transition spd="slow">
    <p:wipe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5pPr>
      <a:lvl6pPr marL="447735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896618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44942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79343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36586" indent="-336586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28642" indent="-28049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20907" indent="-224392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568643" indent="-224392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17188" indent="-224392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465610" indent="-22439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14006" indent="-22439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362375" indent="-22439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10455" indent="-22439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47735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896618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942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793430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41815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689547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37790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586212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 userDrawn="1"/>
        </p:nvSpPr>
        <p:spPr bwMode="auto">
          <a:xfrm>
            <a:off x="0" y="6496439"/>
            <a:ext cx="12192000" cy="360000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txBody>
          <a:bodyPr lIns="176844" tIns="45718" rIns="176844" bIns="45718">
            <a:spAutoFit/>
          </a:bodyPr>
          <a:lstStyle>
            <a:lvl1pPr indent="723900"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903288"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082675"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409950" algn="r"/>
                <a:tab pos="7797800" algn="r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607971">
              <a:spcBef>
                <a:spcPct val="50000"/>
              </a:spcBef>
              <a:defRPr/>
            </a:pPr>
            <a:r>
              <a:rPr lang="de-DE" sz="2000" dirty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		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FD61633-2C48-C7D5-B106-62517E77D0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05667" y="6494406"/>
            <a:ext cx="8957733" cy="364067"/>
          </a:xfrm>
          <a:prstGeom prst="rect">
            <a:avLst/>
          </a:prstGeom>
        </p:spPr>
        <p:txBody>
          <a:bodyPr anchor="ctr"/>
          <a:lstStyle>
            <a:lvl1pPr algn="r">
              <a:defRPr sz="1200" i="1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F2BBB4-BD4E-1817-9729-E0A46BFFEC28}"/>
              </a:ext>
            </a:extLst>
          </p:cNvPr>
          <p:cNvSpPr txBox="1"/>
          <p:nvPr userDrawn="1"/>
        </p:nvSpPr>
        <p:spPr>
          <a:xfrm>
            <a:off x="533400" y="6525240"/>
            <a:ext cx="147303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dirty="0">
                <a:solidFill>
                  <a:schemeClr val="bg1"/>
                </a:solidFill>
                <a:latin typeface="Aptos" panose="020B0004020202020204" pitchFamily="34" charset="0"/>
              </a:rPr>
              <a:t>Deanfield | UCL</a:t>
            </a:r>
          </a:p>
        </p:txBody>
      </p:sp>
    </p:spTree>
    <p:extLst>
      <p:ext uri="{BB962C8B-B14F-4D97-AF65-F5344CB8AC3E}">
        <p14:creationId xmlns:p14="http://schemas.microsoft.com/office/powerpoint/2010/main" val="3697773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04" r:id="rId1"/>
    <p:sldLayoutId id="2147485006" r:id="rId2"/>
  </p:sldLayoutIdLst>
  <p:transition spd="slow">
    <p:wipe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5pPr>
      <a:lvl6pPr marL="447735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896618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44942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79343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36586" indent="-336586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28642" indent="-28049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20907" indent="-224392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568643" indent="-224392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17188" indent="-224392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465610" indent="-22439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14006" indent="-22439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362375" indent="-22439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10455" indent="-224392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47735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896618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942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793430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41815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689547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37790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586212" algn="l" defTabSz="89661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jpe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8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AEC04-EC59-4432-E969-DEC3C23B0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2FFB022-298F-7BF5-50E6-FD54590A1229}"/>
              </a:ext>
            </a:extLst>
          </p:cNvPr>
          <p:cNvSpPr txBox="1"/>
          <p:nvPr/>
        </p:nvSpPr>
        <p:spPr>
          <a:xfrm>
            <a:off x="252792" y="1269078"/>
            <a:ext cx="5241098" cy="255454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 defTabSz="914217">
              <a:defRPr/>
            </a:pPr>
            <a:r>
              <a:rPr lang="en-GB" sz="3200" b="1" dirty="0">
                <a:solidFill>
                  <a:schemeClr val="bg1"/>
                </a:solidFill>
                <a:latin typeface="Aptos" panose="020B0004020202020204" pitchFamily="34" charset="0"/>
              </a:rPr>
              <a:t>Novel therapies &amp; integrated care models in clinical management of diabetes, hypertension, </a:t>
            </a:r>
            <a:r>
              <a:rPr lang="en-GB" sz="3200" b="1" dirty="0" err="1">
                <a:solidFill>
                  <a:schemeClr val="bg1"/>
                </a:solidFill>
                <a:latin typeface="Aptos" panose="020B0004020202020204" pitchFamily="34" charset="0"/>
              </a:rPr>
              <a:t>dyslipidemia</a:t>
            </a:r>
            <a:r>
              <a:rPr lang="en-GB" sz="3200" b="1" dirty="0">
                <a:solidFill>
                  <a:schemeClr val="bg1"/>
                </a:solidFill>
                <a:latin typeface="Aptos" panose="020B0004020202020204" pitchFamily="34" charset="0"/>
              </a:rPr>
              <a:t> &amp; obesity</a:t>
            </a:r>
            <a:endParaRPr lang="en-GB" sz="5400" b="1" spc="-145" dirty="0">
              <a:solidFill>
                <a:schemeClr val="bg1"/>
              </a:solidFill>
              <a:latin typeface="Aptos" panose="020B0004020202020204" pitchFamily="34" charset="0"/>
              <a:cs typeface="Poppins" pitchFamily="2" charset="77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CB1C578-D829-3DB9-D19E-16FACF223537}"/>
              </a:ext>
            </a:extLst>
          </p:cNvPr>
          <p:cNvSpPr/>
          <p:nvPr/>
        </p:nvSpPr>
        <p:spPr>
          <a:xfrm>
            <a:off x="3081188" y="724659"/>
            <a:ext cx="2340000" cy="7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914217">
              <a:defRPr/>
            </a:pPr>
            <a:endParaRPr lang="en-US" sz="1800" dirty="0">
              <a:solidFill>
                <a:srgbClr val="FFFFFF"/>
              </a:solidFill>
              <a:latin typeface="Poppins" pitchFamily="2" charset="77"/>
            </a:endParaRPr>
          </a:p>
        </p:txBody>
      </p:sp>
      <p:sp>
        <p:nvSpPr>
          <p:cNvPr id="47" name="Hexagon 46">
            <a:extLst>
              <a:ext uri="{FF2B5EF4-FFF2-40B4-BE49-F238E27FC236}">
                <a16:creationId xmlns:a16="http://schemas.microsoft.com/office/drawing/2014/main" id="{38A25618-E9D3-F9F8-BB1F-CE3823B5CC4C}"/>
              </a:ext>
            </a:extLst>
          </p:cNvPr>
          <p:cNvSpPr>
            <a:spLocks noChangeAspect="1"/>
          </p:cNvSpPr>
          <p:nvPr/>
        </p:nvSpPr>
        <p:spPr bwMode="auto">
          <a:xfrm>
            <a:off x="-6514831" y="5880887"/>
            <a:ext cx="3481117" cy="3000963"/>
          </a:xfrm>
          <a:prstGeom prst="hexagon">
            <a:avLst/>
          </a:prstGeom>
          <a:noFill/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Outcome Beneﬁts in EMPA-REG OUTCOME, LEADER, and SUSTAIN-6 Trial">
            <a:extLst>
              <a:ext uri="{FF2B5EF4-FFF2-40B4-BE49-F238E27FC236}">
                <a16:creationId xmlns:a16="http://schemas.microsoft.com/office/drawing/2014/main" id="{067B5D15-48CE-44BE-D0C4-F71C1A4CDA77}"/>
              </a:ext>
            </a:extLst>
          </p:cNvPr>
          <p:cNvSpPr txBox="1">
            <a:spLocks/>
          </p:cNvSpPr>
          <p:nvPr/>
        </p:nvSpPr>
        <p:spPr bwMode="auto">
          <a:xfrm>
            <a:off x="35327" y="4912638"/>
            <a:ext cx="5385861" cy="77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26981" tIns="45718" rIns="26981" bIns="45718" numCol="1" anchor="ctr" anchorCtr="0" compatLnSpc="1">
            <a:prstTxWarp prst="textNoShape">
              <a:avLst/>
            </a:prstTxWarp>
            <a:noAutofit/>
          </a:bodyPr>
          <a:lstStyle>
            <a:lvl1pPr algn="ctr" defTabSz="709548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368" b="1">
                <a:solidFill>
                  <a:srgbClr val="FAFD00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5pPr>
            <a:lvl6pPr marL="447735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896618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44942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79343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r" defTabSz="70954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3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0B0004020202020204" pitchFamily="34" charset="0"/>
                <a:cs typeface="ＭＳ Ｐゴシック" charset="0"/>
              </a:rPr>
              <a:t>  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3B97DE"/>
                </a:solidFill>
                <a:effectLst/>
                <a:uLnTx/>
                <a:uFillTx/>
                <a:latin typeface="Aptos" panose="020B0004020202020204" pitchFamily="34" charset="0"/>
                <a:cs typeface="ＭＳ Ｐゴシック" charset="0"/>
              </a:rPr>
              <a:t>Professor John Deanfield, CBE</a:t>
            </a:r>
          </a:p>
          <a:p>
            <a:pPr algn="r">
              <a:lnSpc>
                <a:spcPct val="100000"/>
              </a:lnSpc>
              <a:spcAft>
                <a:spcPts val="0"/>
              </a:spcAft>
              <a:defRPr/>
            </a:pPr>
            <a:r>
              <a:rPr lang="en-GB" sz="1800" dirty="0">
                <a:solidFill>
                  <a:schemeClr val="bg1"/>
                </a:solidFill>
                <a:latin typeface="Aptos" panose="020B0004020202020204" pitchFamily="34" charset="0"/>
              </a:rPr>
              <a:t>ESC-CRT on Cardiometabolic disease |</a:t>
            </a:r>
          </a:p>
          <a:p>
            <a:pPr algn="r">
              <a:lnSpc>
                <a:spcPct val="100000"/>
              </a:lnSpc>
              <a:spcAft>
                <a:spcPts val="0"/>
              </a:spcAft>
              <a:defRPr/>
            </a:pPr>
            <a:r>
              <a:rPr lang="en-GB" sz="1800" dirty="0">
                <a:solidFill>
                  <a:schemeClr val="bg1"/>
                </a:solidFill>
                <a:latin typeface="Aptos" panose="020B0004020202020204" pitchFamily="34" charset="0"/>
              </a:rPr>
              <a:t> Bratislava Mar 2026</a:t>
            </a:r>
            <a:endParaRPr lang="en-GB" sz="1600" dirty="0">
              <a:solidFill>
                <a:schemeClr val="bg1"/>
              </a:solidFill>
              <a:latin typeface="Aptos" panose="020B0004020202020204" pitchFamily="34" charset="0"/>
              <a:cs typeface="ＭＳ Ｐゴシック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567FF86-D9D5-33B7-87BB-E51338A73DDF}"/>
              </a:ext>
            </a:extLst>
          </p:cNvPr>
          <p:cNvSpPr/>
          <p:nvPr/>
        </p:nvSpPr>
        <p:spPr>
          <a:xfrm>
            <a:off x="4701188" y="4292600"/>
            <a:ext cx="720000" cy="7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914217">
              <a:defRPr/>
            </a:pPr>
            <a:endParaRPr lang="en-US" sz="1800" dirty="0">
              <a:solidFill>
                <a:srgbClr val="FFFFFF"/>
              </a:solidFill>
              <a:latin typeface="Poppins" pitchFamily="2" charset="77"/>
            </a:endParaRPr>
          </a:p>
        </p:txBody>
      </p:sp>
      <p:sp>
        <p:nvSpPr>
          <p:cNvPr id="10" name="Picture Placeholder 13">
            <a:extLst>
              <a:ext uri="{FF2B5EF4-FFF2-40B4-BE49-F238E27FC236}">
                <a16:creationId xmlns:a16="http://schemas.microsoft.com/office/drawing/2014/main" id="{5F344641-3664-82F4-3E3F-5E900BCA4591}"/>
              </a:ext>
            </a:extLst>
          </p:cNvPr>
          <p:cNvSpPr txBox="1">
            <a:spLocks noChangeAspect="1"/>
          </p:cNvSpPr>
          <p:nvPr/>
        </p:nvSpPr>
        <p:spPr>
          <a:xfrm>
            <a:off x="7841504" y="3969775"/>
            <a:ext cx="3463280" cy="2448000"/>
          </a:xfrm>
          <a:custGeom>
            <a:avLst/>
            <a:gdLst>
              <a:gd name="connsiteX0" fmla="*/ 9129544 w 12188824"/>
              <a:gd name="connsiteY0" fmla="*/ 5935250 h 13716000"/>
              <a:gd name="connsiteX1" fmla="*/ 12188824 w 12188824"/>
              <a:gd name="connsiteY1" fmla="*/ 5935250 h 13716000"/>
              <a:gd name="connsiteX2" fmla="*/ 12188824 w 12188824"/>
              <a:gd name="connsiteY2" fmla="*/ 13716000 h 13716000"/>
              <a:gd name="connsiteX3" fmla="*/ 6219212 w 12188824"/>
              <a:gd name="connsiteY3" fmla="*/ 13716000 h 13716000"/>
              <a:gd name="connsiteX4" fmla="*/ 6219212 w 12188824"/>
              <a:gd name="connsiteY4" fmla="*/ 11766884 h 13716000"/>
              <a:gd name="connsiteX5" fmla="*/ 8720472 w 12188824"/>
              <a:gd name="connsiteY5" fmla="*/ 11766884 h 13716000"/>
              <a:gd name="connsiteX6" fmla="*/ 9129544 w 12188824"/>
              <a:gd name="connsiteY6" fmla="*/ 11766884 h 13716000"/>
              <a:gd name="connsiteX7" fmla="*/ 9129544 w 12188824"/>
              <a:gd name="connsiteY7" fmla="*/ 11357811 h 13716000"/>
              <a:gd name="connsiteX8" fmla="*/ 0 w 12188824"/>
              <a:gd name="connsiteY8" fmla="*/ 0 h 13716000"/>
              <a:gd name="connsiteX9" fmla="*/ 8720472 w 12188824"/>
              <a:gd name="connsiteY9" fmla="*/ 0 h 13716000"/>
              <a:gd name="connsiteX10" fmla="*/ 8720472 w 12188824"/>
              <a:gd name="connsiteY10" fmla="*/ 11357811 h 13716000"/>
              <a:gd name="connsiteX11" fmla="*/ 0 w 12188824"/>
              <a:gd name="connsiteY11" fmla="*/ 11357811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88824" h="13716000">
                <a:moveTo>
                  <a:pt x="9129544" y="5935250"/>
                </a:moveTo>
                <a:lnTo>
                  <a:pt x="12188824" y="5935250"/>
                </a:lnTo>
                <a:lnTo>
                  <a:pt x="12188824" y="13716000"/>
                </a:lnTo>
                <a:lnTo>
                  <a:pt x="6219212" y="13716000"/>
                </a:lnTo>
                <a:lnTo>
                  <a:pt x="6219212" y="11766884"/>
                </a:lnTo>
                <a:lnTo>
                  <a:pt x="8720472" y="11766884"/>
                </a:lnTo>
                <a:lnTo>
                  <a:pt x="9129544" y="11766884"/>
                </a:lnTo>
                <a:lnTo>
                  <a:pt x="9129544" y="11357811"/>
                </a:lnTo>
                <a:close/>
                <a:moveTo>
                  <a:pt x="0" y="0"/>
                </a:moveTo>
                <a:lnTo>
                  <a:pt x="8720472" y="0"/>
                </a:lnTo>
                <a:lnTo>
                  <a:pt x="8720472" y="11357811"/>
                </a:lnTo>
                <a:lnTo>
                  <a:pt x="0" y="11357811"/>
                </a:lnTo>
                <a:close/>
              </a:path>
            </a:pathLst>
          </a:cu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bg1"/>
            </a:solidFill>
          </a:ln>
        </p:spPr>
        <p:txBody>
          <a:bodyPr/>
          <a:lstStyle/>
          <a:p>
            <a:endParaRPr lang="en-GB" sz="950" dirty="0"/>
          </a:p>
        </p:txBody>
      </p:sp>
      <p:sp>
        <p:nvSpPr>
          <p:cNvPr id="5" name="Picture Placeholder 13">
            <a:extLst>
              <a:ext uri="{FF2B5EF4-FFF2-40B4-BE49-F238E27FC236}">
                <a16:creationId xmlns:a16="http://schemas.microsoft.com/office/drawing/2014/main" id="{40E7C9A4-8BE0-87A5-F7D4-C3A4AA648928}"/>
              </a:ext>
            </a:extLst>
          </p:cNvPr>
          <p:cNvSpPr txBox="1">
            <a:spLocks/>
          </p:cNvSpPr>
          <p:nvPr/>
        </p:nvSpPr>
        <p:spPr>
          <a:xfrm>
            <a:off x="6439045" y="539895"/>
            <a:ext cx="5411085" cy="3427973"/>
          </a:xfrm>
          <a:custGeom>
            <a:avLst/>
            <a:gdLst>
              <a:gd name="connsiteX0" fmla="*/ 9129544 w 12188824"/>
              <a:gd name="connsiteY0" fmla="*/ 5935250 h 13716000"/>
              <a:gd name="connsiteX1" fmla="*/ 12188824 w 12188824"/>
              <a:gd name="connsiteY1" fmla="*/ 5935250 h 13716000"/>
              <a:gd name="connsiteX2" fmla="*/ 12188824 w 12188824"/>
              <a:gd name="connsiteY2" fmla="*/ 13716000 h 13716000"/>
              <a:gd name="connsiteX3" fmla="*/ 6219212 w 12188824"/>
              <a:gd name="connsiteY3" fmla="*/ 13716000 h 13716000"/>
              <a:gd name="connsiteX4" fmla="*/ 6219212 w 12188824"/>
              <a:gd name="connsiteY4" fmla="*/ 11766884 h 13716000"/>
              <a:gd name="connsiteX5" fmla="*/ 8720472 w 12188824"/>
              <a:gd name="connsiteY5" fmla="*/ 11766884 h 13716000"/>
              <a:gd name="connsiteX6" fmla="*/ 9129544 w 12188824"/>
              <a:gd name="connsiteY6" fmla="*/ 11766884 h 13716000"/>
              <a:gd name="connsiteX7" fmla="*/ 9129544 w 12188824"/>
              <a:gd name="connsiteY7" fmla="*/ 11357811 h 13716000"/>
              <a:gd name="connsiteX8" fmla="*/ 0 w 12188824"/>
              <a:gd name="connsiteY8" fmla="*/ 0 h 13716000"/>
              <a:gd name="connsiteX9" fmla="*/ 8720472 w 12188824"/>
              <a:gd name="connsiteY9" fmla="*/ 0 h 13716000"/>
              <a:gd name="connsiteX10" fmla="*/ 8720472 w 12188824"/>
              <a:gd name="connsiteY10" fmla="*/ 11357811 h 13716000"/>
              <a:gd name="connsiteX11" fmla="*/ 0 w 12188824"/>
              <a:gd name="connsiteY11" fmla="*/ 11357811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88824" h="13716000">
                <a:moveTo>
                  <a:pt x="9129544" y="5935250"/>
                </a:moveTo>
                <a:lnTo>
                  <a:pt x="12188824" y="5935250"/>
                </a:lnTo>
                <a:lnTo>
                  <a:pt x="12188824" y="13716000"/>
                </a:lnTo>
                <a:lnTo>
                  <a:pt x="6219212" y="13716000"/>
                </a:lnTo>
                <a:lnTo>
                  <a:pt x="6219212" y="11766884"/>
                </a:lnTo>
                <a:lnTo>
                  <a:pt x="8720472" y="11766884"/>
                </a:lnTo>
                <a:lnTo>
                  <a:pt x="9129544" y="11766884"/>
                </a:lnTo>
                <a:lnTo>
                  <a:pt x="9129544" y="11357811"/>
                </a:lnTo>
                <a:close/>
                <a:moveTo>
                  <a:pt x="0" y="0"/>
                </a:moveTo>
                <a:lnTo>
                  <a:pt x="8720472" y="0"/>
                </a:lnTo>
                <a:lnTo>
                  <a:pt x="8720472" y="11357811"/>
                </a:lnTo>
                <a:lnTo>
                  <a:pt x="0" y="11357811"/>
                </a:lnTo>
                <a:close/>
              </a:path>
            </a:pathLst>
          </a:cu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bg1"/>
            </a:solidFill>
          </a:ln>
        </p:spPr>
        <p:txBody>
          <a:bodyPr/>
          <a:lstStyle/>
          <a:p>
            <a:endParaRPr lang="en-GB" sz="950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ABAFAEB-036B-7017-E103-2ABC0EEA6B0F}"/>
              </a:ext>
            </a:extLst>
          </p:cNvPr>
          <p:cNvSpPr txBox="1">
            <a:spLocks/>
          </p:cNvSpPr>
          <p:nvPr/>
        </p:nvSpPr>
        <p:spPr>
          <a:xfrm>
            <a:off x="2873341" y="6464280"/>
            <a:ext cx="8872060" cy="402948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8013" algn="l" rtl="0" eaLnBrk="0" fontAlgn="base" hangingPunct="0">
              <a:spcBef>
                <a:spcPct val="0"/>
              </a:spcBef>
              <a:spcAft>
                <a:spcPct val="0"/>
              </a:spcAft>
              <a:defRPr sz="23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756025" algn="l" rtl="0" eaLnBrk="0" fontAlgn="base" hangingPunct="0">
              <a:spcBef>
                <a:spcPct val="0"/>
              </a:spcBef>
              <a:spcAft>
                <a:spcPct val="0"/>
              </a:spcAft>
              <a:defRPr sz="23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134038" algn="l" rtl="0" eaLnBrk="0" fontAlgn="base" hangingPunct="0">
              <a:spcBef>
                <a:spcPct val="0"/>
              </a:spcBef>
              <a:spcAft>
                <a:spcPct val="0"/>
              </a:spcAft>
              <a:defRPr sz="23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511999" algn="l" rtl="0" eaLnBrk="0" fontAlgn="base" hangingPunct="0">
              <a:spcBef>
                <a:spcPct val="0"/>
              </a:spcBef>
              <a:spcAft>
                <a:spcPct val="0"/>
              </a:spcAft>
              <a:defRPr sz="23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1889938" algn="l" defTabSz="378013" rtl="0" eaLnBrk="1" latinLnBrk="0" hangingPunct="1">
              <a:defRPr sz="23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267891" algn="l" defTabSz="378013" rtl="0" eaLnBrk="1" latinLnBrk="0" hangingPunct="1">
              <a:defRPr sz="23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2645867" algn="l" defTabSz="378013" rtl="0" eaLnBrk="1" latinLnBrk="0" hangingPunct="1">
              <a:defRPr sz="23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023846" algn="l" defTabSz="378013" rtl="0" eaLnBrk="1" latinLnBrk="0" hangingPunct="1">
              <a:defRPr sz="23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r" defTabSz="9109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5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</a:rPr>
              <a:t>MEMBER OF STE</a:t>
            </a:r>
            <a:r>
              <a:rPr lang="en-GB" sz="1150" b="0" i="1" dirty="0">
                <a:solidFill>
                  <a:srgbClr val="FFFFFF"/>
                </a:solidFill>
                <a:latin typeface="Arial" panose="020B0604020202020204"/>
              </a:rPr>
              <a:t>ERING COMMITTEE FOR SELECT &amp; SOUL TRIALS</a:t>
            </a:r>
            <a:endParaRPr kumimoji="0" lang="en-GB" sz="115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31324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0284B-DF24-EB14-A838-B7A54063A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utcome Beneﬁts in EMPA-REG OUTCOME, LEADER, and SUSTAIN-6 Trial">
            <a:extLst>
              <a:ext uri="{FF2B5EF4-FFF2-40B4-BE49-F238E27FC236}">
                <a16:creationId xmlns:a16="http://schemas.microsoft.com/office/drawing/2014/main" id="{4D0C4A65-52D8-B716-BA49-A95340F9D6FE}"/>
              </a:ext>
            </a:extLst>
          </p:cNvPr>
          <p:cNvSpPr txBox="1">
            <a:spLocks/>
          </p:cNvSpPr>
          <p:nvPr/>
        </p:nvSpPr>
        <p:spPr bwMode="auto">
          <a:xfrm>
            <a:off x="254000" y="10945"/>
            <a:ext cx="11684000" cy="690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26981" tIns="45718" rIns="26981" bIns="45718" numCol="1" anchor="ctr" anchorCtr="0" compatLnSpc="1">
            <a:prstTxWarp prst="textNoShape">
              <a:avLst/>
            </a:prstTxWarp>
            <a:noAutofit/>
          </a:bodyPr>
          <a:lstStyle>
            <a:lvl1pPr algn="ctr" defTabSz="709548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368" b="1">
                <a:solidFill>
                  <a:srgbClr val="FAFD00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5pPr>
            <a:lvl6pPr marL="447735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896618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44942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79343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defTabSz="914400">
              <a:lnSpc>
                <a:spcPct val="90000"/>
              </a:lnSpc>
              <a:defRPr/>
            </a:pPr>
            <a:r>
              <a:rPr lang="en-GB" sz="2900" dirty="0">
                <a:solidFill>
                  <a:srgbClr val="002060"/>
                </a:solidFill>
                <a:latin typeface="Aptos" panose="020B0004020202020204" pitchFamily="34" charset="0"/>
              </a:rPr>
              <a:t>Drug trials being assessed against hard outcomes</a:t>
            </a:r>
          </a:p>
          <a:p>
            <a:pPr defTabSz="914400">
              <a:lnSpc>
                <a:spcPct val="90000"/>
              </a:lnSpc>
              <a:defRPr/>
            </a:pPr>
            <a:r>
              <a:rPr kumimoji="0" lang="en-GB" sz="1800" b="1" i="1" u="none" strike="noStrike" kern="1200" cap="none" spc="0" normalizeH="0" baseline="0" noProof="0" dirty="0">
                <a:ln>
                  <a:noFill/>
                </a:ln>
                <a:solidFill>
                  <a:srgbClr val="3B97DE"/>
                </a:solidFill>
                <a:effectLst/>
                <a:uLnTx/>
                <a:uFillTx/>
                <a:latin typeface="Arial"/>
                <a:ea typeface="MS PGothic" panose="020B0600070205080204" pitchFamily="34" charset="-128"/>
                <a:cs typeface="+mj-cs"/>
              </a:rPr>
              <a:t>SGLT2i and GLP-1 RA CV Outcome Trials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2BFFE37-F16D-7E3C-075C-0BB6A52727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7577975"/>
              </p:ext>
            </p:extLst>
          </p:nvPr>
        </p:nvGraphicFramePr>
        <p:xfrm>
          <a:off x="355600" y="693906"/>
          <a:ext cx="11480800" cy="565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4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4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200">
                <a:tc>
                  <a:txBody>
                    <a:bodyPr/>
                    <a:lstStyle/>
                    <a:p>
                      <a:pPr marL="0" marR="0" lvl="0" indent="0" algn="ctr" defTabSz="8966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MS PGothic" panose="020B0600070205080204" pitchFamily="34" charset="-128"/>
                          <a:cs typeface="+mn-cs"/>
                        </a:rPr>
                        <a:t>In  patients with T2D</a:t>
                      </a:r>
                    </a:p>
                  </a:txBody>
                  <a:tcPr marT="45711" marB="45711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196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i="0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  <a:ea typeface="MS PGothic" panose="020B0600070205080204" pitchFamily="34" charset="-128"/>
                        </a:rPr>
                        <a:t>In patients </a:t>
                      </a: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MS PGothic" panose="020B0600070205080204" pitchFamily="34" charset="-128"/>
                          <a:cs typeface="+mn-cs"/>
                        </a:rPr>
                        <a:t>w/out T2D</a:t>
                      </a:r>
                      <a:endParaRPr lang="fr-FR" sz="1700" i="0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T="45711" marB="45711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1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92000">
                <a:tc>
                  <a:txBody>
                    <a:bodyPr/>
                    <a:lstStyle/>
                    <a:p>
                      <a:endParaRPr lang="en-GB" sz="1500" i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T="45711" marB="45711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8EAF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500" i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T="45711" marB="45711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8E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" name="Picture 8">
            <a:extLst>
              <a:ext uri="{FF2B5EF4-FFF2-40B4-BE49-F238E27FC236}">
                <a16:creationId xmlns:a16="http://schemas.microsoft.com/office/drawing/2014/main" id="{65AB4728-E570-6D46-392C-DE14397937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260" y="1438757"/>
            <a:ext cx="5427133" cy="2195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3D6576E2-CC84-37CB-0135-0E9848CA39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8105" y="6476276"/>
            <a:ext cx="100839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34963" indent="-334963" defTabSz="684213">
              <a:tabLst>
                <a:tab pos="266700" algn="l"/>
              </a:tabLst>
              <a:defRPr sz="23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defTabSz="684213">
              <a:tabLst>
                <a:tab pos="266700" algn="l"/>
              </a:tabLst>
              <a:defRPr sz="23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defTabSz="684213">
              <a:tabLst>
                <a:tab pos="266700" algn="l"/>
              </a:tabLst>
              <a:defRPr sz="23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defTabSz="684213">
              <a:tabLst>
                <a:tab pos="266700" algn="l"/>
              </a:tabLst>
              <a:defRPr sz="23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defTabSz="684213">
              <a:tabLst>
                <a:tab pos="266700" algn="l"/>
              </a:tabLst>
              <a:defRPr sz="23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1979613" indent="306388" defTabSz="684213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 sz="23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436813" indent="306388" defTabSz="684213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 sz="23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2894013" indent="306388" defTabSz="684213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 sz="23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351213" indent="306388" defTabSz="684213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 sz="23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446606" marR="0" lvl="0" indent="-446606" algn="r" defTabSz="912261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5591" algn="l"/>
              </a:tabLst>
              <a:defRPr/>
            </a:pPr>
            <a:r>
              <a:rPr kumimoji="0" lang="en-GB" alt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Source: Zinman B, et al; N Engl J Med. 2015;373:2117-2128 / Marso SP, et al; N Engl J Med. 2016;375:1834-1844.</a:t>
            </a:r>
          </a:p>
          <a:p>
            <a:pPr marL="446606" indent="-446606" algn="r" defTabSz="912261" eaLnBrk="0" fontAlgn="base" hangingPunct="0">
              <a:spcBef>
                <a:spcPct val="0"/>
              </a:spcBef>
              <a:spcAft>
                <a:spcPct val="0"/>
              </a:spcAft>
              <a:tabLst>
                <a:tab pos="355591" algn="l"/>
              </a:tabLst>
              <a:defRPr/>
            </a:pPr>
            <a:r>
              <a:rPr kumimoji="0" lang="en-GB" alt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McMurry J et al, N Engl J Med 2019;381:1995-2008 / </a:t>
            </a:r>
            <a:r>
              <a:rPr kumimoji="0" lang="en-GB" altLang="en-US" sz="10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Lincoff</a:t>
            </a:r>
            <a:r>
              <a:rPr kumimoji="0" lang="en-GB" alt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AM</a:t>
            </a:r>
            <a:r>
              <a:rPr lang="en-GB" altLang="en-US" sz="1000" b="0" i="1" dirty="0">
                <a:solidFill>
                  <a:srgbClr val="FFFFFF"/>
                </a:solidFill>
              </a:rPr>
              <a:t> et al, N Engl J Med 2023;389: 2221-2232</a:t>
            </a:r>
            <a:endParaRPr kumimoji="0" lang="en-GB" altLang="en-US" sz="10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F9041D-E4D1-5D81-5B3B-CC0D86D0B125}"/>
              </a:ext>
            </a:extLst>
          </p:cNvPr>
          <p:cNvSpPr txBox="1"/>
          <p:nvPr/>
        </p:nvSpPr>
        <p:spPr>
          <a:xfrm>
            <a:off x="129827" y="1070590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b="1" dirty="0">
                <a:solidFill>
                  <a:srgbClr val="002060"/>
                </a:solidFill>
                <a:latin typeface="Aptos" panose="020B0004020202020204" pitchFamily="34" charset="0"/>
              </a:rPr>
              <a:t>EMPA-REG (empagliflozin) - </a:t>
            </a:r>
            <a:r>
              <a:rPr lang="en-GB" sz="1600" b="1" i="1" kern="1200" dirty="0">
                <a:solidFill>
                  <a:srgbClr val="002060"/>
                </a:solidFill>
                <a:latin typeface="Aptos" panose="020B0004020202020204" pitchFamily="34" charset="0"/>
                <a:ea typeface="+mn-ea"/>
                <a:cs typeface="+mn-cs"/>
              </a:rPr>
              <a:t>Hospitalization for heart failure</a:t>
            </a:r>
            <a:endParaRPr lang="en-GB" sz="1600" b="1" dirty="0">
              <a:solidFill>
                <a:srgbClr val="00206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AAF914-CEC3-BC23-11FB-025CFFA3712E}"/>
              </a:ext>
            </a:extLst>
          </p:cNvPr>
          <p:cNvSpPr txBox="1"/>
          <p:nvPr/>
        </p:nvSpPr>
        <p:spPr>
          <a:xfrm>
            <a:off x="129826" y="3691075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rgbClr val="002060"/>
                </a:solidFill>
                <a:latin typeface="Aptos" panose="020B0004020202020204" pitchFamily="34" charset="0"/>
              </a:rPr>
              <a:t>SUSTAIN-6 (semaglutide) - </a:t>
            </a:r>
            <a:r>
              <a:rPr lang="fr-FR" sz="1600" b="1" i="1" dirty="0">
                <a:solidFill>
                  <a:srgbClr val="002060"/>
                </a:solidFill>
                <a:latin typeface="Aptos" panose="020B0004020202020204" pitchFamily="34" charset="0"/>
              </a:rPr>
              <a:t>3-point MACE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80157DA-DF7A-2FAE-7A32-484EE49CEE68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01660" y="4041397"/>
            <a:ext cx="5428800" cy="2196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E9D9C7A-471B-27F6-D7A1-8D2F0B6171E8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6225826" y="4041397"/>
            <a:ext cx="5432400" cy="21960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78E253F-0E0F-83EB-3068-F1C5630D4E08}"/>
              </a:ext>
            </a:extLst>
          </p:cNvPr>
          <p:cNvSpPr txBox="1"/>
          <p:nvPr/>
        </p:nvSpPr>
        <p:spPr>
          <a:xfrm>
            <a:off x="6096000" y="3679307"/>
            <a:ext cx="57294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600" b="1" dirty="0">
                <a:solidFill>
                  <a:srgbClr val="002060"/>
                </a:solidFill>
                <a:latin typeface="Aptos" panose="020B0004020202020204" pitchFamily="34" charset="0"/>
              </a:rPr>
              <a:t>SELECT (semaglutide) - </a:t>
            </a:r>
            <a:r>
              <a:rPr lang="fr-FR" sz="1600" b="1" i="1" dirty="0">
                <a:solidFill>
                  <a:srgbClr val="002060"/>
                </a:solidFill>
                <a:latin typeface="Aptos" panose="020B0004020202020204" pitchFamily="34" charset="0"/>
              </a:rPr>
              <a:t>3-point MACE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719585C-0AB0-5E72-476D-71EAA614CB32}"/>
              </a:ext>
            </a:extLst>
          </p:cNvPr>
          <p:cNvSpPr/>
          <p:nvPr/>
        </p:nvSpPr>
        <p:spPr bwMode="auto">
          <a:xfrm>
            <a:off x="6215422" y="1438757"/>
            <a:ext cx="5427132" cy="219561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6" name="Picture 25" descr="Image">
            <a:extLst>
              <a:ext uri="{FF2B5EF4-FFF2-40B4-BE49-F238E27FC236}">
                <a16:creationId xmlns:a16="http://schemas.microsoft.com/office/drawing/2014/main" id="{4074258B-F235-0068-3F45-D11A013C2DB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15632" y="3361142"/>
            <a:ext cx="1800435" cy="273233"/>
          </a:xfrm>
          <a:prstGeom prst="rect">
            <a:avLst/>
          </a:prstGeom>
        </p:spPr>
      </p:pic>
      <p:pic>
        <p:nvPicPr>
          <p:cNvPr id="25" name="Picture 24" descr="Image">
            <a:extLst>
              <a:ext uri="{FF2B5EF4-FFF2-40B4-BE49-F238E27FC236}">
                <a16:creationId xmlns:a16="http://schemas.microsoft.com/office/drawing/2014/main" id="{30990F0F-9B2F-3A7F-8018-F9995FE3992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42683" y="1692358"/>
            <a:ext cx="273802" cy="1610684"/>
          </a:xfrm>
          <a:prstGeom prst="rect">
            <a:avLst/>
          </a:prstGeom>
        </p:spPr>
      </p:pic>
      <p:pic>
        <p:nvPicPr>
          <p:cNvPr id="24" name="Picture 23" descr="Image">
            <a:extLst>
              <a:ext uri="{FF2B5EF4-FFF2-40B4-BE49-F238E27FC236}">
                <a16:creationId xmlns:a16="http://schemas.microsoft.com/office/drawing/2014/main" id="{2D076188-B58C-9D50-57A7-CD708829DF9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06785" y="1525553"/>
            <a:ext cx="5046419" cy="1881504"/>
          </a:xfrm>
          <a:prstGeom prst="rect">
            <a:avLst/>
          </a:prstGeom>
        </p:spPr>
      </p:pic>
      <p:pic>
        <p:nvPicPr>
          <p:cNvPr id="23" name="Picture 22" descr="Image">
            <a:extLst>
              <a:ext uri="{FF2B5EF4-FFF2-40B4-BE49-F238E27FC236}">
                <a16:creationId xmlns:a16="http://schemas.microsoft.com/office/drawing/2014/main" id="{33071E6B-934A-B700-7176-2B71FABEE44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91090" y="1919227"/>
            <a:ext cx="2924977" cy="28750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753E51D-084C-622A-E6BD-5483C4544F7A}"/>
              </a:ext>
            </a:extLst>
          </p:cNvPr>
          <p:cNvSpPr txBox="1"/>
          <p:nvPr/>
        </p:nvSpPr>
        <p:spPr>
          <a:xfrm>
            <a:off x="6106686" y="1070590"/>
            <a:ext cx="567732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b="1" dirty="0">
                <a:solidFill>
                  <a:srgbClr val="002060"/>
                </a:solidFill>
                <a:latin typeface="Aptos" panose="020B0004020202020204" pitchFamily="34" charset="0"/>
              </a:rPr>
              <a:t>DAPA-HF (dapagliflozin) - </a:t>
            </a:r>
            <a:r>
              <a:rPr lang="en-GB" sz="1600" b="1" i="1" kern="1200" dirty="0">
                <a:solidFill>
                  <a:srgbClr val="002060"/>
                </a:solidFill>
                <a:latin typeface="Aptos" panose="020B0004020202020204" pitchFamily="34" charset="0"/>
                <a:ea typeface="+mn-ea"/>
                <a:cs typeface="+mn-cs"/>
              </a:rPr>
              <a:t>Hospitalization for heart failure</a:t>
            </a:r>
            <a:endParaRPr lang="en-GB" sz="1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958680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53197-4A33-45A3-DBB2-5009B02A2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7">
            <a:extLst>
              <a:ext uri="{FF2B5EF4-FFF2-40B4-BE49-F238E27FC236}">
                <a16:creationId xmlns:a16="http://schemas.microsoft.com/office/drawing/2014/main" id="{F0CCDBF5-2DC6-5DC4-D357-99A0BFF716C3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742667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Modifiable risk factors drive multiple diseases of ageing</a:t>
            </a:r>
          </a:p>
        </p:txBody>
      </p:sp>
      <p:sp>
        <p:nvSpPr>
          <p:cNvPr id="2" name="In addition to BP and Cholesterol lowering, CVD and renal benefit with two new diabetes drugs especially SGLT2 I…">
            <a:extLst>
              <a:ext uri="{FF2B5EF4-FFF2-40B4-BE49-F238E27FC236}">
                <a16:creationId xmlns:a16="http://schemas.microsoft.com/office/drawing/2014/main" id="{7C23344F-2122-DF96-2D5F-845F795D6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275" y="5752406"/>
            <a:ext cx="10612287" cy="592237"/>
          </a:xfrm>
          <a:prstGeom prst="rect">
            <a:avLst/>
          </a:prstGeom>
          <a:solidFill>
            <a:srgbClr val="A8C3E6"/>
          </a:solidFill>
          <a:ln>
            <a:solidFill>
              <a:schemeClr val="bg1">
                <a:lumMod val="75000"/>
              </a:schemeClr>
            </a:solidFill>
          </a:ln>
          <a:extLst>
            <a:ext uri="{91240B29-F687-4f45-9708-019B960494DF}">
              <a14:hiddenLine xmlns:a14="http://schemas.microsoft.com/office/drawing/2010/main" xmlns="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43817" tIns="37975" rIns="75939" bIns="37975" anchor="ctr"/>
          <a:lstStyle/>
          <a:p>
            <a:pPr lvl="0" algn="ctr" defTabSz="1217054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/>
            </a:pPr>
            <a:r>
              <a:rPr lang="en-GB" sz="2400" b="1" dirty="0">
                <a:solidFill>
                  <a:srgbClr val="002060"/>
                </a:solidFill>
              </a:rPr>
              <a:t>Leveraged gain from treatment with health and economic benefits</a:t>
            </a:r>
            <a:endParaRPr kumimoji="0" lang="en-GB" sz="2400" b="1" i="1" u="sng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D949A4-FC3A-C85D-1661-CB8F4F62E01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6871" y="729968"/>
            <a:ext cx="9987694" cy="480929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A2CCFA3-15B8-334C-6539-CA8940A20B12}"/>
              </a:ext>
            </a:extLst>
          </p:cNvPr>
          <p:cNvSpPr/>
          <p:nvPr/>
        </p:nvSpPr>
        <p:spPr bwMode="auto">
          <a:xfrm>
            <a:off x="4629067" y="2162750"/>
            <a:ext cx="3397333" cy="2206050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2700000" scaled="1"/>
            <a:tileRect/>
          </a:grad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2400" b="1" dirty="0">
                <a:solidFill>
                  <a:srgbClr val="7030A0"/>
                </a:solidFill>
                <a:latin typeface="Aptos" panose="020B0004020202020204" pitchFamily="34" charset="0"/>
              </a:rPr>
              <a:t>New treatments for Common biology e.g. GLP-1RA</a:t>
            </a:r>
            <a:endParaRPr kumimoji="0" lang="en-GB" sz="2400" b="1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80104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E4E37-0F82-7E29-0759-9BC58592C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utcome Beneﬁts in EMPA-REG OUTCOME, LEADER, and SUSTAIN-6 Trial">
            <a:extLst>
              <a:ext uri="{FF2B5EF4-FFF2-40B4-BE49-F238E27FC236}">
                <a16:creationId xmlns:a16="http://schemas.microsoft.com/office/drawing/2014/main" id="{74F738ED-44F6-8E97-1196-A83ECB938B7F}"/>
              </a:ext>
            </a:extLst>
          </p:cNvPr>
          <p:cNvSpPr txBox="1">
            <a:spLocks/>
          </p:cNvSpPr>
          <p:nvPr/>
        </p:nvSpPr>
        <p:spPr bwMode="auto">
          <a:xfrm>
            <a:off x="215793" y="51779"/>
            <a:ext cx="11786160" cy="690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26981" tIns="45718" rIns="26981" bIns="45718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algn="ctr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defRPr sz="2800" b="1">
                <a:solidFill>
                  <a:srgbClr val="002060"/>
                </a:solidFill>
                <a:latin typeface="Aptos" panose="020B0004020202020204" pitchFamily="34" charset="0"/>
                <a:ea typeface="ＭＳ Ｐゴシック" charset="0"/>
                <a:cs typeface="+mj-cs"/>
              </a:defRPr>
            </a:lvl1pPr>
            <a:lvl2pPr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2pPr>
            <a:lvl3pPr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3pPr>
            <a:lvl4pPr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4pPr>
            <a:lvl5pPr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5pPr>
            <a:lvl6pPr marL="447735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896618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44942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793430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91172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ＭＳ Ｐゴシック" charset="0"/>
                <a:cs typeface="+mj-cs"/>
              </a:rPr>
              <a:t>Evidence emerging of broader clinical benefits…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DD6DF8B-D017-A25C-FD30-AFE70F2A687C}"/>
              </a:ext>
            </a:extLst>
          </p:cNvPr>
          <p:cNvSpPr txBox="1">
            <a:spLocks/>
          </p:cNvSpPr>
          <p:nvPr/>
        </p:nvSpPr>
        <p:spPr>
          <a:xfrm>
            <a:off x="1028701" y="6540501"/>
            <a:ext cx="10828337" cy="300567"/>
          </a:xfrm>
        </p:spPr>
        <p:txBody>
          <a:bodyPr/>
          <a:lstStyle>
            <a:lvl1pPr marL="336586" indent="-336586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28642" indent="-28049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20907" indent="-224392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568643" indent="-224392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17188" indent="-224392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465610" indent="-2243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14006" indent="-2243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362375" indent="-2243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10455" indent="-224392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05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ＭＳ Ｐゴシック" charset="0"/>
              <a:cs typeface="Arial" charset="0"/>
            </a:endParaRPr>
          </a:p>
        </p:txBody>
      </p:sp>
      <p:graphicFrame>
        <p:nvGraphicFramePr>
          <p:cNvPr id="47" name="Table 46">
            <a:extLst>
              <a:ext uri="{FF2B5EF4-FFF2-40B4-BE49-F238E27FC236}">
                <a16:creationId xmlns:a16="http://schemas.microsoft.com/office/drawing/2014/main" id="{6FA3B526-7DD7-C062-B426-08AEBCBB74D4}"/>
              </a:ext>
            </a:extLst>
          </p:cNvPr>
          <p:cNvGraphicFramePr>
            <a:graphicFrameLocks noGrp="1"/>
          </p:cNvGraphicFramePr>
          <p:nvPr/>
        </p:nvGraphicFramePr>
        <p:xfrm>
          <a:off x="360946" y="776335"/>
          <a:ext cx="11474496" cy="54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37248">
                  <a:extLst>
                    <a:ext uri="{9D8B030D-6E8A-4147-A177-3AD203B41FA5}">
                      <a16:colId xmlns:a16="http://schemas.microsoft.com/office/drawing/2014/main" val="770154068"/>
                    </a:ext>
                  </a:extLst>
                </a:gridCol>
                <a:gridCol w="5737248">
                  <a:extLst>
                    <a:ext uri="{9D8B030D-6E8A-4147-A177-3AD203B41FA5}">
                      <a16:colId xmlns:a16="http://schemas.microsoft.com/office/drawing/2014/main" val="3025905459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Aptos" panose="020B0004020202020204" pitchFamily="34" charset="0"/>
                        </a:rPr>
                        <a:t>Heart Failure (Aug’24)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Aptos" panose="020B0004020202020204" pitchFamily="34" charset="0"/>
                        </a:rPr>
                        <a:t>Kidney (May ‘24)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8183273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/>
                      <a:endParaRPr lang="en-GB" sz="1600" dirty="0">
                        <a:latin typeface="Aptos" panose="020B0004020202020204" pitchFamily="34" charset="0"/>
                      </a:endParaRPr>
                    </a:p>
                  </a:txBody>
                  <a:tcPr>
                    <a:solidFill>
                      <a:srgbClr val="D8EA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6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>
                    <a:solidFill>
                      <a:srgbClr val="D8E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481167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Liver (Jun’24)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Cancer (Aug’25)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4938820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/>
                      <a:endParaRPr lang="en-GB" sz="1600" dirty="0">
                        <a:latin typeface="Aptos" panose="020B0004020202020204" pitchFamily="34" charset="0"/>
                      </a:endParaRPr>
                    </a:p>
                  </a:txBody>
                  <a:tcPr>
                    <a:solidFill>
                      <a:srgbClr val="D8EA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>
                        <a:latin typeface="Aptos" panose="020B0004020202020204" pitchFamily="34" charset="0"/>
                      </a:endParaRPr>
                    </a:p>
                  </a:txBody>
                  <a:tcPr>
                    <a:solidFill>
                      <a:srgbClr val="D8E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808897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Parkinson’s Disease (Apr’24)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Epilepsy (Jan’26)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4638336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/>
                      <a:endParaRPr lang="en-GB" sz="1600" dirty="0">
                        <a:latin typeface="Aptos" panose="020B0004020202020204" pitchFamily="34" charset="0"/>
                      </a:endParaRPr>
                    </a:p>
                  </a:txBody>
                  <a:tcPr>
                    <a:solidFill>
                      <a:srgbClr val="D8EA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>
                        <a:latin typeface="Aptos" panose="020B0004020202020204" pitchFamily="34" charset="0"/>
                      </a:endParaRPr>
                    </a:p>
                  </a:txBody>
                  <a:tcPr>
                    <a:solidFill>
                      <a:srgbClr val="D8E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147965"/>
                  </a:ext>
                </a:extLst>
              </a:tr>
            </a:tbl>
          </a:graphicData>
        </a:graphic>
      </p:graphicFrame>
      <p:pic>
        <p:nvPicPr>
          <p:cNvPr id="51" name="Picture 50">
            <a:extLst>
              <a:ext uri="{FF2B5EF4-FFF2-40B4-BE49-F238E27FC236}">
                <a16:creationId xmlns:a16="http://schemas.microsoft.com/office/drawing/2014/main" id="{661701F5-7938-8865-E691-0B3617A8809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1968" y="1216035"/>
            <a:ext cx="5383682" cy="1287945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545AB90C-63AC-6554-618F-DDA97E15275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120" y="3003883"/>
            <a:ext cx="5343718" cy="1285388"/>
          </a:xfrm>
          <a:prstGeom prst="rect">
            <a:avLst/>
          </a:prstGeom>
        </p:spPr>
      </p:pic>
      <p:pic>
        <p:nvPicPr>
          <p:cNvPr id="139" name="Picture 138">
            <a:extLst>
              <a:ext uri="{FF2B5EF4-FFF2-40B4-BE49-F238E27FC236}">
                <a16:creationId xmlns:a16="http://schemas.microsoft.com/office/drawing/2014/main" id="{E7E592F6-8A0A-6FE4-5F55-8A5AC803BF1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120" y="1245140"/>
            <a:ext cx="5354902" cy="122296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2668DD8-3D77-D11A-69F7-F2B9404DFE58}"/>
              </a:ext>
            </a:extLst>
          </p:cNvPr>
          <p:cNvGrpSpPr/>
          <p:nvPr/>
        </p:nvGrpSpPr>
        <p:grpSpPr>
          <a:xfrm>
            <a:off x="607839" y="4825051"/>
            <a:ext cx="5291999" cy="1282515"/>
            <a:chOff x="6332220" y="4799149"/>
            <a:chExt cx="5291999" cy="128251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8551A96-795B-F485-8672-5E106EC84EA1}"/>
                </a:ext>
              </a:extLst>
            </p:cNvPr>
            <p:cNvSpPr/>
            <p:nvPr/>
          </p:nvSpPr>
          <p:spPr bwMode="auto">
            <a:xfrm>
              <a:off x="6332220" y="4799149"/>
              <a:ext cx="5291999" cy="128251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AA0D7EE-AEB8-153D-03D0-C3E5507CB9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363490" y="4827525"/>
              <a:ext cx="5228818" cy="482400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EAC5537-30AF-789B-9B6B-937A97D4A2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65089" y="5345874"/>
              <a:ext cx="4901432" cy="684000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FC66EBF4-7C5A-3244-4223-137AF76230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81968" y="4825051"/>
            <a:ext cx="5302193" cy="1282515"/>
          </a:xfrm>
          <a:prstGeom prst="rect">
            <a:avLst/>
          </a:prstGeom>
        </p:spPr>
      </p:pic>
      <p:pic>
        <p:nvPicPr>
          <p:cNvPr id="1028" name="Picture 4" descr="Neurology - Neurology® is pleased to welcome new Associate Editor Emily L.  Johnson, MD, MPH, and new Assistant Editors Samuel S. Bruce, MD, MA, and  Enrique Gomez Figueroa, MD, MSc, to the">
            <a:extLst>
              <a:ext uri="{FF2B5EF4-FFF2-40B4-BE49-F238E27FC236}">
                <a16:creationId xmlns:a16="http://schemas.microsoft.com/office/drawing/2014/main" id="{63AB05D2-2495-6758-A1A2-4E3090DFF4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20" t="23713" r="8886" b="25723"/>
          <a:stretch>
            <a:fillRect/>
          </a:stretch>
        </p:blipFill>
        <p:spPr bwMode="auto">
          <a:xfrm>
            <a:off x="9923232" y="5502519"/>
            <a:ext cx="1528060" cy="49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041BCD-82A5-020D-E6A6-BBC14D3289A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40462" y="3003883"/>
            <a:ext cx="5395417" cy="1282515"/>
          </a:xfrm>
          <a:prstGeom prst="rect">
            <a:avLst/>
          </a:prstGeom>
        </p:spPr>
      </p:pic>
      <p:pic>
        <p:nvPicPr>
          <p:cNvPr id="1030" name="Picture 6" descr="CapeRay blog">
            <a:extLst>
              <a:ext uri="{FF2B5EF4-FFF2-40B4-BE49-F238E27FC236}">
                <a16:creationId xmlns:a16="http://schemas.microsoft.com/office/drawing/2014/main" id="{2DD47407-2244-9387-D162-33AFCD10B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29148" y="3737659"/>
            <a:ext cx="1622144" cy="388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847388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4AE41-4A81-A5D5-6DCB-3EA3CE3696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62">
            <a:extLst>
              <a:ext uri="{FF2B5EF4-FFF2-40B4-BE49-F238E27FC236}">
                <a16:creationId xmlns:a16="http://schemas.microsoft.com/office/drawing/2014/main" id="{207D5CCB-28D6-440A-F34A-501147396AD6}"/>
              </a:ext>
            </a:extLst>
          </p:cNvPr>
          <p:cNvSpPr txBox="1"/>
          <p:nvPr/>
        </p:nvSpPr>
        <p:spPr>
          <a:xfrm>
            <a:off x="587375" y="4533309"/>
            <a:ext cx="11053763" cy="457341"/>
          </a:xfrm>
          <a:prstGeom prst="rect">
            <a:avLst/>
          </a:prstGeom>
          <a:solidFill>
            <a:srgbClr val="62C17A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lIns="243643" tIns="37975" rIns="75881" bIns="37975" anchor="ctr"/>
          <a:lstStyle>
            <a:defPPr>
              <a:defRPr lang="en-US"/>
            </a:defPPr>
            <a:lvl1pPr marR="0" lvl="0" indent="0" algn="ctr" defTabSz="1216184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2800" b="1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defRPr>
            </a:lvl1pPr>
          </a:lstStyle>
          <a:p>
            <a:pPr marL="0" marR="0" lvl="0" indent="0" algn="ctr" defTabSz="1216184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</a:rPr>
              <a:t>Healthcare Professional/System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A56BC3F5-213B-A217-E6FD-A1277F3D6D54}"/>
              </a:ext>
            </a:extLst>
          </p:cNvPr>
          <p:cNvSpPr/>
          <p:nvPr/>
        </p:nvSpPr>
        <p:spPr bwMode="auto">
          <a:xfrm>
            <a:off x="587375" y="2941553"/>
            <a:ext cx="11053017" cy="1311966"/>
          </a:xfrm>
          <a:prstGeom prst="rightArrow">
            <a:avLst>
              <a:gd name="adj1" fmla="val 50000"/>
              <a:gd name="adj2" fmla="val 51053"/>
            </a:avLst>
          </a:prstGeom>
          <a:solidFill>
            <a:srgbClr val="0069AA"/>
          </a:solidFill>
          <a:ln>
            <a:solidFill>
              <a:schemeClr val="bg1">
                <a:lumMod val="75000"/>
              </a:schemeClr>
            </a:solidFill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43643" tIns="37975" rIns="75881" bIns="37975" anchor="ctr"/>
          <a:lstStyle/>
          <a:p>
            <a:pPr marL="0" marR="0" lvl="0" indent="0" algn="ctr" defTabSz="1216184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ＭＳ Ｐゴシック" charset="0"/>
                <a:cs typeface="Arial"/>
              </a:rPr>
              <a:t>Digital platform for longitudinal health</a:t>
            </a:r>
          </a:p>
          <a:p>
            <a:pPr marL="0" marR="0" lvl="0" indent="0" algn="ctr" defTabSz="1216184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ＭＳ Ｐゴシック" charset="0"/>
                <a:cs typeface="Arial"/>
              </a:rPr>
              <a:t>Incl. risk and benefit calculator &amp; AI for communication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1AC6C1-5B8D-3A1A-0E49-CB3852C8E82C}"/>
              </a:ext>
            </a:extLst>
          </p:cNvPr>
          <p:cNvSpPr txBox="1"/>
          <p:nvPr/>
        </p:nvSpPr>
        <p:spPr>
          <a:xfrm>
            <a:off x="588115" y="2132591"/>
            <a:ext cx="11053021" cy="481239"/>
          </a:xfrm>
          <a:prstGeom prst="rect">
            <a:avLst/>
          </a:prstGeom>
          <a:solidFill>
            <a:srgbClr val="A8C3E6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lIns="243643" tIns="37975" rIns="75881" bIns="37975" anchor="ctr"/>
          <a:lstStyle>
            <a:defPPr>
              <a:defRPr lang="en-US"/>
            </a:defPPr>
            <a:lvl1pPr marR="0" lvl="0" indent="0" algn="ctr" defTabSz="1216184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2800" b="1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defRPr>
            </a:lvl1pPr>
          </a:lstStyle>
          <a:p>
            <a:pPr marL="0" marR="0" lvl="0" indent="0" algn="ctr" defTabSz="1216184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</a:rPr>
              <a:t>Citizen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04AE727-1ED9-0296-C99B-CC16491DAC76}"/>
              </a:ext>
            </a:extLst>
          </p:cNvPr>
          <p:cNvCxnSpPr>
            <a:cxnSpLocks/>
          </p:cNvCxnSpPr>
          <p:nvPr/>
        </p:nvCxnSpPr>
        <p:spPr bwMode="auto">
          <a:xfrm>
            <a:off x="1096461" y="2613830"/>
            <a:ext cx="0" cy="6480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4474C86-A6C9-7B66-D056-269A1D542F99}"/>
              </a:ext>
            </a:extLst>
          </p:cNvPr>
          <p:cNvCxnSpPr>
            <a:cxnSpLocks/>
          </p:cNvCxnSpPr>
          <p:nvPr/>
        </p:nvCxnSpPr>
        <p:spPr bwMode="auto">
          <a:xfrm flipV="1">
            <a:off x="1487620" y="2609548"/>
            <a:ext cx="0" cy="6480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AEECCA9-CC31-7436-A8A8-ECCDB0407CF8}"/>
              </a:ext>
            </a:extLst>
          </p:cNvPr>
          <p:cNvCxnSpPr>
            <a:cxnSpLocks/>
          </p:cNvCxnSpPr>
          <p:nvPr/>
        </p:nvCxnSpPr>
        <p:spPr bwMode="auto">
          <a:xfrm>
            <a:off x="7605332" y="2626113"/>
            <a:ext cx="0" cy="631435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07B3BA0-923F-A621-9E1D-D5EB26C55ABD}"/>
              </a:ext>
            </a:extLst>
          </p:cNvPr>
          <p:cNvCxnSpPr>
            <a:cxnSpLocks/>
          </p:cNvCxnSpPr>
          <p:nvPr/>
        </p:nvCxnSpPr>
        <p:spPr bwMode="auto">
          <a:xfrm flipV="1">
            <a:off x="7993952" y="2647316"/>
            <a:ext cx="0" cy="6480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7446AD7-2326-9149-99C7-71C2CC0F3E6B}"/>
              </a:ext>
            </a:extLst>
          </p:cNvPr>
          <p:cNvCxnSpPr>
            <a:cxnSpLocks/>
          </p:cNvCxnSpPr>
          <p:nvPr/>
        </p:nvCxnSpPr>
        <p:spPr bwMode="auto">
          <a:xfrm>
            <a:off x="5377159" y="2609548"/>
            <a:ext cx="0" cy="6480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5AF5F65-87EB-F5F7-DFAC-D152B7BEB57B}"/>
              </a:ext>
            </a:extLst>
          </p:cNvPr>
          <p:cNvCxnSpPr>
            <a:cxnSpLocks/>
          </p:cNvCxnSpPr>
          <p:nvPr/>
        </p:nvCxnSpPr>
        <p:spPr bwMode="auto">
          <a:xfrm flipV="1">
            <a:off x="5765779" y="2630751"/>
            <a:ext cx="0" cy="6480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8CF219A-0F2B-66BF-FDED-E0B61A62CA9A}"/>
              </a:ext>
            </a:extLst>
          </p:cNvPr>
          <p:cNvCxnSpPr>
            <a:cxnSpLocks/>
          </p:cNvCxnSpPr>
          <p:nvPr/>
        </p:nvCxnSpPr>
        <p:spPr bwMode="auto">
          <a:xfrm>
            <a:off x="3138519" y="2626113"/>
            <a:ext cx="0" cy="6480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B3EA0C2-7141-16A3-C234-483DC8E91D4E}"/>
              </a:ext>
            </a:extLst>
          </p:cNvPr>
          <p:cNvCxnSpPr>
            <a:cxnSpLocks/>
          </p:cNvCxnSpPr>
          <p:nvPr/>
        </p:nvCxnSpPr>
        <p:spPr bwMode="auto">
          <a:xfrm flipV="1">
            <a:off x="3520515" y="2626113"/>
            <a:ext cx="0" cy="6480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71A2CFB0-76D3-3440-E80B-6469DA43D01E}"/>
              </a:ext>
            </a:extLst>
          </p:cNvPr>
          <p:cNvCxnSpPr>
            <a:cxnSpLocks/>
          </p:cNvCxnSpPr>
          <p:nvPr/>
        </p:nvCxnSpPr>
        <p:spPr bwMode="auto">
          <a:xfrm>
            <a:off x="1096461" y="3918790"/>
            <a:ext cx="0" cy="6480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D2680A0E-61FA-D607-6CC2-13519F91F3F9}"/>
              </a:ext>
            </a:extLst>
          </p:cNvPr>
          <p:cNvCxnSpPr>
            <a:cxnSpLocks/>
          </p:cNvCxnSpPr>
          <p:nvPr/>
        </p:nvCxnSpPr>
        <p:spPr bwMode="auto">
          <a:xfrm flipV="1">
            <a:off x="1480001" y="3908960"/>
            <a:ext cx="0" cy="6480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1B54182-B642-FB09-D8C3-1410AD7A77C3}"/>
              </a:ext>
            </a:extLst>
          </p:cNvPr>
          <p:cNvCxnSpPr>
            <a:cxnSpLocks/>
          </p:cNvCxnSpPr>
          <p:nvPr/>
        </p:nvCxnSpPr>
        <p:spPr bwMode="auto">
          <a:xfrm>
            <a:off x="7605332" y="3908960"/>
            <a:ext cx="0" cy="6480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3177EFA-6426-9911-32A5-7D72180E2310}"/>
              </a:ext>
            </a:extLst>
          </p:cNvPr>
          <p:cNvCxnSpPr>
            <a:cxnSpLocks/>
          </p:cNvCxnSpPr>
          <p:nvPr/>
        </p:nvCxnSpPr>
        <p:spPr bwMode="auto">
          <a:xfrm flipV="1">
            <a:off x="7993952" y="3897034"/>
            <a:ext cx="0" cy="6480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33CA362-C900-E8A2-AE3E-74D88B4A8AE8}"/>
              </a:ext>
            </a:extLst>
          </p:cNvPr>
          <p:cNvCxnSpPr>
            <a:cxnSpLocks/>
          </p:cNvCxnSpPr>
          <p:nvPr/>
        </p:nvCxnSpPr>
        <p:spPr bwMode="auto">
          <a:xfrm>
            <a:off x="5377159" y="3908960"/>
            <a:ext cx="0" cy="6480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7D9434E0-1071-B1E6-069A-C2979DDFAA27}"/>
              </a:ext>
            </a:extLst>
          </p:cNvPr>
          <p:cNvCxnSpPr>
            <a:cxnSpLocks/>
          </p:cNvCxnSpPr>
          <p:nvPr/>
        </p:nvCxnSpPr>
        <p:spPr bwMode="auto">
          <a:xfrm flipV="1">
            <a:off x="5765779" y="3933232"/>
            <a:ext cx="0" cy="6480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2D148DDC-4C68-EFAD-1F95-0A00C349A39C}"/>
              </a:ext>
            </a:extLst>
          </p:cNvPr>
          <p:cNvCxnSpPr>
            <a:cxnSpLocks/>
          </p:cNvCxnSpPr>
          <p:nvPr/>
        </p:nvCxnSpPr>
        <p:spPr bwMode="auto">
          <a:xfrm>
            <a:off x="3138519" y="3918790"/>
            <a:ext cx="0" cy="6480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8224" name="Straight Arrow Connector 308223">
            <a:extLst>
              <a:ext uri="{FF2B5EF4-FFF2-40B4-BE49-F238E27FC236}">
                <a16:creationId xmlns:a16="http://schemas.microsoft.com/office/drawing/2014/main" id="{7303CCAC-057B-81AD-7D9D-E462A115C667}"/>
              </a:ext>
            </a:extLst>
          </p:cNvPr>
          <p:cNvCxnSpPr>
            <a:cxnSpLocks/>
          </p:cNvCxnSpPr>
          <p:nvPr/>
        </p:nvCxnSpPr>
        <p:spPr bwMode="auto">
          <a:xfrm flipV="1">
            <a:off x="3520515" y="3863904"/>
            <a:ext cx="0" cy="64800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8231" name="Arrow: Bent 308230">
            <a:extLst>
              <a:ext uri="{FF2B5EF4-FFF2-40B4-BE49-F238E27FC236}">
                <a16:creationId xmlns:a16="http://schemas.microsoft.com/office/drawing/2014/main" id="{EB89B550-6C83-ED86-6F63-74DD10B026C7}"/>
              </a:ext>
            </a:extLst>
          </p:cNvPr>
          <p:cNvSpPr/>
          <p:nvPr/>
        </p:nvSpPr>
        <p:spPr bwMode="auto">
          <a:xfrm flipV="1">
            <a:off x="9185892" y="3918790"/>
            <a:ext cx="641902" cy="1010140"/>
          </a:xfrm>
          <a:prstGeom prst="bentArrow">
            <a:avLst>
              <a:gd name="adj1" fmla="val 25000"/>
              <a:gd name="adj2" fmla="val 23779"/>
              <a:gd name="adj3" fmla="val 32328"/>
              <a:gd name="adj4" fmla="val 43750"/>
            </a:avLst>
          </a:prstGeom>
          <a:solidFill>
            <a:srgbClr val="EA908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308232" name="TextBox 308231">
            <a:extLst>
              <a:ext uri="{FF2B5EF4-FFF2-40B4-BE49-F238E27FC236}">
                <a16:creationId xmlns:a16="http://schemas.microsoft.com/office/drawing/2014/main" id="{C9EE0944-48AC-EF3F-1AAA-FC2D1E537B46}"/>
              </a:ext>
            </a:extLst>
          </p:cNvPr>
          <p:cNvSpPr txBox="1"/>
          <p:nvPr/>
        </p:nvSpPr>
        <p:spPr>
          <a:xfrm>
            <a:off x="9362111" y="3908960"/>
            <a:ext cx="12157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1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0B0004020202020204" pitchFamily="34" charset="0"/>
              </a:rPr>
              <a:t>Actionable </a:t>
            </a:r>
          </a:p>
          <a:p>
            <a:pPr marL="0" marR="0" lvl="0" indent="0" algn="l" defTabSz="911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0B0004020202020204" pitchFamily="34" charset="0"/>
              </a:rPr>
              <a:t>information</a:t>
            </a:r>
          </a:p>
        </p:txBody>
      </p:sp>
      <p:sp>
        <p:nvSpPr>
          <p:cNvPr id="308233" name="TextBox 308232">
            <a:extLst>
              <a:ext uri="{FF2B5EF4-FFF2-40B4-BE49-F238E27FC236}">
                <a16:creationId xmlns:a16="http://schemas.microsoft.com/office/drawing/2014/main" id="{49D6E3F6-E107-A282-2B3D-38EAA2A4FD06}"/>
              </a:ext>
            </a:extLst>
          </p:cNvPr>
          <p:cNvSpPr txBox="1"/>
          <p:nvPr/>
        </p:nvSpPr>
        <p:spPr>
          <a:xfrm>
            <a:off x="688295" y="4578200"/>
            <a:ext cx="639919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1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</a:rPr>
              <a:t>EHR</a:t>
            </a: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4678E210-14D4-C428-4D65-EAC33FC40D7D}"/>
              </a:ext>
            </a:extLst>
          </p:cNvPr>
          <p:cNvSpPr/>
          <p:nvPr/>
        </p:nvSpPr>
        <p:spPr bwMode="auto">
          <a:xfrm>
            <a:off x="588115" y="994145"/>
            <a:ext cx="11053023" cy="451394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</a:rPr>
              <a:t>Age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9F1B38-521B-E73C-43CC-A0F7E690916E}"/>
              </a:ext>
            </a:extLst>
          </p:cNvPr>
          <p:cNvSpPr txBox="1"/>
          <p:nvPr/>
        </p:nvSpPr>
        <p:spPr>
          <a:xfrm>
            <a:off x="1351900" y="6538500"/>
            <a:ext cx="10840100" cy="269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1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</a:rPr>
              <a:t>Source: Deanfield, J “Making prevention everyone’s business: a transformational approach to personalised prevention in England” Independent report May 2024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7EE80C3B-353D-413E-0781-C70EF66A7A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542" y="81305"/>
            <a:ext cx="12192000" cy="817232"/>
          </a:xfrm>
        </p:spPr>
        <p:txBody>
          <a:bodyPr/>
          <a:lstStyle/>
          <a:p>
            <a:r>
              <a:rPr lang="en-GB" altLang="en-US" sz="2400" kern="1200" dirty="0">
                <a:solidFill>
                  <a:srgbClr val="002060"/>
                </a:solidFill>
                <a:latin typeface="Aptos" panose="020B0004020202020204" pitchFamily="34" charset="0"/>
                <a:ea typeface="+mj-ea"/>
              </a:rPr>
              <a:t>Challenge is to be able to deliver personalised prevention at scale</a:t>
            </a:r>
            <a:br>
              <a:rPr lang="en-GB" altLang="en-US" sz="2400" kern="1200" dirty="0">
                <a:solidFill>
                  <a:srgbClr val="002060"/>
                </a:solidFill>
                <a:latin typeface="Aptos" panose="020B0004020202020204" pitchFamily="34" charset="0"/>
                <a:ea typeface="+mj-ea"/>
              </a:rPr>
            </a:br>
            <a:r>
              <a:rPr lang="en-GB" altLang="en-US" sz="2400" i="1" kern="1200" dirty="0">
                <a:solidFill>
                  <a:srgbClr val="3B97DE"/>
                </a:solidFill>
                <a:latin typeface="Aptos" panose="020B0004020202020204" pitchFamily="34" charset="0"/>
                <a:ea typeface="+mj-ea"/>
              </a:rPr>
              <a:t>2024 UK Government Taskforce Report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0BACB9-69AA-7E71-15A8-D29CD11EDD2E}"/>
              </a:ext>
            </a:extLst>
          </p:cNvPr>
          <p:cNvSpPr txBox="1"/>
          <p:nvPr/>
        </p:nvSpPr>
        <p:spPr>
          <a:xfrm>
            <a:off x="587375" y="5441043"/>
            <a:ext cx="11053017" cy="593121"/>
          </a:xfrm>
          <a:prstGeom prst="rect">
            <a:avLst/>
          </a:prstGeom>
          <a:solidFill>
            <a:srgbClr val="002060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lIns="243817" tIns="37975" rIns="75939" bIns="37975" anchor="ctr"/>
          <a:lstStyle>
            <a:defPPr>
              <a:defRPr lang="en-US"/>
            </a:defPPr>
            <a:lvl1pPr lvl="0" algn="ctr" defTabSz="1217054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 sz="2800" b="1">
                <a:solidFill>
                  <a:srgbClr val="00206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</a:lstStyle>
          <a:p>
            <a:pPr marL="0" marR="0" lvl="0" indent="0" algn="ctr" defTabSz="1217054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</a:rPr>
              <a:t>New Social Contract</a:t>
            </a:r>
            <a:r>
              <a:rPr lang="en-GB" dirty="0">
                <a:solidFill>
                  <a:srgbClr val="FFFFFF"/>
                </a:solidFill>
                <a:latin typeface="Aptos" panose="020B0004020202020204" pitchFamily="34" charset="0"/>
                <a:sym typeface="Wingdings" pitchFamily="2" charset="2"/>
              </a:rPr>
              <a:t> - </a:t>
            </a: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</a:rPr>
              <a:t>Inform, Empower &amp; Reward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31FB928-0D76-1835-C0EC-F94F26B7B345}"/>
              </a:ext>
            </a:extLst>
          </p:cNvPr>
          <p:cNvGrpSpPr/>
          <p:nvPr/>
        </p:nvGrpSpPr>
        <p:grpSpPr>
          <a:xfrm>
            <a:off x="882376" y="1391268"/>
            <a:ext cx="10277361" cy="2536426"/>
            <a:chOff x="882376" y="1391268"/>
            <a:chExt cx="10277361" cy="253642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E207C24-533B-CE70-9B5E-36102A6F6352}"/>
                </a:ext>
              </a:extLst>
            </p:cNvPr>
            <p:cNvSpPr txBox="1"/>
            <p:nvPr/>
          </p:nvSpPr>
          <p:spPr>
            <a:xfrm>
              <a:off x="882376" y="1566358"/>
              <a:ext cx="111953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1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</a:rPr>
                <a:t>Innovation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00C348A-5680-AC64-16A9-28BCF728F2B7}"/>
                </a:ext>
              </a:extLst>
            </p:cNvPr>
            <p:cNvSpPr txBox="1"/>
            <p:nvPr/>
          </p:nvSpPr>
          <p:spPr>
            <a:xfrm>
              <a:off x="10040905" y="1554397"/>
              <a:ext cx="111883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1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</a:rPr>
                <a:t>Evaluation</a:t>
              </a:r>
            </a:p>
          </p:txBody>
        </p:sp>
        <p:sp>
          <p:nvSpPr>
            <p:cNvPr id="13" name="U-turn Arrow 12">
              <a:extLst>
                <a:ext uri="{FF2B5EF4-FFF2-40B4-BE49-F238E27FC236}">
                  <a16:creationId xmlns:a16="http://schemas.microsoft.com/office/drawing/2014/main" id="{32D193CB-112B-76EA-9C1A-CAD838E000B1}"/>
                </a:ext>
              </a:extLst>
            </p:cNvPr>
            <p:cNvSpPr/>
            <p:nvPr/>
          </p:nvSpPr>
          <p:spPr bwMode="auto">
            <a:xfrm rot="5400000" flipH="1">
              <a:off x="8279215" y="1899810"/>
              <a:ext cx="2385084" cy="1368000"/>
            </a:xfrm>
            <a:prstGeom prst="uturnArrow">
              <a:avLst/>
            </a:prstGeom>
            <a:solidFill>
              <a:srgbClr val="F3C57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U-turn Arrow 14">
              <a:extLst>
                <a:ext uri="{FF2B5EF4-FFF2-40B4-BE49-F238E27FC236}">
                  <a16:creationId xmlns:a16="http://schemas.microsoft.com/office/drawing/2014/main" id="{74B49126-DDF0-A929-880A-1730BFEC81C9}"/>
                </a:ext>
              </a:extLst>
            </p:cNvPr>
            <p:cNvSpPr/>
            <p:nvPr/>
          </p:nvSpPr>
          <p:spPr bwMode="auto">
            <a:xfrm rot="5400000" flipV="1">
              <a:off x="1330505" y="2051151"/>
              <a:ext cx="2385084" cy="1368001"/>
            </a:xfrm>
            <a:prstGeom prst="uturnArrow">
              <a:avLst/>
            </a:prstGeom>
            <a:solidFill>
              <a:srgbClr val="F3C57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489C8AF-9F9B-F18F-24B4-E1173F45CAB2}"/>
                </a:ext>
              </a:extLst>
            </p:cNvPr>
            <p:cNvSpPr txBox="1"/>
            <p:nvPr/>
          </p:nvSpPr>
          <p:spPr>
            <a:xfrm>
              <a:off x="2518980" y="1542608"/>
              <a:ext cx="6613143" cy="338554"/>
            </a:xfrm>
            <a:prstGeom prst="rect">
              <a:avLst/>
            </a:prstGeom>
            <a:solidFill>
              <a:srgbClr val="F3C57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1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0B0004020202020204" pitchFamily="34" charset="0"/>
                </a:rPr>
                <a:t>Learning System to test and incorporate innovation: OFH</a:t>
              </a: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D438C525-0AC6-3CFD-2A3D-8E7135EE8241}"/>
              </a:ext>
            </a:extLst>
          </p:cNvPr>
          <p:cNvSpPr/>
          <p:nvPr/>
        </p:nvSpPr>
        <p:spPr bwMode="auto">
          <a:xfrm>
            <a:off x="8623869" y="3405250"/>
            <a:ext cx="729139" cy="380932"/>
          </a:xfrm>
          <a:prstGeom prst="rect">
            <a:avLst/>
          </a:prstGeom>
          <a:solidFill>
            <a:srgbClr val="0069A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965010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DA38B-5BE8-F25F-BDC8-B6D9D9477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50F612E-D191-8ECE-3DE5-DE0F595E7B16}"/>
              </a:ext>
            </a:extLst>
          </p:cNvPr>
          <p:cNvSpPr txBox="1">
            <a:spLocks noChangeArrowheads="1"/>
          </p:cNvSpPr>
          <p:nvPr/>
        </p:nvSpPr>
        <p:spPr>
          <a:xfrm>
            <a:off x="15542" y="81305"/>
            <a:ext cx="12192000" cy="81723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5pPr>
            <a:lvl6pPr marL="447735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896618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44942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79343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defTabSz="914400">
              <a:defRPr/>
            </a:pPr>
            <a:r>
              <a:rPr kumimoji="0" lang="en-GB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</a:rPr>
              <a:t>Our Future Health | Dynamic learning system driven by big data to enable rapid adoption of innovations into practice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86DEA22-1B22-DB22-D725-1B8921FF7E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7239502"/>
              </p:ext>
            </p:extLst>
          </p:nvPr>
        </p:nvGraphicFramePr>
        <p:xfrm>
          <a:off x="186620" y="965199"/>
          <a:ext cx="11827580" cy="54726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275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382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 unique funding model between UK Government and Life Sciences Industry</a:t>
                      </a:r>
                    </a:p>
                  </a:txBody>
                  <a:tcPr marL="68580" marR="68580" marT="34283" marB="34283" anchor="ctr">
                    <a:solidFill>
                      <a:srgbClr val="001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44122">
                <a:tc>
                  <a:txBody>
                    <a:bodyPr/>
                    <a:lstStyle/>
                    <a:p>
                      <a:pPr marL="0" marR="0" lvl="0" indent="0" algn="l" defTabSz="8966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>
                          <a:solidFill>
                            <a:srgbClr val="002060"/>
                          </a:solidFill>
                          <a:latin typeface="Aptos" panose="020B0004020202020204" pitchFamily="34" charset="0"/>
                        </a:rPr>
                        <a:t>5 Million Recruitment Target!</a:t>
                      </a:r>
                    </a:p>
                    <a:p>
                      <a:endParaRPr lang="en-GB" sz="1100" dirty="0"/>
                    </a:p>
                  </a:txBody>
                  <a:tcPr marL="68580" marR="68580" marT="34283" marB="34283"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4697">
                <a:tc>
                  <a:txBody>
                    <a:bodyPr/>
                    <a:lstStyle/>
                    <a:p>
                      <a:pPr marL="0" lvl="0" indent="0" algn="ctr" defTabSz="914400" fontAlgn="base">
                        <a:spcBef>
                          <a:spcPts val="3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en-GB" sz="2000" b="1" dirty="0">
                          <a:solidFill>
                            <a:srgbClr val="002060"/>
                          </a:solidFill>
                          <a:latin typeface="Aptos" panose="020B0004020202020204" pitchFamily="34" charset="0"/>
                        </a:rPr>
                        <a:t>Identify a consented, genotyped cohort at high risk of potentially modifiable diseases to power clinical trials of both novel treatment &amp; prevention therapies</a:t>
                      </a:r>
                    </a:p>
                  </a:txBody>
                  <a:tcPr marL="68580" marR="68580" marT="34283" marB="34283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C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7591081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06C1D9E3-FE15-1833-EC69-D643C5C805B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7324" y="1565670"/>
            <a:ext cx="5081758" cy="403653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8EDD7E6-442C-859D-5F8E-ACA5E7904A15}"/>
              </a:ext>
            </a:extLst>
          </p:cNvPr>
          <p:cNvGrpSpPr/>
          <p:nvPr/>
        </p:nvGrpSpPr>
        <p:grpSpPr>
          <a:xfrm>
            <a:off x="8255708" y="1450593"/>
            <a:ext cx="2301603" cy="2186233"/>
            <a:chOff x="8535942" y="1450593"/>
            <a:chExt cx="2301603" cy="2186233"/>
          </a:xfrm>
        </p:grpSpPr>
        <p:sp>
          <p:nvSpPr>
            <p:cNvPr id="11" name="Freeform 353">
              <a:extLst>
                <a:ext uri="{FF2B5EF4-FFF2-40B4-BE49-F238E27FC236}">
                  <a16:creationId xmlns:a16="http://schemas.microsoft.com/office/drawing/2014/main" id="{09797D60-FCDC-AA0E-2E34-CDF115DF1B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9266" y="1450593"/>
              <a:ext cx="2131260" cy="2186233"/>
            </a:xfrm>
            <a:custGeom>
              <a:avLst/>
              <a:gdLst>
                <a:gd name="T0" fmla="*/ 120217 w 3421"/>
                <a:gd name="T1" fmla="*/ 528788 h 3512"/>
                <a:gd name="T2" fmla="*/ 120217 w 3421"/>
                <a:gd name="T3" fmla="*/ 528788 h 3512"/>
                <a:gd name="T4" fmla="*/ 1087177 w 3421"/>
                <a:gd name="T5" fmla="*/ 0 h 3512"/>
                <a:gd name="T6" fmla="*/ 1087177 w 3421"/>
                <a:gd name="T7" fmla="*/ 0 h 3512"/>
                <a:gd name="T8" fmla="*/ 2234462 w 3421"/>
                <a:gd name="T9" fmla="*/ 1146361 h 3512"/>
                <a:gd name="T10" fmla="*/ 2234462 w 3421"/>
                <a:gd name="T11" fmla="*/ 1146361 h 3512"/>
                <a:gd name="T12" fmla="*/ 1087177 w 3421"/>
                <a:gd name="T13" fmla="*/ 2292068 h 3512"/>
                <a:gd name="T14" fmla="*/ 1087177 w 3421"/>
                <a:gd name="T15" fmla="*/ 2292068 h 3512"/>
                <a:gd name="T16" fmla="*/ 0 w 3421"/>
                <a:gd name="T17" fmla="*/ 1513248 h 35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21" h="3512">
                  <a:moveTo>
                    <a:pt x="184" y="810"/>
                  </a:moveTo>
                  <a:lnTo>
                    <a:pt x="184" y="810"/>
                  </a:lnTo>
                  <a:cubicBezTo>
                    <a:pt x="496" y="323"/>
                    <a:pt x="1042" y="0"/>
                    <a:pt x="1664" y="0"/>
                  </a:cubicBezTo>
                  <a:cubicBezTo>
                    <a:pt x="2633" y="0"/>
                    <a:pt x="3420" y="786"/>
                    <a:pt x="3420" y="1756"/>
                  </a:cubicBezTo>
                  <a:cubicBezTo>
                    <a:pt x="3420" y="2724"/>
                    <a:pt x="2633" y="3511"/>
                    <a:pt x="1664" y="3511"/>
                  </a:cubicBezTo>
                  <a:cubicBezTo>
                    <a:pt x="891" y="3511"/>
                    <a:pt x="234" y="3011"/>
                    <a:pt x="0" y="2318"/>
                  </a:cubicBezTo>
                </a:path>
              </a:pathLst>
            </a:custGeom>
            <a:noFill/>
            <a:ln w="38100" cap="flat">
              <a:solidFill>
                <a:srgbClr val="00206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Poppins" pitchFamily="2" charset="77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CABDCA0-450D-14B5-5665-950DC0633D35}"/>
                </a:ext>
              </a:extLst>
            </p:cNvPr>
            <p:cNvSpPr txBox="1"/>
            <p:nvPr/>
          </p:nvSpPr>
          <p:spPr>
            <a:xfrm>
              <a:off x="8535942" y="2007465"/>
              <a:ext cx="2301603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5400" b="1" spc="-250" dirty="0">
                  <a:ln w="38100">
                    <a:noFill/>
                    <a:miter lim="800000"/>
                  </a:ln>
                  <a:solidFill>
                    <a:srgbClr val="002060"/>
                  </a:solidFill>
                  <a:latin typeface="Poppins" pitchFamily="2" charset="77"/>
                  <a:cs typeface="Poppins" pitchFamily="2" charset="77"/>
                </a:rPr>
                <a:t>3.5</a:t>
              </a:r>
              <a:r>
                <a:rPr kumimoji="0" lang="en-US" sz="5400" b="1" i="0" u="none" strike="noStrike" kern="1200" cap="none" spc="-250" normalizeH="0" baseline="0" noProof="0" dirty="0">
                  <a:ln w="38100">
                    <a:noFill/>
                    <a:miter lim="800000"/>
                  </a:ln>
                  <a:solidFill>
                    <a:srgbClr val="002060"/>
                  </a:solidFill>
                  <a:effectLst/>
                  <a:uLnTx/>
                  <a:uFillTx/>
                  <a:latin typeface="Poppins" pitchFamily="2" charset="77"/>
                  <a:ea typeface="+mn-ea"/>
                  <a:cs typeface="Poppins" pitchFamily="2" charset="77"/>
                </a:rPr>
                <a:t>M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F586BA3-C94B-DDD1-D124-36EA4F514324}"/>
                </a:ext>
              </a:extLst>
            </p:cNvPr>
            <p:cNvSpPr txBox="1"/>
            <p:nvPr/>
          </p:nvSpPr>
          <p:spPr>
            <a:xfrm>
              <a:off x="8830344" y="2884317"/>
              <a:ext cx="1839903" cy="323165"/>
            </a:xfrm>
            <a:prstGeom prst="rect">
              <a:avLst/>
            </a:prstGeom>
            <a:noFill/>
          </p:spPr>
          <p:txBody>
            <a:bodyPr wrap="square" rtlCol="0" anchor="t" anchorCtr="0">
              <a:spAutoFit/>
            </a:bodyPr>
            <a:lstStyle/>
            <a:p>
              <a:pPr marL="0" marR="0" lvl="0" indent="0" algn="ctr" defTabSz="911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all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Poppins" pitchFamily="2" charset="77"/>
                  <a:ea typeface="League Spartan" charset="0"/>
                  <a:cs typeface="Poppins" pitchFamily="2" charset="77"/>
                </a:rPr>
                <a:t>volunteers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EA5E82A-74E5-DC65-1C65-2B49F3641D88}"/>
              </a:ext>
            </a:extLst>
          </p:cNvPr>
          <p:cNvGrpSpPr/>
          <p:nvPr/>
        </p:nvGrpSpPr>
        <p:grpSpPr>
          <a:xfrm>
            <a:off x="9577021" y="3386946"/>
            <a:ext cx="2301603" cy="2186233"/>
            <a:chOff x="9577021" y="3386946"/>
            <a:chExt cx="2301603" cy="2186233"/>
          </a:xfrm>
        </p:grpSpPr>
        <p:sp>
          <p:nvSpPr>
            <p:cNvPr id="22" name="Freeform 353">
              <a:extLst>
                <a:ext uri="{FF2B5EF4-FFF2-40B4-BE49-F238E27FC236}">
                  <a16:creationId xmlns:a16="http://schemas.microsoft.com/office/drawing/2014/main" id="{1F49F4A3-2B2D-35EE-85AF-41D1F83E93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8337" y="3386946"/>
              <a:ext cx="2131260" cy="2186233"/>
            </a:xfrm>
            <a:custGeom>
              <a:avLst/>
              <a:gdLst>
                <a:gd name="T0" fmla="*/ 120217 w 3421"/>
                <a:gd name="T1" fmla="*/ 528788 h 3512"/>
                <a:gd name="T2" fmla="*/ 120217 w 3421"/>
                <a:gd name="T3" fmla="*/ 528788 h 3512"/>
                <a:gd name="T4" fmla="*/ 1087177 w 3421"/>
                <a:gd name="T5" fmla="*/ 0 h 3512"/>
                <a:gd name="T6" fmla="*/ 1087177 w 3421"/>
                <a:gd name="T7" fmla="*/ 0 h 3512"/>
                <a:gd name="T8" fmla="*/ 2234462 w 3421"/>
                <a:gd name="T9" fmla="*/ 1146361 h 3512"/>
                <a:gd name="T10" fmla="*/ 2234462 w 3421"/>
                <a:gd name="T11" fmla="*/ 1146361 h 3512"/>
                <a:gd name="T12" fmla="*/ 1087177 w 3421"/>
                <a:gd name="T13" fmla="*/ 2292068 h 3512"/>
                <a:gd name="T14" fmla="*/ 1087177 w 3421"/>
                <a:gd name="T15" fmla="*/ 2292068 h 3512"/>
                <a:gd name="T16" fmla="*/ 0 w 3421"/>
                <a:gd name="T17" fmla="*/ 1513248 h 35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21" h="3512">
                  <a:moveTo>
                    <a:pt x="184" y="810"/>
                  </a:moveTo>
                  <a:lnTo>
                    <a:pt x="184" y="810"/>
                  </a:lnTo>
                  <a:cubicBezTo>
                    <a:pt x="496" y="323"/>
                    <a:pt x="1042" y="0"/>
                    <a:pt x="1664" y="0"/>
                  </a:cubicBezTo>
                  <a:cubicBezTo>
                    <a:pt x="2633" y="0"/>
                    <a:pt x="3420" y="786"/>
                    <a:pt x="3420" y="1756"/>
                  </a:cubicBezTo>
                  <a:cubicBezTo>
                    <a:pt x="3420" y="2724"/>
                    <a:pt x="2633" y="3511"/>
                    <a:pt x="1664" y="3511"/>
                  </a:cubicBezTo>
                  <a:cubicBezTo>
                    <a:pt x="891" y="3511"/>
                    <a:pt x="234" y="3011"/>
                    <a:pt x="0" y="2318"/>
                  </a:cubicBezTo>
                </a:path>
              </a:pathLst>
            </a:custGeom>
            <a:noFill/>
            <a:ln w="38100" cap="flat">
              <a:solidFill>
                <a:srgbClr val="00206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Poppins" pitchFamily="2" charset="77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761DBAA-25B5-77AD-C277-F9F59BEC06B6}"/>
                </a:ext>
              </a:extLst>
            </p:cNvPr>
            <p:cNvSpPr txBox="1"/>
            <p:nvPr/>
          </p:nvSpPr>
          <p:spPr>
            <a:xfrm>
              <a:off x="9577021" y="3799713"/>
              <a:ext cx="2301603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-250" normalizeH="0" baseline="0" noProof="0" dirty="0">
                  <a:ln w="38100">
                    <a:noFill/>
                    <a:miter lim="800000"/>
                  </a:ln>
                  <a:solidFill>
                    <a:srgbClr val="002060"/>
                  </a:solidFill>
                  <a:effectLst/>
                  <a:uLnTx/>
                  <a:uFillTx/>
                  <a:latin typeface="Poppins" pitchFamily="2" charset="77"/>
                  <a:ea typeface="+mn-ea"/>
                  <a:cs typeface="Poppins" pitchFamily="2" charset="77"/>
                </a:rPr>
                <a:t>10%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710761D-8665-E3D6-BFE9-966358399267}"/>
                </a:ext>
              </a:extLst>
            </p:cNvPr>
            <p:cNvSpPr txBox="1"/>
            <p:nvPr/>
          </p:nvSpPr>
          <p:spPr>
            <a:xfrm>
              <a:off x="9774627" y="4603992"/>
              <a:ext cx="2067326" cy="553998"/>
            </a:xfrm>
            <a:prstGeom prst="rect">
              <a:avLst/>
            </a:prstGeom>
            <a:noFill/>
          </p:spPr>
          <p:txBody>
            <a:bodyPr wrap="square" rtlCol="0" anchor="t" anchorCtr="0">
              <a:spAutoFit/>
            </a:bodyPr>
            <a:lstStyle/>
            <a:p>
              <a:pPr marL="0" marR="0" lvl="0" indent="0" algn="ctr" defTabSz="911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all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Poppins" pitchFamily="2" charset="77"/>
                  <a:ea typeface="League Spartan" charset="0"/>
                  <a:cs typeface="Poppins" pitchFamily="2" charset="77"/>
                </a:rPr>
                <a:t>Poorest societal bracket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B7242D-8FE4-5F26-01EC-6B03DA085DC2}"/>
              </a:ext>
            </a:extLst>
          </p:cNvPr>
          <p:cNvGrpSpPr/>
          <p:nvPr/>
        </p:nvGrpSpPr>
        <p:grpSpPr>
          <a:xfrm>
            <a:off x="6934395" y="3386945"/>
            <a:ext cx="2301603" cy="2186233"/>
            <a:chOff x="7509695" y="3402128"/>
            <a:chExt cx="2301603" cy="2186233"/>
          </a:xfrm>
        </p:grpSpPr>
        <p:sp>
          <p:nvSpPr>
            <p:cNvPr id="25" name="Freeform 353">
              <a:extLst>
                <a:ext uri="{FF2B5EF4-FFF2-40B4-BE49-F238E27FC236}">
                  <a16:creationId xmlns:a16="http://schemas.microsoft.com/office/drawing/2014/main" id="{32BA66AB-5F4C-C1B5-9FDB-FCF0FA5068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1011" y="3402128"/>
              <a:ext cx="2131260" cy="2186233"/>
            </a:xfrm>
            <a:custGeom>
              <a:avLst/>
              <a:gdLst>
                <a:gd name="T0" fmla="*/ 120217 w 3421"/>
                <a:gd name="T1" fmla="*/ 528788 h 3512"/>
                <a:gd name="T2" fmla="*/ 120217 w 3421"/>
                <a:gd name="T3" fmla="*/ 528788 h 3512"/>
                <a:gd name="T4" fmla="*/ 1087177 w 3421"/>
                <a:gd name="T5" fmla="*/ 0 h 3512"/>
                <a:gd name="T6" fmla="*/ 1087177 w 3421"/>
                <a:gd name="T7" fmla="*/ 0 h 3512"/>
                <a:gd name="T8" fmla="*/ 2234462 w 3421"/>
                <a:gd name="T9" fmla="*/ 1146361 h 3512"/>
                <a:gd name="T10" fmla="*/ 2234462 w 3421"/>
                <a:gd name="T11" fmla="*/ 1146361 h 3512"/>
                <a:gd name="T12" fmla="*/ 1087177 w 3421"/>
                <a:gd name="T13" fmla="*/ 2292068 h 3512"/>
                <a:gd name="T14" fmla="*/ 1087177 w 3421"/>
                <a:gd name="T15" fmla="*/ 2292068 h 3512"/>
                <a:gd name="T16" fmla="*/ 0 w 3421"/>
                <a:gd name="T17" fmla="*/ 1513248 h 35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21" h="3512">
                  <a:moveTo>
                    <a:pt x="184" y="810"/>
                  </a:moveTo>
                  <a:lnTo>
                    <a:pt x="184" y="810"/>
                  </a:lnTo>
                  <a:cubicBezTo>
                    <a:pt x="496" y="323"/>
                    <a:pt x="1042" y="0"/>
                    <a:pt x="1664" y="0"/>
                  </a:cubicBezTo>
                  <a:cubicBezTo>
                    <a:pt x="2633" y="0"/>
                    <a:pt x="3420" y="786"/>
                    <a:pt x="3420" y="1756"/>
                  </a:cubicBezTo>
                  <a:cubicBezTo>
                    <a:pt x="3420" y="2724"/>
                    <a:pt x="2633" y="3511"/>
                    <a:pt x="1664" y="3511"/>
                  </a:cubicBezTo>
                  <a:cubicBezTo>
                    <a:pt x="891" y="3511"/>
                    <a:pt x="234" y="3011"/>
                    <a:pt x="0" y="2318"/>
                  </a:cubicBezTo>
                </a:path>
              </a:pathLst>
            </a:custGeom>
            <a:noFill/>
            <a:ln w="38100" cap="flat">
              <a:solidFill>
                <a:srgbClr val="00206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Poppins" pitchFamily="2" charset="77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D648557-E223-D680-F8BF-70D4CD95086A}"/>
                </a:ext>
              </a:extLst>
            </p:cNvPr>
            <p:cNvSpPr txBox="1"/>
            <p:nvPr/>
          </p:nvSpPr>
          <p:spPr>
            <a:xfrm>
              <a:off x="7509695" y="3771353"/>
              <a:ext cx="2301603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-250" normalizeH="0" baseline="0" noProof="0" dirty="0">
                  <a:ln w="38100">
                    <a:noFill/>
                    <a:miter lim="800000"/>
                  </a:ln>
                  <a:solidFill>
                    <a:srgbClr val="002060"/>
                  </a:solidFill>
                  <a:effectLst/>
                  <a:uLnTx/>
                  <a:uFillTx/>
                  <a:latin typeface="Poppins" pitchFamily="2" charset="77"/>
                  <a:ea typeface="+mn-ea"/>
                  <a:cs typeface="Poppins" pitchFamily="2" charset="77"/>
                </a:rPr>
                <a:t>20%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90213B1-8B6F-C55F-124B-872B2F6AED4E}"/>
                </a:ext>
              </a:extLst>
            </p:cNvPr>
            <p:cNvSpPr txBox="1"/>
            <p:nvPr/>
          </p:nvSpPr>
          <p:spPr>
            <a:xfrm>
              <a:off x="7804097" y="4546606"/>
              <a:ext cx="1839903" cy="553998"/>
            </a:xfrm>
            <a:prstGeom prst="rect">
              <a:avLst/>
            </a:prstGeom>
            <a:noFill/>
          </p:spPr>
          <p:txBody>
            <a:bodyPr wrap="square" rtlCol="0" anchor="t" anchorCtr="0">
              <a:spAutoFit/>
            </a:bodyPr>
            <a:lstStyle/>
            <a:p>
              <a:pPr marL="0" marR="0" lvl="0" indent="0" algn="ctr" defTabSz="911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all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Poppins" pitchFamily="2" charset="77"/>
                  <a:ea typeface="League Spartan" charset="0"/>
                  <a:cs typeface="Poppins" pitchFamily="2" charset="77"/>
                </a:rPr>
                <a:t>Non-British white ethnicity</a:t>
              </a:r>
            </a:p>
          </p:txBody>
        </p:sp>
      </p:grpSp>
      <p:sp>
        <p:nvSpPr>
          <p:cNvPr id="28" name="Rectangle 500">
            <a:extLst>
              <a:ext uri="{FF2B5EF4-FFF2-40B4-BE49-F238E27FC236}">
                <a16:creationId xmlns:a16="http://schemas.microsoft.com/office/drawing/2014/main" id="{2BB5C158-0368-5C78-6356-05AC46C910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3130" y="6577461"/>
            <a:ext cx="1029107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40906" marR="0" lvl="0" indent="-440906" algn="r" defTabSz="90023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2194" algn="l"/>
              </a:tabLst>
              <a:defRPr/>
            </a:pPr>
            <a:r>
              <a:rPr kumimoji="0" lang="en-GB" alt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ＭＳ Ｐゴシック" charset="0"/>
                <a:cs typeface="ＭＳ Ｐゴシック" charset="0"/>
              </a:rPr>
              <a:t>Source: Our Future Health Data June 2024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A8C2A42-02F1-912E-F537-4CCB8A5B23C1}"/>
              </a:ext>
            </a:extLst>
          </p:cNvPr>
          <p:cNvGrpSpPr/>
          <p:nvPr/>
        </p:nvGrpSpPr>
        <p:grpSpPr>
          <a:xfrm>
            <a:off x="5613082" y="1480205"/>
            <a:ext cx="2301603" cy="2186233"/>
            <a:chOff x="6330741" y="1425029"/>
            <a:chExt cx="2301603" cy="2186233"/>
          </a:xfrm>
        </p:grpSpPr>
        <p:sp>
          <p:nvSpPr>
            <p:cNvPr id="2" name="Freeform 353">
              <a:extLst>
                <a:ext uri="{FF2B5EF4-FFF2-40B4-BE49-F238E27FC236}">
                  <a16:creationId xmlns:a16="http://schemas.microsoft.com/office/drawing/2014/main" id="{9AA518CC-005B-9EBD-FC55-602BA2D934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4065" y="1425029"/>
              <a:ext cx="2131260" cy="2186233"/>
            </a:xfrm>
            <a:custGeom>
              <a:avLst/>
              <a:gdLst>
                <a:gd name="T0" fmla="*/ 120217 w 3421"/>
                <a:gd name="T1" fmla="*/ 528788 h 3512"/>
                <a:gd name="T2" fmla="*/ 120217 w 3421"/>
                <a:gd name="T3" fmla="*/ 528788 h 3512"/>
                <a:gd name="T4" fmla="*/ 1087177 w 3421"/>
                <a:gd name="T5" fmla="*/ 0 h 3512"/>
                <a:gd name="T6" fmla="*/ 1087177 w 3421"/>
                <a:gd name="T7" fmla="*/ 0 h 3512"/>
                <a:gd name="T8" fmla="*/ 2234462 w 3421"/>
                <a:gd name="T9" fmla="*/ 1146361 h 3512"/>
                <a:gd name="T10" fmla="*/ 2234462 w 3421"/>
                <a:gd name="T11" fmla="*/ 1146361 h 3512"/>
                <a:gd name="T12" fmla="*/ 1087177 w 3421"/>
                <a:gd name="T13" fmla="*/ 2292068 h 3512"/>
                <a:gd name="T14" fmla="*/ 1087177 w 3421"/>
                <a:gd name="T15" fmla="*/ 2292068 h 3512"/>
                <a:gd name="T16" fmla="*/ 0 w 3421"/>
                <a:gd name="T17" fmla="*/ 1513248 h 35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21" h="3512">
                  <a:moveTo>
                    <a:pt x="184" y="810"/>
                  </a:moveTo>
                  <a:lnTo>
                    <a:pt x="184" y="810"/>
                  </a:lnTo>
                  <a:cubicBezTo>
                    <a:pt x="496" y="323"/>
                    <a:pt x="1042" y="0"/>
                    <a:pt x="1664" y="0"/>
                  </a:cubicBezTo>
                  <a:cubicBezTo>
                    <a:pt x="2633" y="0"/>
                    <a:pt x="3420" y="786"/>
                    <a:pt x="3420" y="1756"/>
                  </a:cubicBezTo>
                  <a:cubicBezTo>
                    <a:pt x="3420" y="2724"/>
                    <a:pt x="2633" y="3511"/>
                    <a:pt x="1664" y="3511"/>
                  </a:cubicBezTo>
                  <a:cubicBezTo>
                    <a:pt x="891" y="3511"/>
                    <a:pt x="234" y="3011"/>
                    <a:pt x="0" y="2318"/>
                  </a:cubicBezTo>
                </a:path>
              </a:pathLst>
            </a:custGeom>
            <a:noFill/>
            <a:ln w="38100" cap="flat">
              <a:solidFill>
                <a:srgbClr val="0D9874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oppins" pitchFamily="2" charset="77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B1BFD2A-1576-E976-B2E7-C478620E362C}"/>
                </a:ext>
              </a:extLst>
            </p:cNvPr>
            <p:cNvSpPr txBox="1"/>
            <p:nvPr/>
          </p:nvSpPr>
          <p:spPr>
            <a:xfrm>
              <a:off x="6330741" y="1981901"/>
              <a:ext cx="2301603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-250" normalizeH="0" baseline="0" noProof="0" dirty="0">
                  <a:ln w="38100">
                    <a:noFill/>
                    <a:miter lim="800000"/>
                  </a:ln>
                  <a:solidFill>
                    <a:srgbClr val="0D9874"/>
                  </a:solidFill>
                  <a:effectLst/>
                  <a:uLnTx/>
                  <a:uFillTx/>
                  <a:latin typeface="Poppins" pitchFamily="2" charset="77"/>
                  <a:ea typeface="+mn-ea"/>
                  <a:cs typeface="Poppins" pitchFamily="2" charset="77"/>
                </a:rPr>
                <a:t>5M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ED2A054-E517-1A83-C264-5D1335848E07}"/>
                </a:ext>
              </a:extLst>
            </p:cNvPr>
            <p:cNvSpPr txBox="1"/>
            <p:nvPr/>
          </p:nvSpPr>
          <p:spPr>
            <a:xfrm>
              <a:off x="6625143" y="2858753"/>
              <a:ext cx="1839903" cy="553998"/>
            </a:xfrm>
            <a:prstGeom prst="rect">
              <a:avLst/>
            </a:prstGeom>
            <a:noFill/>
          </p:spPr>
          <p:txBody>
            <a:bodyPr wrap="square" rtlCol="0" anchor="t" anchorCtr="0">
              <a:spAutoFit/>
            </a:bodyPr>
            <a:lstStyle/>
            <a:p>
              <a:pPr marL="0" marR="0" lvl="0" indent="0" algn="ctr" defTabSz="911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all" spc="0" normalizeH="0" baseline="0" noProof="0" dirty="0">
                  <a:ln>
                    <a:noFill/>
                  </a:ln>
                  <a:solidFill>
                    <a:srgbClr val="0D9874"/>
                  </a:solidFill>
                  <a:effectLst/>
                  <a:uLnTx/>
                  <a:uFillTx/>
                  <a:latin typeface="Poppins" pitchFamily="2" charset="77"/>
                  <a:ea typeface="League Spartan" charset="0"/>
                  <a:cs typeface="Poppins" pitchFamily="2" charset="77"/>
                </a:rPr>
                <a:t>Recruitment target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3080270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B1C06A6-194E-DCDA-95C2-8F1623D4AB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9107242"/>
              </p:ext>
            </p:extLst>
          </p:nvPr>
        </p:nvGraphicFramePr>
        <p:xfrm>
          <a:off x="562341" y="777714"/>
          <a:ext cx="11067317" cy="53532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673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3716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Risk &amp; Benefit Calculator powered by deep-learning algorithms to quantify causal effect of RFs to estimate benefit beginning at any age and any duration</a:t>
                      </a:r>
                    </a:p>
                  </a:txBody>
                  <a:tcPr marL="68580" marR="68580" marT="34283" marB="3428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1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9547"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68580" marR="68580" marT="34283" marB="34283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8E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Title 7">
            <a:extLst>
              <a:ext uri="{FF2B5EF4-FFF2-40B4-BE49-F238E27FC236}">
                <a16:creationId xmlns:a16="http://schemas.microsoft.com/office/drawing/2014/main" id="{80B6420D-7C2E-7EC3-6158-40E21C130535}"/>
              </a:ext>
            </a:extLst>
          </p:cNvPr>
          <p:cNvSpPr txBox="1">
            <a:spLocks/>
          </p:cNvSpPr>
          <p:nvPr/>
        </p:nvSpPr>
        <p:spPr>
          <a:xfrm>
            <a:off x="0" y="83952"/>
            <a:ext cx="12192000" cy="74266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</a:rPr>
              <a:t>Personalised </a:t>
            </a:r>
            <a:r>
              <a:rPr kumimoji="0" lang="en-GB" sz="26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0B0004020202020204" pitchFamily="34" charset="0"/>
              </a:rPr>
              <a:t>lifetime</a:t>
            </a: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</a:rPr>
              <a:t> risk &amp; benefit goals &amp; recommendations to achieve it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59EAC16-EA2E-F1B3-9528-0E01EC8976BF}"/>
              </a:ext>
            </a:extLst>
          </p:cNvPr>
          <p:cNvSpPr/>
          <p:nvPr/>
        </p:nvSpPr>
        <p:spPr>
          <a:xfrm>
            <a:off x="1866901" y="6576252"/>
            <a:ext cx="10083802" cy="17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35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-US" sz="115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ＭＳ Ｐゴシック" charset="0"/>
                <a:cs typeface="ＭＳ Ｐゴシック" charset="0"/>
              </a:rPr>
              <a:t>Source: Ference, BA</a:t>
            </a:r>
            <a:r>
              <a:rPr lang="en-US" sz="1150" i="1" dirty="0">
                <a:solidFill>
                  <a:srgbClr val="FFFFFF"/>
                </a:solidFill>
                <a:latin typeface="Aptos" panose="020B0004020202020204" pitchFamily="34" charset="0"/>
                <a:ea typeface="ＭＳ Ｐゴシック" charset="0"/>
                <a:cs typeface="ＭＳ Ｐゴシック" charset="0"/>
              </a:rPr>
              <a:t> et al Nat Rev </a:t>
            </a:r>
            <a:r>
              <a:rPr lang="en-US" sz="1150" i="1" dirty="0" err="1">
                <a:solidFill>
                  <a:srgbClr val="FFFFFF"/>
                </a:solidFill>
                <a:latin typeface="Aptos" panose="020B0004020202020204" pitchFamily="34" charset="0"/>
                <a:ea typeface="ＭＳ Ｐゴシック" charset="0"/>
                <a:cs typeface="ＭＳ Ｐゴシック" charset="0"/>
              </a:rPr>
              <a:t>Cardiol</a:t>
            </a:r>
            <a:r>
              <a:rPr lang="en-US" sz="1150" i="1" dirty="0">
                <a:solidFill>
                  <a:srgbClr val="FFFFFF"/>
                </a:solidFill>
                <a:latin typeface="Aptos" panose="020B0004020202020204" pitchFamily="34" charset="0"/>
                <a:ea typeface="ＭＳ Ｐゴシック" charset="0"/>
                <a:cs typeface="ＭＳ Ｐゴシック" charset="0"/>
              </a:rPr>
              <a:t> 2024 Oct; 21(10):701-716 / 1DeepCausalAI Institute for Clinical Translation</a:t>
            </a:r>
            <a:endParaRPr kumimoji="0" lang="en-US" sz="115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C96BA7-7BF2-7893-93DF-A4BC21C9E51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3252" y="1417179"/>
            <a:ext cx="10225495" cy="454890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92695569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9373E-B0C9-8D29-2707-E89A6678C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8E1069D-035A-46BA-C0AF-E5DA8749C3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5553990"/>
              </p:ext>
            </p:extLst>
          </p:nvPr>
        </p:nvGraphicFramePr>
        <p:xfrm>
          <a:off x="434468" y="848048"/>
          <a:ext cx="5609871" cy="53242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098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</a:rPr>
                        <a:t>ORION-1 (</a:t>
                      </a:r>
                      <a:r>
                        <a:rPr lang="en-GB" sz="1400" dirty="0" err="1">
                          <a:solidFill>
                            <a:schemeClr val="bg1"/>
                          </a:solidFill>
                        </a:rPr>
                        <a:t>Inclisiran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</a:rPr>
                        <a:t>) | LDL-C reduction w. one dose</a:t>
                      </a:r>
                      <a:endParaRPr lang="en-GB" sz="1400" b="1" i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83" marB="34283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1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4228"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68580" marR="68580" marT="34283" marB="34283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8E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6763674C-A92E-6816-7142-92090A0A9A51}"/>
              </a:ext>
            </a:extLst>
          </p:cNvPr>
          <p:cNvSpPr/>
          <p:nvPr/>
        </p:nvSpPr>
        <p:spPr bwMode="auto">
          <a:xfrm>
            <a:off x="533285" y="1365665"/>
            <a:ext cx="5412235" cy="460866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14290A1-8D6E-175C-11FF-1A6B6E815F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1661229"/>
              </p:ext>
            </p:extLst>
          </p:nvPr>
        </p:nvGraphicFramePr>
        <p:xfrm>
          <a:off x="6095999" y="848048"/>
          <a:ext cx="5740401" cy="53242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40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ctr" defTabSz="8966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solidFill>
                            <a:schemeClr val="bg1"/>
                          </a:solidFill>
                        </a:rPr>
                        <a:t>KARDIA-1 (</a:t>
                      </a:r>
                      <a:r>
                        <a:rPr lang="en-GB" sz="1400" dirty="0" err="1">
                          <a:solidFill>
                            <a:schemeClr val="bg1"/>
                          </a:solidFill>
                        </a:rPr>
                        <a:t>Zilebesiran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</a:rPr>
                        <a:t>) | Sustained BP reduction w. one dose</a:t>
                      </a:r>
                    </a:p>
                  </a:txBody>
                  <a:tcPr marL="68580" marR="68580" marT="34283" marB="34283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1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4228"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68580" marR="68580" marT="34283" marB="34283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8E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04476E83-5EB9-2D39-8708-2D911294EB23}"/>
              </a:ext>
            </a:extLst>
          </p:cNvPr>
          <p:cNvSpPr/>
          <p:nvPr/>
        </p:nvSpPr>
        <p:spPr>
          <a:xfrm>
            <a:off x="1849121" y="6576252"/>
            <a:ext cx="10101582" cy="17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r" defTabSz="914354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/>
            </a:pPr>
            <a:r>
              <a:rPr kumimoji="0" lang="en-US" sz="115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ＭＳ Ｐゴシック" charset="0"/>
              </a:rPr>
              <a:t>Source: (L) </a:t>
            </a:r>
            <a:r>
              <a:rPr lang="da-DK" sz="1150" i="1" dirty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Ray K et al., N </a:t>
            </a:r>
            <a:r>
              <a:rPr lang="da-DK" sz="1150" i="1" dirty="0" err="1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Engl</a:t>
            </a:r>
            <a:r>
              <a:rPr lang="da-DK" sz="1150" i="1" dirty="0">
                <a:solidFill>
                  <a:srgbClr val="FFFFFF"/>
                </a:solidFill>
                <a:ea typeface="ＭＳ Ｐゴシック" charset="0"/>
                <a:cs typeface="ＭＳ Ｐゴシック" charset="0"/>
              </a:rPr>
              <a:t> J Med (2017); 376:1430-1440    /   (R) </a:t>
            </a:r>
            <a:r>
              <a:rPr kumimoji="0" lang="en-US" sz="115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ＭＳ Ｐゴシック" charset="0"/>
              </a:rPr>
              <a:t>Bakris</a:t>
            </a:r>
            <a:r>
              <a:rPr lang="en-US" sz="1150" i="1" dirty="0">
                <a:solidFill>
                  <a:srgbClr val="FFFFFF"/>
                </a:solidFill>
                <a:latin typeface="Arial" panose="020B0604020202020204"/>
                <a:ea typeface="ＭＳ Ｐゴシック" charset="0"/>
                <a:cs typeface="ＭＳ Ｐゴシック" charset="0"/>
              </a:rPr>
              <a:t> GL et al, JAMA 2024;331;(9):740-749 /</a:t>
            </a:r>
            <a:endParaRPr kumimoji="0" lang="da-DK" sz="115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14C5F4BB-7546-E9FB-F7D2-CD346B41B609}"/>
              </a:ext>
            </a:extLst>
          </p:cNvPr>
          <p:cNvSpPr txBox="1">
            <a:spLocks/>
          </p:cNvSpPr>
          <p:nvPr/>
        </p:nvSpPr>
        <p:spPr>
          <a:xfrm>
            <a:off x="0" y="81698"/>
            <a:ext cx="12192000" cy="74266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Solving the compliance issue with long-acting treatments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450746-AD67-F9E5-4A66-52DB6300B54C}"/>
              </a:ext>
            </a:extLst>
          </p:cNvPr>
          <p:cNvSpPr/>
          <p:nvPr/>
        </p:nvSpPr>
        <p:spPr bwMode="auto">
          <a:xfrm>
            <a:off x="6208211" y="1365664"/>
            <a:ext cx="5507052" cy="460866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7C20D2-B040-3945-3D27-36B8BA53CA0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016" y="1941340"/>
            <a:ext cx="5363560" cy="3997360"/>
          </a:xfrm>
          <a:prstGeom prst="rect">
            <a:avLst/>
          </a:prstGeom>
          <a:ln>
            <a:noFill/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BE14AFE-67CE-91F1-C308-9DC2CE11B904}"/>
              </a:ext>
            </a:extLst>
          </p:cNvPr>
          <p:cNvSpPr txBox="1"/>
          <p:nvPr/>
        </p:nvSpPr>
        <p:spPr>
          <a:xfrm>
            <a:off x="532259" y="1497432"/>
            <a:ext cx="54798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i="1" dirty="0">
                <a:solidFill>
                  <a:srgbClr val="3B97DE"/>
                </a:solidFill>
              </a:rPr>
              <a:t>501 pts, mean 63yrs, men 65%, ASCVD or high CV risk, LDL-C ≥70 mg/dL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6D5ECC-A540-0911-05E1-0840B0AA7D36}"/>
              </a:ext>
            </a:extLst>
          </p:cNvPr>
          <p:cNvSpPr txBox="1"/>
          <p:nvPr/>
        </p:nvSpPr>
        <p:spPr>
          <a:xfrm>
            <a:off x="6261481" y="1497432"/>
            <a:ext cx="5412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i="1" dirty="0">
                <a:solidFill>
                  <a:srgbClr val="3B97DE"/>
                </a:solidFill>
              </a:rPr>
              <a:t>394 pts, mean 57yrs, men 56%, SBP: 140 to &lt;180 mmHg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DB7943-106F-50B9-361A-82760024D3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12297" y="1941340"/>
            <a:ext cx="4913314" cy="381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927218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5F2C85-C102-CEA1-E1CA-B0ED346F1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7ED4A0D-F322-9187-5060-059E8BFDC10E}"/>
              </a:ext>
            </a:extLst>
          </p:cNvPr>
          <p:cNvSpPr txBox="1"/>
          <p:nvPr/>
        </p:nvSpPr>
        <p:spPr>
          <a:xfrm>
            <a:off x="1412111" y="6458021"/>
            <a:ext cx="10598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6967" lvl="0" indent="-446967" algn="r" defTabSz="913040" eaLnBrk="0" fontAlgn="base" hangingPunct="0">
              <a:spcBef>
                <a:spcPct val="0"/>
              </a:spcBef>
              <a:spcAft>
                <a:spcPct val="0"/>
              </a:spcAft>
              <a:tabLst>
                <a:tab pos="356714" algn="l"/>
              </a:tabLst>
              <a:defRPr/>
            </a:pPr>
            <a:r>
              <a:rPr kumimoji="0" lang="en-GB" sz="115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cs typeface="Arial" charset="0"/>
              </a:rPr>
              <a:t>Source: </a:t>
            </a:r>
            <a:r>
              <a:rPr lang="en-GB" sz="1150" i="1" dirty="0">
                <a:solidFill>
                  <a:srgbClr val="FFFFFF"/>
                </a:solidFill>
                <a:latin typeface="Aptos" panose="020B0004020202020204" pitchFamily="34" charset="0"/>
                <a:cs typeface="Arial" charset="0"/>
              </a:rPr>
              <a:t>(L) </a:t>
            </a:r>
            <a:r>
              <a:rPr kumimoji="0" lang="en-US" altLang="en-US" sz="115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ＭＳ Ｐゴシック" charset="0"/>
              </a:rPr>
              <a:t>Ward et al, N Engl J Med 2017;377:2145-53 /  (R) </a:t>
            </a:r>
            <a:r>
              <a:rPr kumimoji="0" lang="da-DK" altLang="en-US" sz="115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ＭＳ Ｐゴシック" charset="0"/>
              </a:rPr>
              <a:t>Twig G et al, NEJM 2016;374:2430-40 / </a:t>
            </a:r>
          </a:p>
          <a:p>
            <a:pPr marL="446967" lvl="0" indent="-446967" algn="r" defTabSz="913040" eaLnBrk="0" fontAlgn="base" hangingPunct="0">
              <a:spcBef>
                <a:spcPct val="0"/>
              </a:spcBef>
              <a:spcAft>
                <a:spcPct val="0"/>
              </a:spcAft>
              <a:tabLst>
                <a:tab pos="356714" algn="l"/>
              </a:tabLst>
              <a:defRPr/>
            </a:pPr>
            <a:r>
              <a:rPr kumimoji="0" lang="da-DK" altLang="en-US" sz="115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ＭＳ Ｐゴシック" charset="0"/>
              </a:rPr>
              <a:t>(B) WHO </a:t>
            </a:r>
            <a:r>
              <a:rPr kumimoji="0" lang="da-DK" altLang="en-US" sz="115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ＭＳ Ｐゴシック" charset="0"/>
              </a:rPr>
              <a:t>projection</a:t>
            </a:r>
            <a:r>
              <a:rPr kumimoji="0" lang="da-DK" altLang="en-US" sz="115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ＭＳ Ｐゴシック" charset="0"/>
              </a:rPr>
              <a:t> (C)</a:t>
            </a:r>
            <a:r>
              <a:rPr kumimoji="0" lang="da-DK" altLang="en-US" sz="1150" b="0" i="1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ＭＳ Ｐゴシック" charset="0"/>
              </a:rPr>
              <a:t> </a:t>
            </a:r>
            <a:r>
              <a:rPr lang="en-GB" sz="1200" i="1" dirty="0">
                <a:solidFill>
                  <a:srgbClr val="FFFFFF"/>
                </a:solidFill>
                <a:latin typeface="Arial" charset="0"/>
              </a:rPr>
              <a:t>Fox CK et al. N Engl J Med 2025;392:555-565</a:t>
            </a:r>
            <a:endParaRPr kumimoji="0" lang="en-US" altLang="en-US" sz="115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ＭＳ Ｐゴシック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47B4B3C-2776-C96B-C146-E83104377F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1889189"/>
              </p:ext>
            </p:extLst>
          </p:nvPr>
        </p:nvGraphicFramePr>
        <p:xfrm>
          <a:off x="186620" y="852468"/>
          <a:ext cx="11827580" cy="5588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051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22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147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Probability by current BMI category and age</a:t>
                      </a:r>
                    </a:p>
                  </a:txBody>
                  <a:tcPr marL="68580" marR="68580" marT="34283" marB="34283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1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Probability by current BMI category and age</a:t>
                      </a:r>
                    </a:p>
                  </a:txBody>
                  <a:tcPr marL="68580" marR="68580" marT="34283" marB="3428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1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46870"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68580" marR="68580" marT="34283" marB="34283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AF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68580" marR="68580" marT="34283" marB="34283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4047">
                <a:tc gridSpan="2">
                  <a:txBody>
                    <a:bodyPr/>
                    <a:lstStyle/>
                    <a:p>
                      <a:pPr marR="0" lvl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400" b="1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69AA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57%</a:t>
                      </a:r>
                      <a:r>
                        <a:rPr kumimoji="0" lang="en-GB" sz="2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 of today’s children will be living with obesity at </a:t>
                      </a:r>
                      <a:r>
                        <a:rPr kumimoji="0" lang="en-GB" sz="2400" b="1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69AA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35 yrs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i="1" u="sng" dirty="0">
                          <a:solidFill>
                            <a:srgbClr val="002060"/>
                          </a:solidFill>
                          <a:latin typeface="Aptos" panose="020B0004020202020204" pitchFamily="34" charset="0"/>
                        </a:rPr>
                        <a:t>Never too late…but actually never too early!</a:t>
                      </a:r>
                    </a:p>
                  </a:txBody>
                  <a:tcPr marL="68580" marR="68580" marT="34283" marB="34283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C3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68580" marR="68580" marT="34283" marB="34283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7591081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075BC723-385D-5C6A-C834-FF4378AE0A9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503" y="1392505"/>
            <a:ext cx="4845243" cy="4137891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2" name="Outcome Beneﬁts in EMPA-REG OUTCOME, LEADER, and SUSTAIN-6 Trial">
            <a:extLst>
              <a:ext uri="{FF2B5EF4-FFF2-40B4-BE49-F238E27FC236}">
                <a16:creationId xmlns:a16="http://schemas.microsoft.com/office/drawing/2014/main" id="{585333C7-703B-31E5-A438-EA20B13D1765}"/>
              </a:ext>
            </a:extLst>
          </p:cNvPr>
          <p:cNvSpPr txBox="1">
            <a:spLocks/>
          </p:cNvSpPr>
          <p:nvPr/>
        </p:nvSpPr>
        <p:spPr bwMode="auto">
          <a:xfrm>
            <a:off x="266418" y="141415"/>
            <a:ext cx="11684000" cy="690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26981" tIns="45718" rIns="26981" bIns="45718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ＭＳ Ｐゴシック" charset="0"/>
                <a:cs typeface="+mj-cs"/>
              </a:defRPr>
            </a:lvl1pPr>
            <a:lvl2pPr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2pPr>
            <a:lvl3pPr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3pPr>
            <a:lvl4pPr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4pPr>
            <a:lvl5pPr algn="ctr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5pPr>
            <a:lvl6pPr marL="447735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896618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44942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793430" algn="ctr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lvl="0">
              <a:defRPr/>
            </a:pPr>
            <a:r>
              <a:rPr lang="en-GB" dirty="0"/>
              <a:t>How Early Should  Prevention Start?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31B48CD-55E4-0FEF-C4F3-88AD758EDE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1518" y="1376363"/>
            <a:ext cx="6317979" cy="4140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CC6E75D-7603-0C51-83FF-7F561BB7E6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69428" y="1637071"/>
            <a:ext cx="5054095" cy="32753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BAFD6EE-03E3-FAE1-E26D-14B2B4045A76}"/>
              </a:ext>
            </a:extLst>
          </p:cNvPr>
          <p:cNvSpPr txBox="1"/>
          <p:nvPr/>
        </p:nvSpPr>
        <p:spPr>
          <a:xfrm>
            <a:off x="6290187" y="1592826"/>
            <a:ext cx="4372897" cy="369332"/>
          </a:xfrm>
          <a:prstGeom prst="rect">
            <a:avLst/>
          </a:prstGeom>
          <a:solidFill>
            <a:srgbClr val="0069A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800" dirty="0">
                <a:solidFill>
                  <a:schemeClr val="bg1"/>
                </a:solidFill>
                <a:latin typeface="Aptos" panose="020B0004020202020204" pitchFamily="34" charset="0"/>
              </a:rPr>
              <a:t>Driven by hypertension &amp; diabetes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0385FE36-4072-099F-29F1-B76B7188B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36849" y="2372705"/>
            <a:ext cx="2906121" cy="1579689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692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0843B-57B2-6F73-A758-3169058B8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0FD1402-671B-A1B2-14B3-E3575332A0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8521" y="1157141"/>
            <a:ext cx="7290849" cy="969625"/>
          </a:xfrm>
          <a:custGeom>
            <a:avLst/>
            <a:gdLst>
              <a:gd name="T0" fmla="*/ 1414967 w 11705"/>
              <a:gd name="T1" fmla="*/ 721 h 1555"/>
              <a:gd name="T2" fmla="*/ 2171944 w 11705"/>
              <a:gd name="T3" fmla="*/ 721 h 1555"/>
              <a:gd name="T4" fmla="*/ 3288151 w 11705"/>
              <a:gd name="T5" fmla="*/ 721 h 1555"/>
              <a:gd name="T6" fmla="*/ 3288151 w 11705"/>
              <a:gd name="T7" fmla="*/ 721 h 1555"/>
              <a:gd name="T8" fmla="*/ 3288151 w 11705"/>
              <a:gd name="T9" fmla="*/ 721 h 1555"/>
              <a:gd name="T10" fmla="*/ 3288151 w 11705"/>
              <a:gd name="T11" fmla="*/ 721 h 1555"/>
              <a:gd name="T12" fmla="*/ 3288151 w 11705"/>
              <a:gd name="T13" fmla="*/ 721 h 1555"/>
              <a:gd name="T14" fmla="*/ 3882070 w 11705"/>
              <a:gd name="T15" fmla="*/ 179468 h 1555"/>
              <a:gd name="T16" fmla="*/ 3882070 w 11705"/>
              <a:gd name="T17" fmla="*/ 179468 h 1555"/>
              <a:gd name="T18" fmla="*/ 4212865 w 11705"/>
              <a:gd name="T19" fmla="*/ 560028 h 1555"/>
              <a:gd name="T20" fmla="*/ 2364157 w 11705"/>
              <a:gd name="T21" fmla="*/ 560028 h 1555"/>
              <a:gd name="T22" fmla="*/ 2171944 w 11705"/>
              <a:gd name="T23" fmla="*/ 560028 h 1555"/>
              <a:gd name="T24" fmla="*/ 1414967 w 11705"/>
              <a:gd name="T25" fmla="*/ 560028 h 1555"/>
              <a:gd name="T26" fmla="*/ 279322 w 11705"/>
              <a:gd name="T27" fmla="*/ 560028 h 1555"/>
              <a:gd name="T28" fmla="*/ 279322 w 11705"/>
              <a:gd name="T29" fmla="*/ 560028 h 1555"/>
              <a:gd name="T30" fmla="*/ 0 w 11705"/>
              <a:gd name="T31" fmla="*/ 280374 h 1555"/>
              <a:gd name="T32" fmla="*/ 0 w 11705"/>
              <a:gd name="T33" fmla="*/ 280374 h 1555"/>
              <a:gd name="T34" fmla="*/ 0 w 11705"/>
              <a:gd name="T35" fmla="*/ 280374 h 1555"/>
              <a:gd name="T36" fmla="*/ 279322 w 11705"/>
              <a:gd name="T37" fmla="*/ 721 h 1555"/>
              <a:gd name="T38" fmla="*/ 1414967 w 11705"/>
              <a:gd name="T39" fmla="*/ 721 h 155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11705" h="1555">
                <a:moveTo>
                  <a:pt x="3931" y="2"/>
                </a:moveTo>
                <a:lnTo>
                  <a:pt x="6034" y="2"/>
                </a:lnTo>
                <a:lnTo>
                  <a:pt x="9135" y="2"/>
                </a:lnTo>
                <a:cubicBezTo>
                  <a:pt x="9730" y="0"/>
                  <a:pt x="10279" y="180"/>
                  <a:pt x="10785" y="498"/>
                </a:cubicBezTo>
                <a:cubicBezTo>
                  <a:pt x="11196" y="757"/>
                  <a:pt x="11517" y="1099"/>
                  <a:pt x="11704" y="1554"/>
                </a:cubicBezTo>
                <a:lnTo>
                  <a:pt x="6568" y="1554"/>
                </a:lnTo>
                <a:lnTo>
                  <a:pt x="6034" y="1554"/>
                </a:lnTo>
                <a:lnTo>
                  <a:pt x="3931" y="1554"/>
                </a:lnTo>
                <a:lnTo>
                  <a:pt x="776" y="1554"/>
                </a:lnTo>
                <a:cubicBezTo>
                  <a:pt x="347" y="1554"/>
                  <a:pt x="0" y="1207"/>
                  <a:pt x="0" y="778"/>
                </a:cubicBezTo>
                <a:cubicBezTo>
                  <a:pt x="0" y="350"/>
                  <a:pt x="347" y="2"/>
                  <a:pt x="776" y="2"/>
                </a:cubicBezTo>
                <a:lnTo>
                  <a:pt x="3931" y="2"/>
                </a:lnTo>
              </a:path>
            </a:pathLst>
          </a:custGeom>
          <a:solidFill>
            <a:srgbClr val="002060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65" b="0" i="0" u="none" strike="noStrike" kern="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DM Sans" pitchFamily="2" charset="77"/>
              <a:ea typeface="+mn-ea"/>
              <a:cs typeface="+mn-cs"/>
            </a:endParaRPr>
          </a:p>
        </p:txBody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A191B1FC-E762-B6C8-5474-E4C6258171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3486" y="2109729"/>
            <a:ext cx="7930926" cy="966877"/>
          </a:xfrm>
          <a:custGeom>
            <a:avLst/>
            <a:gdLst>
              <a:gd name="T0" fmla="*/ 1672182 w 12731"/>
              <a:gd name="T1" fmla="*/ 0 h 1551"/>
              <a:gd name="T2" fmla="*/ 2234857 w 12731"/>
              <a:gd name="T3" fmla="*/ 0 h 1551"/>
              <a:gd name="T4" fmla="*/ 2621493 w 12731"/>
              <a:gd name="T5" fmla="*/ 0 h 1551"/>
              <a:gd name="T6" fmla="*/ 4470433 w 12731"/>
              <a:gd name="T7" fmla="*/ 0 h 1551"/>
              <a:gd name="T8" fmla="*/ 4470433 w 12731"/>
              <a:gd name="T9" fmla="*/ 0 h 1551"/>
              <a:gd name="T10" fmla="*/ 4470793 w 12731"/>
              <a:gd name="T11" fmla="*/ 0 h 1551"/>
              <a:gd name="T12" fmla="*/ 4470793 w 12731"/>
              <a:gd name="T13" fmla="*/ 0 h 1551"/>
              <a:gd name="T14" fmla="*/ 4527673 w 12731"/>
              <a:gd name="T15" fmla="*/ 354159 h 1551"/>
              <a:gd name="T16" fmla="*/ 4527673 w 12731"/>
              <a:gd name="T17" fmla="*/ 354159 h 1551"/>
              <a:gd name="T18" fmla="*/ 4582752 w 12731"/>
              <a:gd name="T19" fmla="*/ 558440 h 1551"/>
              <a:gd name="T20" fmla="*/ 2564973 w 12731"/>
              <a:gd name="T21" fmla="*/ 558440 h 1551"/>
              <a:gd name="T22" fmla="*/ 2234857 w 12731"/>
              <a:gd name="T23" fmla="*/ 558440 h 1551"/>
              <a:gd name="T24" fmla="*/ 1672182 w 12731"/>
              <a:gd name="T25" fmla="*/ 558440 h 1551"/>
              <a:gd name="T26" fmla="*/ 1672182 w 12731"/>
              <a:gd name="T27" fmla="*/ 558440 h 1551"/>
              <a:gd name="T28" fmla="*/ 279357 w 12731"/>
              <a:gd name="T29" fmla="*/ 558440 h 1551"/>
              <a:gd name="T30" fmla="*/ 279357 w 12731"/>
              <a:gd name="T31" fmla="*/ 558440 h 1551"/>
              <a:gd name="T32" fmla="*/ 0 w 12731"/>
              <a:gd name="T33" fmla="*/ 279580 h 1551"/>
              <a:gd name="T34" fmla="*/ 0 w 12731"/>
              <a:gd name="T35" fmla="*/ 279580 h 1551"/>
              <a:gd name="T36" fmla="*/ 0 w 12731"/>
              <a:gd name="T37" fmla="*/ 279580 h 1551"/>
              <a:gd name="T38" fmla="*/ 279357 w 12731"/>
              <a:gd name="T39" fmla="*/ 0 h 1551"/>
              <a:gd name="T40" fmla="*/ 1672182 w 12731"/>
              <a:gd name="T41" fmla="*/ 0 h 1551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12731" h="1551">
                <a:moveTo>
                  <a:pt x="4645" y="0"/>
                </a:moveTo>
                <a:lnTo>
                  <a:pt x="6208" y="0"/>
                </a:lnTo>
                <a:lnTo>
                  <a:pt x="7282" y="0"/>
                </a:lnTo>
                <a:lnTo>
                  <a:pt x="12418" y="0"/>
                </a:lnTo>
                <a:cubicBezTo>
                  <a:pt x="12419" y="0"/>
                  <a:pt x="12419" y="0"/>
                  <a:pt x="12419" y="0"/>
                </a:cubicBezTo>
                <a:cubicBezTo>
                  <a:pt x="12548" y="315"/>
                  <a:pt x="12642" y="636"/>
                  <a:pt x="12577" y="983"/>
                </a:cubicBezTo>
                <a:cubicBezTo>
                  <a:pt x="12538" y="1195"/>
                  <a:pt x="12595" y="1384"/>
                  <a:pt x="12730" y="1550"/>
                </a:cubicBezTo>
                <a:lnTo>
                  <a:pt x="7125" y="1550"/>
                </a:lnTo>
                <a:lnTo>
                  <a:pt x="6208" y="1550"/>
                </a:lnTo>
                <a:lnTo>
                  <a:pt x="4645" y="1550"/>
                </a:lnTo>
                <a:lnTo>
                  <a:pt x="776" y="1550"/>
                </a:lnTo>
                <a:cubicBezTo>
                  <a:pt x="348" y="1550"/>
                  <a:pt x="0" y="1204"/>
                  <a:pt x="0" y="776"/>
                </a:cubicBezTo>
                <a:cubicBezTo>
                  <a:pt x="0" y="347"/>
                  <a:pt x="348" y="0"/>
                  <a:pt x="776" y="0"/>
                </a:cubicBezTo>
                <a:lnTo>
                  <a:pt x="4645" y="0"/>
                </a:lnTo>
              </a:path>
            </a:pathLst>
          </a:custGeom>
          <a:solidFill>
            <a:srgbClr val="0069AA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65" b="0" i="0" u="none" strike="noStrike" kern="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DM Sans" pitchFamily="2" charset="77"/>
              <a:ea typeface="+mn-ea"/>
              <a:cs typeface="+mn-cs"/>
            </a:endParaRPr>
          </a:p>
        </p:txBody>
      </p:sp>
      <p:sp>
        <p:nvSpPr>
          <p:cNvPr id="17" name="Freeform 4">
            <a:extLst>
              <a:ext uri="{FF2B5EF4-FFF2-40B4-BE49-F238E27FC236}">
                <a16:creationId xmlns:a16="http://schemas.microsoft.com/office/drawing/2014/main" id="{23F74DA8-AEF7-C3FC-E7EA-910C0C7C1F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8453" y="3076606"/>
            <a:ext cx="8691879" cy="966877"/>
          </a:xfrm>
          <a:custGeom>
            <a:avLst/>
            <a:gdLst>
              <a:gd name="T0" fmla="*/ 1929068 w 13951"/>
              <a:gd name="T1" fmla="*/ 0 h 1554"/>
              <a:gd name="T2" fmla="*/ 2585772 w 13951"/>
              <a:gd name="T3" fmla="*/ 0 h 1554"/>
              <a:gd name="T4" fmla="*/ 2821955 w 13951"/>
              <a:gd name="T5" fmla="*/ 0 h 1554"/>
              <a:gd name="T6" fmla="*/ 4839952 w 13951"/>
              <a:gd name="T7" fmla="*/ 0 h 1554"/>
              <a:gd name="T8" fmla="*/ 4839952 w 13951"/>
              <a:gd name="T9" fmla="*/ 0 h 1554"/>
              <a:gd name="T10" fmla="*/ 4839952 w 13951"/>
              <a:gd name="T11" fmla="*/ 360 h 1554"/>
              <a:gd name="T12" fmla="*/ 4839952 w 13951"/>
              <a:gd name="T13" fmla="*/ 360 h 1554"/>
              <a:gd name="T14" fmla="*/ 4968845 w 13951"/>
              <a:gd name="T15" fmla="*/ 155702 h 1554"/>
              <a:gd name="T16" fmla="*/ 4968845 w 13951"/>
              <a:gd name="T17" fmla="*/ 155702 h 1554"/>
              <a:gd name="T18" fmla="*/ 4998728 w 13951"/>
              <a:gd name="T19" fmla="*/ 192020 h 1554"/>
              <a:gd name="T20" fmla="*/ 4998728 w 13951"/>
              <a:gd name="T21" fmla="*/ 192020 h 1554"/>
              <a:gd name="T22" fmla="*/ 5022490 w 13951"/>
              <a:gd name="T23" fmla="*/ 254948 h 1554"/>
              <a:gd name="T24" fmla="*/ 5022490 w 13951"/>
              <a:gd name="T25" fmla="*/ 254948 h 1554"/>
              <a:gd name="T26" fmla="*/ 4957684 w 13951"/>
              <a:gd name="T27" fmla="*/ 327944 h 1554"/>
              <a:gd name="T28" fmla="*/ 4957684 w 13951"/>
              <a:gd name="T29" fmla="*/ 327944 h 1554"/>
              <a:gd name="T30" fmla="*/ 4889997 w 13951"/>
              <a:gd name="T31" fmla="*/ 348081 h 1554"/>
              <a:gd name="T32" fmla="*/ 4889997 w 13951"/>
              <a:gd name="T33" fmla="*/ 348081 h 1554"/>
              <a:gd name="T34" fmla="*/ 4838152 w 13951"/>
              <a:gd name="T35" fmla="*/ 409211 h 1554"/>
              <a:gd name="T36" fmla="*/ 4838152 w 13951"/>
              <a:gd name="T37" fmla="*/ 409211 h 1554"/>
              <a:gd name="T38" fmla="*/ 4848593 w 13951"/>
              <a:gd name="T39" fmla="*/ 481489 h 1554"/>
              <a:gd name="T40" fmla="*/ 4848593 w 13951"/>
              <a:gd name="T41" fmla="*/ 481489 h 1554"/>
              <a:gd name="T42" fmla="*/ 4848233 w 13951"/>
              <a:gd name="T43" fmla="*/ 558440 h 1554"/>
              <a:gd name="T44" fmla="*/ 3097022 w 13951"/>
              <a:gd name="T45" fmla="*/ 558440 h 1554"/>
              <a:gd name="T46" fmla="*/ 2585772 w 13951"/>
              <a:gd name="T47" fmla="*/ 558440 h 1554"/>
              <a:gd name="T48" fmla="*/ 1929068 w 13951"/>
              <a:gd name="T49" fmla="*/ 558440 h 1554"/>
              <a:gd name="T50" fmla="*/ 279387 w 13951"/>
              <a:gd name="T51" fmla="*/ 558440 h 1554"/>
              <a:gd name="T52" fmla="*/ 279387 w 13951"/>
              <a:gd name="T53" fmla="*/ 558440 h 1554"/>
              <a:gd name="T54" fmla="*/ 0 w 13951"/>
              <a:gd name="T55" fmla="*/ 279400 h 1554"/>
              <a:gd name="T56" fmla="*/ 0 w 13951"/>
              <a:gd name="T57" fmla="*/ 279400 h 1554"/>
              <a:gd name="T58" fmla="*/ 0 w 13951"/>
              <a:gd name="T59" fmla="*/ 279400 h 1554"/>
              <a:gd name="T60" fmla="*/ 279387 w 13951"/>
              <a:gd name="T61" fmla="*/ 0 h 1554"/>
              <a:gd name="T62" fmla="*/ 1929068 w 13951"/>
              <a:gd name="T63" fmla="*/ 0 h 155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13951" h="1554">
                <a:moveTo>
                  <a:pt x="5358" y="0"/>
                </a:moveTo>
                <a:lnTo>
                  <a:pt x="7182" y="0"/>
                </a:lnTo>
                <a:lnTo>
                  <a:pt x="7838" y="0"/>
                </a:lnTo>
                <a:lnTo>
                  <a:pt x="13443" y="0"/>
                </a:lnTo>
                <a:cubicBezTo>
                  <a:pt x="13443" y="1"/>
                  <a:pt x="13443" y="1"/>
                  <a:pt x="13443" y="1"/>
                </a:cubicBezTo>
                <a:cubicBezTo>
                  <a:pt x="13561" y="147"/>
                  <a:pt x="13682" y="289"/>
                  <a:pt x="13801" y="433"/>
                </a:cubicBezTo>
                <a:cubicBezTo>
                  <a:pt x="13829" y="467"/>
                  <a:pt x="13859" y="499"/>
                  <a:pt x="13884" y="534"/>
                </a:cubicBezTo>
                <a:cubicBezTo>
                  <a:pt x="13928" y="598"/>
                  <a:pt x="13950" y="657"/>
                  <a:pt x="13950" y="709"/>
                </a:cubicBezTo>
                <a:cubicBezTo>
                  <a:pt x="13950" y="796"/>
                  <a:pt x="13890" y="865"/>
                  <a:pt x="13770" y="912"/>
                </a:cubicBezTo>
                <a:cubicBezTo>
                  <a:pt x="13710" y="935"/>
                  <a:pt x="13645" y="950"/>
                  <a:pt x="13582" y="968"/>
                </a:cubicBezTo>
                <a:cubicBezTo>
                  <a:pt x="13496" y="992"/>
                  <a:pt x="13451" y="1050"/>
                  <a:pt x="13438" y="1138"/>
                </a:cubicBezTo>
                <a:cubicBezTo>
                  <a:pt x="13427" y="1208"/>
                  <a:pt x="13443" y="1274"/>
                  <a:pt x="13467" y="1339"/>
                </a:cubicBezTo>
                <a:cubicBezTo>
                  <a:pt x="13496" y="1415"/>
                  <a:pt x="13501" y="1487"/>
                  <a:pt x="13466" y="1553"/>
                </a:cubicBezTo>
                <a:lnTo>
                  <a:pt x="8602" y="1553"/>
                </a:lnTo>
                <a:lnTo>
                  <a:pt x="7182" y="1553"/>
                </a:lnTo>
                <a:lnTo>
                  <a:pt x="5358" y="1553"/>
                </a:lnTo>
                <a:lnTo>
                  <a:pt x="776" y="1553"/>
                </a:lnTo>
                <a:cubicBezTo>
                  <a:pt x="347" y="1553"/>
                  <a:pt x="0" y="1205"/>
                  <a:pt x="0" y="777"/>
                </a:cubicBezTo>
                <a:cubicBezTo>
                  <a:pt x="0" y="348"/>
                  <a:pt x="347" y="0"/>
                  <a:pt x="776" y="0"/>
                </a:cubicBezTo>
                <a:lnTo>
                  <a:pt x="5358" y="0"/>
                </a:lnTo>
              </a:path>
            </a:pathLst>
          </a:custGeom>
          <a:solidFill>
            <a:srgbClr val="3B97DE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65" b="0" i="0" u="none" strike="noStrike" kern="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DM Sans" pitchFamily="2" charset="77"/>
              <a:ea typeface="+mn-ea"/>
              <a:cs typeface="+mn-cs"/>
            </a:endParaRPr>
          </a:p>
        </p:txBody>
      </p:sp>
      <p:sp>
        <p:nvSpPr>
          <p:cNvPr id="20" name="Freeform 5">
            <a:extLst>
              <a:ext uri="{FF2B5EF4-FFF2-40B4-BE49-F238E27FC236}">
                <a16:creationId xmlns:a16="http://schemas.microsoft.com/office/drawing/2014/main" id="{84043C9B-1A86-5292-474C-68A4923A09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3420" y="4043483"/>
            <a:ext cx="8834729" cy="966877"/>
          </a:xfrm>
          <a:custGeom>
            <a:avLst/>
            <a:gdLst>
              <a:gd name="T0" fmla="*/ 2186023 w 14181"/>
              <a:gd name="T1" fmla="*/ 0 h 1552"/>
              <a:gd name="T2" fmla="*/ 2186023 w 14181"/>
              <a:gd name="T3" fmla="*/ 0 h 1552"/>
              <a:gd name="T4" fmla="*/ 3353918 w 14181"/>
              <a:gd name="T5" fmla="*/ 0 h 1552"/>
              <a:gd name="T6" fmla="*/ 5105040 w 14181"/>
              <a:gd name="T7" fmla="*/ 0 h 1552"/>
              <a:gd name="T8" fmla="*/ 5105040 w 14181"/>
              <a:gd name="T9" fmla="*/ 0 h 1552"/>
              <a:gd name="T10" fmla="*/ 5090279 w 14181"/>
              <a:gd name="T11" fmla="*/ 20163 h 1552"/>
              <a:gd name="T12" fmla="*/ 5090279 w 14181"/>
              <a:gd name="T13" fmla="*/ 20163 h 1552"/>
              <a:gd name="T14" fmla="*/ 5083079 w 14181"/>
              <a:gd name="T15" fmla="*/ 70210 h 1552"/>
              <a:gd name="T16" fmla="*/ 5083079 w 14181"/>
              <a:gd name="T17" fmla="*/ 70210 h 1552"/>
              <a:gd name="T18" fmla="*/ 5092799 w 14181"/>
              <a:gd name="T19" fmla="*/ 112336 h 1552"/>
              <a:gd name="T20" fmla="*/ 5092799 w 14181"/>
              <a:gd name="T21" fmla="*/ 112336 h 1552"/>
              <a:gd name="T22" fmla="*/ 5059318 w 14181"/>
              <a:gd name="T23" fmla="*/ 182546 h 1552"/>
              <a:gd name="T24" fmla="*/ 5059318 w 14181"/>
              <a:gd name="T25" fmla="*/ 182546 h 1552"/>
              <a:gd name="T26" fmla="*/ 5037717 w 14181"/>
              <a:gd name="T27" fmla="*/ 249156 h 1552"/>
              <a:gd name="T28" fmla="*/ 5037717 w 14181"/>
              <a:gd name="T29" fmla="*/ 249156 h 1552"/>
              <a:gd name="T30" fmla="*/ 5054638 w 14181"/>
              <a:gd name="T31" fmla="*/ 307484 h 1552"/>
              <a:gd name="T32" fmla="*/ 5054638 w 14181"/>
              <a:gd name="T33" fmla="*/ 307484 h 1552"/>
              <a:gd name="T34" fmla="*/ 4974714 w 14181"/>
              <a:gd name="T35" fmla="*/ 498311 h 1552"/>
              <a:gd name="T36" fmla="*/ 4974714 w 14181"/>
              <a:gd name="T37" fmla="*/ 498311 h 1552"/>
              <a:gd name="T38" fmla="*/ 4831787 w 14181"/>
              <a:gd name="T39" fmla="*/ 534677 h 1552"/>
              <a:gd name="T40" fmla="*/ 4831787 w 14181"/>
              <a:gd name="T41" fmla="*/ 534677 h 1552"/>
              <a:gd name="T42" fmla="*/ 4606417 w 14181"/>
              <a:gd name="T43" fmla="*/ 544758 h 1552"/>
              <a:gd name="T44" fmla="*/ 4606417 w 14181"/>
              <a:gd name="T45" fmla="*/ 544758 h 1552"/>
              <a:gd name="T46" fmla="*/ 4532253 w 14181"/>
              <a:gd name="T47" fmla="*/ 558440 h 1552"/>
              <a:gd name="T48" fmla="*/ 3374799 w 14181"/>
              <a:gd name="T49" fmla="*/ 558440 h 1552"/>
              <a:gd name="T50" fmla="*/ 2754489 w 14181"/>
              <a:gd name="T51" fmla="*/ 558440 h 1552"/>
              <a:gd name="T52" fmla="*/ 2186023 w 14181"/>
              <a:gd name="T53" fmla="*/ 558440 h 1552"/>
              <a:gd name="T54" fmla="*/ 279733 w 14181"/>
              <a:gd name="T55" fmla="*/ 558440 h 1552"/>
              <a:gd name="T56" fmla="*/ 279733 w 14181"/>
              <a:gd name="T57" fmla="*/ 558440 h 1552"/>
              <a:gd name="T58" fmla="*/ 0 w 14181"/>
              <a:gd name="T59" fmla="*/ 279040 h 1552"/>
              <a:gd name="T60" fmla="*/ 0 w 14181"/>
              <a:gd name="T61" fmla="*/ 279040 h 1552"/>
              <a:gd name="T62" fmla="*/ 0 w 14181"/>
              <a:gd name="T63" fmla="*/ 279040 h 1552"/>
              <a:gd name="T64" fmla="*/ 279733 w 14181"/>
              <a:gd name="T65" fmla="*/ 0 h 1552"/>
              <a:gd name="T66" fmla="*/ 2186023 w 14181"/>
              <a:gd name="T67" fmla="*/ 0 h 1552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14181" h="1552">
                <a:moveTo>
                  <a:pt x="6072" y="0"/>
                </a:moveTo>
                <a:lnTo>
                  <a:pt x="6072" y="0"/>
                </a:lnTo>
                <a:lnTo>
                  <a:pt x="9316" y="0"/>
                </a:lnTo>
                <a:lnTo>
                  <a:pt x="14180" y="0"/>
                </a:lnTo>
                <a:cubicBezTo>
                  <a:pt x="14170" y="19"/>
                  <a:pt x="14157" y="37"/>
                  <a:pt x="14139" y="56"/>
                </a:cubicBezTo>
                <a:cubicBezTo>
                  <a:pt x="14102" y="96"/>
                  <a:pt x="14098" y="142"/>
                  <a:pt x="14119" y="195"/>
                </a:cubicBezTo>
                <a:cubicBezTo>
                  <a:pt x="14134" y="231"/>
                  <a:pt x="14144" y="272"/>
                  <a:pt x="14146" y="312"/>
                </a:cubicBezTo>
                <a:cubicBezTo>
                  <a:pt x="14151" y="393"/>
                  <a:pt x="14111" y="456"/>
                  <a:pt x="14053" y="507"/>
                </a:cubicBezTo>
                <a:cubicBezTo>
                  <a:pt x="13995" y="558"/>
                  <a:pt x="13975" y="619"/>
                  <a:pt x="13993" y="692"/>
                </a:cubicBezTo>
                <a:cubicBezTo>
                  <a:pt x="14007" y="747"/>
                  <a:pt x="14023" y="801"/>
                  <a:pt x="14040" y="854"/>
                </a:cubicBezTo>
                <a:cubicBezTo>
                  <a:pt x="14110" y="1084"/>
                  <a:pt x="14031" y="1273"/>
                  <a:pt x="13818" y="1384"/>
                </a:cubicBezTo>
                <a:cubicBezTo>
                  <a:pt x="13693" y="1448"/>
                  <a:pt x="13559" y="1476"/>
                  <a:pt x="13421" y="1485"/>
                </a:cubicBezTo>
                <a:cubicBezTo>
                  <a:pt x="13212" y="1497"/>
                  <a:pt x="13004" y="1505"/>
                  <a:pt x="12795" y="1513"/>
                </a:cubicBezTo>
                <a:cubicBezTo>
                  <a:pt x="12719" y="1516"/>
                  <a:pt x="12650" y="1529"/>
                  <a:pt x="12589" y="1551"/>
                </a:cubicBezTo>
                <a:lnTo>
                  <a:pt x="9374" y="1551"/>
                </a:lnTo>
                <a:lnTo>
                  <a:pt x="7651" y="1551"/>
                </a:lnTo>
                <a:lnTo>
                  <a:pt x="6072" y="1551"/>
                </a:lnTo>
                <a:lnTo>
                  <a:pt x="777" y="1551"/>
                </a:lnTo>
                <a:cubicBezTo>
                  <a:pt x="348" y="1551"/>
                  <a:pt x="0" y="1204"/>
                  <a:pt x="0" y="775"/>
                </a:cubicBezTo>
                <a:cubicBezTo>
                  <a:pt x="0" y="346"/>
                  <a:pt x="348" y="0"/>
                  <a:pt x="777" y="0"/>
                </a:cubicBezTo>
                <a:lnTo>
                  <a:pt x="6072" y="0"/>
                </a:lnTo>
              </a:path>
            </a:pathLst>
          </a:custGeom>
          <a:solidFill>
            <a:srgbClr val="109874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65" b="0" i="0" u="none" strike="noStrike" kern="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DM Sans" pitchFamily="2" charset="77"/>
              <a:ea typeface="+mn-ea"/>
              <a:cs typeface="+mn-cs"/>
            </a:endParaRPr>
          </a:p>
        </p:txBody>
      </p:sp>
      <p:sp>
        <p:nvSpPr>
          <p:cNvPr id="21" name="Freeform 70">
            <a:extLst>
              <a:ext uri="{FF2B5EF4-FFF2-40B4-BE49-F238E27FC236}">
                <a16:creationId xmlns:a16="http://schemas.microsoft.com/office/drawing/2014/main" id="{7EDC5A0D-6BB1-70AD-BBD6-DCF015C695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1133" y="5007613"/>
            <a:ext cx="8288053" cy="966877"/>
          </a:xfrm>
          <a:custGeom>
            <a:avLst/>
            <a:gdLst>
              <a:gd name="T0" fmla="*/ 2902567 w 13303"/>
              <a:gd name="T1" fmla="*/ 0 h 1553"/>
              <a:gd name="T2" fmla="*/ 2902567 w 13303"/>
              <a:gd name="T3" fmla="*/ 0 h 1553"/>
              <a:gd name="T4" fmla="*/ 3631629 w 13303"/>
              <a:gd name="T5" fmla="*/ 0 h 1553"/>
              <a:gd name="T6" fmla="*/ 4789128 w 13303"/>
              <a:gd name="T7" fmla="*/ 0 h 1553"/>
              <a:gd name="T8" fmla="*/ 4789128 w 13303"/>
              <a:gd name="T9" fmla="*/ 0 h 1553"/>
              <a:gd name="T10" fmla="*/ 4675718 w 13303"/>
              <a:gd name="T11" fmla="*/ 116582 h 1553"/>
              <a:gd name="T12" fmla="*/ 4675718 w 13303"/>
              <a:gd name="T13" fmla="*/ 116582 h 1553"/>
              <a:gd name="T14" fmla="*/ 4568429 w 13303"/>
              <a:gd name="T15" fmla="*/ 341469 h 1553"/>
              <a:gd name="T16" fmla="*/ 4568429 w 13303"/>
              <a:gd name="T17" fmla="*/ 341469 h 1553"/>
              <a:gd name="T18" fmla="*/ 4474101 w 13303"/>
              <a:gd name="T19" fmla="*/ 510224 h 1553"/>
              <a:gd name="T20" fmla="*/ 4474101 w 13303"/>
              <a:gd name="T21" fmla="*/ 510224 h 1553"/>
              <a:gd name="T22" fmla="*/ 4425137 w 13303"/>
              <a:gd name="T23" fmla="*/ 558440 h 1553"/>
              <a:gd name="T24" fmla="*/ 4378693 w 13303"/>
              <a:gd name="T25" fmla="*/ 558440 h 1553"/>
              <a:gd name="T26" fmla="*/ 2902567 w 13303"/>
              <a:gd name="T27" fmla="*/ 558440 h 1553"/>
              <a:gd name="T28" fmla="*/ 2442808 w 13303"/>
              <a:gd name="T29" fmla="*/ 558440 h 1553"/>
              <a:gd name="T30" fmla="*/ 279384 w 13303"/>
              <a:gd name="T31" fmla="*/ 558440 h 1553"/>
              <a:gd name="T32" fmla="*/ 279384 w 13303"/>
              <a:gd name="T33" fmla="*/ 558440 h 1553"/>
              <a:gd name="T34" fmla="*/ 0 w 13303"/>
              <a:gd name="T35" fmla="*/ 279220 h 1553"/>
              <a:gd name="T36" fmla="*/ 0 w 13303"/>
              <a:gd name="T37" fmla="*/ 279220 h 1553"/>
              <a:gd name="T38" fmla="*/ 279384 w 13303"/>
              <a:gd name="T39" fmla="*/ 0 h 1553"/>
              <a:gd name="T40" fmla="*/ 2902567 w 13303"/>
              <a:gd name="T41" fmla="*/ 0 h 1553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13303" h="1553">
                <a:moveTo>
                  <a:pt x="8062" y="0"/>
                </a:moveTo>
                <a:lnTo>
                  <a:pt x="8062" y="0"/>
                </a:lnTo>
                <a:lnTo>
                  <a:pt x="10087" y="0"/>
                </a:lnTo>
                <a:lnTo>
                  <a:pt x="13302" y="0"/>
                </a:lnTo>
                <a:cubicBezTo>
                  <a:pt x="13160" y="52"/>
                  <a:pt x="13055" y="157"/>
                  <a:pt x="12987" y="324"/>
                </a:cubicBezTo>
                <a:cubicBezTo>
                  <a:pt x="12901" y="538"/>
                  <a:pt x="12794" y="743"/>
                  <a:pt x="12689" y="949"/>
                </a:cubicBezTo>
                <a:cubicBezTo>
                  <a:pt x="12607" y="1108"/>
                  <a:pt x="12519" y="1264"/>
                  <a:pt x="12427" y="1418"/>
                </a:cubicBezTo>
                <a:cubicBezTo>
                  <a:pt x="12382" y="1491"/>
                  <a:pt x="12341" y="1534"/>
                  <a:pt x="12291" y="1552"/>
                </a:cubicBezTo>
                <a:lnTo>
                  <a:pt x="12162" y="1552"/>
                </a:lnTo>
                <a:lnTo>
                  <a:pt x="8062" y="1552"/>
                </a:lnTo>
                <a:lnTo>
                  <a:pt x="6785" y="1552"/>
                </a:lnTo>
                <a:lnTo>
                  <a:pt x="776" y="1552"/>
                </a:lnTo>
                <a:cubicBezTo>
                  <a:pt x="347" y="1552"/>
                  <a:pt x="0" y="1204"/>
                  <a:pt x="0" y="776"/>
                </a:cubicBezTo>
                <a:cubicBezTo>
                  <a:pt x="0" y="348"/>
                  <a:pt x="347" y="0"/>
                  <a:pt x="776" y="0"/>
                </a:cubicBezTo>
                <a:lnTo>
                  <a:pt x="8062" y="0"/>
                </a:lnTo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65" b="0" i="0" u="none" strike="noStrike" kern="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DM Sans" pitchFamily="2" charset="77"/>
              <a:ea typeface="+mn-ea"/>
              <a:cs typeface="+mn-cs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376FD866-F9A6-699B-66F1-7BF9BBE9BC26}"/>
              </a:ext>
            </a:extLst>
          </p:cNvPr>
          <p:cNvSpPr/>
          <p:nvPr/>
        </p:nvSpPr>
        <p:spPr bwMode="auto">
          <a:xfrm>
            <a:off x="782094" y="1157141"/>
            <a:ext cx="8963238" cy="964800"/>
          </a:xfrm>
          <a:prstGeom prst="roundRect">
            <a:avLst/>
          </a:prstGeom>
          <a:solidFill>
            <a:srgbClr val="00206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66713">
              <a:lnSpc>
                <a:spcPts val="1800"/>
              </a:lnSpc>
            </a:pPr>
            <a:r>
              <a:rPr lang="en-GB" sz="1700" b="1" spc="-15" dirty="0">
                <a:solidFill>
                  <a:schemeClr val="bg1"/>
                </a:solidFill>
                <a:latin typeface="Aptos" panose="020B0004020202020204" pitchFamily="34" charset="0"/>
              </a:rPr>
              <a:t>Disruptive moment in health care, away from defining and managing health merely in terms of the presence or absence of disease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50C6A76-AF32-A1BF-4203-49A30D3F882A}"/>
              </a:ext>
            </a:extLst>
          </p:cNvPr>
          <p:cNvSpPr/>
          <p:nvPr/>
        </p:nvSpPr>
        <p:spPr bwMode="auto">
          <a:xfrm>
            <a:off x="782094" y="2109729"/>
            <a:ext cx="8963238" cy="968400"/>
          </a:xfrm>
          <a:prstGeom prst="roundRect">
            <a:avLst/>
          </a:prstGeom>
          <a:solidFill>
            <a:srgbClr val="0069A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66713" marR="0" lvl="0" indent="0" fontAlgn="base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700" b="1" spc="-15" dirty="0">
                <a:solidFill>
                  <a:schemeClr val="bg1"/>
                </a:solidFill>
                <a:latin typeface="Aptos" panose="020B0004020202020204" pitchFamily="34" charset="0"/>
              </a:rPr>
              <a:t>Based on scientific understanding of disease progression, availability of novel treatments producing sustained impact and technology advances to reach &amp; assist individuals…but </a:t>
            </a:r>
            <a:r>
              <a:rPr lang="en-GB" sz="1700" b="1" i="1" u="sng" spc="-15" dirty="0">
                <a:solidFill>
                  <a:schemeClr val="bg1"/>
                </a:solidFill>
                <a:latin typeface="Aptos" panose="020B0004020202020204" pitchFamily="34" charset="0"/>
              </a:rPr>
              <a:t>must start early!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A5D8AB1-F74A-CDDC-2DE5-B9B269762F16}"/>
              </a:ext>
            </a:extLst>
          </p:cNvPr>
          <p:cNvSpPr/>
          <p:nvPr/>
        </p:nvSpPr>
        <p:spPr bwMode="auto">
          <a:xfrm>
            <a:off x="782094" y="3077366"/>
            <a:ext cx="8963238" cy="968400"/>
          </a:xfrm>
          <a:prstGeom prst="roundRect">
            <a:avLst/>
          </a:prstGeom>
          <a:solidFill>
            <a:srgbClr val="3B97D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66713" lvl="0">
              <a:lnSpc>
                <a:spcPts val="1800"/>
              </a:lnSpc>
              <a:defRPr/>
            </a:pPr>
            <a:r>
              <a:rPr lang="en-US" altLang="en-US" sz="1700" b="1" spc="-15" dirty="0">
                <a:solidFill>
                  <a:schemeClr val="bg1"/>
                </a:solidFill>
                <a:latin typeface="Aptos" panose="020B0004020202020204" pitchFamily="34" charset="0"/>
              </a:rPr>
              <a:t>Healthy ageing requires a prevention mindset: reducing lifelong exposure to major risk factors and harmful </a:t>
            </a:r>
            <a:r>
              <a:rPr lang="en-US" altLang="en-US" sz="1700" b="1" spc="-15" dirty="0" err="1">
                <a:solidFill>
                  <a:schemeClr val="bg1"/>
                </a:solidFill>
                <a:latin typeface="Aptos" panose="020B0004020202020204" pitchFamily="34" charset="0"/>
              </a:rPr>
              <a:t>behaviours</a:t>
            </a:r>
            <a:r>
              <a:rPr lang="en-US" altLang="en-US" sz="1700" b="1" spc="-15" dirty="0">
                <a:solidFill>
                  <a:schemeClr val="bg1"/>
                </a:solidFill>
                <a:latin typeface="Aptos" panose="020B0004020202020204" pitchFamily="34" charset="0"/>
              </a:rPr>
              <a:t>, with delivery through an integrated, scalable approach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1300C5F-EF37-0128-BB37-C96056D9F632}"/>
              </a:ext>
            </a:extLst>
          </p:cNvPr>
          <p:cNvSpPr/>
          <p:nvPr/>
        </p:nvSpPr>
        <p:spPr bwMode="auto">
          <a:xfrm>
            <a:off x="782094" y="4045396"/>
            <a:ext cx="8963238" cy="959934"/>
          </a:xfrm>
          <a:prstGeom prst="roundRect">
            <a:avLst/>
          </a:prstGeom>
          <a:solidFill>
            <a:srgbClr val="10987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66713">
              <a:lnSpc>
                <a:spcPts val="1800"/>
              </a:lnSpc>
            </a:pPr>
            <a:r>
              <a:rPr lang="en-GB" sz="1700" b="1" spc="-15" dirty="0">
                <a:solidFill>
                  <a:schemeClr val="bg1"/>
                </a:solidFill>
                <a:latin typeface="Aptos" panose="020B0004020202020204" pitchFamily="34" charset="0"/>
              </a:rPr>
              <a:t>Need to empower the population to take ownership of their ‘wellness’ in order to unburden the ‘disease care system’ by giving them the tools, support and knowledge required to act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88788D27-EB2B-DC53-4FB9-95FE9862EF19}"/>
              </a:ext>
            </a:extLst>
          </p:cNvPr>
          <p:cNvSpPr/>
          <p:nvPr/>
        </p:nvSpPr>
        <p:spPr bwMode="auto">
          <a:xfrm>
            <a:off x="775956" y="5005133"/>
            <a:ext cx="8964613" cy="966877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66713" fontAlgn="base">
              <a:lnSpc>
                <a:spcPts val="1800"/>
              </a:lnSpc>
              <a:spcBef>
                <a:spcPct val="50000"/>
              </a:spcBef>
              <a:spcAft>
                <a:spcPct val="0"/>
              </a:spcAft>
              <a:buClr>
                <a:srgbClr val="0C2340"/>
              </a:buClr>
              <a:defRPr/>
            </a:pPr>
            <a:r>
              <a:rPr lang="en-US" sz="1700" b="1" spc="-15" dirty="0">
                <a:solidFill>
                  <a:srgbClr val="002060"/>
                </a:solidFill>
                <a:latin typeface="Aptos" panose="020B0004020202020204" pitchFamily="34" charset="0"/>
              </a:rPr>
              <a:t>Prevention should be viewed not just as an expense to the healthcare budget but as a wealth creation opportunity !!</a:t>
            </a:r>
          </a:p>
        </p:txBody>
      </p:sp>
      <p:sp>
        <p:nvSpPr>
          <p:cNvPr id="3" name="Outcome Beneﬁts in EMPA-REG OUTCOME, LEADER, and SUSTAIN-6 Trial">
            <a:extLst>
              <a:ext uri="{FF2B5EF4-FFF2-40B4-BE49-F238E27FC236}">
                <a16:creationId xmlns:a16="http://schemas.microsoft.com/office/drawing/2014/main" id="{FD2862D9-024C-F008-E479-B124D8F83DF0}"/>
              </a:ext>
            </a:extLst>
          </p:cNvPr>
          <p:cNvSpPr txBox="1">
            <a:spLocks/>
          </p:cNvSpPr>
          <p:nvPr/>
        </p:nvSpPr>
        <p:spPr bwMode="auto">
          <a:xfrm>
            <a:off x="144463" y="223837"/>
            <a:ext cx="12192000" cy="690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26981" tIns="45718" rIns="26981" bIns="45718" numCol="1" anchor="ctr" anchorCtr="0" compatLnSpc="1">
            <a:prstTxWarp prst="textNoShape">
              <a:avLst/>
            </a:prstTxWarp>
            <a:noAutofit/>
          </a:bodyPr>
          <a:lstStyle>
            <a:lvl1pPr algn="ctr" defTabSz="709548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2368" b="1">
                <a:solidFill>
                  <a:srgbClr val="FAFD00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5pPr>
            <a:lvl6pPr marL="447735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896618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44942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79343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spc="-145" dirty="0">
                <a:solidFill>
                  <a:srgbClr val="002060"/>
                </a:solidFill>
                <a:latin typeface="Aptos" panose="020B0004020202020204" pitchFamily="34" charset="0"/>
                <a:cs typeface="Poppins" pitchFamily="2" charset="77"/>
              </a:rPr>
              <a:t>Novel therapies &amp; integrated care models in clinical management of diabetes, hypertension, </a:t>
            </a:r>
            <a:r>
              <a:rPr lang="en-GB" sz="2800" b="1" spc="-145" dirty="0" err="1">
                <a:solidFill>
                  <a:srgbClr val="002060"/>
                </a:solidFill>
                <a:latin typeface="Aptos" panose="020B0004020202020204" pitchFamily="34" charset="0"/>
                <a:cs typeface="Poppins" pitchFamily="2" charset="77"/>
              </a:rPr>
              <a:t>dyslipidemia</a:t>
            </a:r>
            <a:r>
              <a:rPr lang="en-GB" sz="2800" b="1" spc="-145" dirty="0">
                <a:solidFill>
                  <a:srgbClr val="002060"/>
                </a:solidFill>
                <a:latin typeface="Aptos" panose="020B0004020202020204" pitchFamily="34" charset="0"/>
                <a:cs typeface="Poppins" pitchFamily="2" charset="77"/>
              </a:rPr>
              <a:t> &amp; obesity</a:t>
            </a:r>
          </a:p>
        </p:txBody>
      </p:sp>
    </p:spTree>
    <p:extLst>
      <p:ext uri="{BB962C8B-B14F-4D97-AF65-F5344CB8AC3E}">
        <p14:creationId xmlns:p14="http://schemas.microsoft.com/office/powerpoint/2010/main" val="1953431182"/>
      </p:ext>
    </p:extLst>
  </p:cSld>
  <p:clrMapOvr>
    <a:masterClrMapping/>
  </p:clrMapOvr>
  <p:transition spd="slow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3E0E7-ADC4-37A7-7CE5-EE9B53EA9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hank You">
            <a:extLst>
              <a:ext uri="{FF2B5EF4-FFF2-40B4-BE49-F238E27FC236}">
                <a16:creationId xmlns:a16="http://schemas.microsoft.com/office/drawing/2014/main" id="{85ABC912-25AD-5470-989D-EFE89BE0EC74}"/>
              </a:ext>
            </a:extLst>
          </p:cNvPr>
          <p:cNvSpPr txBox="1">
            <a:spLocks/>
          </p:cNvSpPr>
          <p:nvPr/>
        </p:nvSpPr>
        <p:spPr>
          <a:xfrm>
            <a:off x="479724" y="1752519"/>
            <a:ext cx="6034017" cy="3139920"/>
          </a:xfrm>
          <a:prstGeom prst="rect">
            <a:avLst/>
          </a:prstGeom>
        </p:spPr>
        <p:txBody>
          <a:bodyPr anchor="b">
            <a:noAutofit/>
          </a:bodyPr>
          <a:lstStyle>
            <a:defPPr>
              <a:defRPr lang="en-US"/>
            </a:defPPr>
            <a:lvl1pPr marL="0" algn="l" defTabSz="911725" rtl="0" eaLnBrk="0" fontAlgn="base" latinLnBrk="0" hangingPunct="0">
              <a:lnSpc>
                <a:spcPts val="5333"/>
              </a:lnSpc>
              <a:spcBef>
                <a:spcPct val="0"/>
              </a:spcBef>
              <a:spcAft>
                <a:spcPct val="0"/>
              </a:spcAft>
              <a:defRPr sz="6400" b="1" i="0" kern="1200">
                <a:solidFill>
                  <a:schemeClr val="tx1"/>
                </a:solidFill>
                <a:latin typeface="+mj-lt"/>
                <a:ea typeface="ＭＳ Ｐゴシック" charset="0"/>
                <a:cs typeface="+mj-cs"/>
              </a:defRPr>
            </a:lvl1pPr>
            <a:lvl2pPr marL="455791" algn="ctr" defTabSz="911725" rtl="0" eaLnBrk="0" fontAlgn="base" latinLnBrk="0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2"/>
                </a:solidFill>
                <a:latin typeface="Arial" charset="0"/>
                <a:ea typeface="ＭＳ Ｐゴシック" charset="0"/>
                <a:cs typeface="+mn-cs"/>
              </a:defRPr>
            </a:lvl2pPr>
            <a:lvl3pPr marL="911725" algn="ctr" defTabSz="911725" rtl="0" eaLnBrk="0" fontAlgn="base" latinLnBrk="0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2"/>
                </a:solidFill>
                <a:latin typeface="Arial" charset="0"/>
                <a:ea typeface="ＭＳ Ｐゴシック" charset="0"/>
                <a:cs typeface="+mn-cs"/>
              </a:defRPr>
            </a:lvl3pPr>
            <a:lvl4pPr marL="1367586" algn="ctr" defTabSz="911725" rtl="0" eaLnBrk="0" fontAlgn="base" latinLnBrk="0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2"/>
                </a:solidFill>
                <a:latin typeface="Arial" charset="0"/>
                <a:ea typeface="ＭＳ Ｐゴシック" charset="0"/>
                <a:cs typeface="+mn-cs"/>
              </a:defRPr>
            </a:lvl4pPr>
            <a:lvl5pPr marL="1823448" algn="ctr" defTabSz="911725" rtl="0" eaLnBrk="0" fontAlgn="base" latinLnBrk="0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2"/>
                </a:solidFill>
                <a:latin typeface="Arial" charset="0"/>
                <a:ea typeface="ＭＳ Ｐゴシック" charset="0"/>
                <a:cs typeface="+mn-cs"/>
              </a:defRPr>
            </a:lvl5pPr>
            <a:lvl6pPr marL="447735" algn="ctr" defTabSz="911725" rtl="0" eaLnBrk="1" fontAlgn="base" latinLnBrk="0" hangingPunct="1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6pPr>
            <a:lvl7pPr marL="896618" algn="ctr" defTabSz="911725" rtl="0" eaLnBrk="1" fontAlgn="base" latinLnBrk="0" hangingPunct="1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7pPr>
            <a:lvl8pPr marL="1344942" algn="ctr" defTabSz="911725" rtl="0" eaLnBrk="1" fontAlgn="base" latinLnBrk="0" hangingPunct="1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8pPr>
            <a:lvl9pPr marL="1793430" algn="ctr" defTabSz="911725" rtl="0" eaLnBrk="1" fontAlgn="base" latinLnBrk="0" hangingPunct="1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2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914400"/>
            <a:r>
              <a:rPr lang="en-US" kern="0" dirty="0">
                <a:solidFill>
                  <a:schemeClr val="bg1"/>
                </a:solidFill>
                <a:latin typeface="Aptos" panose="020B0004020202020204" pitchFamily="34" charset="0"/>
              </a:rPr>
              <a:t>THANK YOU</a:t>
            </a:r>
          </a:p>
          <a:p>
            <a:pPr defTabSz="914400"/>
            <a:endParaRPr lang="en-US" kern="0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defTabSz="914400"/>
            <a:r>
              <a:rPr lang="en-US" sz="2000" kern="0" dirty="0" err="1">
                <a:solidFill>
                  <a:schemeClr val="bg1"/>
                </a:solidFill>
                <a:latin typeface="Aptos" panose="020B0004020202020204" pitchFamily="34" charset="0"/>
              </a:rPr>
              <a:t>John.e.deanfield@gmail.com</a:t>
            </a:r>
            <a:endParaRPr lang="en-US" sz="2000" kern="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FD272DF-3782-5AD0-2975-DF85B678FD6C}"/>
              </a:ext>
            </a:extLst>
          </p:cNvPr>
          <p:cNvCxnSpPr>
            <a:cxnSpLocks/>
          </p:cNvCxnSpPr>
          <p:nvPr/>
        </p:nvCxnSpPr>
        <p:spPr>
          <a:xfrm>
            <a:off x="641150" y="3934553"/>
            <a:ext cx="5474613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1160290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25E94F0-530E-6480-7E7A-8FF2EC33ECA1}"/>
              </a:ext>
            </a:extLst>
          </p:cNvPr>
          <p:cNvGraphicFramePr>
            <a:graphicFrameLocks noGrp="1"/>
          </p:cNvGraphicFramePr>
          <p:nvPr/>
        </p:nvGraphicFramePr>
        <p:xfrm>
          <a:off x="372347" y="664791"/>
          <a:ext cx="11556128" cy="24247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56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1325">
                <a:tc>
                  <a:txBody>
                    <a:bodyPr/>
                    <a:lstStyle/>
                    <a:p>
                      <a:pPr marL="0" marR="0" lvl="0" indent="0" algn="ctr" defTabSz="9130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ＭＳ Ｐゴシック" charset="0"/>
                          <a:cs typeface="+mn-cs"/>
                        </a:rPr>
                        <a:t>The past 60 years have seen massive improvements in global life expectancy…</a:t>
                      </a:r>
                      <a:endParaRPr lang="en-GB" sz="1800" b="1" kern="1200" dirty="0">
                        <a:solidFill>
                          <a:schemeClr val="bg1"/>
                        </a:solidFill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34283" marB="34283" anchor="ctr">
                    <a:solidFill>
                      <a:srgbClr val="001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1885"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68580" marR="68580" marT="34283" marB="34283">
                    <a:solidFill>
                      <a:srgbClr val="D8E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22E1473-12DF-40D7-9E0C-8C69C9F494F0}"/>
              </a:ext>
            </a:extLst>
          </p:cNvPr>
          <p:cNvSpPr txBox="1">
            <a:spLocks/>
          </p:cNvSpPr>
          <p:nvPr/>
        </p:nvSpPr>
        <p:spPr>
          <a:xfrm>
            <a:off x="2873341" y="6464280"/>
            <a:ext cx="8872060" cy="402948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8013" algn="l" rtl="0" eaLnBrk="0" fontAlgn="base" hangingPunct="0">
              <a:spcBef>
                <a:spcPct val="0"/>
              </a:spcBef>
              <a:spcAft>
                <a:spcPct val="0"/>
              </a:spcAft>
              <a:defRPr sz="23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756025" algn="l" rtl="0" eaLnBrk="0" fontAlgn="base" hangingPunct="0">
              <a:spcBef>
                <a:spcPct val="0"/>
              </a:spcBef>
              <a:spcAft>
                <a:spcPct val="0"/>
              </a:spcAft>
              <a:defRPr sz="23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134038" algn="l" rtl="0" eaLnBrk="0" fontAlgn="base" hangingPunct="0">
              <a:spcBef>
                <a:spcPct val="0"/>
              </a:spcBef>
              <a:spcAft>
                <a:spcPct val="0"/>
              </a:spcAft>
              <a:defRPr sz="23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1511999" algn="l" rtl="0" eaLnBrk="0" fontAlgn="base" hangingPunct="0">
              <a:spcBef>
                <a:spcPct val="0"/>
              </a:spcBef>
              <a:spcAft>
                <a:spcPct val="0"/>
              </a:spcAft>
              <a:defRPr sz="23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1889938" algn="l" defTabSz="378013" rtl="0" eaLnBrk="1" latinLnBrk="0" hangingPunct="1">
              <a:defRPr sz="23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267891" algn="l" defTabSz="378013" rtl="0" eaLnBrk="1" latinLnBrk="0" hangingPunct="1">
              <a:defRPr sz="23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2645867" algn="l" defTabSz="378013" rtl="0" eaLnBrk="1" latinLnBrk="0" hangingPunct="1">
              <a:defRPr sz="23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023846" algn="l" defTabSz="378013" rtl="0" eaLnBrk="1" latinLnBrk="0" hangingPunct="1">
              <a:defRPr sz="23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r" defTabSz="9109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5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</a:rPr>
              <a:t>Source: McKinsey Health Institute, ‘Adding years to life and life to years’ Mar ‘22</a:t>
            </a:r>
          </a:p>
        </p:txBody>
      </p:sp>
      <p:sp>
        <p:nvSpPr>
          <p:cNvPr id="11" name="Title 7">
            <a:extLst>
              <a:ext uri="{FF2B5EF4-FFF2-40B4-BE49-F238E27FC236}">
                <a16:creationId xmlns:a16="http://schemas.microsoft.com/office/drawing/2014/main" id="{20515197-AA0F-4434-8F75-8EE79ACA7E85}"/>
              </a:ext>
            </a:extLst>
          </p:cNvPr>
          <p:cNvSpPr txBox="1">
            <a:spLocks/>
          </p:cNvSpPr>
          <p:nvPr/>
        </p:nvSpPr>
        <p:spPr>
          <a:xfrm>
            <a:off x="0" y="-16863"/>
            <a:ext cx="12192000" cy="742667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9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+mj-cs"/>
              </a:rPr>
              <a:t>Globally lives have gotten longer but not healthier!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2AF1911-4D62-D3F8-FDB2-6D7345DCCA2E}"/>
              </a:ext>
            </a:extLst>
          </p:cNvPr>
          <p:cNvSpPr txBox="1">
            <a:spLocks/>
          </p:cNvSpPr>
          <p:nvPr/>
        </p:nvSpPr>
        <p:spPr>
          <a:xfrm>
            <a:off x="685800" y="695121"/>
            <a:ext cx="10674350" cy="628476"/>
          </a:xfrm>
          <a:prstGeom prst="rect">
            <a:avLst/>
          </a:prstGeom>
        </p:spPr>
        <p:txBody>
          <a:bodyPr lIns="121786" tIns="60893" rIns="121786" bIns="60893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700" b="1">
                <a:solidFill>
                  <a:schemeClr val="tx2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7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7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7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7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5pPr>
            <a:lvl6pPr marL="339752" algn="ctr" rtl="0" fontAlgn="base">
              <a:spcBef>
                <a:spcPct val="0"/>
              </a:spcBef>
              <a:spcAft>
                <a:spcPct val="0"/>
              </a:spcAft>
              <a:defRPr sz="2700" b="1">
                <a:solidFill>
                  <a:schemeClr val="tx2"/>
                </a:solidFill>
                <a:latin typeface="Arial" charset="0"/>
              </a:defRPr>
            </a:lvl6pPr>
            <a:lvl7pPr marL="679850" algn="ctr" rtl="0" fontAlgn="base">
              <a:spcBef>
                <a:spcPct val="0"/>
              </a:spcBef>
              <a:spcAft>
                <a:spcPct val="0"/>
              </a:spcAft>
              <a:defRPr sz="2700" b="1">
                <a:solidFill>
                  <a:schemeClr val="tx2"/>
                </a:solidFill>
                <a:latin typeface="Arial" charset="0"/>
              </a:defRPr>
            </a:lvl7pPr>
            <a:lvl8pPr marL="1019776" algn="ctr" rtl="0" fontAlgn="base">
              <a:spcBef>
                <a:spcPct val="0"/>
              </a:spcBef>
              <a:spcAft>
                <a:spcPct val="0"/>
              </a:spcAft>
              <a:defRPr sz="2700" b="1">
                <a:solidFill>
                  <a:schemeClr val="tx2"/>
                </a:solidFill>
                <a:latin typeface="Arial" charset="0"/>
              </a:defRPr>
            </a:lvl8pPr>
            <a:lvl9pPr marL="1359700" algn="ctr" rtl="0" fontAlgn="base">
              <a:spcBef>
                <a:spcPct val="0"/>
              </a:spcBef>
              <a:spcAft>
                <a:spcPct val="0"/>
              </a:spcAft>
              <a:defRPr sz="27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30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100" b="1" i="1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 charset="0"/>
              <a:cs typeface="+mj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794D5D-5A37-6D38-8338-280D7AA076AE}"/>
              </a:ext>
            </a:extLst>
          </p:cNvPr>
          <p:cNvSpPr/>
          <p:nvPr/>
        </p:nvSpPr>
        <p:spPr bwMode="auto">
          <a:xfrm>
            <a:off x="685799" y="1075419"/>
            <a:ext cx="10987803" cy="189139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E2A4115-E13D-78D1-D4D8-93E0A0552C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40841" y="1187112"/>
            <a:ext cx="9364268" cy="249300"/>
          </a:xfrm>
          <a:prstGeom prst="rect">
            <a:avLst/>
          </a:prstGeom>
        </p:spPr>
      </p:pic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B68C96CA-A949-5EFF-7B08-53D2594FB886}"/>
              </a:ext>
            </a:extLst>
          </p:cNvPr>
          <p:cNvGraphicFramePr>
            <a:graphicFrameLocks noGrp="1"/>
          </p:cNvGraphicFramePr>
          <p:nvPr/>
        </p:nvGraphicFramePr>
        <p:xfrm>
          <a:off x="374885" y="3119250"/>
          <a:ext cx="11556128" cy="2548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56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3767">
                <a:tc>
                  <a:txBody>
                    <a:bodyPr/>
                    <a:lstStyle/>
                    <a:p>
                      <a:pPr marL="0" marR="0" lvl="0" indent="0" algn="ctr" defTabSz="91306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ＭＳ Ｐゴシック" charset="0"/>
                          <a:cs typeface="+mn-cs"/>
                        </a:rPr>
                        <a:t>…but the proportion of life spent in </a:t>
                      </a:r>
                      <a:r>
                        <a:rPr kumimoji="0" lang="en-GB" sz="1800" b="1" i="1" u="sng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ＭＳ Ｐゴシック" charset="0"/>
                          <a:cs typeface="+mn-cs"/>
                        </a:rPr>
                        <a:t>poor or moderate health has not changed!</a:t>
                      </a:r>
                    </a:p>
                  </a:txBody>
                  <a:tcPr marL="68580" marR="68580" marT="34283" marB="34283" anchor="ctr">
                    <a:solidFill>
                      <a:srgbClr val="001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5239"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68580" marR="68580" marT="34283" marB="34283">
                    <a:solidFill>
                      <a:srgbClr val="D8E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FCE7FC8B-C532-C032-59E6-F4108BAD528A}"/>
              </a:ext>
            </a:extLst>
          </p:cNvPr>
          <p:cNvSpPr/>
          <p:nvPr/>
        </p:nvSpPr>
        <p:spPr bwMode="auto">
          <a:xfrm>
            <a:off x="688337" y="3529152"/>
            <a:ext cx="10987803" cy="203269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F284A0-6938-4F29-6400-597D6AB3B7A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001" y="3509603"/>
            <a:ext cx="9364268" cy="202255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E9F9A96-B7ED-3B33-A964-48D1AD0BBCC5}"/>
              </a:ext>
            </a:extLst>
          </p:cNvPr>
          <p:cNvSpPr/>
          <p:nvPr/>
        </p:nvSpPr>
        <p:spPr bwMode="auto">
          <a:xfrm>
            <a:off x="392111" y="5694772"/>
            <a:ext cx="11556128" cy="664733"/>
          </a:xfrm>
          <a:prstGeom prst="rect">
            <a:avLst/>
          </a:prstGeom>
          <a:solidFill>
            <a:srgbClr val="A8C3E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800" b="1" dirty="0">
                <a:solidFill>
                  <a:srgbClr val="002060"/>
                </a:solidFill>
                <a:latin typeface="Aptos" panose="020B0004020202020204" pitchFamily="34" charset="0"/>
              </a:rPr>
              <a:t>Managing established clinical disease, despite advances, is not enough to tackle the health and economic impact of NCDs – Need to</a:t>
            </a:r>
            <a:r>
              <a:rPr lang="en-GB" sz="1800" b="1" i="1" u="sng" dirty="0">
                <a:solidFill>
                  <a:srgbClr val="002060"/>
                </a:solidFill>
                <a:latin typeface="Aptos" panose="020B0004020202020204" pitchFamily="34" charset="0"/>
              </a:rPr>
              <a:t> prevent disease!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5AD9CBE-7882-E33D-B733-81C87E5977B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8303" y="1457641"/>
            <a:ext cx="9364268" cy="1471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86075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EB4F90-CA11-2E16-9866-3FB9A519E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>
            <a:extLst>
              <a:ext uri="{FF2B5EF4-FFF2-40B4-BE49-F238E27FC236}">
                <a16:creationId xmlns:a16="http://schemas.microsoft.com/office/drawing/2014/main" id="{68BE9C05-E503-7390-A236-A52D7C37980E}"/>
              </a:ext>
            </a:extLst>
          </p:cNvPr>
          <p:cNvSpPr txBox="1">
            <a:spLocks/>
          </p:cNvSpPr>
          <p:nvPr/>
        </p:nvSpPr>
        <p:spPr>
          <a:xfrm>
            <a:off x="0" y="84700"/>
            <a:ext cx="12192000" cy="742667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kumimoji="0" lang="en-GB" sz="29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</a:rPr>
              <a:t>Can we afford not to adopt a prevention approach?</a:t>
            </a:r>
          </a:p>
          <a:p>
            <a:pPr algn="ctr">
              <a:defRPr/>
            </a:pPr>
            <a:r>
              <a:rPr lang="en-GB" sz="2400" b="1" i="1" dirty="0">
                <a:solidFill>
                  <a:srgbClr val="3B97DE"/>
                </a:solidFill>
                <a:latin typeface="Aptos" panose="020B0004020202020204" pitchFamily="34" charset="0"/>
              </a:rPr>
              <a:t>The ESC-EU Safe Hearts Programme is timely </a:t>
            </a:r>
            <a:endParaRPr kumimoji="0" lang="en-GB" sz="2400" b="1" i="1" u="none" strike="noStrike" kern="1200" cap="none" spc="0" normalizeH="0" baseline="0" noProof="0" dirty="0">
              <a:ln>
                <a:noFill/>
              </a:ln>
              <a:solidFill>
                <a:srgbClr val="3B97DE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5ADDBC4-9467-E4CE-8175-30E9CD4FE651}"/>
              </a:ext>
            </a:extLst>
          </p:cNvPr>
          <p:cNvGraphicFramePr>
            <a:graphicFrameLocks noGrp="1"/>
          </p:cNvGraphicFramePr>
          <p:nvPr/>
        </p:nvGraphicFramePr>
        <p:xfrm>
          <a:off x="186620" y="965198"/>
          <a:ext cx="11827580" cy="53353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168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107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443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Gov Health Expenditure as share of GDP</a:t>
                      </a:r>
                    </a:p>
                  </a:txBody>
                  <a:tcPr marL="68580" marR="68580" marT="34283" marB="34283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196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% Employed with work-limiting health conditions</a:t>
                      </a:r>
                    </a:p>
                  </a:txBody>
                  <a:tcPr marL="68580" marR="68580" marT="34283" marB="34283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1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10961">
                <a:tc>
                  <a:txBody>
                    <a:bodyPr/>
                    <a:lstStyle/>
                    <a:p>
                      <a:endParaRPr lang="en-GB" sz="1100" dirty="0">
                        <a:latin typeface="Aptos" panose="020B0004020202020204" pitchFamily="34" charset="0"/>
                      </a:endParaRPr>
                    </a:p>
                  </a:txBody>
                  <a:tcPr marL="68580" marR="68580" marT="34283" marB="34283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AF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100" dirty="0">
                        <a:latin typeface="Aptos" panose="020B0004020202020204" pitchFamily="34" charset="0"/>
                      </a:endParaRPr>
                    </a:p>
                  </a:txBody>
                  <a:tcPr marL="68580" marR="68580" marT="34283" marB="34283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00595615-C319-E8B3-67C2-510C171D0499}"/>
              </a:ext>
            </a:extLst>
          </p:cNvPr>
          <p:cNvSpPr/>
          <p:nvPr/>
        </p:nvSpPr>
        <p:spPr>
          <a:xfrm>
            <a:off x="1981200" y="6576252"/>
            <a:ext cx="9694296" cy="17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35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en-US" sz="115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ＭＳ Ｐゴシック" charset="0"/>
                <a:cs typeface="ＭＳ Ｐゴシック" charset="0"/>
              </a:rPr>
              <a:t>Source: (L) </a:t>
            </a:r>
            <a:r>
              <a:rPr kumimoji="0" lang="en-GB" sz="115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ＭＳ Ｐゴシック" charset="0"/>
                <a:cs typeface="ＭＳ Ｐゴシック" charset="0"/>
              </a:rPr>
              <a:t>Our World Data  / (</a:t>
            </a:r>
            <a:r>
              <a:rPr lang="en-GB" sz="1150" i="1" dirty="0">
                <a:solidFill>
                  <a:srgbClr val="FFFFFF"/>
                </a:solidFill>
                <a:latin typeface="Aptos" panose="020B0004020202020204" pitchFamily="34" charset="0"/>
                <a:ea typeface="ＭＳ Ｐゴシック" charset="0"/>
                <a:cs typeface="ＭＳ Ｐゴシック" charset="0"/>
              </a:rPr>
              <a:t>R) </a:t>
            </a:r>
            <a:r>
              <a:rPr kumimoji="0" lang="en-GB" sz="115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  <a:ea typeface="ＭＳ Ｐゴシック" charset="0"/>
                <a:cs typeface="ＭＳ Ｐゴシック" charset="0"/>
              </a:rPr>
              <a:t>Health Foundation Report ‘What we know about the UK’s working-age health challenge’ Nov 2023</a:t>
            </a:r>
            <a:endParaRPr kumimoji="0" lang="en-US" sz="115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230473-6B85-D9A9-8837-7AE1CECC14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64520" y="1651784"/>
            <a:ext cx="4594127" cy="4511019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23FAB7F-E892-B299-12F0-8608D8D1AFB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6251" y="1651785"/>
            <a:ext cx="6656945" cy="451102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3AE94FA-7152-E65A-51D7-6278F93B0B3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0383" y="5462254"/>
            <a:ext cx="3962400" cy="262467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2AA4C96D-12B4-76FC-8D71-2938819937B8}"/>
              </a:ext>
            </a:extLst>
          </p:cNvPr>
          <p:cNvGrpSpPr/>
          <p:nvPr/>
        </p:nvGrpSpPr>
        <p:grpSpPr>
          <a:xfrm>
            <a:off x="204549" y="3207899"/>
            <a:ext cx="11800831" cy="3113897"/>
            <a:chOff x="522514" y="1791478"/>
            <a:chExt cx="11482866" cy="3113897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986C8B4-BA46-D20E-DC94-64117B4EF705}"/>
                </a:ext>
              </a:extLst>
            </p:cNvPr>
            <p:cNvGrpSpPr/>
            <p:nvPr/>
          </p:nvGrpSpPr>
          <p:grpSpPr>
            <a:xfrm>
              <a:off x="522514" y="1791478"/>
              <a:ext cx="11482866" cy="3113897"/>
              <a:chOff x="522514" y="1791478"/>
              <a:chExt cx="11482866" cy="3113897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F97B9305-D613-A342-2D1B-2762024B0680}"/>
                  </a:ext>
                </a:extLst>
              </p:cNvPr>
              <p:cNvSpPr/>
              <p:nvPr/>
            </p:nvSpPr>
            <p:spPr bwMode="auto">
              <a:xfrm>
                <a:off x="522514" y="1791478"/>
                <a:ext cx="11482866" cy="311389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 cap="flat" cmpd="sng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5837238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sz="2800" b="1" i="1" dirty="0">
                    <a:solidFill>
                      <a:srgbClr val="002060"/>
                    </a:solidFill>
                    <a:latin typeface="Aptos" panose="020B0004020202020204" pitchFamily="34" charset="0"/>
                  </a:rPr>
                  <a:t>CVD alone cost the E​​</a:t>
                </a:r>
                <a:r>
                  <a:rPr lang="en-GB" sz="2800" b="1" i="1" dirty="0" err="1">
                    <a:solidFill>
                      <a:srgbClr val="002060"/>
                    </a:solidFill>
                    <a:latin typeface="Aptos" panose="020B0004020202020204" pitchFamily="34" charset="0"/>
                  </a:rPr>
                  <a:t>uropean</a:t>
                </a:r>
                <a:r>
                  <a:rPr lang="en-GB" sz="2800" b="1" i="1" dirty="0">
                    <a:solidFill>
                      <a:srgbClr val="002060"/>
                    </a:solidFill>
                    <a:latin typeface="Aptos" panose="020B0004020202020204" pitchFamily="34" charset="0"/>
                  </a:rPr>
                  <a:t> ​​U​</a:t>
                </a:r>
                <a:r>
                  <a:rPr lang="en-GB" sz="2800" b="1" i="1" dirty="0" err="1">
                    <a:solidFill>
                      <a:srgbClr val="002060"/>
                    </a:solidFill>
                    <a:latin typeface="Aptos" panose="020B0004020202020204" pitchFamily="34" charset="0"/>
                  </a:rPr>
                  <a:t>nion</a:t>
                </a:r>
                <a:r>
                  <a:rPr lang="en-GB" sz="2800" b="1" i="1" dirty="0">
                    <a:solidFill>
                      <a:srgbClr val="002060"/>
                    </a:solidFill>
                    <a:latin typeface="Aptos" panose="020B0004020202020204" pitchFamily="34" charset="0"/>
                  </a:rPr>
                  <a:t>​ economy ~€282BN annually…</a:t>
                </a:r>
              </a:p>
              <a:p>
                <a:pPr marL="5837238" defTabSz="91440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GB" sz="2800" b="1" i="1" dirty="0">
                  <a:solidFill>
                    <a:srgbClr val="002060"/>
                  </a:solidFill>
                  <a:latin typeface="Aptos" panose="020B0004020202020204" pitchFamily="34" charset="0"/>
                </a:endParaRPr>
              </a:p>
              <a:p>
                <a:pPr marL="5837238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GB" sz="2800" b="1" dirty="0">
                    <a:solidFill>
                      <a:srgbClr val="0069AA"/>
                    </a:solidFill>
                    <a:latin typeface="Aptos" panose="020B0004020202020204" pitchFamily="34" charset="0"/>
                  </a:rPr>
                  <a:t>…Treat health as a </a:t>
                </a:r>
                <a:r>
                  <a:rPr lang="en-GB" sz="2800" b="1" i="1" u="sng" dirty="0">
                    <a:solidFill>
                      <a:srgbClr val="0069AA"/>
                    </a:solidFill>
                    <a:latin typeface="Aptos" panose="020B0004020202020204" pitchFamily="34" charset="0"/>
                  </a:rPr>
                  <a:t>wealth creation </a:t>
                </a:r>
                <a:r>
                  <a:rPr lang="en-GB" sz="2800" b="1" dirty="0">
                    <a:solidFill>
                      <a:srgbClr val="0069AA"/>
                    </a:solidFill>
                    <a:latin typeface="Aptos" panose="020B0004020202020204" pitchFamily="34" charset="0"/>
                  </a:rPr>
                  <a:t>opportunity, not simply as an </a:t>
                </a:r>
                <a:r>
                  <a:rPr lang="en-GB" sz="2800" b="1" i="1" u="sng" dirty="0">
                    <a:solidFill>
                      <a:srgbClr val="0069AA"/>
                    </a:solidFill>
                    <a:latin typeface="Aptos" panose="020B0004020202020204" pitchFamily="34" charset="0"/>
                  </a:rPr>
                  <a:t>expense</a:t>
                </a:r>
              </a:p>
            </p:txBody>
          </p:sp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3CDDB98A-E499-29C1-64EB-E18FBEFB16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25417" y="2023577"/>
                <a:ext cx="5370583" cy="2649698"/>
              </a:xfrm>
              <a:prstGeom prst="rect">
                <a:avLst/>
              </a:prstGeom>
            </p:spPr>
          </p:pic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3F5FF88-C5F5-2F5F-8826-2EA4AA3B1400}"/>
                </a:ext>
              </a:extLst>
            </p:cNvPr>
            <p:cNvSpPr txBox="1"/>
            <p:nvPr/>
          </p:nvSpPr>
          <p:spPr>
            <a:xfrm>
              <a:off x="753036" y="3248173"/>
              <a:ext cx="3370729" cy="3847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n-GB" b="0" i="0" cap="all" dirty="0">
                  <a:solidFill>
                    <a:srgbClr val="808289"/>
                  </a:solidFill>
                  <a:effectLst/>
                  <a:latin typeface="Sohne"/>
                </a:rPr>
                <a:t>MARCH 17, 2026 5:00 AM CET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97757264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E2E51F-F862-B2E4-72C8-A481B3CD4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7">
            <a:extLst>
              <a:ext uri="{FF2B5EF4-FFF2-40B4-BE49-F238E27FC236}">
                <a16:creationId xmlns:a16="http://schemas.microsoft.com/office/drawing/2014/main" id="{22892C56-407E-F625-F99A-90EEAF424684}"/>
              </a:ext>
            </a:extLst>
          </p:cNvPr>
          <p:cNvSpPr txBox="1">
            <a:spLocks/>
          </p:cNvSpPr>
          <p:nvPr/>
        </p:nvSpPr>
        <p:spPr>
          <a:xfrm>
            <a:off x="0" y="92283"/>
            <a:ext cx="12192000" cy="742667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900" b="1" dirty="0">
                <a:solidFill>
                  <a:srgbClr val="002060"/>
                </a:solidFill>
                <a:latin typeface="Aptos" panose="020B0004020202020204" pitchFamily="34" charset="0"/>
              </a:rPr>
              <a:t>Healthcare systems not set up to deliver this!</a:t>
            </a:r>
            <a:endParaRPr kumimoji="0" lang="en-GB" sz="29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2356F7F6-A048-DFBA-068A-84A0A793E30F}"/>
              </a:ext>
            </a:extLst>
          </p:cNvPr>
          <p:cNvGraphicFramePr/>
          <p:nvPr/>
        </p:nvGraphicFramePr>
        <p:xfrm>
          <a:off x="372513" y="969001"/>
          <a:ext cx="5439566" cy="51211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Arrow: Right 15">
            <a:extLst>
              <a:ext uri="{FF2B5EF4-FFF2-40B4-BE49-F238E27FC236}">
                <a16:creationId xmlns:a16="http://schemas.microsoft.com/office/drawing/2014/main" id="{CDBA118B-1C1B-A315-C78C-463327A16565}"/>
              </a:ext>
            </a:extLst>
          </p:cNvPr>
          <p:cNvSpPr/>
          <p:nvPr/>
        </p:nvSpPr>
        <p:spPr bwMode="auto">
          <a:xfrm>
            <a:off x="1546043" y="3182295"/>
            <a:ext cx="4406531" cy="724438"/>
          </a:xfrm>
          <a:prstGeom prst="rightArrow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60363" marR="0" lvl="0" indent="0" algn="ctr" defTabSz="9117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Influences throughout life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099DB68-203D-FB6C-A1B3-F1B034AFDE85}"/>
              </a:ext>
            </a:extLst>
          </p:cNvPr>
          <p:cNvSpPr/>
          <p:nvPr/>
        </p:nvSpPr>
        <p:spPr bwMode="auto">
          <a:xfrm>
            <a:off x="1461209" y="3365833"/>
            <a:ext cx="93134" cy="362923"/>
          </a:xfrm>
          <a:prstGeom prst="rect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906B6A-3A53-7BC1-E0B9-6CD0F8EE83B9}"/>
              </a:ext>
            </a:extLst>
          </p:cNvPr>
          <p:cNvSpPr/>
          <p:nvPr/>
        </p:nvSpPr>
        <p:spPr bwMode="auto">
          <a:xfrm>
            <a:off x="1336043" y="3365833"/>
            <a:ext cx="93134" cy="362923"/>
          </a:xfrm>
          <a:prstGeom prst="rect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0E90433-1669-79C5-FEC9-F2D3EEAB0FA4}"/>
              </a:ext>
            </a:extLst>
          </p:cNvPr>
          <p:cNvSpPr/>
          <p:nvPr/>
        </p:nvSpPr>
        <p:spPr bwMode="auto">
          <a:xfrm>
            <a:off x="1210878" y="3365833"/>
            <a:ext cx="93134" cy="362923"/>
          </a:xfrm>
          <a:prstGeom prst="rect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F11C92A-D89D-9BE8-CECC-E4C53FA4E15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7366" y="3125494"/>
            <a:ext cx="820771" cy="838039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F78E9E11-8D2C-4F38-00C4-9ABED405B192}"/>
              </a:ext>
            </a:extLst>
          </p:cNvPr>
          <p:cNvGrpSpPr/>
          <p:nvPr/>
        </p:nvGrpSpPr>
        <p:grpSpPr>
          <a:xfrm>
            <a:off x="6388955" y="1054726"/>
            <a:ext cx="5483225" cy="4842157"/>
            <a:chOff x="6388955" y="1054726"/>
            <a:chExt cx="5483225" cy="4842157"/>
          </a:xfrm>
        </p:grpSpPr>
        <p:pic>
          <p:nvPicPr>
            <p:cNvPr id="2" name="Picture 4" descr="Medical team hospital staff Royalty Free Vector Image">
              <a:extLst>
                <a:ext uri="{FF2B5EF4-FFF2-40B4-BE49-F238E27FC236}">
                  <a16:creationId xmlns:a16="http://schemas.microsoft.com/office/drawing/2014/main" id="{62CADA4C-C895-CB3E-633A-1A15B89ABF6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523223" y="3888589"/>
              <a:ext cx="3214689" cy="19858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25308AC-65E3-E229-020A-E6E33C429A9A}"/>
                </a:ext>
              </a:extLst>
            </p:cNvPr>
            <p:cNvSpPr/>
            <p:nvPr/>
          </p:nvSpPr>
          <p:spPr bwMode="auto">
            <a:xfrm>
              <a:off x="6388955" y="1517471"/>
              <a:ext cx="5483225" cy="4379412"/>
            </a:xfrm>
            <a:prstGeom prst="rect">
              <a:avLst/>
            </a:prstGeom>
            <a:noFill/>
            <a:ln w="28575" cap="flat" cmpd="sng" algn="ctr">
              <a:solidFill>
                <a:srgbClr val="0069AA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6" name="Rectangle: Rounded Corners 10">
              <a:extLst>
                <a:ext uri="{FF2B5EF4-FFF2-40B4-BE49-F238E27FC236}">
                  <a16:creationId xmlns:a16="http://schemas.microsoft.com/office/drawing/2014/main" id="{C81EFB4C-8018-5AFE-0AAF-B7F6D9F62847}"/>
                </a:ext>
              </a:extLst>
            </p:cNvPr>
            <p:cNvSpPr/>
            <p:nvPr/>
          </p:nvSpPr>
          <p:spPr bwMode="auto">
            <a:xfrm>
              <a:off x="6837784" y="1994079"/>
              <a:ext cx="2062800" cy="420668"/>
            </a:xfrm>
            <a:prstGeom prst="roundRect">
              <a:avLst/>
            </a:prstGeom>
            <a:solidFill>
              <a:srgbClr val="A8C3E6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1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Cardiologist</a:t>
              </a:r>
            </a:p>
          </p:txBody>
        </p:sp>
        <p:sp>
          <p:nvSpPr>
            <p:cNvPr id="7" name="Rectangle: Rounded Corners 11">
              <a:extLst>
                <a:ext uri="{FF2B5EF4-FFF2-40B4-BE49-F238E27FC236}">
                  <a16:creationId xmlns:a16="http://schemas.microsoft.com/office/drawing/2014/main" id="{78E47678-B7E4-2C3B-1B7F-BCB75CDF8243}"/>
                </a:ext>
              </a:extLst>
            </p:cNvPr>
            <p:cNvSpPr/>
            <p:nvPr/>
          </p:nvSpPr>
          <p:spPr bwMode="auto">
            <a:xfrm>
              <a:off x="9356412" y="1994079"/>
              <a:ext cx="2062800" cy="420668"/>
            </a:xfrm>
            <a:prstGeom prst="roundRect">
              <a:avLst/>
            </a:prstGeom>
            <a:solidFill>
              <a:srgbClr val="A8C3E6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1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Oncologist</a:t>
              </a:r>
            </a:p>
          </p:txBody>
        </p:sp>
        <p:sp>
          <p:nvSpPr>
            <p:cNvPr id="8" name="Rectangle: Rounded Corners 12">
              <a:extLst>
                <a:ext uri="{FF2B5EF4-FFF2-40B4-BE49-F238E27FC236}">
                  <a16:creationId xmlns:a16="http://schemas.microsoft.com/office/drawing/2014/main" id="{4ACF7C09-68B5-34CF-A8A5-D459F68620E1}"/>
                </a:ext>
              </a:extLst>
            </p:cNvPr>
            <p:cNvSpPr/>
            <p:nvPr/>
          </p:nvSpPr>
          <p:spPr bwMode="auto">
            <a:xfrm>
              <a:off x="6837784" y="2486049"/>
              <a:ext cx="2062800" cy="420668"/>
            </a:xfrm>
            <a:prstGeom prst="roundRect">
              <a:avLst/>
            </a:prstGeom>
            <a:solidFill>
              <a:srgbClr val="A8C3E6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1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Diabetologist</a:t>
              </a:r>
            </a:p>
          </p:txBody>
        </p:sp>
        <p:sp>
          <p:nvSpPr>
            <p:cNvPr id="9" name="Rectangle: Rounded Corners 14">
              <a:extLst>
                <a:ext uri="{FF2B5EF4-FFF2-40B4-BE49-F238E27FC236}">
                  <a16:creationId xmlns:a16="http://schemas.microsoft.com/office/drawing/2014/main" id="{8906168D-6CBF-831D-CED3-A14FE8916BCC}"/>
                </a:ext>
              </a:extLst>
            </p:cNvPr>
            <p:cNvSpPr/>
            <p:nvPr/>
          </p:nvSpPr>
          <p:spPr bwMode="auto">
            <a:xfrm>
              <a:off x="9356412" y="2486049"/>
              <a:ext cx="2062800" cy="420668"/>
            </a:xfrm>
            <a:prstGeom prst="roundRect">
              <a:avLst/>
            </a:prstGeom>
            <a:solidFill>
              <a:srgbClr val="A8C3E6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1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Neurologist</a:t>
              </a:r>
            </a:p>
          </p:txBody>
        </p:sp>
        <p:sp>
          <p:nvSpPr>
            <p:cNvPr id="10" name="Rectangle: Rounded Corners 18">
              <a:extLst>
                <a:ext uri="{FF2B5EF4-FFF2-40B4-BE49-F238E27FC236}">
                  <a16:creationId xmlns:a16="http://schemas.microsoft.com/office/drawing/2014/main" id="{3FB14595-2CB7-76A5-CD15-5757471D582A}"/>
                </a:ext>
              </a:extLst>
            </p:cNvPr>
            <p:cNvSpPr/>
            <p:nvPr/>
          </p:nvSpPr>
          <p:spPr bwMode="auto">
            <a:xfrm>
              <a:off x="6837784" y="2970986"/>
              <a:ext cx="2062800" cy="420668"/>
            </a:xfrm>
            <a:prstGeom prst="roundRect">
              <a:avLst/>
            </a:prstGeom>
            <a:solidFill>
              <a:srgbClr val="A8C3E6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1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Rheumatologist</a:t>
              </a:r>
            </a:p>
          </p:txBody>
        </p:sp>
        <p:sp>
          <p:nvSpPr>
            <p:cNvPr id="25" name="Rectangle: Rounded Corners 19">
              <a:extLst>
                <a:ext uri="{FF2B5EF4-FFF2-40B4-BE49-F238E27FC236}">
                  <a16:creationId xmlns:a16="http://schemas.microsoft.com/office/drawing/2014/main" id="{C2BED0A9-A8D7-384B-551F-6B6EA8E505C6}"/>
                </a:ext>
              </a:extLst>
            </p:cNvPr>
            <p:cNvSpPr/>
            <p:nvPr/>
          </p:nvSpPr>
          <p:spPr bwMode="auto">
            <a:xfrm>
              <a:off x="9356412" y="2970986"/>
              <a:ext cx="2062800" cy="420668"/>
            </a:xfrm>
            <a:prstGeom prst="roundRect">
              <a:avLst/>
            </a:prstGeom>
            <a:solidFill>
              <a:srgbClr val="A8C3E6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1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Gastroenterologist</a:t>
              </a:r>
            </a:p>
          </p:txBody>
        </p:sp>
        <p:sp>
          <p:nvSpPr>
            <p:cNvPr id="27" name="Rectangle: Rounded Corners 20">
              <a:extLst>
                <a:ext uri="{FF2B5EF4-FFF2-40B4-BE49-F238E27FC236}">
                  <a16:creationId xmlns:a16="http://schemas.microsoft.com/office/drawing/2014/main" id="{61594B9F-70FA-B431-98A7-2A61DCC3C8E9}"/>
                </a:ext>
              </a:extLst>
            </p:cNvPr>
            <p:cNvSpPr/>
            <p:nvPr/>
          </p:nvSpPr>
          <p:spPr bwMode="auto">
            <a:xfrm>
              <a:off x="6837784" y="3455923"/>
              <a:ext cx="2062800" cy="420668"/>
            </a:xfrm>
            <a:prstGeom prst="roundRect">
              <a:avLst/>
            </a:prstGeom>
            <a:solidFill>
              <a:srgbClr val="A8C3E6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1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Psychologist</a:t>
              </a:r>
            </a:p>
          </p:txBody>
        </p:sp>
        <p:sp>
          <p:nvSpPr>
            <p:cNvPr id="28" name="Rectangle: Rounded Corners 21">
              <a:extLst>
                <a:ext uri="{FF2B5EF4-FFF2-40B4-BE49-F238E27FC236}">
                  <a16:creationId xmlns:a16="http://schemas.microsoft.com/office/drawing/2014/main" id="{5F8D20C8-2AD8-1A23-491F-D8E5400B4F54}"/>
                </a:ext>
              </a:extLst>
            </p:cNvPr>
            <p:cNvSpPr/>
            <p:nvPr/>
          </p:nvSpPr>
          <p:spPr bwMode="auto">
            <a:xfrm>
              <a:off x="9356412" y="3455923"/>
              <a:ext cx="2062800" cy="420668"/>
            </a:xfrm>
            <a:prstGeom prst="roundRect">
              <a:avLst/>
            </a:prstGeom>
            <a:solidFill>
              <a:srgbClr val="A8C3E6"/>
            </a:solid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17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… Other ‘</a:t>
              </a:r>
              <a:r>
                <a:rPr kumimoji="0" lang="en-GB" sz="1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ists</a:t>
              </a: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’…</a:t>
              </a:r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E02B238F-D3D0-511C-5D81-783DA942C8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627854" y="1054726"/>
              <a:ext cx="970710" cy="9168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00305957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4F1C49-0342-9B4F-213B-178A76433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19ABE7E-EE2A-0202-AA2E-277D6C7263CD}"/>
              </a:ext>
            </a:extLst>
          </p:cNvPr>
          <p:cNvSpPr/>
          <p:nvPr/>
        </p:nvSpPr>
        <p:spPr bwMode="auto">
          <a:xfrm>
            <a:off x="6245268" y="836613"/>
            <a:ext cx="5750509" cy="5479878"/>
          </a:xfrm>
          <a:prstGeom prst="rect">
            <a:avLst/>
          </a:prstGeom>
          <a:solidFill>
            <a:srgbClr val="D8EAF8"/>
          </a:solid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20D3C89-CEB4-6874-D859-55A9A5623CA7}"/>
              </a:ext>
            </a:extLst>
          </p:cNvPr>
          <p:cNvSpPr txBox="1">
            <a:spLocks/>
          </p:cNvSpPr>
          <p:nvPr/>
        </p:nvSpPr>
        <p:spPr>
          <a:xfrm>
            <a:off x="290288" y="137332"/>
            <a:ext cx="11611429" cy="6076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26981" tIns="45718" rIns="26981" bIns="45718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ＭＳ Ｐゴシック" charset="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  <a:ea typeface="ＭＳ Ｐゴシック" charset="0"/>
              </a:defRPr>
            </a:lvl5pPr>
            <a:lvl6pPr marL="447735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896618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44942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79343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911725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ＭＳ Ｐゴシック" charset="0"/>
                <a:cs typeface="+mj-cs"/>
              </a:rPr>
              <a:t>The malignant triad changing the face of medicine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CF123E7-D8FA-8DCD-3798-FA1126E9EA3E}"/>
              </a:ext>
            </a:extLst>
          </p:cNvPr>
          <p:cNvGrpSpPr>
            <a:grpSpLocks noChangeAspect="1"/>
          </p:cNvGrpSpPr>
          <p:nvPr/>
        </p:nvGrpSpPr>
        <p:grpSpPr>
          <a:xfrm>
            <a:off x="119063" y="909373"/>
            <a:ext cx="6013450" cy="5407118"/>
            <a:chOff x="602230" y="1047243"/>
            <a:chExt cx="5214370" cy="4911209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B03744D3-52F6-6649-E4D0-1DA159662616}"/>
                </a:ext>
              </a:extLst>
            </p:cNvPr>
            <p:cNvGrpSpPr/>
            <p:nvPr/>
          </p:nvGrpSpPr>
          <p:grpSpPr>
            <a:xfrm>
              <a:off x="602230" y="1047243"/>
              <a:ext cx="3598019" cy="3285472"/>
              <a:chOff x="602230" y="1047243"/>
              <a:chExt cx="3598019" cy="3285472"/>
            </a:xfrm>
          </p:grpSpPr>
          <p:sp>
            <p:nvSpPr>
              <p:cNvPr id="26" name="Freeform 26">
                <a:extLst>
                  <a:ext uri="{FF2B5EF4-FFF2-40B4-BE49-F238E27FC236}">
                    <a16:creationId xmlns:a16="http://schemas.microsoft.com/office/drawing/2014/main" id="{B2A57782-F22E-B367-BBA3-F60B5350F13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2230" y="1047243"/>
                <a:ext cx="3598019" cy="3285472"/>
              </a:xfrm>
              <a:custGeom>
                <a:avLst/>
                <a:gdLst>
                  <a:gd name="T0" fmla="*/ 692 w 1018"/>
                  <a:gd name="T1" fmla="*/ 395 h 943"/>
                  <a:gd name="T2" fmla="*/ 694 w 1018"/>
                  <a:gd name="T3" fmla="*/ 397 h 943"/>
                  <a:gd name="T4" fmla="*/ 694 w 1018"/>
                  <a:gd name="T5" fmla="*/ 397 h 943"/>
                  <a:gd name="T6" fmla="*/ 739 w 1018"/>
                  <a:gd name="T7" fmla="*/ 393 h 943"/>
                  <a:gd name="T8" fmla="*/ 972 w 1018"/>
                  <a:gd name="T9" fmla="*/ 627 h 943"/>
                  <a:gd name="T10" fmla="*/ 872 w 1018"/>
                  <a:gd name="T11" fmla="*/ 818 h 943"/>
                  <a:gd name="T12" fmla="*/ 872 w 1018"/>
                  <a:gd name="T13" fmla="*/ 818 h 943"/>
                  <a:gd name="T14" fmla="*/ 931 w 1018"/>
                  <a:gd name="T15" fmla="*/ 774 h 943"/>
                  <a:gd name="T16" fmla="*/ 1007 w 1018"/>
                  <a:gd name="T17" fmla="*/ 510 h 943"/>
                  <a:gd name="T18" fmla="*/ 825 w 1018"/>
                  <a:gd name="T19" fmla="*/ 115 h 943"/>
                  <a:gd name="T20" fmla="*/ 736 w 1018"/>
                  <a:gd name="T21" fmla="*/ 55 h 943"/>
                  <a:gd name="T22" fmla="*/ 735 w 1018"/>
                  <a:gd name="T23" fmla="*/ 56 h 943"/>
                  <a:gd name="T24" fmla="*/ 504 w 1018"/>
                  <a:gd name="T25" fmla="*/ 0 h 943"/>
                  <a:gd name="T26" fmla="*/ 0 w 1018"/>
                  <a:gd name="T27" fmla="*/ 504 h 943"/>
                  <a:gd name="T28" fmla="*/ 237 w 1018"/>
                  <a:gd name="T29" fmla="*/ 932 h 943"/>
                  <a:gd name="T30" fmla="*/ 257 w 1018"/>
                  <a:gd name="T31" fmla="*/ 943 h 943"/>
                  <a:gd name="T32" fmla="*/ 255 w 1018"/>
                  <a:gd name="T33" fmla="*/ 898 h 943"/>
                  <a:gd name="T34" fmla="*/ 692 w 1018"/>
                  <a:gd name="T35" fmla="*/ 395 h 943"/>
                  <a:gd name="T36" fmla="*/ 963 w 1018"/>
                  <a:gd name="T37" fmla="*/ 713 h 943"/>
                  <a:gd name="T38" fmla="*/ 963 w 1018"/>
                  <a:gd name="T39" fmla="*/ 714 h 943"/>
                  <a:gd name="T40" fmla="*/ 963 w 1018"/>
                  <a:gd name="T41" fmla="*/ 713 h 9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18" h="943">
                    <a:moveTo>
                      <a:pt x="692" y="395"/>
                    </a:moveTo>
                    <a:cubicBezTo>
                      <a:pt x="692" y="395"/>
                      <a:pt x="694" y="397"/>
                      <a:pt x="694" y="397"/>
                    </a:cubicBezTo>
                    <a:cubicBezTo>
                      <a:pt x="694" y="397"/>
                      <a:pt x="694" y="397"/>
                      <a:pt x="694" y="397"/>
                    </a:cubicBezTo>
                    <a:cubicBezTo>
                      <a:pt x="708" y="394"/>
                      <a:pt x="723" y="393"/>
                      <a:pt x="739" y="393"/>
                    </a:cubicBezTo>
                    <a:cubicBezTo>
                      <a:pt x="868" y="393"/>
                      <a:pt x="972" y="498"/>
                      <a:pt x="972" y="627"/>
                    </a:cubicBezTo>
                    <a:cubicBezTo>
                      <a:pt x="972" y="706"/>
                      <a:pt x="933" y="776"/>
                      <a:pt x="872" y="818"/>
                    </a:cubicBezTo>
                    <a:cubicBezTo>
                      <a:pt x="872" y="818"/>
                      <a:pt x="872" y="818"/>
                      <a:pt x="872" y="818"/>
                    </a:cubicBezTo>
                    <a:cubicBezTo>
                      <a:pt x="891" y="806"/>
                      <a:pt x="911" y="792"/>
                      <a:pt x="931" y="774"/>
                    </a:cubicBezTo>
                    <a:cubicBezTo>
                      <a:pt x="1002" y="673"/>
                      <a:pt x="1001" y="598"/>
                      <a:pt x="1007" y="510"/>
                    </a:cubicBezTo>
                    <a:cubicBezTo>
                      <a:pt x="1018" y="354"/>
                      <a:pt x="937" y="208"/>
                      <a:pt x="825" y="115"/>
                    </a:cubicBezTo>
                    <a:cubicBezTo>
                      <a:pt x="797" y="92"/>
                      <a:pt x="768" y="72"/>
                      <a:pt x="736" y="55"/>
                    </a:cubicBezTo>
                    <a:cubicBezTo>
                      <a:pt x="735" y="56"/>
                      <a:pt x="735" y="56"/>
                      <a:pt x="735" y="56"/>
                    </a:cubicBezTo>
                    <a:cubicBezTo>
                      <a:pt x="666" y="20"/>
                      <a:pt x="588" y="0"/>
                      <a:pt x="504" y="0"/>
                    </a:cubicBezTo>
                    <a:cubicBezTo>
                      <a:pt x="226" y="0"/>
                      <a:pt x="0" y="226"/>
                      <a:pt x="0" y="504"/>
                    </a:cubicBezTo>
                    <a:cubicBezTo>
                      <a:pt x="0" y="685"/>
                      <a:pt x="95" y="843"/>
                      <a:pt x="237" y="932"/>
                    </a:cubicBezTo>
                    <a:cubicBezTo>
                      <a:pt x="244" y="936"/>
                      <a:pt x="250" y="940"/>
                      <a:pt x="257" y="943"/>
                    </a:cubicBezTo>
                    <a:cubicBezTo>
                      <a:pt x="256" y="928"/>
                      <a:pt x="255" y="913"/>
                      <a:pt x="255" y="898"/>
                    </a:cubicBezTo>
                    <a:cubicBezTo>
                      <a:pt x="255" y="643"/>
                      <a:pt x="449" y="433"/>
                      <a:pt x="692" y="395"/>
                    </a:cubicBezTo>
                    <a:close/>
                    <a:moveTo>
                      <a:pt x="963" y="713"/>
                    </a:moveTo>
                    <a:cubicBezTo>
                      <a:pt x="963" y="714"/>
                      <a:pt x="963" y="714"/>
                      <a:pt x="963" y="714"/>
                    </a:cubicBezTo>
                    <a:cubicBezTo>
                      <a:pt x="963" y="714"/>
                      <a:pt x="963" y="713"/>
                      <a:pt x="963" y="713"/>
                    </a:cubicBezTo>
                    <a:close/>
                  </a:path>
                </a:pathLst>
              </a:custGeom>
              <a:solidFill>
                <a:srgbClr val="0069AA"/>
              </a:solidFill>
              <a:ln>
                <a:noFill/>
              </a:ln>
              <a:effectLst/>
            </p:spPr>
            <p:txBody>
              <a:bodyPr vert="horz" wrap="square" lIns="146040" tIns="73020" rIns="146040" bIns="730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2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76" b="0" i="0" u="none" strike="noStrike" kern="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Lato Light" panose="020F0502020204030203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19B1334-5FFD-137C-C0ED-79416CD47024}"/>
                  </a:ext>
                </a:extLst>
              </p:cNvPr>
              <p:cNvSpPr txBox="1"/>
              <p:nvPr/>
            </p:nvSpPr>
            <p:spPr>
              <a:xfrm>
                <a:off x="1230453" y="1695428"/>
                <a:ext cx="954027" cy="541483"/>
              </a:xfrm>
              <a:prstGeom prst="rect">
                <a:avLst/>
              </a:prstGeom>
              <a:noFill/>
            </p:spPr>
            <p:txBody>
              <a:bodyPr wrap="none" rtlCol="0" anchor="t" anchorCtr="0">
                <a:spAutoFit/>
              </a:bodyPr>
              <a:lstStyle/>
              <a:p>
                <a:pPr marL="0" marR="0" lvl="0" indent="0" algn="r" defTabSz="9142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League Spartan" charset="0"/>
                    <a:cs typeface="Poppins" pitchFamily="2" charset="77"/>
                  </a:rPr>
                  <a:t>CVD</a:t>
                </a:r>
              </a:p>
            </p:txBody>
          </p:sp>
          <p:pic>
            <p:nvPicPr>
              <p:cNvPr id="39" name="Graphic 38" descr="Heart organ outline">
                <a:extLst>
                  <a:ext uri="{FF2B5EF4-FFF2-40B4-BE49-F238E27FC236}">
                    <a16:creationId xmlns:a16="http://schemas.microsoft.com/office/drawing/2014/main" id="{8E12BADB-ECEB-BBA8-6799-01FD5B5622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71910" y="2251631"/>
                <a:ext cx="959797" cy="946317"/>
              </a:xfrm>
              <a:prstGeom prst="rect">
                <a:avLst/>
              </a:prstGeom>
            </p:spPr>
          </p:pic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F9A4EF86-BE66-1FC6-F194-DCAAD2025535}"/>
                </a:ext>
              </a:extLst>
            </p:cNvPr>
            <p:cNvGrpSpPr/>
            <p:nvPr/>
          </p:nvGrpSpPr>
          <p:grpSpPr>
            <a:xfrm>
              <a:off x="2432074" y="1049457"/>
              <a:ext cx="3384526" cy="3540125"/>
              <a:chOff x="2432074" y="1032523"/>
              <a:chExt cx="3384526" cy="3540125"/>
            </a:xfrm>
          </p:grpSpPr>
          <p:sp>
            <p:nvSpPr>
              <p:cNvPr id="25" name="Freeform 25">
                <a:extLst>
                  <a:ext uri="{FF2B5EF4-FFF2-40B4-BE49-F238E27FC236}">
                    <a16:creationId xmlns:a16="http://schemas.microsoft.com/office/drawing/2014/main" id="{4958F3BF-2A1F-0F2C-1E3E-91258DFED2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2074" y="1032523"/>
                <a:ext cx="3384526" cy="3540125"/>
              </a:xfrm>
              <a:custGeom>
                <a:avLst/>
                <a:gdLst>
                  <a:gd name="T0" fmla="*/ 453 w 958"/>
                  <a:gd name="T1" fmla="*/ 0 h 1016"/>
                  <a:gd name="T2" fmla="*/ 215 w 958"/>
                  <a:gd name="T3" fmla="*/ 59 h 1016"/>
                  <a:gd name="T4" fmla="*/ 304 w 958"/>
                  <a:gd name="T5" fmla="*/ 119 h 1016"/>
                  <a:gd name="T6" fmla="*/ 486 w 958"/>
                  <a:gd name="T7" fmla="*/ 514 h 1016"/>
                  <a:gd name="T8" fmla="*/ 410 w 958"/>
                  <a:gd name="T9" fmla="*/ 778 h 1016"/>
                  <a:gd name="T10" fmla="*/ 0 w 958"/>
                  <a:gd name="T11" fmla="*/ 732 h 1016"/>
                  <a:gd name="T12" fmla="*/ 209 w 958"/>
                  <a:gd name="T13" fmla="*/ 960 h 1016"/>
                  <a:gd name="T14" fmla="*/ 454 w 958"/>
                  <a:gd name="T15" fmla="*/ 1016 h 1016"/>
                  <a:gd name="T16" fmla="*/ 722 w 958"/>
                  <a:gd name="T17" fmla="*/ 933 h 1016"/>
                  <a:gd name="T18" fmla="*/ 958 w 958"/>
                  <a:gd name="T19" fmla="*/ 505 h 1016"/>
                  <a:gd name="T20" fmla="*/ 453 w 958"/>
                  <a:gd name="T21" fmla="*/ 0 h 10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58" h="1016">
                    <a:moveTo>
                      <a:pt x="453" y="0"/>
                    </a:moveTo>
                    <a:cubicBezTo>
                      <a:pt x="367" y="0"/>
                      <a:pt x="286" y="22"/>
                      <a:pt x="215" y="59"/>
                    </a:cubicBezTo>
                    <a:cubicBezTo>
                      <a:pt x="247" y="76"/>
                      <a:pt x="276" y="96"/>
                      <a:pt x="304" y="119"/>
                    </a:cubicBezTo>
                    <a:cubicBezTo>
                      <a:pt x="416" y="212"/>
                      <a:pt x="497" y="358"/>
                      <a:pt x="486" y="514"/>
                    </a:cubicBezTo>
                    <a:cubicBezTo>
                      <a:pt x="480" y="602"/>
                      <a:pt x="481" y="677"/>
                      <a:pt x="410" y="778"/>
                    </a:cubicBezTo>
                    <a:cubicBezTo>
                      <a:pt x="154" y="1002"/>
                      <a:pt x="0" y="732"/>
                      <a:pt x="0" y="732"/>
                    </a:cubicBezTo>
                    <a:cubicBezTo>
                      <a:pt x="27" y="877"/>
                      <a:pt x="209" y="960"/>
                      <a:pt x="209" y="960"/>
                    </a:cubicBezTo>
                    <a:cubicBezTo>
                      <a:pt x="278" y="996"/>
                      <a:pt x="370" y="1016"/>
                      <a:pt x="454" y="1016"/>
                    </a:cubicBezTo>
                    <a:cubicBezTo>
                      <a:pt x="553" y="1016"/>
                      <a:pt x="644" y="982"/>
                      <a:pt x="722" y="933"/>
                    </a:cubicBezTo>
                    <a:cubicBezTo>
                      <a:pt x="864" y="843"/>
                      <a:pt x="958" y="685"/>
                      <a:pt x="958" y="505"/>
                    </a:cubicBezTo>
                    <a:cubicBezTo>
                      <a:pt x="958" y="226"/>
                      <a:pt x="732" y="0"/>
                      <a:pt x="453" y="0"/>
                    </a:cubicBezTo>
                    <a:close/>
                  </a:path>
                </a:pathLst>
              </a:custGeom>
              <a:solidFill>
                <a:srgbClr val="109874"/>
              </a:solidFill>
              <a:ln>
                <a:noFill/>
              </a:ln>
              <a:effectLst/>
            </p:spPr>
            <p:txBody>
              <a:bodyPr vert="horz" wrap="square" lIns="146040" tIns="73020" rIns="146040" bIns="730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2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76" b="0" i="0" u="none" strike="noStrike" kern="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Lato Light" panose="020F0502020204030203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4DDAD90-B279-82DA-024F-0F9D84FDAB5D}"/>
                  </a:ext>
                </a:extLst>
              </p:cNvPr>
              <p:cNvSpPr txBox="1"/>
              <p:nvPr/>
            </p:nvSpPr>
            <p:spPr>
              <a:xfrm>
                <a:off x="4018446" y="1695428"/>
                <a:ext cx="1161322" cy="541483"/>
              </a:xfrm>
              <a:prstGeom prst="rect">
                <a:avLst/>
              </a:prstGeom>
              <a:noFill/>
            </p:spPr>
            <p:txBody>
              <a:bodyPr wrap="none" rtlCol="0" anchor="t" anchorCtr="0">
                <a:spAutoFit/>
              </a:bodyPr>
              <a:lstStyle/>
              <a:p>
                <a:pPr marL="0" marR="0" lvl="0" indent="0" algn="l" defTabSz="9142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League Spartan" charset="0"/>
                    <a:cs typeface="Poppins" pitchFamily="2" charset="77"/>
                  </a:rPr>
                  <a:t>T2DM</a:t>
                </a:r>
              </a:p>
            </p:txBody>
          </p:sp>
          <p:pic>
            <p:nvPicPr>
              <p:cNvPr id="45" name="Picture 44" descr="A hand pointing at a flame&#10;&#10;Description automatically generated">
                <a:extLst>
                  <a:ext uri="{FF2B5EF4-FFF2-40B4-BE49-F238E27FC236}">
                    <a16:creationId xmlns:a16="http://schemas.microsoft.com/office/drawing/2014/main" id="{8A8B324B-4B8F-EAAF-51FA-4EB342DB46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50259" y="2441223"/>
                <a:ext cx="792029" cy="780905"/>
              </a:xfrm>
              <a:prstGeom prst="rect">
                <a:avLst/>
              </a:prstGeom>
            </p:spPr>
          </p:pic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C82DB839-A59E-A8BB-32C2-E74B95CFD83D}"/>
                </a:ext>
              </a:extLst>
            </p:cNvPr>
            <p:cNvGrpSpPr/>
            <p:nvPr/>
          </p:nvGrpSpPr>
          <p:grpSpPr>
            <a:xfrm>
              <a:off x="1501674" y="2428630"/>
              <a:ext cx="3605482" cy="3529822"/>
              <a:chOff x="1491514" y="2423550"/>
              <a:chExt cx="3605482" cy="3529822"/>
            </a:xfrm>
          </p:grpSpPr>
          <p:sp>
            <p:nvSpPr>
              <p:cNvPr id="27" name="Freeform 27">
                <a:extLst>
                  <a:ext uri="{FF2B5EF4-FFF2-40B4-BE49-F238E27FC236}">
                    <a16:creationId xmlns:a16="http://schemas.microsoft.com/office/drawing/2014/main" id="{DB8C0AC7-E661-D6AF-EAE7-8830C2200B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1514" y="2423550"/>
                <a:ext cx="3605482" cy="3529822"/>
              </a:xfrm>
              <a:custGeom>
                <a:avLst/>
                <a:gdLst>
                  <a:gd name="T0" fmla="*/ 325 w 1020"/>
                  <a:gd name="T1" fmla="*/ 421 h 1013"/>
                  <a:gd name="T2" fmla="*/ 249 w 1020"/>
                  <a:gd name="T3" fmla="*/ 230 h 1013"/>
                  <a:gd name="T4" fmla="*/ 439 w 1020"/>
                  <a:gd name="T5" fmla="*/ 2 h 1013"/>
                  <a:gd name="T6" fmla="*/ 437 w 1020"/>
                  <a:gd name="T7" fmla="*/ 0 h 1013"/>
                  <a:gd name="T8" fmla="*/ 0 w 1020"/>
                  <a:gd name="T9" fmla="*/ 503 h 1013"/>
                  <a:gd name="T10" fmla="*/ 510 w 1020"/>
                  <a:gd name="T11" fmla="*/ 1013 h 1013"/>
                  <a:gd name="T12" fmla="*/ 1020 w 1020"/>
                  <a:gd name="T13" fmla="*/ 503 h 1013"/>
                  <a:gd name="T14" fmla="*/ 325 w 1020"/>
                  <a:gd name="T15" fmla="*/ 421 h 10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20" h="1013">
                    <a:moveTo>
                      <a:pt x="325" y="421"/>
                    </a:moveTo>
                    <a:cubicBezTo>
                      <a:pt x="325" y="421"/>
                      <a:pt x="249" y="349"/>
                      <a:pt x="249" y="230"/>
                    </a:cubicBezTo>
                    <a:cubicBezTo>
                      <a:pt x="249" y="116"/>
                      <a:pt x="322" y="34"/>
                      <a:pt x="439" y="2"/>
                    </a:cubicBezTo>
                    <a:cubicBezTo>
                      <a:pt x="439" y="2"/>
                      <a:pt x="437" y="0"/>
                      <a:pt x="437" y="0"/>
                    </a:cubicBezTo>
                    <a:cubicBezTo>
                      <a:pt x="194" y="38"/>
                      <a:pt x="0" y="248"/>
                      <a:pt x="0" y="503"/>
                    </a:cubicBezTo>
                    <a:cubicBezTo>
                      <a:pt x="0" y="785"/>
                      <a:pt x="228" y="1013"/>
                      <a:pt x="510" y="1013"/>
                    </a:cubicBezTo>
                    <a:cubicBezTo>
                      <a:pt x="792" y="1013"/>
                      <a:pt x="1020" y="785"/>
                      <a:pt x="1020" y="503"/>
                    </a:cubicBezTo>
                    <a:cubicBezTo>
                      <a:pt x="1020" y="503"/>
                      <a:pt x="679" y="804"/>
                      <a:pt x="325" y="421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p:spPr>
            <p:txBody>
              <a:bodyPr vert="horz" wrap="square" lIns="146040" tIns="73020" rIns="146040" bIns="730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2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76" b="0" i="0" u="none" strike="noStrike" kern="0" cap="none" spc="0" normalizeH="0" baseline="0" noProof="0" dirty="0">
                  <a:ln>
                    <a:noFill/>
                  </a:ln>
                  <a:solidFill>
                    <a:srgbClr val="272727"/>
                  </a:solidFill>
                  <a:effectLst/>
                  <a:uLnTx/>
                  <a:uFillTx/>
                  <a:latin typeface="Lato Light" panose="020F0502020204030203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33B2A9F-635E-814B-E533-BBC8CF5D20C1}"/>
                  </a:ext>
                </a:extLst>
              </p:cNvPr>
              <p:cNvSpPr txBox="1"/>
              <p:nvPr/>
            </p:nvSpPr>
            <p:spPr>
              <a:xfrm>
                <a:off x="3182654" y="5063884"/>
                <a:ext cx="961093" cy="541483"/>
              </a:xfrm>
              <a:prstGeom prst="rect">
                <a:avLst/>
              </a:prstGeom>
              <a:noFill/>
            </p:spPr>
            <p:txBody>
              <a:bodyPr wrap="none" rtlCol="0" anchor="t" anchorCtr="0">
                <a:spAutoFit/>
              </a:bodyPr>
              <a:lstStyle/>
              <a:p>
                <a:pPr marL="0" marR="0" lvl="0" indent="0" algn="l" defTabSz="91421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League Spartan" charset="0"/>
                    <a:cs typeface="Poppins" pitchFamily="2" charset="77"/>
                  </a:rPr>
                  <a:t>CKD</a:t>
                </a:r>
              </a:p>
            </p:txBody>
          </p:sp>
          <p:pic>
            <p:nvPicPr>
              <p:cNvPr id="48" name="Picture 47" descr="A white lines on a black background&#10;&#10;Description automatically generated">
                <a:extLst>
                  <a:ext uri="{FF2B5EF4-FFF2-40B4-BE49-F238E27FC236}">
                    <a16:creationId xmlns:a16="http://schemas.microsoft.com/office/drawing/2014/main" id="{587737F8-7553-E2AA-7D75-7E463ADD64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14960" y="4683649"/>
                <a:ext cx="771301" cy="760469"/>
              </a:xfrm>
              <a:prstGeom prst="rect">
                <a:avLst/>
              </a:prstGeom>
            </p:spPr>
          </p:pic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55405A5-8960-AD81-8663-0A6387AB3DA3}"/>
              </a:ext>
            </a:extLst>
          </p:cNvPr>
          <p:cNvSpPr txBox="1"/>
          <p:nvPr/>
        </p:nvSpPr>
        <p:spPr>
          <a:xfrm>
            <a:off x="2342078" y="2697059"/>
            <a:ext cx="1588898" cy="523220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pPr marL="0" marR="0" lvl="0" indent="0" algn="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  <a:ea typeface="League Spartan" charset="0"/>
                <a:cs typeface="Poppins" pitchFamily="2" charset="77"/>
              </a:rPr>
              <a:t>OBESITY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8DF31D-75CA-5C8B-C576-ECC249E3D7F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92916" y="3160040"/>
            <a:ext cx="838972" cy="85376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DD3A2AF-2A3C-68D6-6B26-AA2F36A0EC6F}"/>
              </a:ext>
            </a:extLst>
          </p:cNvPr>
          <p:cNvSpPr txBox="1"/>
          <p:nvPr/>
        </p:nvSpPr>
        <p:spPr>
          <a:xfrm>
            <a:off x="6545068" y="836613"/>
            <a:ext cx="5332186" cy="532338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lvl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GB" sz="2800" b="1" u="sng" dirty="0">
                <a:solidFill>
                  <a:srgbClr val="002060"/>
                </a:solidFill>
                <a:latin typeface="Aptos" panose="020B0004020202020204" pitchFamily="34" charset="0"/>
              </a:rPr>
              <a:t>Pharmacological innovation</a:t>
            </a:r>
            <a:endParaRPr kumimoji="0" lang="en-GB" sz="2600" b="1" u="sng" strike="noStrike" kern="1200" cap="none" spc="0" normalizeH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</a:endParaRPr>
          </a:p>
          <a:p>
            <a:pPr marL="457200" lvl="0" indent="-45720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GB" sz="2600" b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</a:rPr>
              <a:t>New drugs which target not just </a:t>
            </a:r>
            <a:r>
              <a:rPr lang="en-GB" sz="2600" b="1" dirty="0">
                <a:solidFill>
                  <a:srgbClr val="002060"/>
                </a:solidFill>
                <a:latin typeface="Aptos" panose="020B0004020202020204" pitchFamily="34" charset="0"/>
              </a:rPr>
              <a:t>RFs but outcomes </a:t>
            </a:r>
          </a:p>
          <a:p>
            <a:pPr marL="457200" lvl="0" indent="-45720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GB" sz="2600" b="1" dirty="0">
              <a:solidFill>
                <a:srgbClr val="002060"/>
              </a:solidFill>
              <a:latin typeface="Aptos" panose="020B0004020202020204" pitchFamily="34" charset="0"/>
            </a:endParaRPr>
          </a:p>
          <a:p>
            <a:pPr lvl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GB" sz="2800" b="1" u="sng" dirty="0">
                <a:solidFill>
                  <a:srgbClr val="002060"/>
                </a:solidFill>
                <a:latin typeface="Aptos" panose="020B0004020202020204" pitchFamily="34" charset="0"/>
              </a:rPr>
              <a:t>Implementation innovation</a:t>
            </a:r>
            <a:endParaRPr kumimoji="0" lang="en-GB" sz="2600" b="1" u="sng" strike="noStrike" kern="1200" cap="none" spc="0" normalizeH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</a:endParaRPr>
          </a:p>
          <a:p>
            <a:pPr marL="457200" marR="0" indent="-457200" fontAlgn="auto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600" b="1" dirty="0">
                <a:solidFill>
                  <a:srgbClr val="002060"/>
                </a:solidFill>
                <a:latin typeface="Aptos" panose="020B0004020202020204" pitchFamily="34" charset="0"/>
              </a:rPr>
              <a:t>Novel system to:</a:t>
            </a:r>
          </a:p>
          <a:p>
            <a:pPr marL="912991" lvl="1" indent="-45720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System Font Regular"/>
              <a:buChar char="-"/>
              <a:defRPr/>
            </a:pPr>
            <a:r>
              <a:rPr lang="en-GB" sz="2600" b="1" dirty="0">
                <a:solidFill>
                  <a:srgbClr val="002060"/>
                </a:solidFill>
                <a:latin typeface="Aptos" panose="020B0004020202020204" pitchFamily="34" charset="0"/>
              </a:rPr>
              <a:t>start early</a:t>
            </a:r>
          </a:p>
          <a:p>
            <a:pPr marL="912991" lvl="1" indent="-45720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System Font Regular"/>
              <a:buChar char="-"/>
              <a:defRPr/>
            </a:pPr>
            <a:r>
              <a:rPr lang="en-GB" sz="2600" b="1" dirty="0">
                <a:solidFill>
                  <a:srgbClr val="002060"/>
                </a:solidFill>
                <a:latin typeface="Aptos" panose="020B0004020202020204" pitchFamily="34" charset="0"/>
              </a:rPr>
              <a:t>treat broadly &amp;  </a:t>
            </a:r>
          </a:p>
          <a:p>
            <a:pPr marL="912991" lvl="1" indent="-45720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System Font Regular"/>
              <a:buChar char="-"/>
              <a:defRPr/>
            </a:pPr>
            <a:r>
              <a:rPr lang="en-GB" sz="2600" b="1" dirty="0">
                <a:solidFill>
                  <a:srgbClr val="002060"/>
                </a:solidFill>
                <a:latin typeface="Aptos" panose="020B0004020202020204" pitchFamily="34" charset="0"/>
              </a:rPr>
              <a:t>sustain the benefit</a:t>
            </a:r>
          </a:p>
        </p:txBody>
      </p:sp>
    </p:spTree>
    <p:extLst>
      <p:ext uri="{BB962C8B-B14F-4D97-AF65-F5344CB8AC3E}">
        <p14:creationId xmlns:p14="http://schemas.microsoft.com/office/powerpoint/2010/main" val="3190567477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0CADB-E168-E8A3-43E1-1C6CDD30C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E9EA9FE-4065-B621-F022-FDA7FC722E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5683656"/>
              </p:ext>
            </p:extLst>
          </p:nvPr>
        </p:nvGraphicFramePr>
        <p:xfrm>
          <a:off x="280558" y="787400"/>
          <a:ext cx="11571795" cy="53339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71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63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Cumulative exposure drives arterial disease</a:t>
                      </a:r>
                    </a:p>
                  </a:txBody>
                  <a:tcPr marL="68580" marR="68580" marT="34283" marB="34283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1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9947"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68580" marR="68580" marT="34283" marB="34283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38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GB" sz="1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Causal RF’s are known – Effective treatments available – Compound interest from early sustained lowering of each RF</a:t>
                      </a:r>
                      <a:endParaRPr kumimoji="0" lang="en-GB" sz="19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69AA"/>
                        </a:solidFill>
                        <a:effectLst/>
                        <a:uLnTx/>
                        <a:uFillTx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68580" marR="68580" marT="34283" marB="34283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C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7591081"/>
                  </a:ext>
                </a:extLst>
              </a:tr>
            </a:tbl>
          </a:graphicData>
        </a:graphic>
      </p:graphicFrame>
      <p:sp>
        <p:nvSpPr>
          <p:cNvPr id="62" name="Rectangle 500">
            <a:extLst>
              <a:ext uri="{FF2B5EF4-FFF2-40B4-BE49-F238E27FC236}">
                <a16:creationId xmlns:a16="http://schemas.microsoft.com/office/drawing/2014/main" id="{6CF03257-00D5-9177-A088-2857267736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79" y="6586632"/>
            <a:ext cx="11737975" cy="17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46967" marR="0" lvl="0" indent="-446967" algn="r" defTabSz="91304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6714" algn="l"/>
              </a:tabLst>
              <a:defRPr/>
            </a:pPr>
            <a:r>
              <a:rPr kumimoji="0" lang="en-GB" altLang="en-US" sz="115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+mn-cs"/>
              </a:rPr>
              <a:t>Source: </a:t>
            </a:r>
            <a:r>
              <a:rPr kumimoji="0" lang="en-US" altLang="en-US" sz="115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ＭＳ Ｐゴシック" charset="0"/>
                <a:cs typeface="+mn-cs"/>
              </a:rPr>
              <a:t>Yusuf, S et al, Lancet (364);9438,11–17 September 2004, 937-952</a:t>
            </a:r>
          </a:p>
        </p:txBody>
      </p:sp>
      <p:sp>
        <p:nvSpPr>
          <p:cNvPr id="37" name="Rectangle 6">
            <a:extLst>
              <a:ext uri="{FF2B5EF4-FFF2-40B4-BE49-F238E27FC236}">
                <a16:creationId xmlns:a16="http://schemas.microsoft.com/office/drawing/2014/main" id="{FD7DFA89-2110-0825-A010-18C4B462A8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82100" y="5082502"/>
            <a:ext cx="2525712" cy="32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70117" tIns="28042" rIns="70117" bIns="28042">
            <a:spAutoFit/>
          </a:bodyPr>
          <a:lstStyle/>
          <a:p>
            <a:pPr marL="0" marR="0" lvl="0" indent="0" algn="ctr" defTabSz="1217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Age (</a:t>
            </a:r>
            <a:r>
              <a:rPr kumimoji="0" lang="en-GB" sz="19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yrs</a:t>
            </a:r>
            <a:r>
              <a:rPr kumimoji="0" lang="en-GB" sz="19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)</a:t>
            </a:r>
          </a:p>
        </p:txBody>
      </p:sp>
      <p:sp>
        <p:nvSpPr>
          <p:cNvPr id="33" name="Rectangle 2">
            <a:extLst>
              <a:ext uri="{FF2B5EF4-FFF2-40B4-BE49-F238E27FC236}">
                <a16:creationId xmlns:a16="http://schemas.microsoft.com/office/drawing/2014/main" id="{02261DD9-04FB-C3C4-9D95-E7D034B564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6625" y="5062169"/>
            <a:ext cx="277217" cy="32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70117" tIns="28042" rIns="70117" bIns="28042">
            <a:spAutoFit/>
          </a:bodyPr>
          <a:lstStyle/>
          <a:p>
            <a:pPr marL="0" marR="0" lvl="0" indent="0" algn="ctr" defTabSz="1217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0</a:t>
            </a:r>
          </a:p>
        </p:txBody>
      </p:sp>
      <p:sp>
        <p:nvSpPr>
          <p:cNvPr id="38" name="Line 7">
            <a:extLst>
              <a:ext uri="{FF2B5EF4-FFF2-40B4-BE49-F238E27FC236}">
                <a16:creationId xmlns:a16="http://schemas.microsoft.com/office/drawing/2014/main" id="{84C05C08-C8A0-F3C7-8080-F3E1C889BD2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31011" y="4806152"/>
            <a:ext cx="0" cy="164507"/>
          </a:xfrm>
          <a:prstGeom prst="line">
            <a:avLst/>
          </a:prstGeom>
          <a:noFill/>
          <a:ln w="38100">
            <a:solidFill>
              <a:srgbClr val="32323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00903" tIns="50421" rIns="100903" bIns="50421" anchor="ctr"/>
          <a:lstStyle/>
          <a:p>
            <a:pPr marL="0" marR="0" lvl="0" indent="0" algn="l" defTabSz="1217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" charset="0"/>
              <a:ea typeface="ＭＳ Ｐゴシック" charset="0"/>
              <a:cs typeface="+mn-cs"/>
            </a:endParaRPr>
          </a:p>
        </p:txBody>
      </p:sp>
      <p:sp>
        <p:nvSpPr>
          <p:cNvPr id="34" name="Rectangle 3">
            <a:extLst>
              <a:ext uri="{FF2B5EF4-FFF2-40B4-BE49-F238E27FC236}">
                <a16:creationId xmlns:a16="http://schemas.microsoft.com/office/drawing/2014/main" id="{6CD4AFF0-510C-BF61-73D9-FB16C3146C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7322" y="5062169"/>
            <a:ext cx="412727" cy="32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70117" tIns="28042" rIns="70117" bIns="28042">
            <a:spAutoFit/>
          </a:bodyPr>
          <a:lstStyle/>
          <a:p>
            <a:pPr marL="0" marR="0" lvl="0" indent="0" algn="ctr" defTabSz="1217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20</a:t>
            </a:r>
          </a:p>
        </p:txBody>
      </p:sp>
      <p:sp>
        <p:nvSpPr>
          <p:cNvPr id="39" name="Line 8">
            <a:extLst>
              <a:ext uri="{FF2B5EF4-FFF2-40B4-BE49-F238E27FC236}">
                <a16:creationId xmlns:a16="http://schemas.microsoft.com/office/drawing/2014/main" id="{886FC532-D110-0D0A-5FF1-AA2A590B33D4}"/>
              </a:ext>
            </a:extLst>
          </p:cNvPr>
          <p:cNvSpPr>
            <a:spLocks noChangeShapeType="1"/>
          </p:cNvSpPr>
          <p:nvPr/>
        </p:nvSpPr>
        <p:spPr bwMode="auto">
          <a:xfrm>
            <a:off x="4075839" y="4806152"/>
            <a:ext cx="0" cy="164507"/>
          </a:xfrm>
          <a:prstGeom prst="line">
            <a:avLst/>
          </a:prstGeom>
          <a:noFill/>
          <a:ln w="38100">
            <a:solidFill>
              <a:srgbClr val="32323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00903" tIns="50421" rIns="100903" bIns="50421" anchor="ctr"/>
          <a:lstStyle/>
          <a:p>
            <a:pPr marL="0" marR="0" lvl="0" indent="0" algn="l" defTabSz="1217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" charset="0"/>
              <a:ea typeface="ＭＳ Ｐゴシック" charset="0"/>
              <a:cs typeface="+mn-cs"/>
            </a:endParaRPr>
          </a:p>
        </p:txBody>
      </p:sp>
      <p:sp>
        <p:nvSpPr>
          <p:cNvPr id="35" name="Rectangle 4">
            <a:extLst>
              <a:ext uri="{FF2B5EF4-FFF2-40B4-BE49-F238E27FC236}">
                <a16:creationId xmlns:a16="http://schemas.microsoft.com/office/drawing/2014/main" id="{D2048AC6-041E-35C6-840C-6DE0159073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9962" y="5062169"/>
            <a:ext cx="412727" cy="32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70117" tIns="28042" rIns="70117" bIns="28042">
            <a:spAutoFit/>
          </a:bodyPr>
          <a:lstStyle/>
          <a:p>
            <a:pPr marL="0" marR="0" lvl="0" indent="0" algn="ctr" defTabSz="1217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40</a:t>
            </a:r>
          </a:p>
        </p:txBody>
      </p:sp>
      <p:sp>
        <p:nvSpPr>
          <p:cNvPr id="40" name="Line 9">
            <a:extLst>
              <a:ext uri="{FF2B5EF4-FFF2-40B4-BE49-F238E27FC236}">
                <a16:creationId xmlns:a16="http://schemas.microsoft.com/office/drawing/2014/main" id="{A7A1168E-8D0D-3119-E2FA-77901AD91DF8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8453" y="4806152"/>
            <a:ext cx="0" cy="164507"/>
          </a:xfrm>
          <a:prstGeom prst="line">
            <a:avLst/>
          </a:prstGeom>
          <a:noFill/>
          <a:ln w="38100">
            <a:solidFill>
              <a:srgbClr val="32323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00903" tIns="50421" rIns="100903" bIns="50421" anchor="ctr"/>
          <a:lstStyle/>
          <a:p>
            <a:pPr marL="0" marR="0" lvl="0" indent="0" algn="l" defTabSz="1217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" charset="0"/>
              <a:ea typeface="ＭＳ Ｐゴシック" charset="0"/>
              <a:cs typeface="+mn-cs"/>
            </a:endParaRPr>
          </a:p>
        </p:txBody>
      </p:sp>
      <p:sp>
        <p:nvSpPr>
          <p:cNvPr id="36" name="Rectangle 5">
            <a:extLst>
              <a:ext uri="{FF2B5EF4-FFF2-40B4-BE49-F238E27FC236}">
                <a16:creationId xmlns:a16="http://schemas.microsoft.com/office/drawing/2014/main" id="{8C9B9F25-4061-FDDC-E95C-A7CCEDA4D9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2599" y="5062169"/>
            <a:ext cx="412727" cy="32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70117" tIns="28042" rIns="70117" bIns="28042">
            <a:spAutoFit/>
          </a:bodyPr>
          <a:lstStyle/>
          <a:p>
            <a:pPr marL="0" marR="0" lvl="0" indent="0" algn="ctr" defTabSz="1217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60</a:t>
            </a:r>
          </a:p>
        </p:txBody>
      </p:sp>
      <p:sp>
        <p:nvSpPr>
          <p:cNvPr id="41" name="Line 10">
            <a:extLst>
              <a:ext uri="{FF2B5EF4-FFF2-40B4-BE49-F238E27FC236}">
                <a16:creationId xmlns:a16="http://schemas.microsoft.com/office/drawing/2014/main" id="{52972246-84CF-692D-B108-53FE54A9A16A}"/>
              </a:ext>
            </a:extLst>
          </p:cNvPr>
          <p:cNvSpPr>
            <a:spLocks noChangeShapeType="1"/>
          </p:cNvSpPr>
          <p:nvPr/>
        </p:nvSpPr>
        <p:spPr bwMode="auto">
          <a:xfrm>
            <a:off x="8851476" y="4806152"/>
            <a:ext cx="0" cy="164507"/>
          </a:xfrm>
          <a:prstGeom prst="line">
            <a:avLst/>
          </a:prstGeom>
          <a:noFill/>
          <a:ln w="38100">
            <a:solidFill>
              <a:srgbClr val="32323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00903" tIns="50421" rIns="100903" bIns="50421" anchor="ctr"/>
          <a:lstStyle/>
          <a:p>
            <a:pPr marL="0" marR="0" lvl="0" indent="0" algn="l" defTabSz="1217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" charset="0"/>
              <a:ea typeface="ＭＳ Ｐゴシック" charset="0"/>
              <a:cs typeface="+mn-cs"/>
            </a:endParaRPr>
          </a:p>
        </p:txBody>
      </p:sp>
      <p:sp>
        <p:nvSpPr>
          <p:cNvPr id="42" name="Line 21">
            <a:extLst>
              <a:ext uri="{FF2B5EF4-FFF2-40B4-BE49-F238E27FC236}">
                <a16:creationId xmlns:a16="http://schemas.microsoft.com/office/drawing/2014/main" id="{A2E8C0F1-471C-950F-9D91-AD3DBBF86B05}"/>
              </a:ext>
            </a:extLst>
          </p:cNvPr>
          <p:cNvSpPr>
            <a:spLocks noChangeShapeType="1"/>
          </p:cNvSpPr>
          <p:nvPr/>
        </p:nvSpPr>
        <p:spPr bwMode="auto">
          <a:xfrm>
            <a:off x="613413" y="4792442"/>
            <a:ext cx="10800000" cy="0"/>
          </a:xfrm>
          <a:prstGeom prst="line">
            <a:avLst/>
          </a:prstGeom>
          <a:noFill/>
          <a:ln w="38100">
            <a:solidFill>
              <a:srgbClr val="32323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00903" tIns="50421" rIns="100903" bIns="50421" anchor="ctr"/>
          <a:lstStyle/>
          <a:p>
            <a:pPr marL="0" marR="0" lvl="0" indent="0" algn="l" defTabSz="1217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" charset="0"/>
              <a:ea typeface="ＭＳ Ｐゴシック" charset="0"/>
              <a:cs typeface="+mn-cs"/>
            </a:endParaRPr>
          </a:p>
        </p:txBody>
      </p:sp>
      <p:sp>
        <p:nvSpPr>
          <p:cNvPr id="46" name="Rectangle 2">
            <a:extLst>
              <a:ext uri="{FF2B5EF4-FFF2-40B4-BE49-F238E27FC236}">
                <a16:creationId xmlns:a16="http://schemas.microsoft.com/office/drawing/2014/main" id="{60C93D6D-2D75-F4C1-65D5-B90E9DCA71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617" y="5057597"/>
            <a:ext cx="940371" cy="32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70117" tIns="28042" rIns="70117" bIns="28042">
            <a:spAutoFit/>
          </a:bodyPr>
          <a:lstStyle/>
          <a:p>
            <a:pPr marL="0" marR="0" lvl="0" indent="0" algn="ctr" defTabSz="1217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Foetus</a:t>
            </a:r>
          </a:p>
        </p:txBody>
      </p:sp>
      <p:sp>
        <p:nvSpPr>
          <p:cNvPr id="47" name="Line 7">
            <a:extLst>
              <a:ext uri="{FF2B5EF4-FFF2-40B4-BE49-F238E27FC236}">
                <a16:creationId xmlns:a16="http://schemas.microsoft.com/office/drawing/2014/main" id="{A6E7EF29-118B-6FFD-4B3C-DC8BA858BE9A}"/>
              </a:ext>
            </a:extLst>
          </p:cNvPr>
          <p:cNvSpPr>
            <a:spLocks noChangeShapeType="1"/>
          </p:cNvSpPr>
          <p:nvPr/>
        </p:nvSpPr>
        <p:spPr bwMode="auto">
          <a:xfrm>
            <a:off x="611292" y="4801584"/>
            <a:ext cx="0" cy="164507"/>
          </a:xfrm>
          <a:prstGeom prst="line">
            <a:avLst/>
          </a:prstGeom>
          <a:noFill/>
          <a:ln w="38100">
            <a:solidFill>
              <a:srgbClr val="32323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00903" tIns="50421" rIns="100903" bIns="50421" anchor="ctr"/>
          <a:lstStyle/>
          <a:p>
            <a:pPr marL="0" marR="0" lvl="0" indent="0" algn="l" defTabSz="1217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" charset="0"/>
              <a:ea typeface="ＭＳ Ｐゴシック" charset="0"/>
              <a:cs typeface="+mn-cs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21DA7D2-AC3B-741C-6D96-DB159E4C50EA}"/>
              </a:ext>
            </a:extLst>
          </p:cNvPr>
          <p:cNvGrpSpPr/>
          <p:nvPr/>
        </p:nvGrpSpPr>
        <p:grpSpPr>
          <a:xfrm>
            <a:off x="846280" y="1346229"/>
            <a:ext cx="2425797" cy="2465320"/>
            <a:chOff x="846276" y="1918972"/>
            <a:chExt cx="2030413" cy="2283883"/>
          </a:xfrm>
        </p:grpSpPr>
        <p:sp>
          <p:nvSpPr>
            <p:cNvPr id="50" name="Oval 13">
              <a:extLst>
                <a:ext uri="{FF2B5EF4-FFF2-40B4-BE49-F238E27FC236}">
                  <a16:creationId xmlns:a16="http://schemas.microsoft.com/office/drawing/2014/main" id="{D26563B3-E668-1EAD-8E3D-C1BB0C0573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6276" y="1918972"/>
              <a:ext cx="2030413" cy="2283883"/>
            </a:xfrm>
            <a:prstGeom prst="ellipse">
              <a:avLst/>
            </a:prstGeom>
            <a:gradFill rotWithShape="0">
              <a:gsLst>
                <a:gs pos="0">
                  <a:srgbClr val="FE9B03"/>
                </a:gs>
                <a:gs pos="100000">
                  <a:srgbClr val="FE9B03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323232">
                  <a:lumMod val="75000"/>
                  <a:lumOff val="25000"/>
                </a:srgb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75453" tIns="37690" rIns="75453" bIns="37690" anchor="ctr"/>
            <a:lstStyle/>
            <a:p>
              <a:pPr marL="0" marR="0" lvl="0" indent="0" algn="l" defTabSz="9130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Times" charset="0"/>
                <a:ea typeface="ＭＳ Ｐゴシック" charset="0"/>
                <a:cs typeface="+mn-cs"/>
              </a:endParaRPr>
            </a:p>
          </p:txBody>
        </p:sp>
        <p:sp>
          <p:nvSpPr>
            <p:cNvPr id="51" name="Freeform 14">
              <a:extLst>
                <a:ext uri="{FF2B5EF4-FFF2-40B4-BE49-F238E27FC236}">
                  <a16:creationId xmlns:a16="http://schemas.microsoft.com/office/drawing/2014/main" id="{46D7F456-C5A7-EB05-9D22-6D859FDFED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5335" y="2177283"/>
              <a:ext cx="1503362" cy="1858433"/>
            </a:xfrm>
            <a:custGeom>
              <a:avLst/>
              <a:gdLst>
                <a:gd name="T0" fmla="*/ 2147483647 w 965"/>
                <a:gd name="T1" fmla="*/ 2147483647 h 1060"/>
                <a:gd name="T2" fmla="*/ 2147483647 w 965"/>
                <a:gd name="T3" fmla="*/ 2147483647 h 1060"/>
                <a:gd name="T4" fmla="*/ 2147483647 w 965"/>
                <a:gd name="T5" fmla="*/ 2147483647 h 1060"/>
                <a:gd name="T6" fmla="*/ 2147483647 w 965"/>
                <a:gd name="T7" fmla="*/ 2147483647 h 1060"/>
                <a:gd name="T8" fmla="*/ 2147483647 w 965"/>
                <a:gd name="T9" fmla="*/ 2147483647 h 1060"/>
                <a:gd name="T10" fmla="*/ 2147483647 w 965"/>
                <a:gd name="T11" fmla="*/ 2147483647 h 1060"/>
                <a:gd name="T12" fmla="*/ 0 w 965"/>
                <a:gd name="T13" fmla="*/ 2147483647 h 1060"/>
                <a:gd name="T14" fmla="*/ 0 w 965"/>
                <a:gd name="T15" fmla="*/ 2147483647 h 1060"/>
                <a:gd name="T16" fmla="*/ 2147483647 w 965"/>
                <a:gd name="T17" fmla="*/ 2147483647 h 1060"/>
                <a:gd name="T18" fmla="*/ 2147483647 w 965"/>
                <a:gd name="T19" fmla="*/ 2147483647 h 1060"/>
                <a:gd name="T20" fmla="*/ 2147483647 w 965"/>
                <a:gd name="T21" fmla="*/ 2147483647 h 1060"/>
                <a:gd name="T22" fmla="*/ 2147483647 w 965"/>
                <a:gd name="T23" fmla="*/ 2147483647 h 1060"/>
                <a:gd name="T24" fmla="*/ 2147483647 w 965"/>
                <a:gd name="T25" fmla="*/ 2147483647 h 1060"/>
                <a:gd name="T26" fmla="*/ 2147483647 w 965"/>
                <a:gd name="T27" fmla="*/ 2147483647 h 1060"/>
                <a:gd name="T28" fmla="*/ 2147483647 w 965"/>
                <a:gd name="T29" fmla="*/ 2147483647 h 1060"/>
                <a:gd name="T30" fmla="*/ 2147483647 w 965"/>
                <a:gd name="T31" fmla="*/ 2147483647 h 1060"/>
                <a:gd name="T32" fmla="*/ 2147483647 w 965"/>
                <a:gd name="T33" fmla="*/ 2147483647 h 1060"/>
                <a:gd name="T34" fmla="*/ 2147483647 w 965"/>
                <a:gd name="T35" fmla="*/ 2147483647 h 1060"/>
                <a:gd name="T36" fmla="*/ 2147483647 w 965"/>
                <a:gd name="T37" fmla="*/ 2147483647 h 1060"/>
                <a:gd name="T38" fmla="*/ 2147483647 w 965"/>
                <a:gd name="T39" fmla="*/ 2147483647 h 1060"/>
                <a:gd name="T40" fmla="*/ 2147483647 w 965"/>
                <a:gd name="T41" fmla="*/ 2147483647 h 1060"/>
                <a:gd name="T42" fmla="*/ 2147483647 w 965"/>
                <a:gd name="T43" fmla="*/ 2147483647 h 1060"/>
                <a:gd name="T44" fmla="*/ 2147483647 w 965"/>
                <a:gd name="T45" fmla="*/ 2147483647 h 1060"/>
                <a:gd name="T46" fmla="*/ 2147483647 w 965"/>
                <a:gd name="T47" fmla="*/ 2147483647 h 1060"/>
                <a:gd name="T48" fmla="*/ 2147483647 w 965"/>
                <a:gd name="T49" fmla="*/ 2147483647 h 1060"/>
                <a:gd name="T50" fmla="*/ 2147483647 w 965"/>
                <a:gd name="T51" fmla="*/ 2147483647 h 1060"/>
                <a:gd name="T52" fmla="*/ 2147483647 w 965"/>
                <a:gd name="T53" fmla="*/ 2147483647 h 1060"/>
                <a:gd name="T54" fmla="*/ 2147483647 w 965"/>
                <a:gd name="T55" fmla="*/ 2147483647 h 1060"/>
                <a:gd name="T56" fmla="*/ 2147483647 w 965"/>
                <a:gd name="T57" fmla="*/ 2147483647 h 1060"/>
                <a:gd name="T58" fmla="*/ 2147483647 w 965"/>
                <a:gd name="T59" fmla="*/ 2147483647 h 1060"/>
                <a:gd name="T60" fmla="*/ 2147483647 w 965"/>
                <a:gd name="T61" fmla="*/ 2147483647 h 1060"/>
                <a:gd name="T62" fmla="*/ 2147483647 w 965"/>
                <a:gd name="T63" fmla="*/ 2147483647 h 1060"/>
                <a:gd name="T64" fmla="*/ 2147483647 w 965"/>
                <a:gd name="T65" fmla="*/ 2147483647 h 1060"/>
                <a:gd name="T66" fmla="*/ 2147483647 w 965"/>
                <a:gd name="T67" fmla="*/ 2147483647 h 1060"/>
                <a:gd name="T68" fmla="*/ 2147483647 w 965"/>
                <a:gd name="T69" fmla="*/ 2147483647 h 1060"/>
                <a:gd name="T70" fmla="*/ 2147483647 w 965"/>
                <a:gd name="T71" fmla="*/ 2147483647 h 1060"/>
                <a:gd name="T72" fmla="*/ 2147483647 w 965"/>
                <a:gd name="T73" fmla="*/ 2147483647 h 1060"/>
                <a:gd name="T74" fmla="*/ 2147483647 w 965"/>
                <a:gd name="T75" fmla="*/ 2147483647 h 1060"/>
                <a:gd name="T76" fmla="*/ 2147483647 w 965"/>
                <a:gd name="T77" fmla="*/ 2147483647 h 1060"/>
                <a:gd name="T78" fmla="*/ 2147483647 w 965"/>
                <a:gd name="T79" fmla="*/ 2147483647 h 1060"/>
                <a:gd name="T80" fmla="*/ 2147483647 w 965"/>
                <a:gd name="T81" fmla="*/ 2147483647 h 1060"/>
                <a:gd name="T82" fmla="*/ 2147483647 w 965"/>
                <a:gd name="T83" fmla="*/ 2147483647 h 1060"/>
                <a:gd name="T84" fmla="*/ 2147483647 w 965"/>
                <a:gd name="T85" fmla="*/ 2147483647 h 1060"/>
                <a:gd name="T86" fmla="*/ 2147483647 w 965"/>
                <a:gd name="T87" fmla="*/ 0 h 1060"/>
                <a:gd name="T88" fmla="*/ 2147483647 w 965"/>
                <a:gd name="T89" fmla="*/ 0 h 1060"/>
                <a:gd name="T90" fmla="*/ 2147483647 w 965"/>
                <a:gd name="T91" fmla="*/ 0 h 1060"/>
                <a:gd name="T92" fmla="*/ 2147483647 w 965"/>
                <a:gd name="T93" fmla="*/ 2147483647 h 1060"/>
                <a:gd name="T94" fmla="*/ 2147483647 w 965"/>
                <a:gd name="T95" fmla="*/ 2147483647 h 1060"/>
                <a:gd name="T96" fmla="*/ 2147483647 w 965"/>
                <a:gd name="T97" fmla="*/ 2147483647 h 106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965" h="1060">
                  <a:moveTo>
                    <a:pt x="112" y="103"/>
                  </a:moveTo>
                  <a:lnTo>
                    <a:pt x="86" y="121"/>
                  </a:lnTo>
                  <a:lnTo>
                    <a:pt x="60" y="155"/>
                  </a:lnTo>
                  <a:lnTo>
                    <a:pt x="43" y="198"/>
                  </a:lnTo>
                  <a:lnTo>
                    <a:pt x="17" y="241"/>
                  </a:lnTo>
                  <a:lnTo>
                    <a:pt x="9" y="293"/>
                  </a:lnTo>
                  <a:lnTo>
                    <a:pt x="0" y="344"/>
                  </a:lnTo>
                  <a:lnTo>
                    <a:pt x="0" y="405"/>
                  </a:lnTo>
                  <a:lnTo>
                    <a:pt x="17" y="465"/>
                  </a:lnTo>
                  <a:lnTo>
                    <a:pt x="26" y="525"/>
                  </a:lnTo>
                  <a:lnTo>
                    <a:pt x="34" y="586"/>
                  </a:lnTo>
                  <a:lnTo>
                    <a:pt x="43" y="646"/>
                  </a:lnTo>
                  <a:lnTo>
                    <a:pt x="52" y="715"/>
                  </a:lnTo>
                  <a:lnTo>
                    <a:pt x="52" y="775"/>
                  </a:lnTo>
                  <a:lnTo>
                    <a:pt x="69" y="827"/>
                  </a:lnTo>
                  <a:lnTo>
                    <a:pt x="86" y="870"/>
                  </a:lnTo>
                  <a:lnTo>
                    <a:pt x="120" y="904"/>
                  </a:lnTo>
                  <a:lnTo>
                    <a:pt x="155" y="930"/>
                  </a:lnTo>
                  <a:lnTo>
                    <a:pt x="207" y="964"/>
                  </a:lnTo>
                  <a:lnTo>
                    <a:pt x="275" y="999"/>
                  </a:lnTo>
                  <a:lnTo>
                    <a:pt x="344" y="1025"/>
                  </a:lnTo>
                  <a:lnTo>
                    <a:pt x="413" y="1042"/>
                  </a:lnTo>
                  <a:lnTo>
                    <a:pt x="499" y="1059"/>
                  </a:lnTo>
                  <a:lnTo>
                    <a:pt x="577" y="1051"/>
                  </a:lnTo>
                  <a:lnTo>
                    <a:pt x="663" y="1025"/>
                  </a:lnTo>
                  <a:lnTo>
                    <a:pt x="732" y="982"/>
                  </a:lnTo>
                  <a:lnTo>
                    <a:pt x="800" y="930"/>
                  </a:lnTo>
                  <a:lnTo>
                    <a:pt x="861" y="870"/>
                  </a:lnTo>
                  <a:lnTo>
                    <a:pt x="912" y="809"/>
                  </a:lnTo>
                  <a:lnTo>
                    <a:pt x="938" y="741"/>
                  </a:lnTo>
                  <a:lnTo>
                    <a:pt x="964" y="672"/>
                  </a:lnTo>
                  <a:lnTo>
                    <a:pt x="964" y="594"/>
                  </a:lnTo>
                  <a:lnTo>
                    <a:pt x="955" y="525"/>
                  </a:lnTo>
                  <a:lnTo>
                    <a:pt x="921" y="439"/>
                  </a:lnTo>
                  <a:lnTo>
                    <a:pt x="869" y="362"/>
                  </a:lnTo>
                  <a:lnTo>
                    <a:pt x="818" y="284"/>
                  </a:lnTo>
                  <a:lnTo>
                    <a:pt x="757" y="207"/>
                  </a:lnTo>
                  <a:lnTo>
                    <a:pt x="689" y="146"/>
                  </a:lnTo>
                  <a:lnTo>
                    <a:pt x="628" y="86"/>
                  </a:lnTo>
                  <a:lnTo>
                    <a:pt x="577" y="52"/>
                  </a:lnTo>
                  <a:lnTo>
                    <a:pt x="542" y="34"/>
                  </a:lnTo>
                  <a:lnTo>
                    <a:pt x="499" y="17"/>
                  </a:lnTo>
                  <a:lnTo>
                    <a:pt x="456" y="9"/>
                  </a:lnTo>
                  <a:lnTo>
                    <a:pt x="404" y="0"/>
                  </a:lnTo>
                  <a:lnTo>
                    <a:pt x="353" y="0"/>
                  </a:lnTo>
                  <a:lnTo>
                    <a:pt x="293" y="0"/>
                  </a:lnTo>
                  <a:lnTo>
                    <a:pt x="232" y="17"/>
                  </a:lnTo>
                  <a:lnTo>
                    <a:pt x="163" y="52"/>
                  </a:lnTo>
                  <a:lnTo>
                    <a:pt x="112" y="103"/>
                  </a:lnTo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/>
                </a:gs>
              </a:gsLst>
              <a:path path="rect">
                <a:fillToRect l="50000" t="50000" r="50000" b="50000"/>
              </a:path>
            </a:gradFill>
            <a:ln w="952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5453" tIns="37690" rIns="75453" bIns="37690"/>
            <a:lstStyle/>
            <a:p>
              <a:pPr marL="0" marR="0" lvl="0" indent="0" algn="l" defTabSz="9130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MS PGothic" charset="0"/>
                <a:cs typeface="MS PGothic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EB53276-F375-A71F-729E-4F6FF05529C1}"/>
              </a:ext>
            </a:extLst>
          </p:cNvPr>
          <p:cNvGrpSpPr/>
          <p:nvPr/>
        </p:nvGrpSpPr>
        <p:grpSpPr>
          <a:xfrm>
            <a:off x="8759213" y="1333569"/>
            <a:ext cx="2414417" cy="2456180"/>
            <a:chOff x="6659523" y="1961304"/>
            <a:chExt cx="2020888" cy="2275416"/>
          </a:xfrm>
        </p:grpSpPr>
        <p:sp>
          <p:nvSpPr>
            <p:cNvPr id="53" name="Oval 4">
              <a:extLst>
                <a:ext uri="{FF2B5EF4-FFF2-40B4-BE49-F238E27FC236}">
                  <a16:creationId xmlns:a16="http://schemas.microsoft.com/office/drawing/2014/main" id="{FAA1A92F-7603-7EAF-E4BF-245F858F64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59523" y="1961304"/>
              <a:ext cx="2020888" cy="2275416"/>
            </a:xfrm>
            <a:prstGeom prst="ellipse">
              <a:avLst/>
            </a:prstGeom>
            <a:solidFill>
              <a:srgbClr val="AD6900"/>
            </a:solidFill>
            <a:ln w="12700">
              <a:solidFill>
                <a:srgbClr val="323232">
                  <a:lumMod val="75000"/>
                  <a:lumOff val="25000"/>
                </a:srgb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75453" tIns="37690" rIns="75453" bIns="37690" anchor="ctr"/>
            <a:lstStyle/>
            <a:p>
              <a:pPr marL="0" marR="0" lvl="0" indent="0" algn="l" defTabSz="9130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ＭＳ Ｐゴシック" charset="0"/>
                <a:cs typeface="+mn-cs"/>
              </a:endParaRPr>
            </a:p>
          </p:txBody>
        </p:sp>
        <p:sp>
          <p:nvSpPr>
            <p:cNvPr id="54" name="Freeform 5">
              <a:extLst>
                <a:ext uri="{FF2B5EF4-FFF2-40B4-BE49-F238E27FC236}">
                  <a16:creationId xmlns:a16="http://schemas.microsoft.com/office/drawing/2014/main" id="{392C4CC3-7674-02BD-BAF2-238B859624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0514" y="2778345"/>
              <a:ext cx="879475" cy="1098549"/>
            </a:xfrm>
            <a:custGeom>
              <a:avLst/>
              <a:gdLst>
                <a:gd name="T0" fmla="*/ 456 w 577"/>
                <a:gd name="T1" fmla="*/ 616 h 641"/>
                <a:gd name="T2" fmla="*/ 400 w 577"/>
                <a:gd name="T3" fmla="*/ 632 h 641"/>
                <a:gd name="T4" fmla="*/ 344 w 577"/>
                <a:gd name="T5" fmla="*/ 640 h 641"/>
                <a:gd name="T6" fmla="*/ 288 w 577"/>
                <a:gd name="T7" fmla="*/ 640 h 641"/>
                <a:gd name="T8" fmla="*/ 232 w 577"/>
                <a:gd name="T9" fmla="*/ 624 h 641"/>
                <a:gd name="T10" fmla="*/ 128 w 577"/>
                <a:gd name="T11" fmla="*/ 560 h 641"/>
                <a:gd name="T12" fmla="*/ 48 w 577"/>
                <a:gd name="T13" fmla="*/ 456 h 641"/>
                <a:gd name="T14" fmla="*/ 0 w 577"/>
                <a:gd name="T15" fmla="*/ 336 h 641"/>
                <a:gd name="T16" fmla="*/ 0 w 577"/>
                <a:gd name="T17" fmla="*/ 216 h 641"/>
                <a:gd name="T18" fmla="*/ 40 w 577"/>
                <a:gd name="T19" fmla="*/ 104 h 641"/>
                <a:gd name="T20" fmla="*/ 120 w 577"/>
                <a:gd name="T21" fmla="*/ 32 h 641"/>
                <a:gd name="T22" fmla="*/ 168 w 577"/>
                <a:gd name="T23" fmla="*/ 8 h 641"/>
                <a:gd name="T24" fmla="*/ 224 w 577"/>
                <a:gd name="T25" fmla="*/ 0 h 641"/>
                <a:gd name="T26" fmla="*/ 280 w 577"/>
                <a:gd name="T27" fmla="*/ 0 h 641"/>
                <a:gd name="T28" fmla="*/ 336 w 577"/>
                <a:gd name="T29" fmla="*/ 16 h 641"/>
                <a:gd name="T30" fmla="*/ 440 w 577"/>
                <a:gd name="T31" fmla="*/ 80 h 641"/>
                <a:gd name="T32" fmla="*/ 528 w 577"/>
                <a:gd name="T33" fmla="*/ 184 h 641"/>
                <a:gd name="T34" fmla="*/ 568 w 577"/>
                <a:gd name="T35" fmla="*/ 304 h 641"/>
                <a:gd name="T36" fmla="*/ 576 w 577"/>
                <a:gd name="T37" fmla="*/ 432 h 641"/>
                <a:gd name="T38" fmla="*/ 536 w 577"/>
                <a:gd name="T39" fmla="*/ 536 h 641"/>
                <a:gd name="T40" fmla="*/ 456 w 577"/>
                <a:gd name="T41" fmla="*/ 616 h 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77" h="641">
                  <a:moveTo>
                    <a:pt x="456" y="616"/>
                  </a:moveTo>
                  <a:lnTo>
                    <a:pt x="400" y="632"/>
                  </a:lnTo>
                  <a:lnTo>
                    <a:pt x="344" y="640"/>
                  </a:lnTo>
                  <a:lnTo>
                    <a:pt x="288" y="640"/>
                  </a:lnTo>
                  <a:lnTo>
                    <a:pt x="232" y="624"/>
                  </a:lnTo>
                  <a:lnTo>
                    <a:pt x="128" y="560"/>
                  </a:lnTo>
                  <a:lnTo>
                    <a:pt x="48" y="456"/>
                  </a:lnTo>
                  <a:lnTo>
                    <a:pt x="0" y="336"/>
                  </a:lnTo>
                  <a:lnTo>
                    <a:pt x="0" y="216"/>
                  </a:lnTo>
                  <a:lnTo>
                    <a:pt x="40" y="104"/>
                  </a:lnTo>
                  <a:lnTo>
                    <a:pt x="120" y="32"/>
                  </a:lnTo>
                  <a:lnTo>
                    <a:pt x="168" y="8"/>
                  </a:lnTo>
                  <a:lnTo>
                    <a:pt x="224" y="0"/>
                  </a:lnTo>
                  <a:lnTo>
                    <a:pt x="280" y="0"/>
                  </a:lnTo>
                  <a:lnTo>
                    <a:pt x="336" y="16"/>
                  </a:lnTo>
                  <a:lnTo>
                    <a:pt x="440" y="80"/>
                  </a:lnTo>
                  <a:lnTo>
                    <a:pt x="528" y="184"/>
                  </a:lnTo>
                  <a:lnTo>
                    <a:pt x="568" y="304"/>
                  </a:lnTo>
                  <a:lnTo>
                    <a:pt x="576" y="432"/>
                  </a:lnTo>
                  <a:lnTo>
                    <a:pt x="536" y="536"/>
                  </a:lnTo>
                  <a:lnTo>
                    <a:pt x="456" y="616"/>
                  </a:lnTo>
                </a:path>
              </a:pathLst>
            </a:custGeom>
            <a:gradFill flip="none" rotWithShape="1">
              <a:gsLst>
                <a:gs pos="0">
                  <a:srgbClr val="FFFFFF"/>
                </a:gs>
                <a:gs pos="100000">
                  <a:srgbClr val="DADADA">
                    <a:lumMod val="50000"/>
                  </a:srgbClr>
                </a:gs>
              </a:gsLst>
              <a:path path="rect">
                <a:fillToRect l="50000" t="50000" r="50000" b="50000"/>
              </a:path>
              <a:tileRect/>
            </a:gradFill>
            <a:ln w="12700" cap="rnd" cmpd="sng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lIns="75453" tIns="37690" rIns="75453" bIns="37690"/>
            <a:lstStyle/>
            <a:p>
              <a:pPr marL="0" marR="0" lvl="0" indent="0" algn="l" defTabSz="9130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ＭＳ Ｐゴシック" charset="0"/>
                <a:cs typeface="+mn-cs"/>
              </a:endParaRPr>
            </a:p>
          </p:txBody>
        </p:sp>
        <p:sp>
          <p:nvSpPr>
            <p:cNvPr id="55" name="Freeform 6">
              <a:extLst>
                <a:ext uri="{FF2B5EF4-FFF2-40B4-BE49-F238E27FC236}">
                  <a16:creationId xmlns:a16="http://schemas.microsoft.com/office/drawing/2014/main" id="{8B732480-C6B7-9122-9FBB-8E260A7C7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5597" y="2147578"/>
              <a:ext cx="1511300" cy="1892300"/>
            </a:xfrm>
            <a:custGeom>
              <a:avLst/>
              <a:gdLst>
                <a:gd name="T0" fmla="*/ 464 w 993"/>
                <a:gd name="T1" fmla="*/ 544 h 1105"/>
                <a:gd name="T2" fmla="*/ 448 w 993"/>
                <a:gd name="T3" fmla="*/ 504 h 1105"/>
                <a:gd name="T4" fmla="*/ 416 w 993"/>
                <a:gd name="T5" fmla="*/ 464 h 1105"/>
                <a:gd name="T6" fmla="*/ 384 w 993"/>
                <a:gd name="T7" fmla="*/ 424 h 1105"/>
                <a:gd name="T8" fmla="*/ 344 w 993"/>
                <a:gd name="T9" fmla="*/ 392 h 1105"/>
                <a:gd name="T10" fmla="*/ 304 w 993"/>
                <a:gd name="T11" fmla="*/ 360 h 1105"/>
                <a:gd name="T12" fmla="*/ 264 w 993"/>
                <a:gd name="T13" fmla="*/ 328 h 1105"/>
                <a:gd name="T14" fmla="*/ 216 w 993"/>
                <a:gd name="T15" fmla="*/ 312 h 1105"/>
                <a:gd name="T16" fmla="*/ 176 w 993"/>
                <a:gd name="T17" fmla="*/ 312 h 1105"/>
                <a:gd name="T18" fmla="*/ 128 w 993"/>
                <a:gd name="T19" fmla="*/ 312 h 1105"/>
                <a:gd name="T20" fmla="*/ 96 w 993"/>
                <a:gd name="T21" fmla="*/ 304 h 1105"/>
                <a:gd name="T22" fmla="*/ 56 w 993"/>
                <a:gd name="T23" fmla="*/ 296 h 1105"/>
                <a:gd name="T24" fmla="*/ 32 w 993"/>
                <a:gd name="T25" fmla="*/ 288 h 1105"/>
                <a:gd name="T26" fmla="*/ 8 w 993"/>
                <a:gd name="T27" fmla="*/ 272 h 1105"/>
                <a:gd name="T28" fmla="*/ 0 w 993"/>
                <a:gd name="T29" fmla="*/ 256 h 1105"/>
                <a:gd name="T30" fmla="*/ 0 w 993"/>
                <a:gd name="T31" fmla="*/ 232 h 1105"/>
                <a:gd name="T32" fmla="*/ 16 w 993"/>
                <a:gd name="T33" fmla="*/ 208 h 1105"/>
                <a:gd name="T34" fmla="*/ 40 w 993"/>
                <a:gd name="T35" fmla="*/ 176 h 1105"/>
                <a:gd name="T36" fmla="*/ 72 w 993"/>
                <a:gd name="T37" fmla="*/ 144 h 1105"/>
                <a:gd name="T38" fmla="*/ 112 w 993"/>
                <a:gd name="T39" fmla="*/ 112 h 1105"/>
                <a:gd name="T40" fmla="*/ 160 w 993"/>
                <a:gd name="T41" fmla="*/ 72 h 1105"/>
                <a:gd name="T42" fmla="*/ 216 w 993"/>
                <a:gd name="T43" fmla="*/ 48 h 1105"/>
                <a:gd name="T44" fmla="*/ 272 w 993"/>
                <a:gd name="T45" fmla="*/ 24 h 1105"/>
                <a:gd name="T46" fmla="*/ 336 w 993"/>
                <a:gd name="T47" fmla="*/ 8 h 1105"/>
                <a:gd name="T48" fmla="*/ 392 w 993"/>
                <a:gd name="T49" fmla="*/ 0 h 1105"/>
                <a:gd name="T50" fmla="*/ 456 w 993"/>
                <a:gd name="T51" fmla="*/ 0 h 1105"/>
                <a:gd name="T52" fmla="*/ 520 w 993"/>
                <a:gd name="T53" fmla="*/ 16 h 1105"/>
                <a:gd name="T54" fmla="*/ 592 w 993"/>
                <a:gd name="T55" fmla="*/ 40 h 1105"/>
                <a:gd name="T56" fmla="*/ 664 w 993"/>
                <a:gd name="T57" fmla="*/ 72 h 1105"/>
                <a:gd name="T58" fmla="*/ 736 w 993"/>
                <a:gd name="T59" fmla="*/ 112 h 1105"/>
                <a:gd name="T60" fmla="*/ 808 w 993"/>
                <a:gd name="T61" fmla="*/ 160 h 1105"/>
                <a:gd name="T62" fmla="*/ 864 w 993"/>
                <a:gd name="T63" fmla="*/ 232 h 1105"/>
                <a:gd name="T64" fmla="*/ 920 w 993"/>
                <a:gd name="T65" fmla="*/ 304 h 1105"/>
                <a:gd name="T66" fmla="*/ 960 w 993"/>
                <a:gd name="T67" fmla="*/ 384 h 1105"/>
                <a:gd name="T68" fmla="*/ 984 w 993"/>
                <a:gd name="T69" fmla="*/ 464 h 1105"/>
                <a:gd name="T70" fmla="*/ 992 w 993"/>
                <a:gd name="T71" fmla="*/ 536 h 1105"/>
                <a:gd name="T72" fmla="*/ 992 w 993"/>
                <a:gd name="T73" fmla="*/ 600 h 1105"/>
                <a:gd name="T74" fmla="*/ 984 w 993"/>
                <a:gd name="T75" fmla="*/ 664 h 1105"/>
                <a:gd name="T76" fmla="*/ 968 w 993"/>
                <a:gd name="T77" fmla="*/ 720 h 1105"/>
                <a:gd name="T78" fmla="*/ 944 w 993"/>
                <a:gd name="T79" fmla="*/ 776 h 1105"/>
                <a:gd name="T80" fmla="*/ 920 w 993"/>
                <a:gd name="T81" fmla="*/ 824 h 1105"/>
                <a:gd name="T82" fmla="*/ 888 w 993"/>
                <a:gd name="T83" fmla="*/ 864 h 1105"/>
                <a:gd name="T84" fmla="*/ 832 w 993"/>
                <a:gd name="T85" fmla="*/ 920 h 1105"/>
                <a:gd name="T86" fmla="*/ 768 w 993"/>
                <a:gd name="T87" fmla="*/ 968 h 1105"/>
                <a:gd name="T88" fmla="*/ 696 w 993"/>
                <a:gd name="T89" fmla="*/ 1016 h 1105"/>
                <a:gd name="T90" fmla="*/ 624 w 993"/>
                <a:gd name="T91" fmla="*/ 1056 h 1105"/>
                <a:gd name="T92" fmla="*/ 560 w 993"/>
                <a:gd name="T93" fmla="*/ 1088 h 1105"/>
                <a:gd name="T94" fmla="*/ 504 w 993"/>
                <a:gd name="T95" fmla="*/ 1104 h 1105"/>
                <a:gd name="T96" fmla="*/ 464 w 993"/>
                <a:gd name="T97" fmla="*/ 1104 h 1105"/>
                <a:gd name="T98" fmla="*/ 440 w 993"/>
                <a:gd name="T99" fmla="*/ 1088 h 1105"/>
                <a:gd name="T100" fmla="*/ 424 w 993"/>
                <a:gd name="T101" fmla="*/ 1072 h 1105"/>
                <a:gd name="T102" fmla="*/ 424 w 993"/>
                <a:gd name="T103" fmla="*/ 1056 h 1105"/>
                <a:gd name="T104" fmla="*/ 432 w 993"/>
                <a:gd name="T105" fmla="*/ 1032 h 1105"/>
                <a:gd name="T106" fmla="*/ 440 w 993"/>
                <a:gd name="T107" fmla="*/ 1008 h 1105"/>
                <a:gd name="T108" fmla="*/ 456 w 993"/>
                <a:gd name="T109" fmla="*/ 976 h 1105"/>
                <a:gd name="T110" fmla="*/ 472 w 993"/>
                <a:gd name="T111" fmla="*/ 944 h 1105"/>
                <a:gd name="T112" fmla="*/ 496 w 993"/>
                <a:gd name="T113" fmla="*/ 912 h 1105"/>
                <a:gd name="T114" fmla="*/ 512 w 993"/>
                <a:gd name="T115" fmla="*/ 872 h 1105"/>
                <a:gd name="T116" fmla="*/ 520 w 993"/>
                <a:gd name="T117" fmla="*/ 832 h 1105"/>
                <a:gd name="T118" fmla="*/ 528 w 993"/>
                <a:gd name="T119" fmla="*/ 784 h 1105"/>
                <a:gd name="T120" fmla="*/ 528 w 993"/>
                <a:gd name="T121" fmla="*/ 736 h 1105"/>
                <a:gd name="T122" fmla="*/ 504 w 993"/>
                <a:gd name="T123" fmla="*/ 640 h 1105"/>
                <a:gd name="T124" fmla="*/ 464 w 993"/>
                <a:gd name="T125" fmla="*/ 544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93" h="1105">
                  <a:moveTo>
                    <a:pt x="464" y="544"/>
                  </a:moveTo>
                  <a:lnTo>
                    <a:pt x="448" y="504"/>
                  </a:lnTo>
                  <a:lnTo>
                    <a:pt x="416" y="464"/>
                  </a:lnTo>
                  <a:lnTo>
                    <a:pt x="384" y="424"/>
                  </a:lnTo>
                  <a:lnTo>
                    <a:pt x="344" y="392"/>
                  </a:lnTo>
                  <a:lnTo>
                    <a:pt x="304" y="360"/>
                  </a:lnTo>
                  <a:lnTo>
                    <a:pt x="264" y="328"/>
                  </a:lnTo>
                  <a:lnTo>
                    <a:pt x="216" y="312"/>
                  </a:lnTo>
                  <a:lnTo>
                    <a:pt x="176" y="312"/>
                  </a:lnTo>
                  <a:lnTo>
                    <a:pt x="128" y="312"/>
                  </a:lnTo>
                  <a:lnTo>
                    <a:pt x="96" y="304"/>
                  </a:lnTo>
                  <a:lnTo>
                    <a:pt x="56" y="296"/>
                  </a:lnTo>
                  <a:lnTo>
                    <a:pt x="32" y="288"/>
                  </a:lnTo>
                  <a:lnTo>
                    <a:pt x="8" y="272"/>
                  </a:lnTo>
                  <a:lnTo>
                    <a:pt x="0" y="256"/>
                  </a:lnTo>
                  <a:lnTo>
                    <a:pt x="0" y="232"/>
                  </a:lnTo>
                  <a:lnTo>
                    <a:pt x="16" y="208"/>
                  </a:lnTo>
                  <a:lnTo>
                    <a:pt x="40" y="176"/>
                  </a:lnTo>
                  <a:lnTo>
                    <a:pt x="72" y="144"/>
                  </a:lnTo>
                  <a:lnTo>
                    <a:pt x="112" y="112"/>
                  </a:lnTo>
                  <a:lnTo>
                    <a:pt x="160" y="72"/>
                  </a:lnTo>
                  <a:lnTo>
                    <a:pt x="216" y="48"/>
                  </a:lnTo>
                  <a:lnTo>
                    <a:pt x="272" y="24"/>
                  </a:lnTo>
                  <a:lnTo>
                    <a:pt x="336" y="8"/>
                  </a:lnTo>
                  <a:lnTo>
                    <a:pt x="392" y="0"/>
                  </a:lnTo>
                  <a:lnTo>
                    <a:pt x="456" y="0"/>
                  </a:lnTo>
                  <a:lnTo>
                    <a:pt x="520" y="16"/>
                  </a:lnTo>
                  <a:lnTo>
                    <a:pt x="592" y="40"/>
                  </a:lnTo>
                  <a:lnTo>
                    <a:pt x="664" y="72"/>
                  </a:lnTo>
                  <a:lnTo>
                    <a:pt x="736" y="112"/>
                  </a:lnTo>
                  <a:lnTo>
                    <a:pt x="808" y="160"/>
                  </a:lnTo>
                  <a:lnTo>
                    <a:pt x="864" y="232"/>
                  </a:lnTo>
                  <a:lnTo>
                    <a:pt x="920" y="304"/>
                  </a:lnTo>
                  <a:lnTo>
                    <a:pt x="960" y="384"/>
                  </a:lnTo>
                  <a:lnTo>
                    <a:pt x="984" y="464"/>
                  </a:lnTo>
                  <a:lnTo>
                    <a:pt x="992" y="536"/>
                  </a:lnTo>
                  <a:lnTo>
                    <a:pt x="992" y="600"/>
                  </a:lnTo>
                  <a:lnTo>
                    <a:pt x="984" y="664"/>
                  </a:lnTo>
                  <a:lnTo>
                    <a:pt x="968" y="720"/>
                  </a:lnTo>
                  <a:lnTo>
                    <a:pt x="944" y="776"/>
                  </a:lnTo>
                  <a:lnTo>
                    <a:pt x="920" y="824"/>
                  </a:lnTo>
                  <a:lnTo>
                    <a:pt x="888" y="864"/>
                  </a:lnTo>
                  <a:lnTo>
                    <a:pt x="832" y="920"/>
                  </a:lnTo>
                  <a:lnTo>
                    <a:pt x="768" y="968"/>
                  </a:lnTo>
                  <a:lnTo>
                    <a:pt x="696" y="1016"/>
                  </a:lnTo>
                  <a:lnTo>
                    <a:pt x="624" y="1056"/>
                  </a:lnTo>
                  <a:lnTo>
                    <a:pt x="560" y="1088"/>
                  </a:lnTo>
                  <a:lnTo>
                    <a:pt x="504" y="1104"/>
                  </a:lnTo>
                  <a:lnTo>
                    <a:pt x="464" y="1104"/>
                  </a:lnTo>
                  <a:lnTo>
                    <a:pt x="440" y="1088"/>
                  </a:lnTo>
                  <a:lnTo>
                    <a:pt x="424" y="1072"/>
                  </a:lnTo>
                  <a:lnTo>
                    <a:pt x="424" y="1056"/>
                  </a:lnTo>
                  <a:lnTo>
                    <a:pt x="432" y="1032"/>
                  </a:lnTo>
                  <a:lnTo>
                    <a:pt x="440" y="1008"/>
                  </a:lnTo>
                  <a:lnTo>
                    <a:pt x="456" y="976"/>
                  </a:lnTo>
                  <a:lnTo>
                    <a:pt x="472" y="944"/>
                  </a:lnTo>
                  <a:lnTo>
                    <a:pt x="496" y="912"/>
                  </a:lnTo>
                  <a:lnTo>
                    <a:pt x="512" y="872"/>
                  </a:lnTo>
                  <a:lnTo>
                    <a:pt x="520" y="832"/>
                  </a:lnTo>
                  <a:lnTo>
                    <a:pt x="528" y="784"/>
                  </a:lnTo>
                  <a:lnTo>
                    <a:pt x="528" y="736"/>
                  </a:lnTo>
                  <a:lnTo>
                    <a:pt x="504" y="640"/>
                  </a:lnTo>
                  <a:lnTo>
                    <a:pt x="464" y="544"/>
                  </a:lnTo>
                </a:path>
              </a:pathLst>
            </a:custGeom>
            <a:solidFill>
              <a:srgbClr val="FAFD00"/>
            </a:solidFill>
            <a:ln w="12700" cap="rnd" cmpd="sng">
              <a:solidFill>
                <a:srgbClr val="FF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75453" tIns="37690" rIns="75453" bIns="37690"/>
            <a:lstStyle/>
            <a:p>
              <a:pPr marL="0" marR="0" lvl="0" indent="0" algn="l" defTabSz="9130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ＭＳ Ｐゴシック" charset="0"/>
                <a:cs typeface="+mn-cs"/>
              </a:endParaRPr>
            </a:p>
          </p:txBody>
        </p:sp>
        <p:sp>
          <p:nvSpPr>
            <p:cNvPr id="56" name="Freeform 7">
              <a:extLst>
                <a:ext uri="{FF2B5EF4-FFF2-40B4-BE49-F238E27FC236}">
                  <a16:creationId xmlns:a16="http://schemas.microsoft.com/office/drawing/2014/main" id="{3EA0FDF6-154F-DE19-3D44-F824B30D29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0338" y="2162658"/>
              <a:ext cx="1427162" cy="1411817"/>
            </a:xfrm>
            <a:custGeom>
              <a:avLst/>
              <a:gdLst>
                <a:gd name="T0" fmla="*/ 264 w 937"/>
                <a:gd name="T1" fmla="*/ 688 h 825"/>
                <a:gd name="T2" fmla="*/ 296 w 937"/>
                <a:gd name="T3" fmla="*/ 768 h 825"/>
                <a:gd name="T4" fmla="*/ 344 w 937"/>
                <a:gd name="T5" fmla="*/ 816 h 825"/>
                <a:gd name="T6" fmla="*/ 400 w 937"/>
                <a:gd name="T7" fmla="*/ 816 h 825"/>
                <a:gd name="T8" fmla="*/ 464 w 937"/>
                <a:gd name="T9" fmla="*/ 760 h 825"/>
                <a:gd name="T10" fmla="*/ 520 w 937"/>
                <a:gd name="T11" fmla="*/ 696 h 825"/>
                <a:gd name="T12" fmla="*/ 544 w 937"/>
                <a:gd name="T13" fmla="*/ 632 h 825"/>
                <a:gd name="T14" fmla="*/ 544 w 937"/>
                <a:gd name="T15" fmla="*/ 576 h 825"/>
                <a:gd name="T16" fmla="*/ 496 w 937"/>
                <a:gd name="T17" fmla="*/ 504 h 825"/>
                <a:gd name="T18" fmla="*/ 432 w 937"/>
                <a:gd name="T19" fmla="*/ 440 h 825"/>
                <a:gd name="T20" fmla="*/ 448 w 937"/>
                <a:gd name="T21" fmla="*/ 376 h 825"/>
                <a:gd name="T22" fmla="*/ 496 w 937"/>
                <a:gd name="T23" fmla="*/ 416 h 825"/>
                <a:gd name="T24" fmla="*/ 544 w 937"/>
                <a:gd name="T25" fmla="*/ 448 h 825"/>
                <a:gd name="T26" fmla="*/ 608 w 937"/>
                <a:gd name="T27" fmla="*/ 456 h 825"/>
                <a:gd name="T28" fmla="*/ 736 w 937"/>
                <a:gd name="T29" fmla="*/ 448 h 825"/>
                <a:gd name="T30" fmla="*/ 848 w 937"/>
                <a:gd name="T31" fmla="*/ 400 h 825"/>
                <a:gd name="T32" fmla="*/ 904 w 937"/>
                <a:gd name="T33" fmla="*/ 368 h 825"/>
                <a:gd name="T34" fmla="*/ 928 w 937"/>
                <a:gd name="T35" fmla="*/ 328 h 825"/>
                <a:gd name="T36" fmla="*/ 936 w 937"/>
                <a:gd name="T37" fmla="*/ 272 h 825"/>
                <a:gd name="T38" fmla="*/ 896 w 937"/>
                <a:gd name="T39" fmla="*/ 168 h 825"/>
                <a:gd name="T40" fmla="*/ 824 w 937"/>
                <a:gd name="T41" fmla="*/ 88 h 825"/>
                <a:gd name="T42" fmla="*/ 760 w 937"/>
                <a:gd name="T43" fmla="*/ 48 h 825"/>
                <a:gd name="T44" fmla="*/ 664 w 937"/>
                <a:gd name="T45" fmla="*/ 24 h 825"/>
                <a:gd name="T46" fmla="*/ 552 w 937"/>
                <a:gd name="T47" fmla="*/ 8 h 825"/>
                <a:gd name="T48" fmla="*/ 440 w 937"/>
                <a:gd name="T49" fmla="*/ 0 h 825"/>
                <a:gd name="T50" fmla="*/ 336 w 937"/>
                <a:gd name="T51" fmla="*/ 24 h 825"/>
                <a:gd name="T52" fmla="*/ 264 w 937"/>
                <a:gd name="T53" fmla="*/ 80 h 825"/>
                <a:gd name="T54" fmla="*/ 200 w 937"/>
                <a:gd name="T55" fmla="*/ 144 h 825"/>
                <a:gd name="T56" fmla="*/ 144 w 937"/>
                <a:gd name="T57" fmla="*/ 200 h 825"/>
                <a:gd name="T58" fmla="*/ 136 w 937"/>
                <a:gd name="T59" fmla="*/ 248 h 825"/>
                <a:gd name="T60" fmla="*/ 208 w 937"/>
                <a:gd name="T61" fmla="*/ 288 h 825"/>
                <a:gd name="T62" fmla="*/ 264 w 937"/>
                <a:gd name="T63" fmla="*/ 304 h 825"/>
                <a:gd name="T64" fmla="*/ 280 w 937"/>
                <a:gd name="T65" fmla="*/ 368 h 825"/>
                <a:gd name="T66" fmla="*/ 248 w 937"/>
                <a:gd name="T67" fmla="*/ 368 h 825"/>
                <a:gd name="T68" fmla="*/ 176 w 937"/>
                <a:gd name="T69" fmla="*/ 376 h 825"/>
                <a:gd name="T70" fmla="*/ 104 w 937"/>
                <a:gd name="T71" fmla="*/ 400 h 825"/>
                <a:gd name="T72" fmla="*/ 56 w 937"/>
                <a:gd name="T73" fmla="*/ 456 h 825"/>
                <a:gd name="T74" fmla="*/ 24 w 937"/>
                <a:gd name="T75" fmla="*/ 536 h 825"/>
                <a:gd name="T76" fmla="*/ 0 w 937"/>
                <a:gd name="T77" fmla="*/ 632 h 825"/>
                <a:gd name="T78" fmla="*/ 8 w 937"/>
                <a:gd name="T79" fmla="*/ 712 h 825"/>
                <a:gd name="T80" fmla="*/ 72 w 937"/>
                <a:gd name="T81" fmla="*/ 776 h 825"/>
                <a:gd name="T82" fmla="*/ 144 w 937"/>
                <a:gd name="T83" fmla="*/ 792 h 825"/>
                <a:gd name="T84" fmla="*/ 200 w 937"/>
                <a:gd name="T85" fmla="*/ 784 h 825"/>
                <a:gd name="T86" fmla="*/ 232 w 937"/>
                <a:gd name="T87" fmla="*/ 76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37" h="825">
                  <a:moveTo>
                    <a:pt x="256" y="648"/>
                  </a:moveTo>
                  <a:lnTo>
                    <a:pt x="264" y="688"/>
                  </a:lnTo>
                  <a:lnTo>
                    <a:pt x="280" y="728"/>
                  </a:lnTo>
                  <a:lnTo>
                    <a:pt x="296" y="768"/>
                  </a:lnTo>
                  <a:lnTo>
                    <a:pt x="320" y="792"/>
                  </a:lnTo>
                  <a:lnTo>
                    <a:pt x="344" y="816"/>
                  </a:lnTo>
                  <a:lnTo>
                    <a:pt x="376" y="824"/>
                  </a:lnTo>
                  <a:lnTo>
                    <a:pt x="400" y="816"/>
                  </a:lnTo>
                  <a:lnTo>
                    <a:pt x="440" y="800"/>
                  </a:lnTo>
                  <a:lnTo>
                    <a:pt x="464" y="760"/>
                  </a:lnTo>
                  <a:lnTo>
                    <a:pt x="496" y="728"/>
                  </a:lnTo>
                  <a:lnTo>
                    <a:pt x="520" y="696"/>
                  </a:lnTo>
                  <a:lnTo>
                    <a:pt x="536" y="664"/>
                  </a:lnTo>
                  <a:lnTo>
                    <a:pt x="544" y="632"/>
                  </a:lnTo>
                  <a:lnTo>
                    <a:pt x="552" y="600"/>
                  </a:lnTo>
                  <a:lnTo>
                    <a:pt x="544" y="576"/>
                  </a:lnTo>
                  <a:lnTo>
                    <a:pt x="536" y="552"/>
                  </a:lnTo>
                  <a:lnTo>
                    <a:pt x="496" y="504"/>
                  </a:lnTo>
                  <a:lnTo>
                    <a:pt x="456" y="464"/>
                  </a:lnTo>
                  <a:lnTo>
                    <a:pt x="432" y="440"/>
                  </a:lnTo>
                  <a:lnTo>
                    <a:pt x="424" y="432"/>
                  </a:lnTo>
                  <a:lnTo>
                    <a:pt x="448" y="376"/>
                  </a:lnTo>
                  <a:lnTo>
                    <a:pt x="472" y="392"/>
                  </a:lnTo>
                  <a:lnTo>
                    <a:pt x="496" y="416"/>
                  </a:lnTo>
                  <a:lnTo>
                    <a:pt x="528" y="440"/>
                  </a:lnTo>
                  <a:lnTo>
                    <a:pt x="544" y="448"/>
                  </a:lnTo>
                  <a:lnTo>
                    <a:pt x="576" y="456"/>
                  </a:lnTo>
                  <a:lnTo>
                    <a:pt x="608" y="456"/>
                  </a:lnTo>
                  <a:lnTo>
                    <a:pt x="648" y="464"/>
                  </a:lnTo>
                  <a:lnTo>
                    <a:pt x="736" y="448"/>
                  </a:lnTo>
                  <a:lnTo>
                    <a:pt x="816" y="424"/>
                  </a:lnTo>
                  <a:lnTo>
                    <a:pt x="848" y="400"/>
                  </a:lnTo>
                  <a:lnTo>
                    <a:pt x="872" y="384"/>
                  </a:lnTo>
                  <a:lnTo>
                    <a:pt x="904" y="368"/>
                  </a:lnTo>
                  <a:lnTo>
                    <a:pt x="920" y="344"/>
                  </a:lnTo>
                  <a:lnTo>
                    <a:pt x="928" y="328"/>
                  </a:lnTo>
                  <a:lnTo>
                    <a:pt x="936" y="304"/>
                  </a:lnTo>
                  <a:lnTo>
                    <a:pt x="936" y="272"/>
                  </a:lnTo>
                  <a:lnTo>
                    <a:pt x="928" y="240"/>
                  </a:lnTo>
                  <a:lnTo>
                    <a:pt x="896" y="168"/>
                  </a:lnTo>
                  <a:lnTo>
                    <a:pt x="856" y="112"/>
                  </a:lnTo>
                  <a:lnTo>
                    <a:pt x="824" y="88"/>
                  </a:lnTo>
                  <a:lnTo>
                    <a:pt x="800" y="64"/>
                  </a:lnTo>
                  <a:lnTo>
                    <a:pt x="760" y="48"/>
                  </a:lnTo>
                  <a:lnTo>
                    <a:pt x="720" y="40"/>
                  </a:lnTo>
                  <a:lnTo>
                    <a:pt x="664" y="24"/>
                  </a:lnTo>
                  <a:lnTo>
                    <a:pt x="608" y="16"/>
                  </a:lnTo>
                  <a:lnTo>
                    <a:pt x="552" y="8"/>
                  </a:lnTo>
                  <a:lnTo>
                    <a:pt x="496" y="0"/>
                  </a:lnTo>
                  <a:lnTo>
                    <a:pt x="440" y="0"/>
                  </a:lnTo>
                  <a:lnTo>
                    <a:pt x="384" y="8"/>
                  </a:lnTo>
                  <a:lnTo>
                    <a:pt x="336" y="24"/>
                  </a:lnTo>
                  <a:lnTo>
                    <a:pt x="304" y="56"/>
                  </a:lnTo>
                  <a:lnTo>
                    <a:pt x="264" y="80"/>
                  </a:lnTo>
                  <a:lnTo>
                    <a:pt x="232" y="112"/>
                  </a:lnTo>
                  <a:lnTo>
                    <a:pt x="200" y="144"/>
                  </a:lnTo>
                  <a:lnTo>
                    <a:pt x="168" y="176"/>
                  </a:lnTo>
                  <a:lnTo>
                    <a:pt x="144" y="200"/>
                  </a:lnTo>
                  <a:lnTo>
                    <a:pt x="136" y="232"/>
                  </a:lnTo>
                  <a:lnTo>
                    <a:pt x="136" y="248"/>
                  </a:lnTo>
                  <a:lnTo>
                    <a:pt x="160" y="272"/>
                  </a:lnTo>
                  <a:lnTo>
                    <a:pt x="208" y="288"/>
                  </a:lnTo>
                  <a:lnTo>
                    <a:pt x="240" y="296"/>
                  </a:lnTo>
                  <a:lnTo>
                    <a:pt x="264" y="304"/>
                  </a:lnTo>
                  <a:lnTo>
                    <a:pt x="280" y="304"/>
                  </a:lnTo>
                  <a:lnTo>
                    <a:pt x="280" y="368"/>
                  </a:lnTo>
                  <a:lnTo>
                    <a:pt x="264" y="360"/>
                  </a:lnTo>
                  <a:lnTo>
                    <a:pt x="248" y="368"/>
                  </a:lnTo>
                  <a:lnTo>
                    <a:pt x="216" y="368"/>
                  </a:lnTo>
                  <a:lnTo>
                    <a:pt x="176" y="376"/>
                  </a:lnTo>
                  <a:lnTo>
                    <a:pt x="136" y="384"/>
                  </a:lnTo>
                  <a:lnTo>
                    <a:pt x="104" y="400"/>
                  </a:lnTo>
                  <a:lnTo>
                    <a:pt x="72" y="424"/>
                  </a:lnTo>
                  <a:lnTo>
                    <a:pt x="56" y="456"/>
                  </a:lnTo>
                  <a:lnTo>
                    <a:pt x="40" y="488"/>
                  </a:lnTo>
                  <a:lnTo>
                    <a:pt x="24" y="536"/>
                  </a:lnTo>
                  <a:lnTo>
                    <a:pt x="8" y="584"/>
                  </a:lnTo>
                  <a:lnTo>
                    <a:pt x="0" y="632"/>
                  </a:lnTo>
                  <a:lnTo>
                    <a:pt x="0" y="672"/>
                  </a:lnTo>
                  <a:lnTo>
                    <a:pt x="8" y="712"/>
                  </a:lnTo>
                  <a:lnTo>
                    <a:pt x="32" y="752"/>
                  </a:lnTo>
                  <a:lnTo>
                    <a:pt x="72" y="776"/>
                  </a:lnTo>
                  <a:lnTo>
                    <a:pt x="112" y="784"/>
                  </a:lnTo>
                  <a:lnTo>
                    <a:pt x="144" y="792"/>
                  </a:lnTo>
                  <a:lnTo>
                    <a:pt x="176" y="792"/>
                  </a:lnTo>
                  <a:lnTo>
                    <a:pt x="200" y="784"/>
                  </a:lnTo>
                  <a:lnTo>
                    <a:pt x="224" y="776"/>
                  </a:lnTo>
                  <a:lnTo>
                    <a:pt x="232" y="768"/>
                  </a:lnTo>
                  <a:lnTo>
                    <a:pt x="256" y="648"/>
                  </a:lnTo>
                </a:path>
              </a:pathLst>
            </a:custGeom>
            <a:solidFill>
              <a:srgbClr val="FF0000"/>
            </a:solidFill>
            <a:ln w="12700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75453" tIns="37690" rIns="75453" bIns="37690"/>
            <a:lstStyle/>
            <a:p>
              <a:pPr marL="0" marR="0" lvl="0" indent="0" algn="l" defTabSz="9130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890CCAB1-36C4-4226-36FF-EED0603121F6}"/>
              </a:ext>
            </a:extLst>
          </p:cNvPr>
          <p:cNvGrpSpPr/>
          <p:nvPr/>
        </p:nvGrpSpPr>
        <p:grpSpPr>
          <a:xfrm>
            <a:off x="4869161" y="1343977"/>
            <a:ext cx="2442867" cy="2488169"/>
            <a:chOff x="3590885" y="1916861"/>
            <a:chExt cx="2044700" cy="2305051"/>
          </a:xfrm>
        </p:grpSpPr>
        <p:sp>
          <p:nvSpPr>
            <p:cNvPr id="58" name="Oval 9">
              <a:extLst>
                <a:ext uri="{FF2B5EF4-FFF2-40B4-BE49-F238E27FC236}">
                  <a16:creationId xmlns:a16="http://schemas.microsoft.com/office/drawing/2014/main" id="{BE8D7BDF-8DEB-63BC-0C47-AC76977907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90885" y="1916861"/>
              <a:ext cx="2044700" cy="2305051"/>
            </a:xfrm>
            <a:prstGeom prst="ellipse">
              <a:avLst/>
            </a:prstGeom>
            <a:solidFill>
              <a:srgbClr val="AC6816"/>
            </a:solidFill>
            <a:ln w="12700">
              <a:solidFill>
                <a:srgbClr val="323232">
                  <a:lumMod val="75000"/>
                  <a:lumOff val="25000"/>
                </a:srgbClr>
              </a:solidFill>
              <a:round/>
              <a:headEnd/>
              <a:tailEnd/>
            </a:ln>
          </p:spPr>
          <p:txBody>
            <a:bodyPr wrap="none" lIns="75453" tIns="37690" rIns="75453" bIns="37690" anchor="ctr"/>
            <a:lstStyle/>
            <a:p>
              <a:pPr marL="0" marR="0" lvl="0" indent="0" algn="l" defTabSz="9130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Times" charset="0"/>
                <a:ea typeface="ＭＳ Ｐゴシック" charset="0"/>
                <a:cs typeface="+mn-cs"/>
              </a:endParaRPr>
            </a:p>
          </p:txBody>
        </p:sp>
        <p:sp>
          <p:nvSpPr>
            <p:cNvPr id="59" name="Freeform 10">
              <a:extLst>
                <a:ext uri="{FF2B5EF4-FFF2-40B4-BE49-F238E27FC236}">
                  <a16:creationId xmlns:a16="http://schemas.microsoft.com/office/drawing/2014/main" id="{0F069C96-0E4C-EA7F-3078-170A1A24C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2172" y="2537041"/>
              <a:ext cx="1246188" cy="1540933"/>
            </a:xfrm>
            <a:custGeom>
              <a:avLst/>
              <a:gdLst>
                <a:gd name="T0" fmla="*/ 640 w 809"/>
                <a:gd name="T1" fmla="*/ 848 h 889"/>
                <a:gd name="T2" fmla="*/ 568 w 809"/>
                <a:gd name="T3" fmla="*/ 880 h 889"/>
                <a:gd name="T4" fmla="*/ 496 w 809"/>
                <a:gd name="T5" fmla="*/ 888 h 889"/>
                <a:gd name="T6" fmla="*/ 416 w 809"/>
                <a:gd name="T7" fmla="*/ 888 h 889"/>
                <a:gd name="T8" fmla="*/ 336 w 809"/>
                <a:gd name="T9" fmla="*/ 864 h 889"/>
                <a:gd name="T10" fmla="*/ 264 w 809"/>
                <a:gd name="T11" fmla="*/ 832 h 889"/>
                <a:gd name="T12" fmla="*/ 192 w 809"/>
                <a:gd name="T13" fmla="*/ 776 h 889"/>
                <a:gd name="T14" fmla="*/ 128 w 809"/>
                <a:gd name="T15" fmla="*/ 712 h 889"/>
                <a:gd name="T16" fmla="*/ 72 w 809"/>
                <a:gd name="T17" fmla="*/ 640 h 889"/>
                <a:gd name="T18" fmla="*/ 32 w 809"/>
                <a:gd name="T19" fmla="*/ 552 h 889"/>
                <a:gd name="T20" fmla="*/ 8 w 809"/>
                <a:gd name="T21" fmla="*/ 464 h 889"/>
                <a:gd name="T22" fmla="*/ 0 w 809"/>
                <a:gd name="T23" fmla="*/ 376 h 889"/>
                <a:gd name="T24" fmla="*/ 8 w 809"/>
                <a:gd name="T25" fmla="*/ 296 h 889"/>
                <a:gd name="T26" fmla="*/ 32 w 809"/>
                <a:gd name="T27" fmla="*/ 216 h 889"/>
                <a:gd name="T28" fmla="*/ 64 w 809"/>
                <a:gd name="T29" fmla="*/ 144 h 889"/>
                <a:gd name="T30" fmla="*/ 112 w 809"/>
                <a:gd name="T31" fmla="*/ 88 h 889"/>
                <a:gd name="T32" fmla="*/ 176 w 809"/>
                <a:gd name="T33" fmla="*/ 40 h 889"/>
                <a:gd name="T34" fmla="*/ 248 w 809"/>
                <a:gd name="T35" fmla="*/ 8 h 889"/>
                <a:gd name="T36" fmla="*/ 320 w 809"/>
                <a:gd name="T37" fmla="*/ 0 h 889"/>
                <a:gd name="T38" fmla="*/ 400 w 809"/>
                <a:gd name="T39" fmla="*/ 0 h 889"/>
                <a:gd name="T40" fmla="*/ 480 w 809"/>
                <a:gd name="T41" fmla="*/ 24 h 889"/>
                <a:gd name="T42" fmla="*/ 552 w 809"/>
                <a:gd name="T43" fmla="*/ 56 h 889"/>
                <a:gd name="T44" fmla="*/ 624 w 809"/>
                <a:gd name="T45" fmla="*/ 112 h 889"/>
                <a:gd name="T46" fmla="*/ 688 w 809"/>
                <a:gd name="T47" fmla="*/ 176 h 889"/>
                <a:gd name="T48" fmla="*/ 736 w 809"/>
                <a:gd name="T49" fmla="*/ 248 h 889"/>
                <a:gd name="T50" fmla="*/ 776 w 809"/>
                <a:gd name="T51" fmla="*/ 336 h 889"/>
                <a:gd name="T52" fmla="*/ 800 w 809"/>
                <a:gd name="T53" fmla="*/ 424 h 889"/>
                <a:gd name="T54" fmla="*/ 808 w 809"/>
                <a:gd name="T55" fmla="*/ 512 h 889"/>
                <a:gd name="T56" fmla="*/ 808 w 809"/>
                <a:gd name="T57" fmla="*/ 592 h 889"/>
                <a:gd name="T58" fmla="*/ 784 w 809"/>
                <a:gd name="T59" fmla="*/ 672 h 889"/>
                <a:gd name="T60" fmla="*/ 752 w 809"/>
                <a:gd name="T61" fmla="*/ 744 h 889"/>
                <a:gd name="T62" fmla="*/ 704 w 809"/>
                <a:gd name="T63" fmla="*/ 800 h 889"/>
                <a:gd name="T64" fmla="*/ 640 w 809"/>
                <a:gd name="T65" fmla="*/ 848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09" h="889">
                  <a:moveTo>
                    <a:pt x="640" y="848"/>
                  </a:moveTo>
                  <a:lnTo>
                    <a:pt x="568" y="880"/>
                  </a:lnTo>
                  <a:lnTo>
                    <a:pt x="496" y="888"/>
                  </a:lnTo>
                  <a:lnTo>
                    <a:pt x="416" y="888"/>
                  </a:lnTo>
                  <a:lnTo>
                    <a:pt x="336" y="864"/>
                  </a:lnTo>
                  <a:lnTo>
                    <a:pt x="264" y="832"/>
                  </a:lnTo>
                  <a:lnTo>
                    <a:pt x="192" y="776"/>
                  </a:lnTo>
                  <a:lnTo>
                    <a:pt x="128" y="712"/>
                  </a:lnTo>
                  <a:lnTo>
                    <a:pt x="72" y="640"/>
                  </a:lnTo>
                  <a:lnTo>
                    <a:pt x="32" y="552"/>
                  </a:lnTo>
                  <a:lnTo>
                    <a:pt x="8" y="464"/>
                  </a:lnTo>
                  <a:lnTo>
                    <a:pt x="0" y="376"/>
                  </a:lnTo>
                  <a:lnTo>
                    <a:pt x="8" y="296"/>
                  </a:lnTo>
                  <a:lnTo>
                    <a:pt x="32" y="216"/>
                  </a:lnTo>
                  <a:lnTo>
                    <a:pt x="64" y="144"/>
                  </a:lnTo>
                  <a:lnTo>
                    <a:pt x="112" y="88"/>
                  </a:lnTo>
                  <a:lnTo>
                    <a:pt x="176" y="40"/>
                  </a:lnTo>
                  <a:lnTo>
                    <a:pt x="248" y="8"/>
                  </a:lnTo>
                  <a:lnTo>
                    <a:pt x="320" y="0"/>
                  </a:lnTo>
                  <a:lnTo>
                    <a:pt x="400" y="0"/>
                  </a:lnTo>
                  <a:lnTo>
                    <a:pt x="480" y="24"/>
                  </a:lnTo>
                  <a:lnTo>
                    <a:pt x="552" y="56"/>
                  </a:lnTo>
                  <a:lnTo>
                    <a:pt x="624" y="112"/>
                  </a:lnTo>
                  <a:lnTo>
                    <a:pt x="688" y="176"/>
                  </a:lnTo>
                  <a:lnTo>
                    <a:pt x="736" y="248"/>
                  </a:lnTo>
                  <a:lnTo>
                    <a:pt x="776" y="336"/>
                  </a:lnTo>
                  <a:lnTo>
                    <a:pt x="800" y="424"/>
                  </a:lnTo>
                  <a:lnTo>
                    <a:pt x="808" y="512"/>
                  </a:lnTo>
                  <a:lnTo>
                    <a:pt x="808" y="592"/>
                  </a:lnTo>
                  <a:lnTo>
                    <a:pt x="784" y="672"/>
                  </a:lnTo>
                  <a:lnTo>
                    <a:pt x="752" y="744"/>
                  </a:lnTo>
                  <a:lnTo>
                    <a:pt x="704" y="800"/>
                  </a:lnTo>
                  <a:lnTo>
                    <a:pt x="640" y="848"/>
                  </a:lnTo>
                </a:path>
              </a:pathLst>
            </a:custGeom>
            <a:gradFill flip="none" rotWithShape="1">
              <a:gsLst>
                <a:gs pos="0">
                  <a:srgbClr val="FFFFFF"/>
                </a:gs>
                <a:gs pos="100000">
                  <a:srgbClr val="DADADA">
                    <a:lumMod val="50000"/>
                  </a:srgbClr>
                </a:gs>
              </a:gsLst>
              <a:path path="rect">
                <a:fillToRect l="50000" t="50000" r="50000" b="50000"/>
              </a:path>
              <a:tileRect/>
            </a:gradFill>
            <a:ln w="12700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75453" tIns="37690" rIns="75453" bIns="37690"/>
            <a:lstStyle/>
            <a:p>
              <a:pPr marL="0" marR="0" lvl="0" indent="0" algn="l" defTabSz="9130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Times" charset="0"/>
                <a:ea typeface="ＭＳ Ｐゴシック" charset="0"/>
                <a:cs typeface="+mn-cs"/>
              </a:endParaRPr>
            </a:p>
          </p:txBody>
        </p:sp>
        <p:sp>
          <p:nvSpPr>
            <p:cNvPr id="60" name="Freeform 11">
              <a:extLst>
                <a:ext uri="{FF2B5EF4-FFF2-40B4-BE49-F238E27FC236}">
                  <a16:creationId xmlns:a16="http://schemas.microsoft.com/office/drawing/2014/main" id="{A2E536BC-55E3-8521-9583-163A7DF11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0485" y="2105237"/>
              <a:ext cx="1270000" cy="1665816"/>
            </a:xfrm>
            <a:custGeom>
              <a:avLst/>
              <a:gdLst>
                <a:gd name="T0" fmla="*/ 552 w 825"/>
                <a:gd name="T1" fmla="*/ 408 h 961"/>
                <a:gd name="T2" fmla="*/ 528 w 825"/>
                <a:gd name="T3" fmla="*/ 368 h 961"/>
                <a:gd name="T4" fmla="*/ 496 w 825"/>
                <a:gd name="T5" fmla="*/ 328 h 961"/>
                <a:gd name="T6" fmla="*/ 464 w 825"/>
                <a:gd name="T7" fmla="*/ 296 h 961"/>
                <a:gd name="T8" fmla="*/ 424 w 825"/>
                <a:gd name="T9" fmla="*/ 272 h 961"/>
                <a:gd name="T10" fmla="*/ 384 w 825"/>
                <a:gd name="T11" fmla="*/ 248 h 961"/>
                <a:gd name="T12" fmla="*/ 344 w 825"/>
                <a:gd name="T13" fmla="*/ 224 h 961"/>
                <a:gd name="T14" fmla="*/ 296 w 825"/>
                <a:gd name="T15" fmla="*/ 216 h 961"/>
                <a:gd name="T16" fmla="*/ 256 w 825"/>
                <a:gd name="T17" fmla="*/ 216 h 961"/>
                <a:gd name="T18" fmla="*/ 208 w 825"/>
                <a:gd name="T19" fmla="*/ 208 h 961"/>
                <a:gd name="T20" fmla="*/ 160 w 825"/>
                <a:gd name="T21" fmla="*/ 200 h 961"/>
                <a:gd name="T22" fmla="*/ 112 w 825"/>
                <a:gd name="T23" fmla="*/ 192 h 961"/>
                <a:gd name="T24" fmla="*/ 72 w 825"/>
                <a:gd name="T25" fmla="*/ 176 h 961"/>
                <a:gd name="T26" fmla="*/ 32 w 825"/>
                <a:gd name="T27" fmla="*/ 160 h 961"/>
                <a:gd name="T28" fmla="*/ 16 w 825"/>
                <a:gd name="T29" fmla="*/ 136 h 961"/>
                <a:gd name="T30" fmla="*/ 0 w 825"/>
                <a:gd name="T31" fmla="*/ 112 h 961"/>
                <a:gd name="T32" fmla="*/ 16 w 825"/>
                <a:gd name="T33" fmla="*/ 88 h 961"/>
                <a:gd name="T34" fmla="*/ 40 w 825"/>
                <a:gd name="T35" fmla="*/ 40 h 961"/>
                <a:gd name="T36" fmla="*/ 80 w 825"/>
                <a:gd name="T37" fmla="*/ 16 h 961"/>
                <a:gd name="T38" fmla="*/ 104 w 825"/>
                <a:gd name="T39" fmla="*/ 8 h 961"/>
                <a:gd name="T40" fmla="*/ 128 w 825"/>
                <a:gd name="T41" fmla="*/ 0 h 961"/>
                <a:gd name="T42" fmla="*/ 168 w 825"/>
                <a:gd name="T43" fmla="*/ 0 h 961"/>
                <a:gd name="T44" fmla="*/ 224 w 825"/>
                <a:gd name="T45" fmla="*/ 0 h 961"/>
                <a:gd name="T46" fmla="*/ 288 w 825"/>
                <a:gd name="T47" fmla="*/ 0 h 961"/>
                <a:gd name="T48" fmla="*/ 352 w 825"/>
                <a:gd name="T49" fmla="*/ 16 h 961"/>
                <a:gd name="T50" fmla="*/ 424 w 825"/>
                <a:gd name="T51" fmla="*/ 40 h 961"/>
                <a:gd name="T52" fmla="*/ 496 w 825"/>
                <a:gd name="T53" fmla="*/ 72 h 961"/>
                <a:gd name="T54" fmla="*/ 568 w 825"/>
                <a:gd name="T55" fmla="*/ 112 h 961"/>
                <a:gd name="T56" fmla="*/ 640 w 825"/>
                <a:gd name="T57" fmla="*/ 160 h 961"/>
                <a:gd name="T58" fmla="*/ 696 w 825"/>
                <a:gd name="T59" fmla="*/ 232 h 961"/>
                <a:gd name="T60" fmla="*/ 752 w 825"/>
                <a:gd name="T61" fmla="*/ 304 h 961"/>
                <a:gd name="T62" fmla="*/ 792 w 825"/>
                <a:gd name="T63" fmla="*/ 384 h 961"/>
                <a:gd name="T64" fmla="*/ 816 w 825"/>
                <a:gd name="T65" fmla="*/ 464 h 961"/>
                <a:gd name="T66" fmla="*/ 824 w 825"/>
                <a:gd name="T67" fmla="*/ 536 h 961"/>
                <a:gd name="T68" fmla="*/ 824 w 825"/>
                <a:gd name="T69" fmla="*/ 600 h 961"/>
                <a:gd name="T70" fmla="*/ 816 w 825"/>
                <a:gd name="T71" fmla="*/ 664 h 961"/>
                <a:gd name="T72" fmla="*/ 800 w 825"/>
                <a:gd name="T73" fmla="*/ 720 h 961"/>
                <a:gd name="T74" fmla="*/ 776 w 825"/>
                <a:gd name="T75" fmla="*/ 776 h 961"/>
                <a:gd name="T76" fmla="*/ 752 w 825"/>
                <a:gd name="T77" fmla="*/ 824 h 961"/>
                <a:gd name="T78" fmla="*/ 728 w 825"/>
                <a:gd name="T79" fmla="*/ 864 h 961"/>
                <a:gd name="T80" fmla="*/ 712 w 825"/>
                <a:gd name="T81" fmla="*/ 896 h 961"/>
                <a:gd name="T82" fmla="*/ 696 w 825"/>
                <a:gd name="T83" fmla="*/ 920 h 961"/>
                <a:gd name="T84" fmla="*/ 680 w 825"/>
                <a:gd name="T85" fmla="*/ 944 h 961"/>
                <a:gd name="T86" fmla="*/ 664 w 825"/>
                <a:gd name="T87" fmla="*/ 952 h 961"/>
                <a:gd name="T88" fmla="*/ 648 w 825"/>
                <a:gd name="T89" fmla="*/ 960 h 961"/>
                <a:gd name="T90" fmla="*/ 632 w 825"/>
                <a:gd name="T91" fmla="*/ 960 h 961"/>
                <a:gd name="T92" fmla="*/ 608 w 825"/>
                <a:gd name="T93" fmla="*/ 960 h 961"/>
                <a:gd name="T94" fmla="*/ 576 w 825"/>
                <a:gd name="T95" fmla="*/ 944 h 961"/>
                <a:gd name="T96" fmla="*/ 560 w 825"/>
                <a:gd name="T97" fmla="*/ 920 h 961"/>
                <a:gd name="T98" fmla="*/ 544 w 825"/>
                <a:gd name="T99" fmla="*/ 888 h 961"/>
                <a:gd name="T100" fmla="*/ 536 w 825"/>
                <a:gd name="T101" fmla="*/ 848 h 961"/>
                <a:gd name="T102" fmla="*/ 528 w 825"/>
                <a:gd name="T103" fmla="*/ 808 h 961"/>
                <a:gd name="T104" fmla="*/ 536 w 825"/>
                <a:gd name="T105" fmla="*/ 768 h 961"/>
                <a:gd name="T106" fmla="*/ 544 w 825"/>
                <a:gd name="T107" fmla="*/ 728 h 961"/>
                <a:gd name="T108" fmla="*/ 568 w 825"/>
                <a:gd name="T109" fmla="*/ 696 h 961"/>
                <a:gd name="T110" fmla="*/ 584 w 825"/>
                <a:gd name="T111" fmla="*/ 656 h 961"/>
                <a:gd name="T112" fmla="*/ 592 w 825"/>
                <a:gd name="T113" fmla="*/ 624 h 961"/>
                <a:gd name="T114" fmla="*/ 600 w 825"/>
                <a:gd name="T115" fmla="*/ 592 h 961"/>
                <a:gd name="T116" fmla="*/ 600 w 825"/>
                <a:gd name="T117" fmla="*/ 560 h 961"/>
                <a:gd name="T118" fmla="*/ 584 w 825"/>
                <a:gd name="T119" fmla="*/ 488 h 961"/>
                <a:gd name="T120" fmla="*/ 552 w 825"/>
                <a:gd name="T121" fmla="*/ 408 h 9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25" h="961">
                  <a:moveTo>
                    <a:pt x="552" y="408"/>
                  </a:moveTo>
                  <a:lnTo>
                    <a:pt x="528" y="368"/>
                  </a:lnTo>
                  <a:lnTo>
                    <a:pt x="496" y="328"/>
                  </a:lnTo>
                  <a:lnTo>
                    <a:pt x="464" y="296"/>
                  </a:lnTo>
                  <a:lnTo>
                    <a:pt x="424" y="272"/>
                  </a:lnTo>
                  <a:lnTo>
                    <a:pt x="384" y="248"/>
                  </a:lnTo>
                  <a:lnTo>
                    <a:pt x="344" y="224"/>
                  </a:lnTo>
                  <a:lnTo>
                    <a:pt x="296" y="216"/>
                  </a:lnTo>
                  <a:lnTo>
                    <a:pt x="256" y="216"/>
                  </a:lnTo>
                  <a:lnTo>
                    <a:pt x="208" y="208"/>
                  </a:lnTo>
                  <a:lnTo>
                    <a:pt x="160" y="200"/>
                  </a:lnTo>
                  <a:lnTo>
                    <a:pt x="112" y="192"/>
                  </a:lnTo>
                  <a:lnTo>
                    <a:pt x="72" y="176"/>
                  </a:lnTo>
                  <a:lnTo>
                    <a:pt x="32" y="160"/>
                  </a:lnTo>
                  <a:lnTo>
                    <a:pt x="16" y="136"/>
                  </a:lnTo>
                  <a:lnTo>
                    <a:pt x="0" y="112"/>
                  </a:lnTo>
                  <a:lnTo>
                    <a:pt x="16" y="88"/>
                  </a:lnTo>
                  <a:lnTo>
                    <a:pt x="40" y="40"/>
                  </a:lnTo>
                  <a:lnTo>
                    <a:pt x="80" y="16"/>
                  </a:lnTo>
                  <a:lnTo>
                    <a:pt x="104" y="8"/>
                  </a:lnTo>
                  <a:lnTo>
                    <a:pt x="128" y="0"/>
                  </a:lnTo>
                  <a:lnTo>
                    <a:pt x="168" y="0"/>
                  </a:lnTo>
                  <a:lnTo>
                    <a:pt x="224" y="0"/>
                  </a:lnTo>
                  <a:lnTo>
                    <a:pt x="288" y="0"/>
                  </a:lnTo>
                  <a:lnTo>
                    <a:pt x="352" y="16"/>
                  </a:lnTo>
                  <a:lnTo>
                    <a:pt x="424" y="40"/>
                  </a:lnTo>
                  <a:lnTo>
                    <a:pt x="496" y="72"/>
                  </a:lnTo>
                  <a:lnTo>
                    <a:pt x="568" y="112"/>
                  </a:lnTo>
                  <a:lnTo>
                    <a:pt x="640" y="160"/>
                  </a:lnTo>
                  <a:lnTo>
                    <a:pt x="696" y="232"/>
                  </a:lnTo>
                  <a:lnTo>
                    <a:pt x="752" y="304"/>
                  </a:lnTo>
                  <a:lnTo>
                    <a:pt x="792" y="384"/>
                  </a:lnTo>
                  <a:lnTo>
                    <a:pt x="816" y="464"/>
                  </a:lnTo>
                  <a:lnTo>
                    <a:pt x="824" y="536"/>
                  </a:lnTo>
                  <a:lnTo>
                    <a:pt x="824" y="600"/>
                  </a:lnTo>
                  <a:lnTo>
                    <a:pt x="816" y="664"/>
                  </a:lnTo>
                  <a:lnTo>
                    <a:pt x="800" y="720"/>
                  </a:lnTo>
                  <a:lnTo>
                    <a:pt x="776" y="776"/>
                  </a:lnTo>
                  <a:lnTo>
                    <a:pt x="752" y="824"/>
                  </a:lnTo>
                  <a:lnTo>
                    <a:pt x="728" y="864"/>
                  </a:lnTo>
                  <a:lnTo>
                    <a:pt x="712" y="896"/>
                  </a:lnTo>
                  <a:lnTo>
                    <a:pt x="696" y="920"/>
                  </a:lnTo>
                  <a:lnTo>
                    <a:pt x="680" y="944"/>
                  </a:lnTo>
                  <a:lnTo>
                    <a:pt x="664" y="952"/>
                  </a:lnTo>
                  <a:lnTo>
                    <a:pt x="648" y="960"/>
                  </a:lnTo>
                  <a:lnTo>
                    <a:pt x="632" y="960"/>
                  </a:lnTo>
                  <a:lnTo>
                    <a:pt x="608" y="960"/>
                  </a:lnTo>
                  <a:lnTo>
                    <a:pt x="576" y="944"/>
                  </a:lnTo>
                  <a:lnTo>
                    <a:pt x="560" y="920"/>
                  </a:lnTo>
                  <a:lnTo>
                    <a:pt x="544" y="888"/>
                  </a:lnTo>
                  <a:lnTo>
                    <a:pt x="536" y="848"/>
                  </a:lnTo>
                  <a:lnTo>
                    <a:pt x="528" y="808"/>
                  </a:lnTo>
                  <a:lnTo>
                    <a:pt x="536" y="768"/>
                  </a:lnTo>
                  <a:lnTo>
                    <a:pt x="544" y="728"/>
                  </a:lnTo>
                  <a:lnTo>
                    <a:pt x="568" y="696"/>
                  </a:lnTo>
                  <a:lnTo>
                    <a:pt x="584" y="656"/>
                  </a:lnTo>
                  <a:lnTo>
                    <a:pt x="592" y="624"/>
                  </a:lnTo>
                  <a:lnTo>
                    <a:pt x="600" y="592"/>
                  </a:lnTo>
                  <a:lnTo>
                    <a:pt x="600" y="560"/>
                  </a:lnTo>
                  <a:lnTo>
                    <a:pt x="584" y="488"/>
                  </a:lnTo>
                  <a:lnTo>
                    <a:pt x="552" y="408"/>
                  </a:lnTo>
                </a:path>
              </a:pathLst>
            </a:custGeom>
            <a:solidFill>
              <a:srgbClr val="FAFD00"/>
            </a:solidFill>
            <a:ln w="12700" cap="rnd" cmpd="sng">
              <a:solidFill>
                <a:srgbClr val="FAFD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75453" tIns="37690" rIns="75453" bIns="37690"/>
            <a:lstStyle/>
            <a:p>
              <a:pPr marL="0" marR="0" lvl="0" indent="0" algn="l" defTabSz="9130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Times" charset="0"/>
                <a:ea typeface="ＭＳ Ｐゴシック" charset="0"/>
                <a:cs typeface="+mn-cs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250F77CD-38E1-CEE8-BD72-48674DEF68FF}"/>
                </a:ext>
              </a:extLst>
            </p:cNvPr>
            <p:cNvSpPr/>
            <p:nvPr/>
          </p:nvSpPr>
          <p:spPr>
            <a:xfrm>
              <a:off x="4534959" y="2428981"/>
              <a:ext cx="128147" cy="712415"/>
            </a:xfrm>
            <a:prstGeom prst="rect">
              <a:avLst/>
            </a:prstGeom>
            <a:noFill/>
          </p:spPr>
          <p:txBody>
            <a:bodyPr wrap="none" lIns="75810" tIns="37887" rIns="75810" bIns="37887">
              <a:spAutoFit/>
            </a:bodyPr>
            <a:lstStyle/>
            <a:p>
              <a:pPr marL="0" marR="0" lvl="0" indent="0" algn="ctr" defTabSz="9130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500" b="0" i="0" u="none" strike="noStrike" kern="0" cap="none" spc="0" normalizeH="0" baseline="0" noProof="0" dirty="0">
                <a:ln w="12700">
                  <a:solidFill>
                    <a:srgbClr val="FAFD00">
                      <a:satMod val="155000"/>
                    </a:srgbClr>
                  </a:solidFill>
                  <a:prstDash val="solid"/>
                </a:ln>
                <a:solidFill>
                  <a:srgbClr val="FFFFFF">
                    <a:lumMod val="50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/>
                <a:ea typeface="ＭＳ Ｐゴシック" charset="0"/>
                <a:cs typeface="+mn-cs"/>
              </a:endParaRPr>
            </a:p>
          </p:txBody>
        </p:sp>
      </p:grpSp>
      <p:sp>
        <p:nvSpPr>
          <p:cNvPr id="66" name="Text Box 22">
            <a:extLst>
              <a:ext uri="{FF2B5EF4-FFF2-40B4-BE49-F238E27FC236}">
                <a16:creationId xmlns:a16="http://schemas.microsoft.com/office/drawing/2014/main" id="{3BCCF049-44C6-72D7-DC1D-656BC81A6F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945" y="4157250"/>
            <a:ext cx="6840000" cy="403704"/>
          </a:xfrm>
          <a:prstGeom prst="rect">
            <a:avLst/>
          </a:prstGeom>
          <a:solidFill>
            <a:srgbClr val="0069AA"/>
          </a:solidFill>
          <a:ln w="635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0903" tIns="50421" rIns="100903" bIns="50421">
            <a:spAutoFit/>
          </a:bodyPr>
          <a:lstStyle/>
          <a:p>
            <a:pPr marL="0" marR="0" lvl="0" indent="0" algn="ctr" defTabSz="1217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9 RFs accounted for 90% of MI in men and 94% in women</a:t>
            </a:r>
          </a:p>
        </p:txBody>
      </p:sp>
      <p:sp>
        <p:nvSpPr>
          <p:cNvPr id="67" name="Text Box 22">
            <a:extLst>
              <a:ext uri="{FF2B5EF4-FFF2-40B4-BE49-F238E27FC236}">
                <a16:creationId xmlns:a16="http://schemas.microsoft.com/office/drawing/2014/main" id="{8CFCDDD2-75DF-C8AF-BA06-0923BAD451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8026" y="4157250"/>
            <a:ext cx="4040777" cy="403704"/>
          </a:xfrm>
          <a:prstGeom prst="rect">
            <a:avLst/>
          </a:prstGeom>
          <a:solidFill>
            <a:srgbClr val="62C17A"/>
          </a:solidFill>
          <a:ln w="635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100903" tIns="50421" rIns="100903" bIns="50421">
            <a:spAutoFit/>
          </a:bodyPr>
          <a:lstStyle/>
          <a:p>
            <a:pPr marL="0" marR="0" lvl="0" indent="0" algn="ctr" defTabSz="1217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Clinical Events</a:t>
            </a:r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7AA0E436-485B-EF44-8F7A-902425A37DA1}"/>
              </a:ext>
            </a:extLst>
          </p:cNvPr>
          <p:cNvCxnSpPr/>
          <p:nvPr/>
        </p:nvCxnSpPr>
        <p:spPr bwMode="auto">
          <a:xfrm flipV="1">
            <a:off x="10210803" y="4792442"/>
            <a:ext cx="13680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323232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8" name="Rectangle 3">
            <a:extLst>
              <a:ext uri="{FF2B5EF4-FFF2-40B4-BE49-F238E27FC236}">
                <a16:creationId xmlns:a16="http://schemas.microsoft.com/office/drawing/2014/main" id="{0BCD9145-F99D-0C9A-9D25-F3B90826A7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8642" y="5062169"/>
            <a:ext cx="412727" cy="32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70117" tIns="28042" rIns="70117" bIns="28042">
            <a:spAutoFit/>
          </a:bodyPr>
          <a:lstStyle/>
          <a:p>
            <a:pPr marL="0" marR="0" lvl="0" indent="0" algn="ctr" defTabSz="1217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30</a:t>
            </a:r>
          </a:p>
        </p:txBody>
      </p:sp>
      <p:sp>
        <p:nvSpPr>
          <p:cNvPr id="64" name="Line 8">
            <a:extLst>
              <a:ext uri="{FF2B5EF4-FFF2-40B4-BE49-F238E27FC236}">
                <a16:creationId xmlns:a16="http://schemas.microsoft.com/office/drawing/2014/main" id="{522CF573-33AC-14DB-815C-43B858540B38}"/>
              </a:ext>
            </a:extLst>
          </p:cNvPr>
          <p:cNvSpPr>
            <a:spLocks noChangeShapeType="1"/>
          </p:cNvSpPr>
          <p:nvPr/>
        </p:nvSpPr>
        <p:spPr bwMode="auto">
          <a:xfrm>
            <a:off x="5277159" y="4780752"/>
            <a:ext cx="0" cy="164507"/>
          </a:xfrm>
          <a:prstGeom prst="line">
            <a:avLst/>
          </a:prstGeom>
          <a:noFill/>
          <a:ln w="38100">
            <a:solidFill>
              <a:srgbClr val="32323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00903" tIns="50421" rIns="100903" bIns="50421" anchor="ctr"/>
          <a:lstStyle/>
          <a:p>
            <a:pPr marL="0" marR="0" lvl="0" indent="0" algn="l" defTabSz="1217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" charset="0"/>
              <a:ea typeface="ＭＳ Ｐゴシック" charset="0"/>
              <a:cs typeface="+mn-cs"/>
            </a:endParaRPr>
          </a:p>
        </p:txBody>
      </p:sp>
      <p:sp>
        <p:nvSpPr>
          <p:cNvPr id="65" name="Rectangle 4">
            <a:extLst>
              <a:ext uri="{FF2B5EF4-FFF2-40B4-BE49-F238E27FC236}">
                <a16:creationId xmlns:a16="http://schemas.microsoft.com/office/drawing/2014/main" id="{EB854860-C8A3-9FF1-5B63-64D182A3D4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1236" y="5062169"/>
            <a:ext cx="412727" cy="32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70117" tIns="28042" rIns="70117" bIns="28042">
            <a:spAutoFit/>
          </a:bodyPr>
          <a:lstStyle/>
          <a:p>
            <a:pPr marL="0" marR="0" lvl="0" indent="0" algn="ctr" defTabSz="1217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50</a:t>
            </a:r>
          </a:p>
        </p:txBody>
      </p:sp>
      <p:sp>
        <p:nvSpPr>
          <p:cNvPr id="68" name="Line 9">
            <a:extLst>
              <a:ext uri="{FF2B5EF4-FFF2-40B4-BE49-F238E27FC236}">
                <a16:creationId xmlns:a16="http://schemas.microsoft.com/office/drawing/2014/main" id="{18ADD2E3-1AFE-0E8A-4B6F-E125F681ACB7}"/>
              </a:ext>
            </a:extLst>
          </p:cNvPr>
          <p:cNvSpPr>
            <a:spLocks noChangeShapeType="1"/>
          </p:cNvSpPr>
          <p:nvPr/>
        </p:nvSpPr>
        <p:spPr bwMode="auto">
          <a:xfrm>
            <a:off x="7679773" y="4806152"/>
            <a:ext cx="0" cy="164507"/>
          </a:xfrm>
          <a:prstGeom prst="line">
            <a:avLst/>
          </a:prstGeom>
          <a:noFill/>
          <a:ln w="38100">
            <a:solidFill>
              <a:srgbClr val="32323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00903" tIns="50421" rIns="100903" bIns="50421" anchor="ctr"/>
          <a:lstStyle/>
          <a:p>
            <a:pPr marL="0" marR="0" lvl="0" indent="0" algn="l" defTabSz="1217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" charset="0"/>
              <a:ea typeface="ＭＳ Ｐゴシック" charset="0"/>
              <a:cs typeface="+mn-cs"/>
            </a:endParaRPr>
          </a:p>
        </p:txBody>
      </p:sp>
      <p:sp>
        <p:nvSpPr>
          <p:cNvPr id="69" name="Rectangle 3">
            <a:extLst>
              <a:ext uri="{FF2B5EF4-FFF2-40B4-BE49-F238E27FC236}">
                <a16:creationId xmlns:a16="http://schemas.microsoft.com/office/drawing/2014/main" id="{FEAC4E0A-E17F-CB11-BC74-A1174474A6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6002" y="5062169"/>
            <a:ext cx="412727" cy="32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70117" tIns="28042" rIns="70117" bIns="28042">
            <a:spAutoFit/>
          </a:bodyPr>
          <a:lstStyle/>
          <a:p>
            <a:pPr marL="0" marR="0" lvl="0" indent="0" algn="ctr" defTabSz="1217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10</a:t>
            </a:r>
          </a:p>
        </p:txBody>
      </p:sp>
      <p:sp>
        <p:nvSpPr>
          <p:cNvPr id="71" name="Line 8">
            <a:extLst>
              <a:ext uri="{FF2B5EF4-FFF2-40B4-BE49-F238E27FC236}">
                <a16:creationId xmlns:a16="http://schemas.microsoft.com/office/drawing/2014/main" id="{B8E2F6BC-0992-8ECB-DF7B-CF0C8AAA34CE}"/>
              </a:ext>
            </a:extLst>
          </p:cNvPr>
          <p:cNvSpPr>
            <a:spLocks noChangeShapeType="1"/>
          </p:cNvSpPr>
          <p:nvPr/>
        </p:nvSpPr>
        <p:spPr bwMode="auto">
          <a:xfrm>
            <a:off x="2874519" y="4780752"/>
            <a:ext cx="0" cy="164507"/>
          </a:xfrm>
          <a:prstGeom prst="line">
            <a:avLst/>
          </a:prstGeom>
          <a:noFill/>
          <a:ln w="38100">
            <a:solidFill>
              <a:srgbClr val="32323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00903" tIns="50421" rIns="100903" bIns="50421" anchor="ctr"/>
          <a:lstStyle/>
          <a:p>
            <a:pPr marL="0" marR="0" lvl="0" indent="0" algn="l" defTabSz="1217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" charset="0"/>
              <a:ea typeface="ＭＳ Ｐゴシック" charset="0"/>
              <a:cs typeface="+mn-cs"/>
            </a:endParaRPr>
          </a:p>
        </p:txBody>
      </p:sp>
      <p:sp>
        <p:nvSpPr>
          <p:cNvPr id="2" name="Title 7">
            <a:extLst>
              <a:ext uri="{FF2B5EF4-FFF2-40B4-BE49-F238E27FC236}">
                <a16:creationId xmlns:a16="http://schemas.microsoft.com/office/drawing/2014/main" id="{00492A54-A771-7CCB-AB44-F71582D46574}"/>
              </a:ext>
            </a:extLst>
          </p:cNvPr>
          <p:cNvSpPr txBox="1">
            <a:spLocks/>
          </p:cNvSpPr>
          <p:nvPr/>
        </p:nvSpPr>
        <p:spPr>
          <a:xfrm>
            <a:off x="0" y="39520"/>
            <a:ext cx="12192000" cy="74266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9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</a:rPr>
              <a:t>CVD | Investing in your arteries for future gain</a:t>
            </a:r>
          </a:p>
        </p:txBody>
      </p:sp>
    </p:spTree>
    <p:extLst>
      <p:ext uri="{BB962C8B-B14F-4D97-AF65-F5344CB8AC3E}">
        <p14:creationId xmlns:p14="http://schemas.microsoft.com/office/powerpoint/2010/main" val="3670466653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7">
            <a:extLst>
              <a:ext uri="{FF2B5EF4-FFF2-40B4-BE49-F238E27FC236}">
                <a16:creationId xmlns:a16="http://schemas.microsoft.com/office/drawing/2014/main" id="{4F5EF4D7-2989-8624-8922-523D00A9C300}"/>
              </a:ext>
            </a:extLst>
          </p:cNvPr>
          <p:cNvSpPr txBox="1">
            <a:spLocks/>
          </p:cNvSpPr>
          <p:nvPr/>
        </p:nvSpPr>
        <p:spPr>
          <a:xfrm>
            <a:off x="746976" y="129496"/>
            <a:ext cx="10663708" cy="742667"/>
          </a:xfrm>
          <a:prstGeom prst="rect">
            <a:avLst/>
          </a:prstGeom>
        </p:spPr>
        <p:txBody>
          <a:bodyPr vert="horz" lIns="0" tIns="0" rIns="0" bIns="0" rtlCol="0" anchor="ctr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</a:rPr>
              <a:t>Very High Prevalence of Nonoptimal Traditional Risk Factors Prior to Cardiovascular Disease Events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5951CF6-9970-BD21-50E1-B11C59731C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4609322"/>
              </p:ext>
            </p:extLst>
          </p:nvPr>
        </p:nvGraphicFramePr>
        <p:xfrm>
          <a:off x="331942" y="936558"/>
          <a:ext cx="11571796" cy="54463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01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70734">
                  <a:extLst>
                    <a:ext uri="{9D8B030D-6E8A-4147-A177-3AD203B41FA5}">
                      <a16:colId xmlns:a16="http://schemas.microsoft.com/office/drawing/2014/main" val="1060911396"/>
                    </a:ext>
                  </a:extLst>
                </a:gridCol>
              </a:tblGrid>
              <a:tr h="40635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Does CVD frequently occur without preceding non-optimal traditional risk factors?</a:t>
                      </a:r>
                    </a:p>
                  </a:txBody>
                  <a:tcPr marL="68580" marR="68580" marT="34283" marB="34283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196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000"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68580" marR="68580" marT="34283" marB="34283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A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966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Given the near-universal presence of ≧1 non-optimal traditional RF prior to any CVD, CVD events rarely occur in the absence of antecedent non-optimal traditional RFs, highlighting the importance of greater and earlier lowering of modifiable RFs</a:t>
                      </a:r>
                      <a:endParaRPr kumimoji="0" lang="en-GB" sz="24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69AA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34283" marB="34283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C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DF259683-993B-265D-E66B-17D4AA6A9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5735" y="1470114"/>
            <a:ext cx="7772400" cy="4709423"/>
          </a:xfrm>
          <a:prstGeom prst="rect">
            <a:avLst/>
          </a:prstGeom>
        </p:spPr>
      </p:pic>
      <p:sp>
        <p:nvSpPr>
          <p:cNvPr id="7" name="Rectangle 500">
            <a:extLst>
              <a:ext uri="{FF2B5EF4-FFF2-40B4-BE49-F238E27FC236}">
                <a16:creationId xmlns:a16="http://schemas.microsoft.com/office/drawing/2014/main" id="{A028396B-EF66-21B1-A863-1A2A484F5A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79" y="6586632"/>
            <a:ext cx="11737975" cy="17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46967" indent="-446967" algn="r" defTabSz="913040">
              <a:tabLst>
                <a:tab pos="356714" algn="l"/>
              </a:tabLst>
              <a:defRPr/>
            </a:pPr>
            <a:r>
              <a:rPr lang="en-GB" altLang="en-US" sz="1150" i="1" dirty="0">
                <a:solidFill>
                  <a:srgbClr val="FFFFFF"/>
                </a:solidFill>
                <a:latin typeface="Arial" panose="020B0604020202020204"/>
                <a:ea typeface="ＭＳ Ｐゴシック" charset="0"/>
              </a:rPr>
              <a:t>Source: </a:t>
            </a:r>
            <a:r>
              <a:rPr lang="en-GB" sz="1150" i="1" dirty="0">
                <a:solidFill>
                  <a:srgbClr val="FFFFFF"/>
                </a:solidFill>
                <a:latin typeface="Arial" panose="020B0604020202020204"/>
                <a:ea typeface="ＭＳ Ｐゴシック" charset="0"/>
              </a:rPr>
              <a:t>Lee </a:t>
            </a:r>
            <a:r>
              <a:rPr lang="en-GB" sz="1150" i="1" dirty="0" err="1">
                <a:solidFill>
                  <a:srgbClr val="FFFFFF"/>
                </a:solidFill>
                <a:latin typeface="Arial" panose="020B0604020202020204"/>
                <a:ea typeface="ＭＳ Ｐゴシック" charset="0"/>
              </a:rPr>
              <a:t>H,et</a:t>
            </a:r>
            <a:r>
              <a:rPr lang="en-GB" sz="1150" i="1" dirty="0">
                <a:solidFill>
                  <a:srgbClr val="FFFFFF"/>
                </a:solidFill>
                <a:latin typeface="Arial" panose="020B0604020202020204"/>
                <a:ea typeface="ＭＳ Ｐゴシック" charset="0"/>
              </a:rPr>
              <a:t> al.JACC.2025;86(14):1017–1029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F8710C-34D7-5ED6-2AEE-BFE28497F7BE}"/>
              </a:ext>
            </a:extLst>
          </p:cNvPr>
          <p:cNvSpPr txBox="1"/>
          <p:nvPr/>
        </p:nvSpPr>
        <p:spPr>
          <a:xfrm>
            <a:off x="436482" y="3007749"/>
            <a:ext cx="395263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i="0" u="none" strike="noStrike" dirty="0">
                <a:solidFill>
                  <a:srgbClr val="C00000"/>
                </a:solidFill>
                <a:effectLst/>
                <a:latin typeface="BlinkMacSystemFont"/>
              </a:rPr>
              <a:t>Korean National Health Insurance Service</a:t>
            </a:r>
            <a:endParaRPr lang="en-GB" sz="1100" b="1" dirty="0">
              <a:solidFill>
                <a:srgbClr val="C0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56A3AE-B1EA-280B-5A05-B1E0D4AE732E}"/>
              </a:ext>
            </a:extLst>
          </p:cNvPr>
          <p:cNvSpPr txBox="1"/>
          <p:nvPr/>
        </p:nvSpPr>
        <p:spPr>
          <a:xfrm>
            <a:off x="4475182" y="3007749"/>
            <a:ext cx="372219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b="1" dirty="0">
                <a:solidFill>
                  <a:srgbClr val="C00000"/>
                </a:solidFill>
                <a:latin typeface="BlinkMacSystemFont"/>
              </a:rPr>
              <a:t>Multi-Ethnic Study of Atherosclerosis</a:t>
            </a:r>
            <a:endParaRPr lang="en-GB" sz="1100" b="1" dirty="0">
              <a:solidFill>
                <a:srgbClr val="C00000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AC30E4E-46B9-A35A-535C-A7C21512D4A7}"/>
              </a:ext>
            </a:extLst>
          </p:cNvPr>
          <p:cNvCxnSpPr>
            <a:endCxn id="9" idx="3"/>
          </p:cNvCxnSpPr>
          <p:nvPr/>
        </p:nvCxnSpPr>
        <p:spPr bwMode="auto">
          <a:xfrm>
            <a:off x="4389120" y="1624405"/>
            <a:ext cx="0" cy="151414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814705722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7">
            <a:extLst>
              <a:ext uri="{FF2B5EF4-FFF2-40B4-BE49-F238E27FC236}">
                <a16:creationId xmlns:a16="http://schemas.microsoft.com/office/drawing/2014/main" id="{6680C0C6-80A9-CBC0-9B51-24FDA3775B65}"/>
              </a:ext>
            </a:extLst>
          </p:cNvPr>
          <p:cNvSpPr txBox="1">
            <a:spLocks/>
          </p:cNvSpPr>
          <p:nvPr/>
        </p:nvSpPr>
        <p:spPr>
          <a:xfrm>
            <a:off x="0" y="39520"/>
            <a:ext cx="12192000" cy="74266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900" b="1" dirty="0">
                <a:solidFill>
                  <a:srgbClr val="002060"/>
                </a:solidFill>
                <a:latin typeface="Aptos" panose="020B0004020202020204" pitchFamily="34" charset="0"/>
              </a:rPr>
              <a:t>Advancing Novel Therapies for Cardiovascular Risk Factors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40DE88E-2C3B-E894-CBD9-8BD1F88D28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63366"/>
              </p:ext>
            </p:extLst>
          </p:nvPr>
        </p:nvGraphicFramePr>
        <p:xfrm>
          <a:off x="566056" y="732786"/>
          <a:ext cx="10961519" cy="56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3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980">
                  <a:extLst>
                    <a:ext uri="{9D8B030D-6E8A-4147-A177-3AD203B41FA5}">
                      <a16:colId xmlns:a16="http://schemas.microsoft.com/office/drawing/2014/main" val="1060911396"/>
                    </a:ext>
                  </a:extLst>
                </a:gridCol>
                <a:gridCol w="5444044">
                  <a:extLst>
                    <a:ext uri="{9D8B030D-6E8A-4147-A177-3AD203B41FA5}">
                      <a16:colId xmlns:a16="http://schemas.microsoft.com/office/drawing/2014/main" val="623549796"/>
                    </a:ext>
                  </a:extLst>
                </a:gridCol>
              </a:tblGrid>
              <a:tr h="3600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BrigHTN</a:t>
                      </a:r>
                      <a:r>
                        <a:rPr kumimoji="0" lang="en-GB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en-GB" sz="14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Baxdrostat</a:t>
                      </a:r>
                      <a:r>
                        <a:rPr kumimoji="0" lang="en-GB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) | Uncontrolled and resistant hypertension</a:t>
                      </a:r>
                    </a:p>
                  </a:txBody>
                  <a:tcPr marL="68580" marR="68580" marT="34283" marB="34283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196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OCEAN(a)-DOSE (</a:t>
                      </a:r>
                      <a:r>
                        <a:rPr kumimoji="0" lang="en-GB" sz="14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Olpasiran</a:t>
                      </a:r>
                      <a:r>
                        <a:rPr kumimoji="0" lang="en-GB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) | Established ASCVD + elevated </a:t>
                      </a:r>
                      <a:r>
                        <a:rPr kumimoji="0" lang="en-GB" sz="14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Lp</a:t>
                      </a:r>
                      <a:r>
                        <a:rPr kumimoji="0" lang="en-GB" sz="14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(a)</a:t>
                      </a:r>
                    </a:p>
                  </a:txBody>
                  <a:tcPr marL="68580" marR="68580" marT="34283" marB="34283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1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92000">
                <a:tc>
                  <a:txBody>
                    <a:bodyPr/>
                    <a:lstStyle/>
                    <a:p>
                      <a:endParaRPr lang="en-GB" sz="1100" dirty="0"/>
                    </a:p>
                  </a:txBody>
                  <a:tcPr marL="68580" marR="68580" marT="34283" marB="34283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AF8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8966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24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69AA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34283" marB="34283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A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0D4F339D-B812-6004-0751-5C65E8993FB3}"/>
              </a:ext>
            </a:extLst>
          </p:cNvPr>
          <p:cNvSpPr/>
          <p:nvPr/>
        </p:nvSpPr>
        <p:spPr bwMode="auto">
          <a:xfrm>
            <a:off x="687784" y="1183590"/>
            <a:ext cx="5170318" cy="50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2" name="Picture 2" descr="Efficacy and Safety of Baxdrostat in Uncontrolled and Resistant  Hypertension | New England Journal of Medicine">
            <a:extLst>
              <a:ext uri="{FF2B5EF4-FFF2-40B4-BE49-F238E27FC236}">
                <a16:creationId xmlns:a16="http://schemas.microsoft.com/office/drawing/2014/main" id="{93BD45D8-A2B9-1FDA-AC8C-5350CFDC95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022" y="1739777"/>
            <a:ext cx="4933841" cy="2025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4BCE154-C2CA-9165-7E31-6AED6D75EA9A}"/>
              </a:ext>
            </a:extLst>
          </p:cNvPr>
          <p:cNvSpPr txBox="1"/>
          <p:nvPr/>
        </p:nvSpPr>
        <p:spPr>
          <a:xfrm>
            <a:off x="696683" y="1193774"/>
            <a:ext cx="51614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i="1" dirty="0">
                <a:solidFill>
                  <a:srgbClr val="3B97DE"/>
                </a:solidFill>
              </a:rPr>
              <a:t>794 pts, mean 61yrs, men 62%, ≥3 drugs</a:t>
            </a:r>
          </a:p>
        </p:txBody>
      </p:sp>
      <p:pic>
        <p:nvPicPr>
          <p:cNvPr id="1026" name="Picture 2" descr="Efficacy and Safety of Baxdrostat in Uncontrolled and Resistant  Hypertension | New England Journal of Medicine">
            <a:extLst>
              <a:ext uri="{FF2B5EF4-FFF2-40B4-BE49-F238E27FC236}">
                <a16:creationId xmlns:a16="http://schemas.microsoft.com/office/drawing/2014/main" id="{B0D040C7-14F3-3D9A-9469-7CB6F96F56F3}"/>
              </a:ext>
            </a:extLst>
          </p:cNvPr>
          <p:cNvPicPr>
            <a:picLocks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022" y="4165600"/>
            <a:ext cx="4935600" cy="198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1C7291E-2930-C71A-A340-2E03EA8B7B5A}"/>
              </a:ext>
            </a:extLst>
          </p:cNvPr>
          <p:cNvSpPr txBox="1"/>
          <p:nvPr/>
        </p:nvSpPr>
        <p:spPr>
          <a:xfrm>
            <a:off x="753753" y="1492681"/>
            <a:ext cx="45369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>
                <a:solidFill>
                  <a:srgbClr val="002060"/>
                </a:solidFill>
              </a:rPr>
              <a:t>Change in seated systolic blood pressure from baseline to </a:t>
            </a:r>
            <a:r>
              <a:rPr lang="en-GB" sz="1100" b="1" dirty="0" err="1">
                <a:solidFill>
                  <a:srgbClr val="002060"/>
                </a:solidFill>
              </a:rPr>
              <a:t>wk</a:t>
            </a:r>
            <a:r>
              <a:rPr lang="en-GB" sz="1100" b="1" dirty="0">
                <a:solidFill>
                  <a:srgbClr val="002060"/>
                </a:solidFill>
              </a:rPr>
              <a:t> 12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A2D164-9312-CEEE-8530-8C566786BA2F}"/>
              </a:ext>
            </a:extLst>
          </p:cNvPr>
          <p:cNvSpPr txBox="1"/>
          <p:nvPr/>
        </p:nvSpPr>
        <p:spPr>
          <a:xfrm>
            <a:off x="776993" y="3764862"/>
            <a:ext cx="49338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>
                <a:solidFill>
                  <a:srgbClr val="002060"/>
                </a:solidFill>
              </a:rPr>
              <a:t>Change in seated systolic blood pressure from baseline to </a:t>
            </a:r>
            <a:r>
              <a:rPr lang="en-GB" sz="1100" b="1" dirty="0" err="1">
                <a:solidFill>
                  <a:srgbClr val="002060"/>
                </a:solidFill>
              </a:rPr>
              <a:t>wk</a:t>
            </a:r>
            <a:r>
              <a:rPr lang="en-GB" sz="1100" b="1" dirty="0">
                <a:solidFill>
                  <a:srgbClr val="002060"/>
                </a:solidFill>
              </a:rPr>
              <a:t> 12</a:t>
            </a:r>
          </a:p>
          <a:p>
            <a:r>
              <a:rPr lang="en-GB" sz="1100" b="1" dirty="0">
                <a:solidFill>
                  <a:srgbClr val="002060"/>
                </a:solidFill>
              </a:rPr>
              <a:t>in resistant-hypertension subpopulation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F39A928-8679-C0BD-7822-4E29B4036B72}"/>
              </a:ext>
            </a:extLst>
          </p:cNvPr>
          <p:cNvSpPr/>
          <p:nvPr/>
        </p:nvSpPr>
        <p:spPr bwMode="auto">
          <a:xfrm>
            <a:off x="6218490" y="1193774"/>
            <a:ext cx="5170318" cy="5040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F46E72C-FB30-BFF2-D934-D64458DC757F}"/>
              </a:ext>
            </a:extLst>
          </p:cNvPr>
          <p:cNvSpPr txBox="1"/>
          <p:nvPr/>
        </p:nvSpPr>
        <p:spPr>
          <a:xfrm>
            <a:off x="6227389" y="1203958"/>
            <a:ext cx="51614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i="1" dirty="0">
                <a:solidFill>
                  <a:srgbClr val="3B97DE"/>
                </a:solidFill>
              </a:rPr>
              <a:t>281 pts, mean 61yrs, men 68%, </a:t>
            </a:r>
            <a:r>
              <a:rPr lang="en-GB" sz="1200" b="1" i="1" dirty="0" err="1">
                <a:solidFill>
                  <a:srgbClr val="3B97DE"/>
                </a:solidFill>
              </a:rPr>
              <a:t>Lp</a:t>
            </a:r>
            <a:r>
              <a:rPr lang="en-GB" sz="1200" b="1" i="1" dirty="0">
                <a:solidFill>
                  <a:srgbClr val="3B97DE"/>
                </a:solidFill>
              </a:rPr>
              <a:t>(a) ≥150 nmol/L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B1F88A7-EB13-DBFA-C5BC-C404E8BB19AA}"/>
              </a:ext>
            </a:extLst>
          </p:cNvPr>
          <p:cNvSpPr txBox="1"/>
          <p:nvPr/>
        </p:nvSpPr>
        <p:spPr>
          <a:xfrm>
            <a:off x="6284459" y="1502865"/>
            <a:ext cx="45369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>
                <a:solidFill>
                  <a:srgbClr val="002060"/>
                </a:solidFill>
              </a:rPr>
              <a:t>% Change in LP(a) concentration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BC0D181-AD93-EBA1-2A7E-E5D9A0D148F5}"/>
              </a:ext>
            </a:extLst>
          </p:cNvPr>
          <p:cNvSpPr txBox="1"/>
          <p:nvPr/>
        </p:nvSpPr>
        <p:spPr>
          <a:xfrm>
            <a:off x="6307699" y="3775046"/>
            <a:ext cx="49338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>
                <a:solidFill>
                  <a:srgbClr val="002060"/>
                </a:solidFill>
              </a:rPr>
              <a:t>Placebo-adjusted change in LP(a) concentration</a:t>
            </a:r>
          </a:p>
        </p:txBody>
      </p:sp>
      <p:pic>
        <p:nvPicPr>
          <p:cNvPr id="19" name="Picture 18" descr="Image">
            <a:extLst>
              <a:ext uri="{FF2B5EF4-FFF2-40B4-BE49-F238E27FC236}">
                <a16:creationId xmlns:a16="http://schemas.microsoft.com/office/drawing/2014/main" id="{429F9285-5882-5CC3-8849-7A3128793E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79454" y="1754291"/>
            <a:ext cx="4674633" cy="2010571"/>
          </a:xfrm>
          <a:prstGeom prst="rect">
            <a:avLst/>
          </a:prstGeom>
        </p:spPr>
      </p:pic>
      <p:pic>
        <p:nvPicPr>
          <p:cNvPr id="16" name="Picture 15" descr="Image">
            <a:extLst>
              <a:ext uri="{FF2B5EF4-FFF2-40B4-BE49-F238E27FC236}">
                <a16:creationId xmlns:a16="http://schemas.microsoft.com/office/drawing/2014/main" id="{B1028837-A3CF-F66F-2301-AB3208569E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79454" y="4016288"/>
            <a:ext cx="4674633" cy="2137955"/>
          </a:xfrm>
          <a:prstGeom prst="rect">
            <a:avLst/>
          </a:prstGeom>
        </p:spPr>
      </p:pic>
      <p:sp>
        <p:nvSpPr>
          <p:cNvPr id="24" name="Rectangle 500">
            <a:extLst>
              <a:ext uri="{FF2B5EF4-FFF2-40B4-BE49-F238E27FC236}">
                <a16:creationId xmlns:a16="http://schemas.microsoft.com/office/drawing/2014/main" id="{9C1E623C-2D5D-D4B8-A642-5292B9D6BF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79" y="6586632"/>
            <a:ext cx="11737975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46967" indent="-446967" algn="r" defTabSz="913040">
              <a:tabLst>
                <a:tab pos="356714" algn="l"/>
              </a:tabLst>
              <a:defRPr/>
            </a:pPr>
            <a:r>
              <a:rPr lang="en-GB" altLang="en-US" sz="1150" i="1" dirty="0">
                <a:solidFill>
                  <a:srgbClr val="FFFFFF"/>
                </a:solidFill>
                <a:latin typeface="Arial" panose="020B0604020202020204"/>
                <a:ea typeface="ＭＳ Ｐゴシック" charset="0"/>
              </a:rPr>
              <a:t>Source: Flack, J et al, N Engl J Med 2025;393:1363-1374 / </a:t>
            </a:r>
            <a:r>
              <a:rPr lang="en-GB" sz="1150" i="1" dirty="0">
                <a:solidFill>
                  <a:srgbClr val="FFFFFF"/>
                </a:solidFill>
                <a:latin typeface="Arial" panose="020B0604020202020204"/>
                <a:ea typeface="ＭＳ Ｐゴシック" charset="0"/>
              </a:rPr>
              <a:t>O’Donoghue ML et al. N Engl J Med2022;387:1855-1864</a:t>
            </a:r>
          </a:p>
          <a:p>
            <a:pPr marL="446967" indent="-446967" algn="r" defTabSz="913040">
              <a:tabLst>
                <a:tab pos="356714" algn="l"/>
              </a:tabLst>
              <a:defRPr/>
            </a:pPr>
            <a:endParaRPr lang="en-GB" sz="1150" i="1" dirty="0">
              <a:solidFill>
                <a:srgbClr val="FFFFFF"/>
              </a:solidFill>
              <a:latin typeface="Arial" panose="020B0604020202020204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295329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EE521BC0-0467-209E-E4DD-6C39AA18041A}"/>
              </a:ext>
            </a:extLst>
          </p:cNvPr>
          <p:cNvGraphicFramePr>
            <a:graphicFrameLocks noGrp="1"/>
          </p:cNvGraphicFramePr>
          <p:nvPr/>
        </p:nvGraphicFramePr>
        <p:xfrm>
          <a:off x="111173" y="1095656"/>
          <a:ext cx="5979288" cy="53176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79288">
                  <a:extLst>
                    <a:ext uri="{9D8B030D-6E8A-4147-A177-3AD203B41FA5}">
                      <a16:colId xmlns:a16="http://schemas.microsoft.com/office/drawing/2014/main" val="4230776397"/>
                    </a:ext>
                  </a:extLst>
                </a:gridCol>
              </a:tblGrid>
              <a:tr h="349651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Observed odds ratios for major coronary events vs reference group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792571"/>
                  </a:ext>
                </a:extLst>
              </a:tr>
              <a:tr h="4968000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7617009"/>
                  </a:ext>
                </a:extLst>
              </a:tr>
            </a:tbl>
          </a:graphicData>
        </a:graphic>
      </p:graphicFrame>
      <p:sp>
        <p:nvSpPr>
          <p:cNvPr id="10" name="Text Placeholder 114"/>
          <p:cNvSpPr txBox="1">
            <a:spLocks/>
          </p:cNvSpPr>
          <p:nvPr/>
        </p:nvSpPr>
        <p:spPr>
          <a:xfrm>
            <a:off x="6088516" y="735479"/>
            <a:ext cx="6103484" cy="347978"/>
          </a:xfrm>
          <a:prstGeom prst="rect">
            <a:avLst/>
          </a:prstGeom>
          <a:noFill/>
        </p:spPr>
        <p:txBody>
          <a:bodyPr lIns="74895" tIns="37526" rIns="74895" bIns="37526"/>
          <a:lstStyle>
            <a:lvl1pPr marL="300038" indent="-300038" algn="l" defTabSz="958850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FFE8"/>
              </a:buClr>
              <a:buSzPct val="119000"/>
              <a:buChar char="_"/>
              <a:defRPr sz="2500" b="1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719138" indent="-239713" algn="l" defTabSz="95885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900" b="1">
                <a:solidFill>
                  <a:schemeClr val="tx1"/>
                </a:solidFill>
                <a:latin typeface="Arial" charset="0"/>
                <a:ea typeface="+mn-ea"/>
              </a:defRPr>
            </a:lvl2pPr>
            <a:lvl3pPr marL="1198563" indent="-239713" algn="l" defTabSz="95885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500" b="1">
                <a:solidFill>
                  <a:schemeClr val="tx1"/>
                </a:solidFill>
                <a:latin typeface="Arial" charset="0"/>
                <a:ea typeface="+mn-ea"/>
              </a:defRPr>
            </a:lvl3pPr>
            <a:lvl4pPr marL="1617663" indent="-179388" algn="l" defTabSz="95885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100" b="1">
                <a:solidFill>
                  <a:schemeClr val="tx1"/>
                </a:solidFill>
                <a:latin typeface="Arial" charset="0"/>
                <a:ea typeface="+mn-ea"/>
              </a:defRPr>
            </a:lvl4pPr>
            <a:lvl5pPr marL="2097088" indent="-180975" algn="l" defTabSz="95885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100" b="1">
                <a:solidFill>
                  <a:schemeClr val="tx1"/>
                </a:solidFill>
                <a:latin typeface="Arial" charset="0"/>
                <a:ea typeface="+mn-ea"/>
              </a:defRPr>
            </a:lvl5pPr>
            <a:lvl6pPr marL="2554288" indent="-180975" algn="l" defTabSz="95885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1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3011488" indent="-180975" algn="l" defTabSz="95885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1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68688" indent="-180975" algn="l" defTabSz="95885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1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925888" indent="-180975" algn="l" defTabSz="95885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1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marR="0" lvl="0" indent="0" algn="ctr" defTabSz="911725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FFE8"/>
              </a:buClr>
              <a:buSzPct val="1190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69AA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</a:rPr>
              <a:t>438,952 pts /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69AA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</a:rPr>
              <a:t>24,980 experienced a first major coronary event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69AA"/>
              </a:solidFill>
              <a:effectLst/>
              <a:uLnTx/>
              <a:uFillTx/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Rectangle 500">
            <a:extLst>
              <a:ext uri="{FF2B5EF4-FFF2-40B4-BE49-F238E27FC236}">
                <a16:creationId xmlns:a16="http://schemas.microsoft.com/office/drawing/2014/main" id="{44A30B7C-0250-41CB-846B-22E83354C6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857" y="6583804"/>
            <a:ext cx="1169851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46165" marR="0" lvl="0" indent="-446165" algn="r" defTabSz="91140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6138" algn="l"/>
              </a:tabLst>
              <a:defRPr/>
            </a:pPr>
            <a:r>
              <a:rPr kumimoji="0" lang="en-US" altLang="en-US" sz="110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</a:rPr>
              <a:t>Source: (L) Ference </a:t>
            </a:r>
            <a:r>
              <a:rPr lang="en-US" altLang="en-US" sz="1100" i="1" dirty="0">
                <a:solidFill>
                  <a:srgbClr val="FFFFFF"/>
                </a:solidFill>
                <a:latin typeface="Aptos" panose="020B0004020202020204" pitchFamily="34" charset="0"/>
              </a:rPr>
              <a:t>et al, </a:t>
            </a:r>
            <a:r>
              <a:rPr lang="en-GB" altLang="en-US" sz="1100" i="1" dirty="0" err="1">
                <a:solidFill>
                  <a:srgbClr val="FFFFFF"/>
                </a:solidFill>
                <a:latin typeface="Aptos" panose="020B0004020202020204" pitchFamily="34" charset="0"/>
              </a:rPr>
              <a:t>Eur</a:t>
            </a:r>
            <a:r>
              <a:rPr lang="en-GB" altLang="en-US" sz="1100" i="1" dirty="0">
                <a:solidFill>
                  <a:srgbClr val="FFFFFF"/>
                </a:solidFill>
                <a:latin typeface="Aptos" panose="020B0004020202020204" pitchFamily="34" charset="0"/>
              </a:rPr>
              <a:t> Heart J, 2017 Aug 21;38(32):2459-2472 / (R) </a:t>
            </a:r>
            <a:r>
              <a:rPr kumimoji="0" lang="en-US" altLang="en-US" sz="110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</a:rPr>
              <a:t>Ference et al, </a:t>
            </a:r>
            <a:r>
              <a:rPr kumimoji="0" lang="en-GB" altLang="en-US" sz="110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 pitchFamily="34" charset="0"/>
              </a:rPr>
              <a:t>JAMA 2019 Oct 8;322(14):1381-1391</a:t>
            </a:r>
            <a:endParaRPr kumimoji="0" lang="en-US" altLang="en-US" sz="110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3" name="Title 7">
            <a:extLst>
              <a:ext uri="{FF2B5EF4-FFF2-40B4-BE49-F238E27FC236}">
                <a16:creationId xmlns:a16="http://schemas.microsoft.com/office/drawing/2014/main" id="{4AEEAE4D-2788-69CA-2648-E3E7339DC4B0}"/>
              </a:ext>
            </a:extLst>
          </p:cNvPr>
          <p:cNvSpPr txBox="1">
            <a:spLocks/>
          </p:cNvSpPr>
          <p:nvPr/>
        </p:nvSpPr>
        <p:spPr>
          <a:xfrm>
            <a:off x="6095999" y="30583"/>
            <a:ext cx="6103483" cy="74266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 pitchFamily="34" charset="0"/>
              </a:rPr>
              <a:t>Associations of exposure to lower LDL-C, lower SBP, or both with risk of major coronary events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08074FC-6432-A584-DEDE-9A8DEBA869FD}"/>
              </a:ext>
            </a:extLst>
          </p:cNvPr>
          <p:cNvGraphicFramePr>
            <a:graphicFrameLocks noGrp="1"/>
          </p:cNvGraphicFramePr>
          <p:nvPr/>
        </p:nvGraphicFramePr>
        <p:xfrm>
          <a:off x="6241143" y="1110729"/>
          <a:ext cx="5842000" cy="52925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42000">
                  <a:extLst>
                    <a:ext uri="{9D8B030D-6E8A-4147-A177-3AD203B41FA5}">
                      <a16:colId xmlns:a16="http://schemas.microsoft.com/office/drawing/2014/main" val="4230776397"/>
                    </a:ext>
                  </a:extLst>
                </a:gridCol>
              </a:tblGrid>
              <a:tr h="322717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Observed odds ratios for major coronary events vs reference group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792571"/>
                  </a:ext>
                </a:extLst>
              </a:tr>
              <a:tr h="223200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7617009"/>
                  </a:ext>
                </a:extLst>
              </a:tr>
              <a:tr h="505838">
                <a:tc>
                  <a:txBody>
                    <a:bodyPr/>
                    <a:lstStyle/>
                    <a:p>
                      <a:pPr marL="0" algn="ctr" defTabSz="911633" rtl="0" eaLnBrk="1" latinLnBrk="0" hangingPunct="1"/>
                      <a:r>
                        <a:rPr lang="en-GB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Odds ratios scaled for 1mmol lower LDL-C, 10-mm Hg lower SBP, or both vs reference group</a:t>
                      </a:r>
                      <a:endParaRPr lang="en-US" sz="12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3988456"/>
                  </a:ext>
                </a:extLst>
              </a:tr>
              <a:tr h="2232000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1539607"/>
                  </a:ext>
                </a:extLst>
              </a:tr>
            </a:tbl>
          </a:graphicData>
        </a:graphic>
      </p:graphicFrame>
      <p:sp>
        <p:nvSpPr>
          <p:cNvPr id="2" name="Title 7">
            <a:extLst>
              <a:ext uri="{FF2B5EF4-FFF2-40B4-BE49-F238E27FC236}">
                <a16:creationId xmlns:a16="http://schemas.microsoft.com/office/drawing/2014/main" id="{1BB0273F-AABF-2D11-0F73-D1B8432D1372}"/>
              </a:ext>
            </a:extLst>
          </p:cNvPr>
          <p:cNvSpPr txBox="1">
            <a:spLocks/>
          </p:cNvSpPr>
          <p:nvPr/>
        </p:nvSpPr>
        <p:spPr>
          <a:xfrm>
            <a:off x="36283" y="36300"/>
            <a:ext cx="6044751" cy="742667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GB" sz="1800" b="1" dirty="0">
                <a:solidFill>
                  <a:srgbClr val="002060"/>
                </a:solidFill>
                <a:latin typeface="Aptos" panose="020B0004020202020204" pitchFamily="34" charset="0"/>
              </a:rPr>
              <a:t>Cumulative Exposure to LDL-C and Risk of Coronary Disease</a:t>
            </a:r>
          </a:p>
        </p:txBody>
      </p:sp>
      <p:sp>
        <p:nvSpPr>
          <p:cNvPr id="22" name="Text Placeholder 114">
            <a:extLst>
              <a:ext uri="{FF2B5EF4-FFF2-40B4-BE49-F238E27FC236}">
                <a16:creationId xmlns:a16="http://schemas.microsoft.com/office/drawing/2014/main" id="{823A8673-4205-3507-A52B-C86FEAB1C955}"/>
              </a:ext>
            </a:extLst>
          </p:cNvPr>
          <p:cNvSpPr txBox="1">
            <a:spLocks/>
          </p:cNvSpPr>
          <p:nvPr/>
        </p:nvSpPr>
        <p:spPr>
          <a:xfrm>
            <a:off x="123286" y="735479"/>
            <a:ext cx="5987682" cy="312105"/>
          </a:xfrm>
          <a:prstGeom prst="rect">
            <a:avLst/>
          </a:prstGeom>
          <a:noFill/>
        </p:spPr>
        <p:txBody>
          <a:bodyPr lIns="74895" tIns="37526" rIns="74895" bIns="37526"/>
          <a:lstStyle>
            <a:lvl1pPr marL="300038" indent="-300038" algn="l" defTabSz="958850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FFE8"/>
              </a:buClr>
              <a:buSzPct val="119000"/>
              <a:buChar char="_"/>
              <a:defRPr sz="2500" b="1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719138" indent="-239713" algn="l" defTabSz="95885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900" b="1">
                <a:solidFill>
                  <a:schemeClr val="tx1"/>
                </a:solidFill>
                <a:latin typeface="Arial" charset="0"/>
                <a:ea typeface="+mn-ea"/>
              </a:defRPr>
            </a:lvl2pPr>
            <a:lvl3pPr marL="1198563" indent="-239713" algn="l" defTabSz="95885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500" b="1">
                <a:solidFill>
                  <a:schemeClr val="tx1"/>
                </a:solidFill>
                <a:latin typeface="Arial" charset="0"/>
                <a:ea typeface="+mn-ea"/>
              </a:defRPr>
            </a:lvl3pPr>
            <a:lvl4pPr marL="1617663" indent="-179388" algn="l" defTabSz="95885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100" b="1">
                <a:solidFill>
                  <a:schemeClr val="tx1"/>
                </a:solidFill>
                <a:latin typeface="Arial" charset="0"/>
                <a:ea typeface="+mn-ea"/>
              </a:defRPr>
            </a:lvl4pPr>
            <a:lvl5pPr marL="2097088" indent="-180975" algn="l" defTabSz="95885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100" b="1">
                <a:solidFill>
                  <a:schemeClr val="tx1"/>
                </a:solidFill>
                <a:latin typeface="Arial" charset="0"/>
                <a:ea typeface="+mn-ea"/>
              </a:defRPr>
            </a:lvl5pPr>
            <a:lvl6pPr marL="2554288" indent="-180975" algn="l" defTabSz="95885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100" b="1">
                <a:solidFill>
                  <a:schemeClr val="tx1"/>
                </a:solidFill>
                <a:latin typeface="+mn-lt"/>
                <a:ea typeface="+mn-ea"/>
              </a:defRPr>
            </a:lvl6pPr>
            <a:lvl7pPr marL="3011488" indent="-180975" algn="l" defTabSz="95885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100" b="1">
                <a:solidFill>
                  <a:schemeClr val="tx1"/>
                </a:solidFill>
                <a:latin typeface="+mn-lt"/>
                <a:ea typeface="+mn-ea"/>
              </a:defRPr>
            </a:lvl7pPr>
            <a:lvl8pPr marL="3468688" indent="-180975" algn="l" defTabSz="95885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100" b="1">
                <a:solidFill>
                  <a:schemeClr val="tx1"/>
                </a:solidFill>
                <a:latin typeface="+mn-lt"/>
                <a:ea typeface="+mn-ea"/>
              </a:defRPr>
            </a:lvl8pPr>
            <a:lvl9pPr marL="3925888" indent="-180975" algn="l" defTabSz="958850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100" b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marR="0" lvl="0" indent="0" algn="ctr" defTabSz="911725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FFE8"/>
              </a:buClr>
              <a:buSzPct val="119000"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69AA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</a:rPr>
              <a:t>2M participants &gt; 20M person-yrs of F/U &gt; 150K CV events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69AA"/>
              </a:solidFill>
              <a:effectLst/>
              <a:uLnTx/>
              <a:uFillTx/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DE350B-5754-8D9B-C737-05F8F026A8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4803" y="1510501"/>
            <a:ext cx="5642940" cy="2030590"/>
          </a:xfrm>
          <a:prstGeom prst="rect">
            <a:avLst/>
          </a:prstGeom>
          <a:ln w="6350">
            <a:solidFill>
              <a:schemeClr val="bg1">
                <a:lumMod val="85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917824-DB03-AA72-FF48-2914FECFB1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4802" y="4222460"/>
            <a:ext cx="5626413" cy="2076074"/>
          </a:xfrm>
          <a:prstGeom prst="rect">
            <a:avLst/>
          </a:prstGeom>
          <a:ln w="6350">
            <a:solidFill>
              <a:schemeClr val="bg1">
                <a:lumMod val="85000"/>
              </a:schemeClr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90EDCBE-3BE9-D706-81A0-ED6C04F5D3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39"/>
          <a:stretch/>
        </p:blipFill>
        <p:spPr>
          <a:xfrm>
            <a:off x="246184" y="1524951"/>
            <a:ext cx="5715066" cy="4773582"/>
          </a:xfrm>
          <a:prstGeom prst="rect">
            <a:avLst/>
          </a:prstGeom>
          <a:ln w="6350">
            <a:solidFill>
              <a:schemeClr val="bg1">
                <a:lumMod val="85000"/>
              </a:schemeClr>
            </a:solidFill>
          </a:ln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217FC1BD-4D58-FCFF-E97A-2092024DD811}"/>
              </a:ext>
            </a:extLst>
          </p:cNvPr>
          <p:cNvGrpSpPr/>
          <p:nvPr/>
        </p:nvGrpSpPr>
        <p:grpSpPr>
          <a:xfrm>
            <a:off x="121557" y="1070256"/>
            <a:ext cx="11969805" cy="5355700"/>
            <a:chOff x="97364" y="1083455"/>
            <a:chExt cx="11969805" cy="53557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21513A4-4CE9-7BB7-F73B-F137B1BF0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702059" y="1083455"/>
              <a:ext cx="3365110" cy="53557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EBBA365-DF9B-70A0-D2A1-7A6776503751}"/>
                </a:ext>
              </a:extLst>
            </p:cNvPr>
            <p:cNvSpPr/>
            <p:nvPr/>
          </p:nvSpPr>
          <p:spPr bwMode="auto">
            <a:xfrm>
              <a:off x="97364" y="1083456"/>
              <a:ext cx="8700647" cy="5319827"/>
            </a:xfrm>
            <a:prstGeom prst="rect">
              <a:avLst/>
            </a:prstGeom>
            <a:solidFill>
              <a:srgbClr val="A8C3E6"/>
            </a:solidFill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571500" marR="0" indent="-57150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</a:pPr>
              <a:r>
                <a:rPr lang="en-US" sz="4000" b="1" dirty="0">
                  <a:solidFill>
                    <a:srgbClr val="002060"/>
                  </a:solidFill>
                  <a:latin typeface="Aptos" panose="020B0004020202020204" pitchFamily="34" charset="0"/>
                </a:rPr>
                <a:t>Arterial disease causing heart attacks and strokes may be largely </a:t>
              </a:r>
              <a:r>
                <a:rPr lang="en-US" sz="4000" b="1" i="1" dirty="0">
                  <a:solidFill>
                    <a:srgbClr val="0069AA"/>
                  </a:solidFill>
                  <a:latin typeface="Aptos" panose="020B0004020202020204" pitchFamily="34" charset="0"/>
                </a:rPr>
                <a:t>preventable by sustained early RF reduction!</a:t>
              </a:r>
            </a:p>
            <a:p>
              <a:pPr marL="571500" indent="-571500" defTabSz="9144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kumimoji="0" lang="en-US" sz="4000" b="1" i="1" u="none" strike="noStrike" cap="none" normalizeH="0" baseline="0" dirty="0">
                  <a:ln>
                    <a:noFill/>
                  </a:ln>
                  <a:solidFill>
                    <a:srgbClr val="0069AA"/>
                  </a:solidFill>
                  <a:effectLst/>
                  <a:latin typeface="Aptos" panose="020B0004020202020204" pitchFamily="34" charset="0"/>
                </a:rPr>
                <a:t>Measure risk and benefit earlier</a:t>
              </a:r>
            </a:p>
            <a:p>
              <a:pPr marL="571500" indent="-571500" defTabSz="9144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kumimoji="0" lang="en-US" sz="4000" b="1" i="1" u="none" strike="noStrike" cap="none" normalizeH="0" baseline="0" dirty="0">
                  <a:ln>
                    <a:noFill/>
                  </a:ln>
                  <a:solidFill>
                    <a:srgbClr val="0069AA"/>
                  </a:solidFill>
                  <a:effectLst/>
                  <a:latin typeface="Aptos" panose="020B0004020202020204" pitchFamily="34" charset="0"/>
                </a:rPr>
                <a:t>right people, right time, </a:t>
              </a:r>
              <a:r>
                <a:rPr lang="en-US" sz="4000" b="1" i="1" dirty="0">
                  <a:solidFill>
                    <a:srgbClr val="0069AA"/>
                  </a:solidFill>
                  <a:latin typeface="Aptos" panose="020B0004020202020204" pitchFamily="34" charset="0"/>
                </a:rPr>
                <a:t>right intervention </a:t>
              </a:r>
            </a:p>
            <a:p>
              <a:pPr marL="571500" indent="-571500" defTabSz="9144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</a:pPr>
              <a:r>
                <a:rPr lang="en-US" sz="4000" b="1" i="1" dirty="0">
                  <a:solidFill>
                    <a:srgbClr val="0069AA"/>
                  </a:solidFill>
                  <a:latin typeface="Aptos" panose="020B0004020202020204" pitchFamily="34" charset="0"/>
                </a:rPr>
                <a:t>alter disease trajectories</a:t>
              </a:r>
              <a:endParaRPr kumimoji="0" lang="en-US" sz="4000" b="1" i="1" u="none" strike="noStrike" cap="none" normalizeH="0" baseline="0" dirty="0">
                <a:ln>
                  <a:noFill/>
                </a:ln>
                <a:solidFill>
                  <a:srgbClr val="0069AA"/>
                </a:solidFill>
                <a:effectLst/>
                <a:latin typeface="Aptos" panose="020B00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914148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7_Standarddesign">
  <a:themeElements>
    <a:clrScheme name="1_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>
            <a:lumMod val="85000"/>
          </a:schemeClr>
        </a:solidFill>
        <a:ln w="9525" cap="flat" cmpd="sng" algn="ctr">
          <a:solidFill>
            <a:schemeClr val="bg1">
              <a:lumMod val="8500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5_Standarddesign">
  <a:themeElements>
    <a:clrScheme name="1_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56_Standarddesign">
  <a:themeElements>
    <a:clrScheme name="1_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8_Standarddesign">
  <a:themeElements>
    <a:clrScheme name="1_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0_Standarddesign">
  <a:themeElements>
    <a:clrScheme name="1_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>
            <a:lumMod val="85000"/>
          </a:schemeClr>
        </a:solidFill>
        <a:ln w="9525" cap="flat" cmpd="sng" algn="ctr">
          <a:solidFill>
            <a:schemeClr val="bg1">
              <a:lumMod val="8500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9_Standarddesign">
  <a:themeElements>
    <a:clrScheme name="1_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>
            <a:lumMod val="85000"/>
          </a:schemeClr>
        </a:solidFill>
        <a:ln w="9525" cap="flat" cmpd="sng" algn="ctr">
          <a:solidFill>
            <a:schemeClr val="bg1">
              <a:lumMod val="8500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1_Standarddesign">
  <a:themeElements>
    <a:clrScheme name="1_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83233</TotalTime>
  <Words>1502</Words>
  <Application>Microsoft Macintosh PowerPoint</Application>
  <PresentationFormat>Widescreen</PresentationFormat>
  <Paragraphs>179</Paragraphs>
  <Slides>19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19</vt:i4>
      </vt:variant>
    </vt:vector>
  </HeadingPairs>
  <TitlesOfParts>
    <vt:vector size="39" baseType="lpstr">
      <vt:lpstr>ＭＳ Ｐゴシック</vt:lpstr>
      <vt:lpstr>Aptos</vt:lpstr>
      <vt:lpstr>Arial</vt:lpstr>
      <vt:lpstr>BlinkMacSystemFont</vt:lpstr>
      <vt:lpstr>Calibri</vt:lpstr>
      <vt:lpstr>DM Sans</vt:lpstr>
      <vt:lpstr>Helvetica</vt:lpstr>
      <vt:lpstr>Lato Light</vt:lpstr>
      <vt:lpstr>Poppins</vt:lpstr>
      <vt:lpstr>Roboto</vt:lpstr>
      <vt:lpstr>Sohne</vt:lpstr>
      <vt:lpstr>System Font Regular</vt:lpstr>
      <vt:lpstr>Times</vt:lpstr>
      <vt:lpstr>27_Standarddesign</vt:lpstr>
      <vt:lpstr>35_Standarddesign</vt:lpstr>
      <vt:lpstr>56_Standarddesign</vt:lpstr>
      <vt:lpstr>38_Standarddesign</vt:lpstr>
      <vt:lpstr>30_Standarddesign</vt:lpstr>
      <vt:lpstr>29_Standarddesign</vt:lpstr>
      <vt:lpstr>51_Standarddesign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Challenge is to be able to deliver personalised prevention at scale 2024 UK Government Taskforce Report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 None</dc:creator>
  <cp:lastModifiedBy>Deanfield</cp:lastModifiedBy>
  <cp:revision>417</cp:revision>
  <cp:lastPrinted>2025-11-30T10:18:37Z</cp:lastPrinted>
  <dcterms:created xsi:type="dcterms:W3CDTF">2019-10-24T20:16:54Z</dcterms:created>
  <dcterms:modified xsi:type="dcterms:W3CDTF">2026-03-18T22:20:03Z</dcterms:modified>
</cp:coreProperties>
</file>