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94795"/>
  </p:normalViewPr>
  <p:slideViewPr>
    <p:cSldViewPr snapToGrid="0" showGuides="1">
      <p:cViewPr varScale="1">
        <p:scale>
          <a:sx n="120" d="100"/>
          <a:sy n="120" d="100"/>
        </p:scale>
        <p:origin x="12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05A74-81CE-6AF0-E169-54F8DEF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B79A5-C832-B622-D114-83DC1CE19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0EEC-FD30-7A4D-8A2D-F29B18C9441F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C11A6-7154-ECF0-7DD8-A5ED878C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E28E3-766F-78D7-04BD-DAF91C16EE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E7EB-1D53-FA4D-8BF1-2B4CE78D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83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2412-8B51-8647-B56F-D0196D1705BF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6C954-6969-9246-88B2-A49783818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E6A62-7E27-90F2-A2AD-DAD1EE9E0389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6077185" y="1844483"/>
            <a:ext cx="344164" cy="344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55F0D0-BD1E-0C46-1CCF-5474C249F344}"/>
              </a:ext>
            </a:extLst>
          </p:cNvPr>
          <p:cNvSpPr/>
          <p:nvPr userDrawn="1"/>
        </p:nvSpPr>
        <p:spPr>
          <a:xfrm>
            <a:off x="3488229" y="1108435"/>
            <a:ext cx="779487" cy="779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403695-778B-5957-E2D3-A3573A9A7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280" y="5672666"/>
            <a:ext cx="1772838" cy="793594"/>
          </a:xfrm>
          <a:prstGeom prst="rect">
            <a:avLst/>
          </a:prstGeom>
        </p:spPr>
      </p:pic>
      <p:pic>
        <p:nvPicPr>
          <p:cNvPr id="44" name="Picture 4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7002F26D-0B38-9B33-8A38-92D0A7210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7387" y="-969457"/>
            <a:ext cx="2077892" cy="2077892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9372" y="4451423"/>
            <a:ext cx="147990" cy="147990"/>
          </a:xfrm>
          <a:prstGeom prst="rect">
            <a:avLst/>
          </a:prstGeom>
        </p:spPr>
      </p:pic>
      <p:pic>
        <p:nvPicPr>
          <p:cNvPr id="50" name="Picture 49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25FDD5F0-6773-FF78-1D1D-88411C9C86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8731" y="2398608"/>
            <a:ext cx="593256" cy="593256"/>
          </a:xfrm>
          <a:prstGeom prst="rect">
            <a:avLst/>
          </a:prstGeom>
        </p:spPr>
      </p:pic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FA80644C-B76D-EF89-754B-2E528950A1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FFC22842-A6EB-BDA5-A3E7-DC4D54BBD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717EEE5-8A01-AF7D-781C-15C95F93EC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0A284-28AE-0D64-00A0-AB02FD3DF23D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5923918" y="1996238"/>
            <a:ext cx="344164" cy="344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884" y="-696872"/>
            <a:ext cx="1752690" cy="1752690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6393" y="4439653"/>
            <a:ext cx="147990" cy="147990"/>
          </a:xfrm>
          <a:prstGeom prst="rect">
            <a:avLst/>
          </a:prstGeom>
        </p:spPr>
      </p:pic>
      <p:pic>
        <p:nvPicPr>
          <p:cNvPr id="2" name="Picture 1" descr="A pink light in the dark&#10;&#10;AI-generated content may be incorrect.">
            <a:extLst>
              <a:ext uri="{FF2B5EF4-FFF2-40B4-BE49-F238E27FC236}">
                <a16:creationId xmlns:a16="http://schemas.microsoft.com/office/drawing/2014/main" id="{F2C4E082-1863-0596-F431-DFDFAFC5B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8711" y="2308557"/>
            <a:ext cx="789498" cy="789498"/>
          </a:xfrm>
          <a:prstGeom prst="rect">
            <a:avLst/>
          </a:prstGeom>
        </p:spPr>
      </p:pic>
      <p:pic>
        <p:nvPicPr>
          <p:cNvPr id="3" name="Content Placeholder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B681AEC-C90D-D440-7938-9166ABBE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5280" y="5676763"/>
            <a:ext cx="1765859" cy="789498"/>
          </a:xfrm>
          <a:prstGeom prst="rect">
            <a:avLst/>
          </a:prstGeom>
        </p:spPr>
      </p:pic>
      <p:pic>
        <p:nvPicPr>
          <p:cNvPr id="4" name="Picture 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50EF8612-E0FD-5F8D-F023-CCB59D500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8" name="Picture 7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EA78B541-3DAF-1E5B-6460-BA8C5471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4739" y="210220"/>
            <a:ext cx="1858200" cy="1858200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6A98B98-9EBC-672A-77B0-CB48E5CF7A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BCED26D-DE0D-A93A-9DEA-EB0A633980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E3C9B735-3107-33A8-8487-B330382A92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DA3DE91D-4E7D-91A8-C061-E4B8F9EB3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CFEE90-FFE7-3875-3019-0AA2344FF794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01893-9601-2874-22AD-2CFAD93266FE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11420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0087" y="1227303"/>
            <a:ext cx="9111420" cy="35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Supporting title copy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C0B4246-1956-4481-ED4D-E359458DB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28059"/>
            <a:ext cx="9429526" cy="371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ea typeface="Calibri" panose="020F0502020204030204" pitchFamily="34" charset="0"/>
              </a:defRPr>
            </a:lvl2pPr>
            <a:lvl3pPr>
              <a:defRPr sz="1800">
                <a:ea typeface="Calibri" panose="020F0502020204030204" pitchFamily="34" charset="0"/>
              </a:defRPr>
            </a:lvl3pPr>
            <a:lvl4pPr>
              <a:defRPr sz="1600">
                <a:ea typeface="Calibri" panose="020F0502020204030204" pitchFamily="34" charset="0"/>
              </a:defRPr>
            </a:lvl4pPr>
            <a:lvl5pPr>
              <a:defRPr sz="1400">
                <a:ea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BF62F7-4A04-0DCA-106F-042F111B5371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B392-0315-2C06-1322-65B28DAE2ED7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39296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FB998E-D289-172B-26E1-CD6C9346DC26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5C905-D067-7B04-78B2-BABBB2D23348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785207-E1C3-B28E-715C-D71BFC38A09A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CA656-3A3C-1A18-BB1E-033A65D5BF0F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9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C350DB-7D39-5CB7-13FB-B07EB16F0548}"/>
              </a:ext>
            </a:extLst>
          </p:cNvPr>
          <p:cNvCxnSpPr>
            <a:cxnSpLocks/>
            <a:stCxn id="17" idx="2"/>
          </p:cNvCxnSpPr>
          <p:nvPr userDrawn="1"/>
        </p:nvCxnSpPr>
        <p:spPr>
          <a:xfrm flipH="1">
            <a:off x="0" y="6409709"/>
            <a:ext cx="10212819" cy="129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>
            <a:off x="544683" y="4746904"/>
            <a:ext cx="0" cy="253243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8414" y="4746904"/>
            <a:ext cx="9187226" cy="35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4746904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10212819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BCB590-1D28-DAD9-E06C-FEA0103FA7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4156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to add picture</a:t>
            </a: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D02584-1B30-A530-F339-8FB1BE307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3912B1-2A3B-DA53-CCC8-76C622827EF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8414" y="5248373"/>
            <a:ext cx="9187221" cy="943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39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89AA657-EE4C-534A-F9A7-1FA3084797B0}"/>
              </a:ext>
            </a:extLst>
          </p:cNvPr>
          <p:cNvSpPr/>
          <p:nvPr userDrawn="1"/>
        </p:nvSpPr>
        <p:spPr>
          <a:xfrm>
            <a:off x="8530892" y="-300535"/>
            <a:ext cx="722003" cy="7220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252857-6862-CEB7-8C6C-07E53469ECDA}"/>
              </a:ext>
            </a:extLst>
          </p:cNvPr>
          <p:cNvSpPr/>
          <p:nvPr userDrawn="1"/>
        </p:nvSpPr>
        <p:spPr>
          <a:xfrm>
            <a:off x="10935225" y="-609714"/>
            <a:ext cx="2006528" cy="2006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2515637B-BA4A-3F42-E9F4-BB704B90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1097" y="4748703"/>
            <a:ext cx="2459060" cy="2459060"/>
          </a:xfrm>
          <a:prstGeom prst="rect">
            <a:avLst/>
          </a:prstGeom>
        </p:spPr>
      </p:pic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30A3E-EB2B-7EB7-6EEE-89D3081A36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pic>
        <p:nvPicPr>
          <p:cNvPr id="45" name="Picture 4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E61A3CE-689B-F400-432B-8E8AC586EF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5180" y="6111578"/>
            <a:ext cx="296628" cy="296628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B345901C-1715-6064-C58F-1684039A9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2641" y="1001542"/>
            <a:ext cx="341419" cy="341419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5AEAE4E-3F0A-BBA2-E54E-9E09AC704709}"/>
              </a:ext>
            </a:extLst>
          </p:cNvPr>
          <p:cNvSpPr/>
          <p:nvPr userDrawn="1"/>
        </p:nvSpPr>
        <p:spPr>
          <a:xfrm>
            <a:off x="7345378" y="696974"/>
            <a:ext cx="950556" cy="950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9C4B7C-F467-6E79-473D-3FEB7FD025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1506" y="1924722"/>
            <a:ext cx="4101027" cy="8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A4DE67A-F9C7-4A2D-318D-806795742A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51505" y="2823982"/>
            <a:ext cx="4101027" cy="263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5A2BC7-B500-92F5-1363-EB1F8A8E2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98386" y="1"/>
            <a:ext cx="7980326" cy="6858000"/>
          </a:xfrm>
          <a:custGeom>
            <a:avLst/>
            <a:gdLst>
              <a:gd name="connsiteX0" fmla="*/ 0 w 7980326"/>
              <a:gd name="connsiteY0" fmla="*/ 0 h 6858000"/>
              <a:gd name="connsiteX1" fmla="*/ 6905458 w 7980326"/>
              <a:gd name="connsiteY1" fmla="*/ 0 h 6858000"/>
              <a:gd name="connsiteX2" fmla="*/ 6973134 w 7980326"/>
              <a:gd name="connsiteY2" fmla="*/ 95169 h 6858000"/>
              <a:gd name="connsiteX3" fmla="*/ 7980326 w 7980326"/>
              <a:gd name="connsiteY3" fmla="*/ 3392489 h 6858000"/>
              <a:gd name="connsiteX4" fmla="*/ 6973134 w 7980326"/>
              <a:gd name="connsiteY4" fmla="*/ 6689808 h 6858000"/>
              <a:gd name="connsiteX5" fmla="*/ 6853530 w 7980326"/>
              <a:gd name="connsiteY5" fmla="*/ 6858000 h 6858000"/>
              <a:gd name="connsiteX6" fmla="*/ 0 w 798032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0326" h="6858000">
                <a:moveTo>
                  <a:pt x="0" y="0"/>
                </a:moveTo>
                <a:lnTo>
                  <a:pt x="6905458" y="0"/>
                </a:lnTo>
                <a:lnTo>
                  <a:pt x="6973134" y="95169"/>
                </a:lnTo>
                <a:cubicBezTo>
                  <a:pt x="7609023" y="1036408"/>
                  <a:pt x="7980326" y="2171088"/>
                  <a:pt x="7980326" y="3392489"/>
                </a:cubicBezTo>
                <a:cubicBezTo>
                  <a:pt x="7980326" y="4613891"/>
                  <a:pt x="7609023" y="5748569"/>
                  <a:pt x="6973134" y="6689808"/>
                </a:cubicBezTo>
                <a:lnTo>
                  <a:pt x="685353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		Click 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9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4" r:id="rId5"/>
    <p:sldLayoutId id="2147483659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kboumaki@hotmail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A74A5-A19D-F70C-45FB-8F3B3D5E20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6226" y="3925924"/>
            <a:ext cx="7275639" cy="993913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patient’s</a:t>
            </a:r>
            <a:r>
              <a:rPr lang="fr-FR" dirty="0"/>
              <a:t> perspective 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430E3178-78EA-55A1-2C69-AC5A92CE7EB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26592907"/>
              </p:ext>
            </p:extLst>
          </p:nvPr>
        </p:nvGraphicFramePr>
        <p:xfrm>
          <a:off x="920750" y="3630675"/>
          <a:ext cx="8210550" cy="214188"/>
        </p:xfrm>
        <a:graphic>
          <a:graphicData uri="http://schemas.openxmlformats.org/drawingml/2006/table">
            <a:tbl>
              <a:tblPr/>
              <a:tblGrid>
                <a:gridCol w="8210550">
                  <a:extLst>
                    <a:ext uri="{9D8B030D-6E8A-4147-A177-3AD203B41FA5}">
                      <a16:colId xmlns:a16="http://schemas.microsoft.com/office/drawing/2014/main" val="419375850"/>
                    </a:ext>
                  </a:extLst>
                </a:gridCol>
              </a:tblGrid>
              <a:tr h="214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400" b="1" dirty="0">
                          <a:solidFill>
                            <a:srgbClr val="C00000"/>
                          </a:solidFill>
                          <a:effectLst/>
                          <a:latin typeface="Helvetica" pitchFamily="2" charset="0"/>
                        </a:rPr>
                        <a:t>WHAT WILL THE FUTURE BRING: A BIRD´S EYE VIEW</a:t>
                      </a:r>
                      <a:endParaRPr lang="en" sz="1400" dirty="0">
                        <a:solidFill>
                          <a:srgbClr val="C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37185" marR="371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326235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E45DF-0C69-8F5C-D4D2-CF0361FD2D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Konstantina Boumaki, MD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F1C81-BB03-04D0-0CF8-364E694D05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19/03/26</a:t>
            </a:r>
          </a:p>
        </p:txBody>
      </p:sp>
    </p:spTree>
    <p:extLst>
      <p:ext uri="{BB962C8B-B14F-4D97-AF65-F5344CB8AC3E}">
        <p14:creationId xmlns:p14="http://schemas.microsoft.com/office/powerpoint/2010/main" val="40766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0087" y="370371"/>
            <a:ext cx="9111420" cy="571864"/>
          </a:xfrm>
        </p:spPr>
        <p:txBody>
          <a:bodyPr/>
          <a:lstStyle/>
          <a:p>
            <a:r>
              <a:rPr lang="en" dirty="0"/>
              <a:t>Living with lifelong cardiometabolic risk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0087" y="1048194"/>
            <a:ext cx="9111420" cy="358255"/>
          </a:xfrm>
        </p:spPr>
        <p:txBody>
          <a:bodyPr/>
          <a:lstStyle/>
          <a:p>
            <a:r>
              <a:rPr lang="en" dirty="0"/>
              <a:t>From diagnosis to preventing complications across the patient journey</a:t>
            </a:r>
            <a:endParaRPr lang="fr-FR" dirty="0"/>
          </a:p>
        </p:txBody>
      </p:sp>
      <p:pic>
        <p:nvPicPr>
          <p:cNvPr id="12" name="Θέση περιεχομένου 11" descr="Εικόνα που περιέχει κείμενο, ρουχισμός, κινητό τηλέφω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CA89ED7-EB69-173A-CDAC-E668EDAE3DF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49691" y="1542672"/>
            <a:ext cx="7409469" cy="46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B7C09-5ADE-030C-4790-171D719A76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0086" y="355313"/>
            <a:ext cx="9139296" cy="571864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missing</a:t>
            </a:r>
            <a:r>
              <a:rPr lang="fr-FR" dirty="0"/>
              <a:t> </a:t>
            </a:r>
            <a:r>
              <a:rPr lang="fr-FR" dirty="0" err="1"/>
              <a:t>today</a:t>
            </a:r>
            <a:endParaRPr lang="fr-FR" dirty="0"/>
          </a:p>
        </p:txBody>
      </p:sp>
      <p:pic>
        <p:nvPicPr>
          <p:cNvPr id="7" name="Εικόνα 6" descr="Εικόνα που περιέχει κείμενο, άτομο, στιγμιότυπο οθόνης, ανθρώπινο πρόσω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0FDF45E-6947-1459-4864-6D35E2D3F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86" y="1199201"/>
            <a:ext cx="7356648" cy="49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EF7ACC77-A9FD-4400-4D9D-C80573645A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the future should look like</a:t>
            </a:r>
            <a:endParaRPr lang="el-GR" dirty="0"/>
          </a:p>
        </p:txBody>
      </p:sp>
      <p:pic>
        <p:nvPicPr>
          <p:cNvPr id="6" name="Εικόνα 5" descr="Εικόνα που περιέχει κείμενο, άτο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6CCBE9A-954C-B5C3-2D95-E514B12F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86" y="1252456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2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DA5B9E1D-343B-54DC-E9C5-C2DD7D580F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l-GR" dirty="0"/>
          </a:p>
        </p:txBody>
      </p:sp>
      <p:pic>
        <p:nvPicPr>
          <p:cNvPr id="6" name="Εικόνα 5" descr="Εικόνα που περιέχει κείμενο, στιγμιότυπο οθόνης, ανθρώπινο πρόσω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B214B89-B475-5126-6E18-525C69D3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86" y="11559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3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0F79CD-1AC4-6A39-EBC3-828AA627FE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400" dirty="0"/>
              <a:t>Konstantina Boumaki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C692-A0B2-E915-E972-883131F489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kboumaki@hotmail.com</a:t>
            </a:r>
            <a:endParaRPr lang="fr-FR" dirty="0"/>
          </a:p>
        </p:txBody>
      </p:sp>
      <p:pic>
        <p:nvPicPr>
          <p:cNvPr id="20" name="Θέση εικόνας 19" descr="Εικόνα που περιέχει παιδική τέχνη, καρτού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2FE1B36-A1DA-2C5D-C976-F5286213FE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2832" b="22832"/>
          <a:stretch>
            <a:fillRect/>
          </a:stretch>
        </p:blipFill>
        <p:spPr>
          <a:xfrm>
            <a:off x="1244337" y="565903"/>
            <a:ext cx="9458227" cy="34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45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E1022"/>
      </a:accent1>
      <a:accent2>
        <a:srgbClr val="878787"/>
      </a:accent2>
      <a:accent3>
        <a:srgbClr val="D0D0D0"/>
      </a:accent3>
      <a:accent4>
        <a:srgbClr val="ECEEF2"/>
      </a:accent4>
      <a:accent5>
        <a:srgbClr val="FEFFFF"/>
      </a:accent5>
      <a:accent6>
        <a:srgbClr val="FEFFFF"/>
      </a:accent6>
      <a:hlink>
        <a:srgbClr val="0070C0"/>
      </a:hlink>
      <a:folHlink>
        <a:srgbClr val="0070C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53</Words>
  <Application>Microsoft Macintosh PowerPoint</Application>
  <PresentationFormat>Ευρεία οθόνη</PresentationFormat>
  <Paragraphs>11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Helvetica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Yasmin Gratton</dc:creator>
  <cp:lastModifiedBy>Konstantina Boumaki</cp:lastModifiedBy>
  <cp:revision>20</cp:revision>
  <dcterms:created xsi:type="dcterms:W3CDTF">2025-03-26T14:03:13Z</dcterms:created>
  <dcterms:modified xsi:type="dcterms:W3CDTF">2026-03-18T18:00:37Z</dcterms:modified>
</cp:coreProperties>
</file>