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2020" r:id="rId3"/>
    <p:sldId id="2021" r:id="rId4"/>
    <p:sldId id="258" r:id="rId5"/>
    <p:sldId id="1949" r:id="rId6"/>
    <p:sldId id="270" r:id="rId7"/>
    <p:sldId id="263" r:id="rId8"/>
    <p:sldId id="264" r:id="rId9"/>
    <p:sldId id="265" r:id="rId10"/>
    <p:sldId id="2000" r:id="rId11"/>
    <p:sldId id="266" r:id="rId12"/>
    <p:sldId id="2022" r:id="rId13"/>
    <p:sldId id="269" r:id="rId14"/>
    <p:sldId id="2023" r:id="rId15"/>
    <p:sldId id="1991" r:id="rId16"/>
    <p:sldId id="1987" r:id="rId17"/>
    <p:sldId id="1982" r:id="rId18"/>
    <p:sldId id="2024" r:id="rId19"/>
    <p:sldId id="1984" r:id="rId20"/>
    <p:sldId id="1995" r:id="rId21"/>
    <p:sldId id="1988" r:id="rId22"/>
    <p:sldId id="1986" r:id="rId23"/>
    <p:sldId id="2002" r:id="rId24"/>
    <p:sldId id="2003" r:id="rId25"/>
    <p:sldId id="2025" r:id="rId26"/>
    <p:sldId id="1997" r:id="rId27"/>
    <p:sldId id="1963" r:id="rId28"/>
    <p:sldId id="2001" r:id="rId29"/>
    <p:sldId id="1996" r:id="rId30"/>
    <p:sldId id="1983" r:id="rId31"/>
    <p:sldId id="1985" r:id="rId32"/>
    <p:sldId id="1994" r:id="rId33"/>
    <p:sldId id="1999" r:id="rId34"/>
    <p:sldId id="2005" r:id="rId35"/>
    <p:sldId id="2026" r:id="rId36"/>
    <p:sldId id="2004" r:id="rId37"/>
    <p:sldId id="2008" r:id="rId38"/>
    <p:sldId id="201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69" autoAdjust="0"/>
    <p:restoredTop sz="94694"/>
  </p:normalViewPr>
  <p:slideViewPr>
    <p:cSldViewPr snapToGrid="0" showGuides="1">
      <p:cViewPr varScale="1">
        <p:scale>
          <a:sx n="94" d="100"/>
          <a:sy n="94" d="100"/>
        </p:scale>
        <p:origin x="36" y="513"/>
      </p:cViewPr>
      <p:guideLst>
        <p:guide orient="horz" pos="2160"/>
        <p:guide pos="3840"/>
      </p:guideLst>
    </p:cSldViewPr>
  </p:slideViewPr>
  <p:notesTextViewPr>
    <p:cViewPr>
      <p:scale>
        <a:sx n="1" d="1"/>
        <a:sy n="1" d="1"/>
      </p:scale>
      <p:origin x="0" y="0"/>
    </p:cViewPr>
  </p:notesTextViewPr>
  <p:sorterViewPr>
    <p:cViewPr>
      <p:scale>
        <a:sx n="100" d="100"/>
        <a:sy n="100" d="100"/>
      </p:scale>
      <p:origin x="0" y="-11880"/>
    </p:cViewPr>
  </p:sorterViewPr>
  <p:notesViewPr>
    <p:cSldViewPr snapToGrid="0" showGuides="1">
      <p:cViewPr varScale="1">
        <p:scale>
          <a:sx n="85" d="100"/>
          <a:sy n="85" d="100"/>
        </p:scale>
        <p:origin x="2184"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005A74-81CE-6AF0-E169-54F8DEF435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0B79A5-C832-B622-D114-83DC1CE19E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810EEC-FD30-7A4D-8A2D-F29B18C9441F}" type="datetimeFigureOut">
              <a:rPr lang="en-US" smtClean="0"/>
              <a:t>3/19/2026</a:t>
            </a:fld>
            <a:endParaRPr lang="en-US"/>
          </a:p>
        </p:txBody>
      </p:sp>
      <p:sp>
        <p:nvSpPr>
          <p:cNvPr id="4" name="Footer Placeholder 3">
            <a:extLst>
              <a:ext uri="{FF2B5EF4-FFF2-40B4-BE49-F238E27FC236}">
                <a16:creationId xmlns:a16="http://schemas.microsoft.com/office/drawing/2014/main" id="{A9CC11A6-7154-ECF0-7DD8-A5ED878C62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2E28E3-766F-78D7-04BD-DAF91C16EE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EBE7EB-1D53-FA4D-8BF1-2B4CE78D5555}" type="slidenum">
              <a:rPr lang="en-US" smtClean="0"/>
              <a:t>‹nº›</a:t>
            </a:fld>
            <a:endParaRPr lang="en-US"/>
          </a:p>
        </p:txBody>
      </p:sp>
    </p:spTree>
    <p:extLst>
      <p:ext uri="{BB962C8B-B14F-4D97-AF65-F5344CB8AC3E}">
        <p14:creationId xmlns:p14="http://schemas.microsoft.com/office/powerpoint/2010/main" val="387951831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82412-8B51-8647-B56F-D0196D1705BF}"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6C954-6969-9246-88B2-A4978381850D}" type="slidenum">
              <a:rPr lang="en-US" smtClean="0"/>
              <a:t>‹nº›</a:t>
            </a:fld>
            <a:endParaRPr lang="en-US"/>
          </a:p>
        </p:txBody>
      </p:sp>
    </p:spTree>
    <p:extLst>
      <p:ext uri="{BB962C8B-B14F-4D97-AF65-F5344CB8AC3E}">
        <p14:creationId xmlns:p14="http://schemas.microsoft.com/office/powerpoint/2010/main" val="356913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1</a:t>
            </a:fld>
            <a:endParaRPr lang="en-US"/>
          </a:p>
        </p:txBody>
      </p:sp>
    </p:spTree>
    <p:extLst>
      <p:ext uri="{BB962C8B-B14F-4D97-AF65-F5344CB8AC3E}">
        <p14:creationId xmlns:p14="http://schemas.microsoft.com/office/powerpoint/2010/main" val="3640287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30</a:t>
            </a:fld>
            <a:endParaRPr lang="en-US"/>
          </a:p>
        </p:txBody>
      </p:sp>
    </p:spTree>
    <p:extLst>
      <p:ext uri="{BB962C8B-B14F-4D97-AF65-F5344CB8AC3E}">
        <p14:creationId xmlns:p14="http://schemas.microsoft.com/office/powerpoint/2010/main" val="226925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34</a:t>
            </a:fld>
            <a:endParaRPr lang="en-US"/>
          </a:p>
        </p:txBody>
      </p:sp>
    </p:spTree>
    <p:extLst>
      <p:ext uri="{BB962C8B-B14F-4D97-AF65-F5344CB8AC3E}">
        <p14:creationId xmlns:p14="http://schemas.microsoft.com/office/powerpoint/2010/main" val="103534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37</a:t>
            </a:fld>
            <a:endParaRPr lang="en-US"/>
          </a:p>
        </p:txBody>
      </p:sp>
    </p:spTree>
    <p:extLst>
      <p:ext uri="{BB962C8B-B14F-4D97-AF65-F5344CB8AC3E}">
        <p14:creationId xmlns:p14="http://schemas.microsoft.com/office/powerpoint/2010/main" val="4180481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38</a:t>
            </a:fld>
            <a:endParaRPr lang="en-US"/>
          </a:p>
        </p:txBody>
      </p:sp>
    </p:spTree>
    <p:extLst>
      <p:ext uri="{BB962C8B-B14F-4D97-AF65-F5344CB8AC3E}">
        <p14:creationId xmlns:p14="http://schemas.microsoft.com/office/powerpoint/2010/main" val="152794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4</a:t>
            </a:fld>
            <a:endParaRPr lang="en-US"/>
          </a:p>
        </p:txBody>
      </p:sp>
    </p:spTree>
    <p:extLst>
      <p:ext uri="{BB962C8B-B14F-4D97-AF65-F5344CB8AC3E}">
        <p14:creationId xmlns:p14="http://schemas.microsoft.com/office/powerpoint/2010/main" val="320992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5</a:t>
            </a:fld>
            <a:endParaRPr lang="en-US"/>
          </a:p>
        </p:txBody>
      </p:sp>
    </p:spTree>
    <p:extLst>
      <p:ext uri="{BB962C8B-B14F-4D97-AF65-F5344CB8AC3E}">
        <p14:creationId xmlns:p14="http://schemas.microsoft.com/office/powerpoint/2010/main" val="1596044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9</a:t>
            </a:fld>
            <a:endParaRPr lang="en-US"/>
          </a:p>
        </p:txBody>
      </p:sp>
    </p:spTree>
    <p:extLst>
      <p:ext uri="{BB962C8B-B14F-4D97-AF65-F5344CB8AC3E}">
        <p14:creationId xmlns:p14="http://schemas.microsoft.com/office/powerpoint/2010/main" val="286963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12</a:t>
            </a:fld>
            <a:endParaRPr lang="en-US"/>
          </a:p>
        </p:txBody>
      </p:sp>
    </p:spTree>
    <p:extLst>
      <p:ext uri="{BB962C8B-B14F-4D97-AF65-F5344CB8AC3E}">
        <p14:creationId xmlns:p14="http://schemas.microsoft.com/office/powerpoint/2010/main" val="241522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15</a:t>
            </a:fld>
            <a:endParaRPr lang="en-US"/>
          </a:p>
        </p:txBody>
      </p:sp>
    </p:spTree>
    <p:extLst>
      <p:ext uri="{BB962C8B-B14F-4D97-AF65-F5344CB8AC3E}">
        <p14:creationId xmlns:p14="http://schemas.microsoft.com/office/powerpoint/2010/main" val="104902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17</a:t>
            </a:fld>
            <a:endParaRPr lang="en-US"/>
          </a:p>
        </p:txBody>
      </p:sp>
    </p:spTree>
    <p:extLst>
      <p:ext uri="{BB962C8B-B14F-4D97-AF65-F5344CB8AC3E}">
        <p14:creationId xmlns:p14="http://schemas.microsoft.com/office/powerpoint/2010/main" val="2803265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CA46C954-6969-9246-88B2-A4978381850D}" type="slidenum">
              <a:rPr lang="en-US" smtClean="0"/>
              <a:t>26</a:t>
            </a:fld>
            <a:endParaRPr lang="en-US"/>
          </a:p>
        </p:txBody>
      </p:sp>
    </p:spTree>
    <p:extLst>
      <p:ext uri="{BB962C8B-B14F-4D97-AF65-F5344CB8AC3E}">
        <p14:creationId xmlns:p14="http://schemas.microsoft.com/office/powerpoint/2010/main" val="45734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b="1" dirty="0"/>
              <a:t>Elaboration Likelihood Model (ELM)</a:t>
            </a:r>
            <a:r>
              <a:rPr lang="en-GB" dirty="0"/>
              <a:t> </a:t>
            </a:r>
          </a:p>
        </p:txBody>
      </p:sp>
      <p:sp>
        <p:nvSpPr>
          <p:cNvPr id="4" name="Marcador de Posição do Número do Diapositivo 3"/>
          <p:cNvSpPr>
            <a:spLocks noGrp="1"/>
          </p:cNvSpPr>
          <p:nvPr>
            <p:ph type="sldNum" sz="quarter" idx="5"/>
          </p:nvPr>
        </p:nvSpPr>
        <p:spPr/>
        <p:txBody>
          <a:bodyPr/>
          <a:lstStyle/>
          <a:p>
            <a:fld id="{BA8DCFB2-2FC4-4A48-85D8-914292BD17B8}" type="slidenum">
              <a:rPr lang="en-GB" smtClean="0"/>
              <a:pPr/>
              <a:t>27</a:t>
            </a:fld>
            <a:endParaRPr lang="en-GB"/>
          </a:p>
        </p:txBody>
      </p:sp>
    </p:spTree>
    <p:extLst>
      <p:ext uri="{BB962C8B-B14F-4D97-AF65-F5344CB8AC3E}">
        <p14:creationId xmlns:p14="http://schemas.microsoft.com/office/powerpoint/2010/main" val="4096794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F37D321-2A7A-4EF1-6538-145EC84FC54B}"/>
              </a:ext>
            </a:extLst>
          </p:cNvPr>
          <p:cNvCxnSpPr>
            <a:cxnSpLocks/>
          </p:cNvCxnSpPr>
          <p:nvPr userDrawn="1"/>
        </p:nvCxnSpPr>
        <p:spPr>
          <a:xfrm flipH="1">
            <a:off x="0" y="6345775"/>
            <a:ext cx="9470635"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6BC52EF-D3BE-3AFC-EC88-16221B89A6AD}"/>
              </a:ext>
            </a:extLst>
          </p:cNvPr>
          <p:cNvCxnSpPr>
            <a:cxnSpLocks/>
            <a:stCxn id="15" idx="4"/>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Content Placeholder 7">
            <a:extLst>
              <a:ext uri="{FF2B5EF4-FFF2-40B4-BE49-F238E27FC236}">
                <a16:creationId xmlns:a16="http://schemas.microsoft.com/office/drawing/2014/main" id="{43756724-2974-F1AA-D727-D8CBF40FC40B}"/>
              </a:ext>
            </a:extLst>
          </p:cNvPr>
          <p:cNvSpPr>
            <a:spLocks noGrp="1"/>
          </p:cNvSpPr>
          <p:nvPr>
            <p:ph sz="quarter" idx="11" hasCustomPrompt="1"/>
          </p:nvPr>
        </p:nvSpPr>
        <p:spPr>
          <a:xfrm>
            <a:off x="916228" y="4254408"/>
            <a:ext cx="7275639" cy="993913"/>
          </a:xfrm>
          <a:prstGeom prst="rect">
            <a:avLst/>
          </a:prstGeom>
        </p:spPr>
        <p:txBody>
          <a:bodyPr/>
          <a:lstStyle>
            <a:lvl1pPr marL="0" indent="0">
              <a:buNone/>
              <a:defRPr sz="2000" b="0">
                <a:latin typeface="Calibri" panose="020F0502020204030204" pitchFamily="34" charset="0"/>
                <a:cs typeface="Calibri" panose="020F0502020204030204" pitchFamily="34" charset="0"/>
              </a:defRPr>
            </a:lvl1pPr>
          </a:lstStyle>
          <a:p>
            <a:pPr lvl="0"/>
            <a:r>
              <a:rPr lang="en-US" dirty="0"/>
              <a:t>Insert short description of </a:t>
            </a:r>
            <a:r>
              <a:rPr lang="en-US" dirty="0" err="1"/>
              <a:t>powerpoint</a:t>
            </a:r>
            <a:r>
              <a:rPr lang="en-US" dirty="0"/>
              <a:t> here</a:t>
            </a:r>
          </a:p>
        </p:txBody>
      </p:sp>
      <p:sp>
        <p:nvSpPr>
          <p:cNvPr id="10" name="Oval 9">
            <a:extLst>
              <a:ext uri="{FF2B5EF4-FFF2-40B4-BE49-F238E27FC236}">
                <a16:creationId xmlns:a16="http://schemas.microsoft.com/office/drawing/2014/main" id="{4DAD0EC7-C401-CAD3-5567-ADB3D8E8E9F2}"/>
              </a:ext>
            </a:extLst>
          </p:cNvPr>
          <p:cNvSpPr/>
          <p:nvPr userDrawn="1"/>
        </p:nvSpPr>
        <p:spPr>
          <a:xfrm>
            <a:off x="5220849" y="-646116"/>
            <a:ext cx="1712673" cy="171267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92E6A62-7E27-90F2-A2AD-DAD1EE9E0389}"/>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13" name="Oval 12">
            <a:extLst>
              <a:ext uri="{FF2B5EF4-FFF2-40B4-BE49-F238E27FC236}">
                <a16:creationId xmlns:a16="http://schemas.microsoft.com/office/drawing/2014/main" id="{65A2A34F-359B-F1D8-7E51-703795561407}"/>
              </a:ext>
            </a:extLst>
          </p:cNvPr>
          <p:cNvSpPr/>
          <p:nvPr userDrawn="1"/>
        </p:nvSpPr>
        <p:spPr>
          <a:xfrm>
            <a:off x="6077185" y="1844483"/>
            <a:ext cx="344164" cy="34416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10837"/>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20D280-7F46-5177-086A-6FB0167B6615}"/>
              </a:ext>
            </a:extLst>
          </p:cNvPr>
          <p:cNvSpPr/>
          <p:nvPr userDrawn="1"/>
        </p:nvSpPr>
        <p:spPr>
          <a:xfrm>
            <a:off x="9463865" y="6293021"/>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A0ECB36-2A5C-D2A6-E491-5CE6559F0D81}"/>
              </a:ext>
            </a:extLst>
          </p:cNvPr>
          <p:cNvSpPr/>
          <p:nvPr userDrawn="1"/>
        </p:nvSpPr>
        <p:spPr>
          <a:xfrm>
            <a:off x="10865289" y="4240546"/>
            <a:ext cx="410483" cy="41048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D755F0D0-BD1E-0C46-1CCF-5474C249F344}"/>
              </a:ext>
            </a:extLst>
          </p:cNvPr>
          <p:cNvSpPr/>
          <p:nvPr userDrawn="1"/>
        </p:nvSpPr>
        <p:spPr>
          <a:xfrm>
            <a:off x="3488229" y="1108435"/>
            <a:ext cx="779487" cy="77948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descr="A black background with a black square&#10;&#10;AI-generated content may be incorrect.">
            <a:extLst>
              <a:ext uri="{FF2B5EF4-FFF2-40B4-BE49-F238E27FC236}">
                <a16:creationId xmlns:a16="http://schemas.microsoft.com/office/drawing/2014/main" id="{92403695-778B-5957-E2D3-A3573A9A7C18}"/>
              </a:ext>
            </a:extLst>
          </p:cNvPr>
          <p:cNvPicPr>
            <a:picLocks noChangeAspect="1"/>
          </p:cNvPicPr>
          <p:nvPr userDrawn="1"/>
        </p:nvPicPr>
        <p:blipFill>
          <a:blip r:embed="rId2"/>
          <a:stretch>
            <a:fillRect/>
          </a:stretch>
        </p:blipFill>
        <p:spPr>
          <a:xfrm>
            <a:off x="9925280" y="5672666"/>
            <a:ext cx="1772838" cy="793594"/>
          </a:xfrm>
          <a:prstGeom prst="rect">
            <a:avLst/>
          </a:prstGeom>
        </p:spPr>
      </p:pic>
      <p:pic>
        <p:nvPicPr>
          <p:cNvPr id="44" name="Picture 43" descr="A red ball on a black background&#10;&#10;AI-generated content may be incorrect.">
            <a:extLst>
              <a:ext uri="{FF2B5EF4-FFF2-40B4-BE49-F238E27FC236}">
                <a16:creationId xmlns:a16="http://schemas.microsoft.com/office/drawing/2014/main" id="{7002F26D-0B38-9B33-8A38-92D0A7210DA8}"/>
              </a:ext>
            </a:extLst>
          </p:cNvPr>
          <p:cNvPicPr>
            <a:picLocks noChangeAspect="1"/>
          </p:cNvPicPr>
          <p:nvPr userDrawn="1"/>
        </p:nvPicPr>
        <p:blipFill>
          <a:blip r:embed="rId3"/>
          <a:stretch>
            <a:fillRect/>
          </a:stretch>
        </p:blipFill>
        <p:spPr>
          <a:xfrm>
            <a:off x="7337170" y="221252"/>
            <a:ext cx="2775111" cy="2775111"/>
          </a:xfrm>
          <a:prstGeom prst="rect">
            <a:avLst/>
          </a:prstGeom>
        </p:spPr>
      </p:pic>
      <p:pic>
        <p:nvPicPr>
          <p:cNvPr id="46" name="Picture 45" descr="A pink light in the dark&#10;&#10;AI-generated content may be incorrect.">
            <a:extLst>
              <a:ext uri="{FF2B5EF4-FFF2-40B4-BE49-F238E27FC236}">
                <a16:creationId xmlns:a16="http://schemas.microsoft.com/office/drawing/2014/main" id="{26505E9B-0283-BFE5-F40A-86ABC78ADC3B}"/>
              </a:ext>
            </a:extLst>
          </p:cNvPr>
          <p:cNvPicPr>
            <a:picLocks noChangeAspect="1"/>
          </p:cNvPicPr>
          <p:nvPr userDrawn="1"/>
        </p:nvPicPr>
        <p:blipFill>
          <a:blip r:embed="rId4"/>
          <a:stretch>
            <a:fillRect/>
          </a:stretch>
        </p:blipFill>
        <p:spPr>
          <a:xfrm>
            <a:off x="1167387" y="-969457"/>
            <a:ext cx="2077892" cy="2077892"/>
          </a:xfrm>
          <a:prstGeom prst="rect">
            <a:avLst/>
          </a:prstGeom>
        </p:spPr>
      </p:pic>
      <p:pic>
        <p:nvPicPr>
          <p:cNvPr id="47" name="Picture 46" descr="A pink light in the dark&#10;&#10;AI-generated content may be incorrect.">
            <a:extLst>
              <a:ext uri="{FF2B5EF4-FFF2-40B4-BE49-F238E27FC236}">
                <a16:creationId xmlns:a16="http://schemas.microsoft.com/office/drawing/2014/main" id="{F99DB87C-529B-AE1A-A28E-224A627CDA02}"/>
              </a:ext>
            </a:extLst>
          </p:cNvPr>
          <p:cNvPicPr>
            <a:picLocks noChangeAspect="1"/>
          </p:cNvPicPr>
          <p:nvPr userDrawn="1"/>
        </p:nvPicPr>
        <p:blipFill>
          <a:blip r:embed="rId4"/>
          <a:stretch>
            <a:fillRect/>
          </a:stretch>
        </p:blipFill>
        <p:spPr>
          <a:xfrm>
            <a:off x="9569372" y="4451423"/>
            <a:ext cx="147990" cy="147990"/>
          </a:xfrm>
          <a:prstGeom prst="rect">
            <a:avLst/>
          </a:prstGeom>
        </p:spPr>
      </p:pic>
      <p:pic>
        <p:nvPicPr>
          <p:cNvPr id="50" name="Picture 49" descr="A white circle in a black background&#10;&#10;AI-generated content may be incorrect.">
            <a:extLst>
              <a:ext uri="{FF2B5EF4-FFF2-40B4-BE49-F238E27FC236}">
                <a16:creationId xmlns:a16="http://schemas.microsoft.com/office/drawing/2014/main" id="{25FDD5F0-6773-FF78-1D1D-88411C9C8658}"/>
              </a:ext>
            </a:extLst>
          </p:cNvPr>
          <p:cNvPicPr>
            <a:picLocks noChangeAspect="1"/>
          </p:cNvPicPr>
          <p:nvPr userDrawn="1"/>
        </p:nvPicPr>
        <p:blipFill>
          <a:blip r:embed="rId5"/>
          <a:stretch>
            <a:fillRect/>
          </a:stretch>
        </p:blipFill>
        <p:spPr>
          <a:xfrm>
            <a:off x="10258731" y="2398608"/>
            <a:ext cx="593256" cy="593256"/>
          </a:xfrm>
          <a:prstGeom prst="rect">
            <a:avLst/>
          </a:prstGeom>
        </p:spPr>
      </p:pic>
      <p:sp>
        <p:nvSpPr>
          <p:cNvPr id="54" name="Content Placeholder 7">
            <a:extLst>
              <a:ext uri="{FF2B5EF4-FFF2-40B4-BE49-F238E27FC236}">
                <a16:creationId xmlns:a16="http://schemas.microsoft.com/office/drawing/2014/main" id="{FA80644C-B76D-EF89-754B-2E528950A17D}"/>
              </a:ext>
            </a:extLst>
          </p:cNvPr>
          <p:cNvSpPr>
            <a:spLocks noGrp="1"/>
          </p:cNvSpPr>
          <p:nvPr>
            <p:ph sz="quarter" idx="10" hasCustomPrompt="1"/>
          </p:nvPr>
        </p:nvSpPr>
        <p:spPr>
          <a:xfrm>
            <a:off x="920085" y="3348061"/>
            <a:ext cx="8211380" cy="779485"/>
          </a:xfrm>
          <a:prstGeom prst="rect">
            <a:avLst/>
          </a:prstGeom>
        </p:spPr>
        <p:txBody>
          <a:bodyPr/>
          <a:lstStyle>
            <a:lvl1pPr marL="0" indent="0">
              <a:buNone/>
              <a:defRPr sz="6000" b="1">
                <a:solidFill>
                  <a:schemeClr val="accent1"/>
                </a:solidFill>
                <a:latin typeface="Calibri" panose="020F0502020204030204" pitchFamily="34" charset="0"/>
                <a:cs typeface="Calibri" panose="020F0502020204030204" pitchFamily="34" charset="0"/>
              </a:defRPr>
            </a:lvl1pPr>
          </a:lstStyle>
          <a:p>
            <a:pPr lvl="0"/>
            <a:r>
              <a:rPr lang="en-US" dirty="0"/>
              <a:t>Title</a:t>
            </a:r>
          </a:p>
        </p:txBody>
      </p:sp>
      <p:sp>
        <p:nvSpPr>
          <p:cNvPr id="55" name="Content Placeholder 7">
            <a:extLst>
              <a:ext uri="{FF2B5EF4-FFF2-40B4-BE49-F238E27FC236}">
                <a16:creationId xmlns:a16="http://schemas.microsoft.com/office/drawing/2014/main" id="{FFC22842-A6EB-BDA5-A3E7-DC4D54BBD2D7}"/>
              </a:ext>
            </a:extLst>
          </p:cNvPr>
          <p:cNvSpPr>
            <a:spLocks noGrp="1"/>
          </p:cNvSpPr>
          <p:nvPr>
            <p:ph sz="quarter" idx="12" hasCustomPrompt="1"/>
          </p:nvPr>
        </p:nvSpPr>
        <p:spPr>
          <a:xfrm>
            <a:off x="916227" y="5410967"/>
            <a:ext cx="7275639" cy="368487"/>
          </a:xfrm>
          <a:prstGeom prst="rect">
            <a:avLst/>
          </a:prstGeom>
        </p:spPr>
        <p:txBody>
          <a:bodyPr/>
          <a:lstStyle>
            <a:lvl1pPr marL="0" indent="0">
              <a:buNone/>
              <a:defRPr sz="1800" b="1">
                <a:solidFill>
                  <a:schemeClr val="accent1"/>
                </a:solidFill>
                <a:latin typeface="Calibri" panose="020F0502020204030204" pitchFamily="34" charset="0"/>
                <a:cs typeface="Calibri" panose="020F0502020204030204" pitchFamily="34" charset="0"/>
              </a:defRPr>
            </a:lvl1pPr>
          </a:lstStyle>
          <a:p>
            <a:pPr lvl="0"/>
            <a:r>
              <a:rPr lang="en-US" dirty="0"/>
              <a:t>Presenter Name</a:t>
            </a:r>
          </a:p>
        </p:txBody>
      </p:sp>
      <p:sp>
        <p:nvSpPr>
          <p:cNvPr id="2" name="Content Placeholder 7">
            <a:extLst>
              <a:ext uri="{FF2B5EF4-FFF2-40B4-BE49-F238E27FC236}">
                <a16:creationId xmlns:a16="http://schemas.microsoft.com/office/drawing/2014/main" id="{6717EEE5-8A01-AF7D-781C-15C95F93ECED}"/>
              </a:ext>
            </a:extLst>
          </p:cNvPr>
          <p:cNvSpPr>
            <a:spLocks noGrp="1"/>
          </p:cNvSpPr>
          <p:nvPr>
            <p:ph sz="quarter" idx="13" hasCustomPrompt="1"/>
          </p:nvPr>
        </p:nvSpPr>
        <p:spPr>
          <a:xfrm>
            <a:off x="916227" y="5860515"/>
            <a:ext cx="7275639" cy="368487"/>
          </a:xfrm>
          <a:prstGeom prst="rect">
            <a:avLst/>
          </a:prstGeom>
        </p:spPr>
        <p:txBody>
          <a:bodyPr/>
          <a:lstStyle>
            <a:lvl1pPr marL="0" indent="0">
              <a:buNone/>
              <a:defRPr sz="1600" b="0">
                <a:solidFill>
                  <a:schemeClr val="tx1"/>
                </a:solidFill>
                <a:latin typeface="Calibri" panose="020F0502020204030204" pitchFamily="34" charset="0"/>
                <a:cs typeface="Calibri" panose="020F0502020204030204" pitchFamily="34" charset="0"/>
              </a:defRPr>
            </a:lvl1pPr>
          </a:lstStyle>
          <a:p>
            <a:pPr lvl="0"/>
            <a:r>
              <a:rPr lang="en-US" dirty="0"/>
              <a:t>Date</a:t>
            </a:r>
          </a:p>
        </p:txBody>
      </p:sp>
      <p:sp>
        <p:nvSpPr>
          <p:cNvPr id="5" name="TextBox 4">
            <a:extLst>
              <a:ext uri="{FF2B5EF4-FFF2-40B4-BE49-F238E27FC236}">
                <a16:creationId xmlns:a16="http://schemas.microsoft.com/office/drawing/2014/main" id="{E110A284-28AE-0D64-00A0-AB02FD3DF23D}"/>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39432880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FF37D321-2A7A-4EF1-6538-145EC84FC54B}"/>
              </a:ext>
            </a:extLst>
          </p:cNvPr>
          <p:cNvCxnSpPr>
            <a:cxnSpLocks/>
          </p:cNvCxnSpPr>
          <p:nvPr userDrawn="1"/>
        </p:nvCxnSpPr>
        <p:spPr>
          <a:xfrm flipH="1">
            <a:off x="0" y="6345775"/>
            <a:ext cx="9470635" cy="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6BC52EF-D3BE-3AFC-EC88-16221B89A6AD}"/>
              </a:ext>
            </a:extLst>
          </p:cNvPr>
          <p:cNvCxnSpPr>
            <a:cxnSpLocks/>
            <a:stCxn id="15" idx="4"/>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4DAD0EC7-C401-CAD3-5567-ADB3D8E8E9F2}"/>
              </a:ext>
            </a:extLst>
          </p:cNvPr>
          <p:cNvSpPr/>
          <p:nvPr userDrawn="1"/>
        </p:nvSpPr>
        <p:spPr>
          <a:xfrm>
            <a:off x="5220849" y="-646116"/>
            <a:ext cx="1712673" cy="17126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5A2A34F-359B-F1D8-7E51-703795561407}"/>
              </a:ext>
            </a:extLst>
          </p:cNvPr>
          <p:cNvSpPr/>
          <p:nvPr userDrawn="1"/>
        </p:nvSpPr>
        <p:spPr>
          <a:xfrm>
            <a:off x="5923918" y="1996238"/>
            <a:ext cx="344164" cy="34416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10837"/>
            <a:ext cx="269877" cy="26987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20D280-7F46-5177-086A-6FB0167B6615}"/>
              </a:ext>
            </a:extLst>
          </p:cNvPr>
          <p:cNvSpPr/>
          <p:nvPr userDrawn="1"/>
        </p:nvSpPr>
        <p:spPr>
          <a:xfrm>
            <a:off x="9463865" y="6293021"/>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A0ECB36-2A5C-D2A6-E491-5CE6559F0D81}"/>
              </a:ext>
            </a:extLst>
          </p:cNvPr>
          <p:cNvSpPr/>
          <p:nvPr userDrawn="1"/>
        </p:nvSpPr>
        <p:spPr>
          <a:xfrm>
            <a:off x="10865289" y="4240546"/>
            <a:ext cx="410483" cy="41048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descr="A pink light in the dark&#10;&#10;AI-generated content may be incorrect.">
            <a:extLst>
              <a:ext uri="{FF2B5EF4-FFF2-40B4-BE49-F238E27FC236}">
                <a16:creationId xmlns:a16="http://schemas.microsoft.com/office/drawing/2014/main" id="{26505E9B-0283-BFE5-F40A-86ABC78ADC3B}"/>
              </a:ext>
            </a:extLst>
          </p:cNvPr>
          <p:cNvPicPr>
            <a:picLocks noChangeAspect="1"/>
          </p:cNvPicPr>
          <p:nvPr userDrawn="1"/>
        </p:nvPicPr>
        <p:blipFill>
          <a:blip r:embed="rId2"/>
          <a:stretch>
            <a:fillRect/>
          </a:stretch>
        </p:blipFill>
        <p:spPr>
          <a:xfrm>
            <a:off x="1369884" y="-696872"/>
            <a:ext cx="1752690" cy="1752690"/>
          </a:xfrm>
          <a:prstGeom prst="rect">
            <a:avLst/>
          </a:prstGeom>
        </p:spPr>
      </p:pic>
      <p:pic>
        <p:nvPicPr>
          <p:cNvPr id="47" name="Picture 46" descr="A pink light in the dark&#10;&#10;AI-generated content may be incorrect.">
            <a:extLst>
              <a:ext uri="{FF2B5EF4-FFF2-40B4-BE49-F238E27FC236}">
                <a16:creationId xmlns:a16="http://schemas.microsoft.com/office/drawing/2014/main" id="{F99DB87C-529B-AE1A-A28E-224A627CDA02}"/>
              </a:ext>
            </a:extLst>
          </p:cNvPr>
          <p:cNvPicPr>
            <a:picLocks noChangeAspect="1"/>
          </p:cNvPicPr>
          <p:nvPr userDrawn="1"/>
        </p:nvPicPr>
        <p:blipFill>
          <a:blip r:embed="rId2"/>
          <a:stretch>
            <a:fillRect/>
          </a:stretch>
        </p:blipFill>
        <p:spPr>
          <a:xfrm>
            <a:off x="9776393" y="4439653"/>
            <a:ext cx="147990" cy="147990"/>
          </a:xfrm>
          <a:prstGeom prst="rect">
            <a:avLst/>
          </a:prstGeom>
        </p:spPr>
      </p:pic>
      <p:pic>
        <p:nvPicPr>
          <p:cNvPr id="2" name="Picture 1" descr="A pink light in the dark&#10;&#10;AI-generated content may be incorrect.">
            <a:extLst>
              <a:ext uri="{FF2B5EF4-FFF2-40B4-BE49-F238E27FC236}">
                <a16:creationId xmlns:a16="http://schemas.microsoft.com/office/drawing/2014/main" id="{F2C4E082-1863-0596-F431-DFDFAFC5B687}"/>
              </a:ext>
            </a:extLst>
          </p:cNvPr>
          <p:cNvPicPr>
            <a:picLocks noChangeAspect="1"/>
          </p:cNvPicPr>
          <p:nvPr userDrawn="1"/>
        </p:nvPicPr>
        <p:blipFill>
          <a:blip r:embed="rId2"/>
          <a:stretch>
            <a:fillRect/>
          </a:stretch>
        </p:blipFill>
        <p:spPr>
          <a:xfrm>
            <a:off x="10018711" y="2308557"/>
            <a:ext cx="789498" cy="789498"/>
          </a:xfrm>
          <a:prstGeom prst="rect">
            <a:avLst/>
          </a:prstGeom>
        </p:spPr>
      </p:pic>
      <p:pic>
        <p:nvPicPr>
          <p:cNvPr id="3" name="Content Placeholder 5" descr="A black and white sign with white text&#10;&#10;AI-generated content may be incorrect.">
            <a:extLst>
              <a:ext uri="{FF2B5EF4-FFF2-40B4-BE49-F238E27FC236}">
                <a16:creationId xmlns:a16="http://schemas.microsoft.com/office/drawing/2014/main" id="{0B681AEC-C90D-D440-7938-9166ABBE2AC0}"/>
              </a:ext>
            </a:extLst>
          </p:cNvPr>
          <p:cNvPicPr>
            <a:picLocks noChangeAspect="1"/>
          </p:cNvPicPr>
          <p:nvPr userDrawn="1"/>
        </p:nvPicPr>
        <p:blipFill>
          <a:blip r:embed="rId3"/>
          <a:stretch>
            <a:fillRect/>
          </a:stretch>
        </p:blipFill>
        <p:spPr>
          <a:xfrm>
            <a:off x="9925280" y="5676763"/>
            <a:ext cx="1765859" cy="789498"/>
          </a:xfrm>
          <a:prstGeom prst="rect">
            <a:avLst/>
          </a:prstGeom>
        </p:spPr>
      </p:pic>
      <p:pic>
        <p:nvPicPr>
          <p:cNvPr id="4" name="Picture 3" descr="A red ball on a black background&#10;&#10;AI-generated content may be incorrect.">
            <a:extLst>
              <a:ext uri="{FF2B5EF4-FFF2-40B4-BE49-F238E27FC236}">
                <a16:creationId xmlns:a16="http://schemas.microsoft.com/office/drawing/2014/main" id="{50EF8612-E0FD-5F8D-F023-CCB59D500E33}"/>
              </a:ext>
            </a:extLst>
          </p:cNvPr>
          <p:cNvPicPr>
            <a:picLocks noChangeAspect="1"/>
          </p:cNvPicPr>
          <p:nvPr userDrawn="1"/>
        </p:nvPicPr>
        <p:blipFill>
          <a:blip r:embed="rId4"/>
          <a:stretch>
            <a:fillRect/>
          </a:stretch>
        </p:blipFill>
        <p:spPr>
          <a:xfrm>
            <a:off x="7337170" y="221252"/>
            <a:ext cx="2775111" cy="2775111"/>
          </a:xfrm>
          <a:prstGeom prst="rect">
            <a:avLst/>
          </a:prstGeom>
        </p:spPr>
      </p:pic>
      <p:pic>
        <p:nvPicPr>
          <p:cNvPr id="8" name="Picture 7" descr="A red ball on a black background&#10;&#10;AI-generated content may be incorrect.">
            <a:extLst>
              <a:ext uri="{FF2B5EF4-FFF2-40B4-BE49-F238E27FC236}">
                <a16:creationId xmlns:a16="http://schemas.microsoft.com/office/drawing/2014/main" id="{EA78B541-3DAF-1E5B-6460-BA8C5471AE1E}"/>
              </a:ext>
            </a:extLst>
          </p:cNvPr>
          <p:cNvPicPr>
            <a:picLocks noChangeAspect="1"/>
          </p:cNvPicPr>
          <p:nvPr userDrawn="1"/>
        </p:nvPicPr>
        <p:blipFill>
          <a:blip r:embed="rId4"/>
          <a:stretch>
            <a:fillRect/>
          </a:stretch>
        </p:blipFill>
        <p:spPr>
          <a:xfrm>
            <a:off x="2904739" y="210220"/>
            <a:ext cx="1858200" cy="1858200"/>
          </a:xfrm>
          <a:prstGeom prst="rect">
            <a:avLst/>
          </a:prstGeom>
        </p:spPr>
      </p:pic>
      <p:sp>
        <p:nvSpPr>
          <p:cNvPr id="22" name="Content Placeholder 7">
            <a:extLst>
              <a:ext uri="{FF2B5EF4-FFF2-40B4-BE49-F238E27FC236}">
                <a16:creationId xmlns:a16="http://schemas.microsoft.com/office/drawing/2014/main" id="{26A98B98-9EBC-672A-77B0-CB48E5CF7ACE}"/>
              </a:ext>
            </a:extLst>
          </p:cNvPr>
          <p:cNvSpPr>
            <a:spLocks noGrp="1"/>
          </p:cNvSpPr>
          <p:nvPr>
            <p:ph sz="quarter" idx="11" hasCustomPrompt="1"/>
          </p:nvPr>
        </p:nvSpPr>
        <p:spPr>
          <a:xfrm>
            <a:off x="916228" y="4254408"/>
            <a:ext cx="7275639" cy="993913"/>
          </a:xfrm>
          <a:prstGeom prst="rect">
            <a:avLst/>
          </a:prstGeom>
        </p:spPr>
        <p:txBody>
          <a:bodyPr/>
          <a:lstStyle>
            <a:lvl1pPr marL="0" indent="0">
              <a:buNone/>
              <a:defRPr sz="2000" b="0">
                <a:solidFill>
                  <a:schemeClr val="bg1"/>
                </a:solidFill>
                <a:latin typeface="Calibri" panose="020F0502020204030204" pitchFamily="34" charset="0"/>
                <a:cs typeface="Calibri" panose="020F0502020204030204" pitchFamily="34" charset="0"/>
              </a:defRPr>
            </a:lvl1pPr>
          </a:lstStyle>
          <a:p>
            <a:pPr lvl="0"/>
            <a:r>
              <a:rPr lang="en-US" dirty="0"/>
              <a:t>Insert short description of </a:t>
            </a:r>
            <a:r>
              <a:rPr lang="en-US" dirty="0" err="1"/>
              <a:t>powerpoint</a:t>
            </a:r>
            <a:r>
              <a:rPr lang="en-US" dirty="0"/>
              <a:t> here</a:t>
            </a:r>
          </a:p>
        </p:txBody>
      </p:sp>
      <p:sp>
        <p:nvSpPr>
          <p:cNvPr id="25" name="Content Placeholder 7">
            <a:extLst>
              <a:ext uri="{FF2B5EF4-FFF2-40B4-BE49-F238E27FC236}">
                <a16:creationId xmlns:a16="http://schemas.microsoft.com/office/drawing/2014/main" id="{8BCED26D-DE0D-A93A-9DEA-EB0A6339808A}"/>
              </a:ext>
            </a:extLst>
          </p:cNvPr>
          <p:cNvSpPr>
            <a:spLocks noGrp="1"/>
          </p:cNvSpPr>
          <p:nvPr>
            <p:ph sz="quarter" idx="10" hasCustomPrompt="1"/>
          </p:nvPr>
        </p:nvSpPr>
        <p:spPr>
          <a:xfrm>
            <a:off x="920085" y="3348061"/>
            <a:ext cx="8211380" cy="779485"/>
          </a:xfrm>
          <a:prstGeom prst="rect">
            <a:avLst/>
          </a:prstGeom>
        </p:spPr>
        <p:txBody>
          <a:bodyPr/>
          <a:lstStyle>
            <a:lvl1pPr marL="0" indent="0">
              <a:buNone/>
              <a:defRPr sz="6000" b="1">
                <a:solidFill>
                  <a:schemeClr val="bg1"/>
                </a:solidFill>
                <a:latin typeface="Calibri" panose="020F0502020204030204" pitchFamily="34" charset="0"/>
                <a:cs typeface="Calibri" panose="020F0502020204030204" pitchFamily="34" charset="0"/>
              </a:defRPr>
            </a:lvl1pPr>
          </a:lstStyle>
          <a:p>
            <a:pPr lvl="0"/>
            <a:r>
              <a:rPr lang="en-US" dirty="0"/>
              <a:t>Title</a:t>
            </a:r>
          </a:p>
        </p:txBody>
      </p:sp>
      <p:sp>
        <p:nvSpPr>
          <p:cNvPr id="26" name="Content Placeholder 7">
            <a:extLst>
              <a:ext uri="{FF2B5EF4-FFF2-40B4-BE49-F238E27FC236}">
                <a16:creationId xmlns:a16="http://schemas.microsoft.com/office/drawing/2014/main" id="{E3C9B735-3107-33A8-8487-B330382A926B}"/>
              </a:ext>
            </a:extLst>
          </p:cNvPr>
          <p:cNvSpPr>
            <a:spLocks noGrp="1"/>
          </p:cNvSpPr>
          <p:nvPr>
            <p:ph sz="quarter" idx="12" hasCustomPrompt="1"/>
          </p:nvPr>
        </p:nvSpPr>
        <p:spPr>
          <a:xfrm>
            <a:off x="916227" y="5410967"/>
            <a:ext cx="7275639" cy="368487"/>
          </a:xfrm>
          <a:prstGeom prst="rect">
            <a:avLst/>
          </a:prstGeom>
        </p:spPr>
        <p:txBody>
          <a:bodyPr/>
          <a:lstStyle>
            <a:lvl1pPr marL="0" indent="0">
              <a:buNone/>
              <a:defRPr sz="1800" b="1">
                <a:solidFill>
                  <a:schemeClr val="bg1"/>
                </a:solidFill>
                <a:latin typeface="Calibri" panose="020F0502020204030204" pitchFamily="34" charset="0"/>
                <a:cs typeface="Calibri" panose="020F0502020204030204" pitchFamily="34" charset="0"/>
              </a:defRPr>
            </a:lvl1pPr>
          </a:lstStyle>
          <a:p>
            <a:pPr lvl="0"/>
            <a:r>
              <a:rPr lang="en-US" dirty="0"/>
              <a:t>Presenter Name</a:t>
            </a:r>
          </a:p>
        </p:txBody>
      </p:sp>
      <p:sp>
        <p:nvSpPr>
          <p:cNvPr id="27" name="Content Placeholder 7">
            <a:extLst>
              <a:ext uri="{FF2B5EF4-FFF2-40B4-BE49-F238E27FC236}">
                <a16:creationId xmlns:a16="http://schemas.microsoft.com/office/drawing/2014/main" id="{DA3DE91D-4E7D-91A8-C061-E4B8F9EB3C6A}"/>
              </a:ext>
            </a:extLst>
          </p:cNvPr>
          <p:cNvSpPr>
            <a:spLocks noGrp="1"/>
          </p:cNvSpPr>
          <p:nvPr>
            <p:ph sz="quarter" idx="13" hasCustomPrompt="1"/>
          </p:nvPr>
        </p:nvSpPr>
        <p:spPr>
          <a:xfrm>
            <a:off x="916227" y="5860515"/>
            <a:ext cx="7275639" cy="368487"/>
          </a:xfrm>
          <a:prstGeom prst="rect">
            <a:avLst/>
          </a:prstGeom>
        </p:spPr>
        <p:txBody>
          <a:bodyPr/>
          <a:lstStyle>
            <a:lvl1pPr marL="0" indent="0">
              <a:buNone/>
              <a:defRPr sz="1600" b="0">
                <a:solidFill>
                  <a:schemeClr val="bg1"/>
                </a:solidFill>
                <a:latin typeface="Calibri" panose="020F0502020204030204" pitchFamily="34" charset="0"/>
                <a:cs typeface="Calibri" panose="020F0502020204030204" pitchFamily="34" charset="0"/>
              </a:defRPr>
            </a:lvl1pPr>
          </a:lstStyle>
          <a:p>
            <a:pPr lvl="0"/>
            <a:r>
              <a:rPr lang="en-US" dirty="0"/>
              <a:t>Date</a:t>
            </a:r>
          </a:p>
        </p:txBody>
      </p:sp>
      <p:sp>
        <p:nvSpPr>
          <p:cNvPr id="6" name="Oval 5">
            <a:extLst>
              <a:ext uri="{FF2B5EF4-FFF2-40B4-BE49-F238E27FC236}">
                <a16:creationId xmlns:a16="http://schemas.microsoft.com/office/drawing/2014/main" id="{DBCFEE90-FFE7-3875-3019-0AA2344FF794}"/>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7" name="TextBox 6">
            <a:extLst>
              <a:ext uri="{FF2B5EF4-FFF2-40B4-BE49-F238E27FC236}">
                <a16:creationId xmlns:a16="http://schemas.microsoft.com/office/drawing/2014/main" id="{20501893-9601-2874-22AD-2CFAD93266FE}"/>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265259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16A714-B742-EE43-2A56-E93BBDADD161}"/>
              </a:ext>
            </a:extLst>
          </p:cNvPr>
          <p:cNvCxnSpPr>
            <a:cxnSpLocks/>
          </p:cNvCxnSpPr>
          <p:nvPr userDrawn="1"/>
        </p:nvCxnSpPr>
        <p:spPr>
          <a:xfrm flipH="1">
            <a:off x="0" y="6409938"/>
            <a:ext cx="10031506" cy="126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F5F04541-456A-8BD1-6E38-00D567109B54}"/>
              </a:ext>
            </a:extLst>
          </p:cNvPr>
          <p:cNvSpPr/>
          <p:nvPr userDrawn="1"/>
        </p:nvSpPr>
        <p:spPr>
          <a:xfrm>
            <a:off x="9993467"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A8C8B1F-DA56-19A0-C57A-A95AC3EA8591}"/>
              </a:ext>
            </a:extLst>
          </p:cNvPr>
          <p:cNvCxnSpPr>
            <a:cxnSpLocks/>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6DA67207-414F-9E4E-A38C-FB476F9F2776}"/>
              </a:ext>
            </a:extLst>
          </p:cNvPr>
          <p:cNvSpPr>
            <a:spLocks noGrp="1"/>
          </p:cNvSpPr>
          <p:nvPr>
            <p:ph sz="quarter" idx="10" hasCustomPrompt="1"/>
          </p:nvPr>
        </p:nvSpPr>
        <p:spPr>
          <a:xfrm>
            <a:off x="920086" y="520500"/>
            <a:ext cx="9111420" cy="571864"/>
          </a:xfrm>
          <a:prstGeom prst="rect">
            <a:avLst/>
          </a:prstGeom>
        </p:spPr>
        <p:txBody>
          <a:bodyPr/>
          <a:lstStyle>
            <a:lvl1pPr marL="0" indent="0">
              <a:buNone/>
              <a:defRPr sz="4000" b="1">
                <a:solidFill>
                  <a:schemeClr val="accent1"/>
                </a:solidFill>
                <a:latin typeface="Calibri" panose="020F0502020204030204" pitchFamily="34" charset="0"/>
                <a:cs typeface="Calibri" panose="020F0502020204030204" pitchFamily="34" charset="0"/>
              </a:defRPr>
            </a:lvl1pPr>
          </a:lstStyle>
          <a:p>
            <a:pPr lvl="0"/>
            <a:r>
              <a:rPr lang="en-US" dirty="0"/>
              <a:t>Title</a:t>
            </a:r>
          </a:p>
        </p:txBody>
      </p:sp>
      <p:sp>
        <p:nvSpPr>
          <p:cNvPr id="9" name="Content Placeholder 7">
            <a:extLst>
              <a:ext uri="{FF2B5EF4-FFF2-40B4-BE49-F238E27FC236}">
                <a16:creationId xmlns:a16="http://schemas.microsoft.com/office/drawing/2014/main" id="{43756724-2974-F1AA-D727-D8CBF40FC40B}"/>
              </a:ext>
            </a:extLst>
          </p:cNvPr>
          <p:cNvSpPr>
            <a:spLocks noGrp="1"/>
          </p:cNvSpPr>
          <p:nvPr>
            <p:ph sz="quarter" idx="11" hasCustomPrompt="1"/>
          </p:nvPr>
        </p:nvSpPr>
        <p:spPr>
          <a:xfrm>
            <a:off x="920087" y="1227303"/>
            <a:ext cx="9111420" cy="358255"/>
          </a:xfrm>
          <a:prstGeom prst="rect">
            <a:avLst/>
          </a:prstGeom>
        </p:spPr>
        <p:txBody>
          <a:bodyPr/>
          <a:lstStyle>
            <a:lvl1pPr marL="0" indent="0">
              <a:buNone/>
              <a:defRPr sz="2400" b="0">
                <a:latin typeface="Calibri" panose="020F0502020204030204" pitchFamily="34" charset="0"/>
                <a:cs typeface="Calibri" panose="020F0502020204030204" pitchFamily="34" charset="0"/>
              </a:defRPr>
            </a:lvl1pPr>
          </a:lstStyle>
          <a:p>
            <a:pPr lvl="0"/>
            <a:r>
              <a:rPr lang="en-US" dirty="0"/>
              <a:t>Supporting title copy</a:t>
            </a:r>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7">
            <a:extLst>
              <a:ext uri="{FF2B5EF4-FFF2-40B4-BE49-F238E27FC236}">
                <a16:creationId xmlns:a16="http://schemas.microsoft.com/office/drawing/2014/main" id="{AC0B4246-1956-4481-ED4D-E359458DB27B}"/>
              </a:ext>
            </a:extLst>
          </p:cNvPr>
          <p:cNvSpPr>
            <a:spLocks noGrp="1"/>
          </p:cNvSpPr>
          <p:nvPr>
            <p:ph sz="quarter" idx="12"/>
          </p:nvPr>
        </p:nvSpPr>
        <p:spPr>
          <a:xfrm>
            <a:off x="920086" y="1828059"/>
            <a:ext cx="9429526" cy="3712282"/>
          </a:xfrm>
          <a:prstGeom prst="rect">
            <a:avLst/>
          </a:prstGeom>
        </p:spPr>
        <p:txBody>
          <a:bodyPr/>
          <a:lstStyle>
            <a:lvl1pPr marL="0" indent="0">
              <a:buNone/>
              <a:defRPr sz="2000" b="0">
                <a:latin typeface="Calibri" panose="020F0502020204030204" pitchFamily="34" charset="0"/>
                <a:ea typeface="Calibri" panose="020F0502020204030204" pitchFamily="34" charset="0"/>
                <a:cs typeface="Calibri" panose="020F0502020204030204" pitchFamily="34" charset="0"/>
              </a:defRPr>
            </a:lvl1pPr>
            <a:lvl2pPr>
              <a:defRPr sz="2000">
                <a:ea typeface="Calibri" panose="020F0502020204030204" pitchFamily="34" charset="0"/>
              </a:defRPr>
            </a:lvl2pPr>
            <a:lvl3pPr>
              <a:defRPr sz="1800">
                <a:ea typeface="Calibri" panose="020F0502020204030204" pitchFamily="34" charset="0"/>
              </a:defRPr>
            </a:lvl3pPr>
            <a:lvl4pPr>
              <a:defRPr sz="1600">
                <a:ea typeface="Calibri" panose="020F0502020204030204" pitchFamily="34" charset="0"/>
              </a:defRPr>
            </a:lvl4pPr>
            <a:lvl5pPr>
              <a:defRPr sz="1400">
                <a:ea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ack background with a black square&#10;&#10;AI-generated content may be incorrect.">
            <a:extLst>
              <a:ext uri="{FF2B5EF4-FFF2-40B4-BE49-F238E27FC236}">
                <a16:creationId xmlns:a16="http://schemas.microsoft.com/office/drawing/2014/main" id="{8B97E1BE-2D45-FEA7-0FFF-99891E542193}"/>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5" name="Oval 4">
            <a:extLst>
              <a:ext uri="{FF2B5EF4-FFF2-40B4-BE49-F238E27FC236}">
                <a16:creationId xmlns:a16="http://schemas.microsoft.com/office/drawing/2014/main" id="{21BF62F7-4A04-0DCA-106F-042F111B5371}"/>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6" name="TextBox 5">
            <a:extLst>
              <a:ext uri="{FF2B5EF4-FFF2-40B4-BE49-F238E27FC236}">
                <a16:creationId xmlns:a16="http://schemas.microsoft.com/office/drawing/2014/main" id="{0965B392-0315-2C06-1322-65B28DAE2ED7}"/>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3021494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16A714-B742-EE43-2A56-E93BBDADD161}"/>
              </a:ext>
            </a:extLst>
          </p:cNvPr>
          <p:cNvCxnSpPr>
            <a:cxnSpLocks/>
          </p:cNvCxnSpPr>
          <p:nvPr userDrawn="1"/>
        </p:nvCxnSpPr>
        <p:spPr>
          <a:xfrm flipH="1">
            <a:off x="0" y="6409938"/>
            <a:ext cx="10031506" cy="126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F5F04541-456A-8BD1-6E38-00D567109B54}"/>
              </a:ext>
            </a:extLst>
          </p:cNvPr>
          <p:cNvSpPr/>
          <p:nvPr userDrawn="1"/>
        </p:nvSpPr>
        <p:spPr>
          <a:xfrm>
            <a:off x="9993467"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A8C8B1F-DA56-19A0-C57A-A95AC3EA8591}"/>
              </a:ext>
            </a:extLst>
          </p:cNvPr>
          <p:cNvCxnSpPr>
            <a:cxnSpLocks/>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8" name="Content Placeholder 7">
            <a:extLst>
              <a:ext uri="{FF2B5EF4-FFF2-40B4-BE49-F238E27FC236}">
                <a16:creationId xmlns:a16="http://schemas.microsoft.com/office/drawing/2014/main" id="{6DA67207-414F-9E4E-A38C-FB476F9F2776}"/>
              </a:ext>
            </a:extLst>
          </p:cNvPr>
          <p:cNvSpPr>
            <a:spLocks noGrp="1"/>
          </p:cNvSpPr>
          <p:nvPr>
            <p:ph sz="quarter" idx="10" hasCustomPrompt="1"/>
          </p:nvPr>
        </p:nvSpPr>
        <p:spPr>
          <a:xfrm>
            <a:off x="920086" y="520500"/>
            <a:ext cx="9139296" cy="571864"/>
          </a:xfrm>
          <a:prstGeom prst="rect">
            <a:avLst/>
          </a:prstGeom>
        </p:spPr>
        <p:txBody>
          <a:bodyPr/>
          <a:lstStyle>
            <a:lvl1pPr marL="0" indent="0">
              <a:buNone/>
              <a:defRPr sz="4000" b="1">
                <a:solidFill>
                  <a:schemeClr val="accent1"/>
                </a:solidFill>
                <a:latin typeface="Calibri" panose="020F0502020204030204" pitchFamily="34" charset="0"/>
                <a:cs typeface="Calibri" panose="020F0502020204030204" pitchFamily="34" charset="0"/>
              </a:defRPr>
            </a:lvl1pPr>
          </a:lstStyle>
          <a:p>
            <a:pPr lvl="0"/>
            <a:r>
              <a:rPr lang="en-US" dirty="0"/>
              <a:t>Title Only</a:t>
            </a:r>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background with a black square&#10;&#10;AI-generated content may be incorrect.">
            <a:extLst>
              <a:ext uri="{FF2B5EF4-FFF2-40B4-BE49-F238E27FC236}">
                <a16:creationId xmlns:a16="http://schemas.microsoft.com/office/drawing/2014/main" id="{8B97E1BE-2D45-FEA7-0FFF-99891E542193}"/>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2" name="Oval 1">
            <a:extLst>
              <a:ext uri="{FF2B5EF4-FFF2-40B4-BE49-F238E27FC236}">
                <a16:creationId xmlns:a16="http://schemas.microsoft.com/office/drawing/2014/main" id="{38FB998E-D289-172B-26E1-CD6C9346DC26}"/>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7" name="TextBox 6">
            <a:extLst>
              <a:ext uri="{FF2B5EF4-FFF2-40B4-BE49-F238E27FC236}">
                <a16:creationId xmlns:a16="http://schemas.microsoft.com/office/drawing/2014/main" id="{2E65C905-D067-7B04-78B2-BABBB2D23348}"/>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2223974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D16A714-B742-EE43-2A56-E93BBDADD161}"/>
              </a:ext>
            </a:extLst>
          </p:cNvPr>
          <p:cNvCxnSpPr>
            <a:cxnSpLocks/>
          </p:cNvCxnSpPr>
          <p:nvPr userDrawn="1"/>
        </p:nvCxnSpPr>
        <p:spPr>
          <a:xfrm flipH="1">
            <a:off x="0" y="6409938"/>
            <a:ext cx="10031506" cy="12679"/>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F5F04541-456A-8BD1-6E38-00D567109B54}"/>
              </a:ext>
            </a:extLst>
          </p:cNvPr>
          <p:cNvSpPr/>
          <p:nvPr userDrawn="1"/>
        </p:nvSpPr>
        <p:spPr>
          <a:xfrm>
            <a:off x="9993467"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A8C8B1F-DA56-19A0-C57A-A95AC3EA8591}"/>
              </a:ext>
            </a:extLst>
          </p:cNvPr>
          <p:cNvCxnSpPr>
            <a:cxnSpLocks/>
          </p:cNvCxnSpPr>
          <p:nvPr userDrawn="1"/>
        </p:nvCxnSpPr>
        <p:spPr>
          <a:xfrm>
            <a:off x="544683" y="680930"/>
            <a:ext cx="0" cy="6177070"/>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575423"/>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background with a black square&#10;&#10;AI-generated content may be incorrect.">
            <a:extLst>
              <a:ext uri="{FF2B5EF4-FFF2-40B4-BE49-F238E27FC236}">
                <a16:creationId xmlns:a16="http://schemas.microsoft.com/office/drawing/2014/main" id="{8B97E1BE-2D45-FEA7-0FFF-99891E542193}"/>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2" name="Oval 1">
            <a:extLst>
              <a:ext uri="{FF2B5EF4-FFF2-40B4-BE49-F238E27FC236}">
                <a16:creationId xmlns:a16="http://schemas.microsoft.com/office/drawing/2014/main" id="{1D785207-E1C3-B28E-715C-D71BFC38A09A}"/>
              </a:ext>
            </a:extLst>
          </p:cNvPr>
          <p:cNvSpPr/>
          <p:nvPr userDrawn="1"/>
        </p:nvSpPr>
        <p:spPr>
          <a:xfrm>
            <a:off x="10112281" y="-413263"/>
            <a:ext cx="2415059" cy="2415059"/>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b="1" dirty="0"/>
          </a:p>
        </p:txBody>
      </p:sp>
      <p:sp>
        <p:nvSpPr>
          <p:cNvPr id="4" name="TextBox 3">
            <a:extLst>
              <a:ext uri="{FF2B5EF4-FFF2-40B4-BE49-F238E27FC236}">
                <a16:creationId xmlns:a16="http://schemas.microsoft.com/office/drawing/2014/main" id="{1B7CA656-3A3C-1A18-BB1E-033A65D5BF0F}"/>
              </a:ext>
            </a:extLst>
          </p:cNvPr>
          <p:cNvSpPr txBox="1"/>
          <p:nvPr userDrawn="1"/>
        </p:nvSpPr>
        <p:spPr>
          <a:xfrm>
            <a:off x="10448674" y="447457"/>
            <a:ext cx="1689373" cy="923330"/>
          </a:xfrm>
          <a:prstGeom prst="rect">
            <a:avLst/>
          </a:prstGeom>
          <a:noFill/>
        </p:spPr>
        <p:txBody>
          <a:bodyPr wrap="none" rtlCol="0">
            <a:spAutoFit/>
          </a:bodyPr>
          <a:lstStyle/>
          <a:p>
            <a:pPr algn="ctr"/>
            <a:r>
              <a:rPr lang="en-US" b="1" dirty="0">
                <a:solidFill>
                  <a:schemeClr val="bg1"/>
                </a:solidFill>
              </a:rPr>
              <a:t>Cardiovascular  </a:t>
            </a:r>
          </a:p>
          <a:p>
            <a:pPr algn="ctr"/>
            <a:r>
              <a:rPr lang="en-US" b="1" dirty="0">
                <a:solidFill>
                  <a:schemeClr val="bg1"/>
                </a:solidFill>
              </a:rPr>
              <a:t>Round </a:t>
            </a:r>
          </a:p>
          <a:p>
            <a:pPr algn="ctr"/>
            <a:r>
              <a:rPr lang="en-US" b="1" dirty="0">
                <a:solidFill>
                  <a:schemeClr val="bg1"/>
                </a:solidFill>
              </a:rPr>
              <a:t>Table</a:t>
            </a:r>
            <a:endParaRPr lang="fr-FR" b="1" dirty="0">
              <a:solidFill>
                <a:schemeClr val="bg1"/>
              </a:solidFill>
            </a:endParaRPr>
          </a:p>
        </p:txBody>
      </p:sp>
    </p:spTree>
    <p:extLst>
      <p:ext uri="{BB962C8B-B14F-4D97-AF65-F5344CB8AC3E}">
        <p14:creationId xmlns:p14="http://schemas.microsoft.com/office/powerpoint/2010/main" val="2447094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5C350DB-7D39-5CB7-13FB-B07EB16F0548}"/>
              </a:ext>
            </a:extLst>
          </p:cNvPr>
          <p:cNvCxnSpPr>
            <a:cxnSpLocks/>
            <a:stCxn id="17" idx="2"/>
          </p:cNvCxnSpPr>
          <p:nvPr userDrawn="1"/>
        </p:nvCxnSpPr>
        <p:spPr>
          <a:xfrm flipH="1">
            <a:off x="0" y="6409709"/>
            <a:ext cx="10212819" cy="12908"/>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8A8C8B1F-DA56-19A0-C57A-A95AC3EA8591}"/>
              </a:ext>
            </a:extLst>
          </p:cNvPr>
          <p:cNvCxnSpPr>
            <a:cxnSpLocks/>
            <a:stCxn id="15" idx="0"/>
          </p:cNvCxnSpPr>
          <p:nvPr userDrawn="1"/>
        </p:nvCxnSpPr>
        <p:spPr>
          <a:xfrm>
            <a:off x="544683" y="4746904"/>
            <a:ext cx="0" cy="2532437"/>
          </a:xfrm>
          <a:prstGeom prst="line">
            <a:avLst/>
          </a:prstGeom>
          <a:ln w="12700">
            <a:solidFill>
              <a:schemeClr val="bg2"/>
            </a:solidFill>
          </a:ln>
        </p:spPr>
        <p:style>
          <a:lnRef idx="2">
            <a:schemeClr val="accent1"/>
          </a:lnRef>
          <a:fillRef idx="0">
            <a:schemeClr val="accent1"/>
          </a:fillRef>
          <a:effectRef idx="1">
            <a:schemeClr val="accent1"/>
          </a:effectRef>
          <a:fontRef idx="minor">
            <a:schemeClr val="tx1"/>
          </a:fontRef>
        </p:style>
      </p:cxnSp>
      <p:sp>
        <p:nvSpPr>
          <p:cNvPr id="9" name="Content Placeholder 7">
            <a:extLst>
              <a:ext uri="{FF2B5EF4-FFF2-40B4-BE49-F238E27FC236}">
                <a16:creationId xmlns:a16="http://schemas.microsoft.com/office/drawing/2014/main" id="{43756724-2974-F1AA-D727-D8CBF40FC40B}"/>
              </a:ext>
            </a:extLst>
          </p:cNvPr>
          <p:cNvSpPr>
            <a:spLocks noGrp="1"/>
          </p:cNvSpPr>
          <p:nvPr>
            <p:ph sz="quarter" idx="11" hasCustomPrompt="1"/>
          </p:nvPr>
        </p:nvSpPr>
        <p:spPr>
          <a:xfrm>
            <a:off x="908414" y="4746904"/>
            <a:ext cx="9187226" cy="352187"/>
          </a:xfrm>
          <a:prstGeom prst="rect">
            <a:avLst/>
          </a:prstGeom>
        </p:spPr>
        <p:txBody>
          <a:bodyPr/>
          <a:lstStyle>
            <a:lvl1pPr marL="0" indent="0">
              <a:buNone/>
              <a:defRPr sz="2800" b="1">
                <a:solidFill>
                  <a:schemeClr val="accent1"/>
                </a:solidFill>
                <a:latin typeface="Calibri" panose="020F0502020204030204" pitchFamily="34" charset="0"/>
                <a:cs typeface="Calibri" panose="020F0502020204030204" pitchFamily="34" charset="0"/>
              </a:defRPr>
            </a:lvl1pPr>
          </a:lstStyle>
          <a:p>
            <a:pPr lvl="0"/>
            <a:r>
              <a:rPr lang="en-US" dirty="0"/>
              <a:t>Image caption</a:t>
            </a:r>
          </a:p>
        </p:txBody>
      </p:sp>
      <p:sp>
        <p:nvSpPr>
          <p:cNvPr id="14" name="Oval 13">
            <a:extLst>
              <a:ext uri="{FF2B5EF4-FFF2-40B4-BE49-F238E27FC236}">
                <a16:creationId xmlns:a16="http://schemas.microsoft.com/office/drawing/2014/main" id="{B8ED47F2-472D-4078-C289-2170FAFA96C0}"/>
              </a:ext>
            </a:extLst>
          </p:cNvPr>
          <p:cNvSpPr/>
          <p:nvPr userDrawn="1"/>
        </p:nvSpPr>
        <p:spPr>
          <a:xfrm>
            <a:off x="409745" y="6293021"/>
            <a:ext cx="269877" cy="26987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54584CDA-5B98-091D-543B-4C76D88FC15D}"/>
              </a:ext>
            </a:extLst>
          </p:cNvPr>
          <p:cNvSpPr/>
          <p:nvPr userDrawn="1"/>
        </p:nvSpPr>
        <p:spPr>
          <a:xfrm>
            <a:off x="491929" y="4746904"/>
            <a:ext cx="105507" cy="105507"/>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820D280-7F46-5177-086A-6FB0167B6615}"/>
              </a:ext>
            </a:extLst>
          </p:cNvPr>
          <p:cNvSpPr/>
          <p:nvPr userDrawn="1"/>
        </p:nvSpPr>
        <p:spPr>
          <a:xfrm>
            <a:off x="10212819" y="6356955"/>
            <a:ext cx="105507" cy="105507"/>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83BCB590-1D28-DAD9-E06C-FEA0103FA7F3}"/>
              </a:ext>
            </a:extLst>
          </p:cNvPr>
          <p:cNvSpPr>
            <a:spLocks noGrp="1"/>
          </p:cNvSpPr>
          <p:nvPr>
            <p:ph type="pic" sz="quarter" idx="12" hasCustomPrompt="1"/>
          </p:nvPr>
        </p:nvSpPr>
        <p:spPr>
          <a:xfrm>
            <a:off x="0" y="0"/>
            <a:ext cx="12192000" cy="4415657"/>
          </a:xfrm>
          <a:prstGeom prst="rect">
            <a:avLst/>
          </a:prstGeom>
        </p:spPr>
        <p:txBody>
          <a:bodyPr/>
          <a:lstStyle>
            <a:lvl1pPr>
              <a:defRPr/>
            </a:lvl1pPr>
          </a:lstStyle>
          <a:p>
            <a:r>
              <a:rPr lang="en-US" dirty="0"/>
              <a:t>Click on to add picture</a:t>
            </a:r>
          </a:p>
        </p:txBody>
      </p:sp>
      <p:pic>
        <p:nvPicPr>
          <p:cNvPr id="16" name="Picture 15" descr="A black background with a black square&#10;&#10;AI-generated content may be incorrect.">
            <a:extLst>
              <a:ext uri="{FF2B5EF4-FFF2-40B4-BE49-F238E27FC236}">
                <a16:creationId xmlns:a16="http://schemas.microsoft.com/office/drawing/2014/main" id="{C7D02584-1B30-A530-F339-8FB1BE307D7D}"/>
              </a:ext>
            </a:extLst>
          </p:cNvPr>
          <p:cNvPicPr>
            <a:picLocks noChangeAspect="1"/>
          </p:cNvPicPr>
          <p:nvPr userDrawn="1"/>
        </p:nvPicPr>
        <p:blipFill>
          <a:blip r:embed="rId2"/>
          <a:stretch>
            <a:fillRect/>
          </a:stretch>
        </p:blipFill>
        <p:spPr>
          <a:xfrm>
            <a:off x="10459370" y="5978233"/>
            <a:ext cx="1258417" cy="563318"/>
          </a:xfrm>
          <a:prstGeom prst="rect">
            <a:avLst/>
          </a:prstGeom>
        </p:spPr>
      </p:pic>
      <p:sp>
        <p:nvSpPr>
          <p:cNvPr id="6" name="Content Placeholder 7">
            <a:extLst>
              <a:ext uri="{FF2B5EF4-FFF2-40B4-BE49-F238E27FC236}">
                <a16:creationId xmlns:a16="http://schemas.microsoft.com/office/drawing/2014/main" id="{E53912B1-2A3B-DA53-CCC8-76C622827EF3}"/>
              </a:ext>
            </a:extLst>
          </p:cNvPr>
          <p:cNvSpPr>
            <a:spLocks noGrp="1"/>
          </p:cNvSpPr>
          <p:nvPr>
            <p:ph sz="quarter" idx="13" hasCustomPrompt="1"/>
          </p:nvPr>
        </p:nvSpPr>
        <p:spPr>
          <a:xfrm>
            <a:off x="908414" y="5248373"/>
            <a:ext cx="9187221" cy="943606"/>
          </a:xfrm>
          <a:prstGeom prst="rect">
            <a:avLst/>
          </a:prstGeom>
        </p:spPr>
        <p:txBody>
          <a:bodyPr/>
          <a:lstStyle>
            <a:lvl1pPr marL="0" indent="0">
              <a:buNone/>
              <a:defRPr sz="1600" b="0">
                <a:solidFill>
                  <a:schemeClr val="tx1"/>
                </a:solidFill>
                <a:latin typeface="Calibri" panose="020F0502020204030204" pitchFamily="34" charset="0"/>
                <a:cs typeface="Calibri" panose="020F0502020204030204" pitchFamily="34" charset="0"/>
              </a:defRPr>
            </a:lvl1pPr>
          </a:lstStyle>
          <a:p>
            <a:pPr lvl="0"/>
            <a:r>
              <a:rPr lang="en-US" dirty="0"/>
              <a:t>Image Description</a:t>
            </a:r>
          </a:p>
        </p:txBody>
      </p:sp>
    </p:spTree>
    <p:extLst>
      <p:ext uri="{BB962C8B-B14F-4D97-AF65-F5344CB8AC3E}">
        <p14:creationId xmlns:p14="http://schemas.microsoft.com/office/powerpoint/2010/main" val="3693982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089AA657-EE4C-534A-F9A7-1FA3084797B0}"/>
              </a:ext>
            </a:extLst>
          </p:cNvPr>
          <p:cNvSpPr/>
          <p:nvPr userDrawn="1"/>
        </p:nvSpPr>
        <p:spPr>
          <a:xfrm>
            <a:off x="8530892" y="-300535"/>
            <a:ext cx="722003" cy="72200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B3252857-6862-CEB7-8C6C-07E53469ECDA}"/>
              </a:ext>
            </a:extLst>
          </p:cNvPr>
          <p:cNvSpPr/>
          <p:nvPr userDrawn="1"/>
        </p:nvSpPr>
        <p:spPr>
          <a:xfrm>
            <a:off x="10935225" y="-609714"/>
            <a:ext cx="2006528" cy="200652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descr="A red ball on a black background&#10;&#10;AI-generated content may be incorrect.">
            <a:extLst>
              <a:ext uri="{FF2B5EF4-FFF2-40B4-BE49-F238E27FC236}">
                <a16:creationId xmlns:a16="http://schemas.microsoft.com/office/drawing/2014/main" id="{2515637B-BA4A-3F42-E9F4-BB704B90E054}"/>
              </a:ext>
            </a:extLst>
          </p:cNvPr>
          <p:cNvPicPr>
            <a:picLocks noChangeAspect="1"/>
          </p:cNvPicPr>
          <p:nvPr userDrawn="1"/>
        </p:nvPicPr>
        <p:blipFill>
          <a:blip r:embed="rId2"/>
          <a:stretch>
            <a:fillRect/>
          </a:stretch>
        </p:blipFill>
        <p:spPr>
          <a:xfrm>
            <a:off x="6591097" y="4748703"/>
            <a:ext cx="2459060" cy="2459060"/>
          </a:xfrm>
          <a:prstGeom prst="rect">
            <a:avLst/>
          </a:prstGeom>
        </p:spPr>
      </p:pic>
      <p:pic>
        <p:nvPicPr>
          <p:cNvPr id="44" name="Picture 43" descr="A black background with a black square&#10;&#10;AI-generated content may be incorrect.">
            <a:extLst>
              <a:ext uri="{FF2B5EF4-FFF2-40B4-BE49-F238E27FC236}">
                <a16:creationId xmlns:a16="http://schemas.microsoft.com/office/drawing/2014/main" id="{2BF30A3E-EB2B-7EB7-6EEE-89D3081A36FC}"/>
              </a:ext>
            </a:extLst>
          </p:cNvPr>
          <p:cNvPicPr>
            <a:picLocks noChangeAspect="1"/>
          </p:cNvPicPr>
          <p:nvPr userDrawn="1"/>
        </p:nvPicPr>
        <p:blipFill>
          <a:blip r:embed="rId3"/>
          <a:stretch>
            <a:fillRect/>
          </a:stretch>
        </p:blipFill>
        <p:spPr>
          <a:xfrm>
            <a:off x="10459370" y="5978233"/>
            <a:ext cx="1258417" cy="563318"/>
          </a:xfrm>
          <a:prstGeom prst="rect">
            <a:avLst/>
          </a:prstGeom>
        </p:spPr>
      </p:pic>
      <p:pic>
        <p:nvPicPr>
          <p:cNvPr id="45" name="Picture 44" descr="A white circle in a black background&#10;&#10;AI-generated content may be incorrect.">
            <a:extLst>
              <a:ext uri="{FF2B5EF4-FFF2-40B4-BE49-F238E27FC236}">
                <a16:creationId xmlns:a16="http://schemas.microsoft.com/office/drawing/2014/main" id="{EE61A3CE-689B-F400-432B-8E8AC586EF58}"/>
              </a:ext>
            </a:extLst>
          </p:cNvPr>
          <p:cNvPicPr>
            <a:picLocks noChangeAspect="1"/>
          </p:cNvPicPr>
          <p:nvPr userDrawn="1"/>
        </p:nvPicPr>
        <p:blipFill>
          <a:blip r:embed="rId4"/>
          <a:stretch>
            <a:fillRect/>
          </a:stretch>
        </p:blipFill>
        <p:spPr>
          <a:xfrm>
            <a:off x="9325180" y="6111578"/>
            <a:ext cx="296628" cy="296628"/>
          </a:xfrm>
          <a:prstGeom prst="rect">
            <a:avLst/>
          </a:prstGeom>
        </p:spPr>
      </p:pic>
      <p:pic>
        <p:nvPicPr>
          <p:cNvPr id="46" name="Picture 45" descr="A pink light in the dark&#10;&#10;AI-generated content may be incorrect.">
            <a:extLst>
              <a:ext uri="{FF2B5EF4-FFF2-40B4-BE49-F238E27FC236}">
                <a16:creationId xmlns:a16="http://schemas.microsoft.com/office/drawing/2014/main" id="{B345901C-1715-6064-C58F-1684039A9225}"/>
              </a:ext>
            </a:extLst>
          </p:cNvPr>
          <p:cNvPicPr>
            <a:picLocks noChangeAspect="1"/>
          </p:cNvPicPr>
          <p:nvPr userDrawn="1"/>
        </p:nvPicPr>
        <p:blipFill>
          <a:blip r:embed="rId5"/>
          <a:stretch>
            <a:fillRect/>
          </a:stretch>
        </p:blipFill>
        <p:spPr>
          <a:xfrm>
            <a:off x="9752641" y="1001542"/>
            <a:ext cx="341419" cy="341419"/>
          </a:xfrm>
          <a:prstGeom prst="rect">
            <a:avLst/>
          </a:prstGeom>
        </p:spPr>
      </p:pic>
      <p:sp>
        <p:nvSpPr>
          <p:cNvPr id="47" name="Oval 46">
            <a:extLst>
              <a:ext uri="{FF2B5EF4-FFF2-40B4-BE49-F238E27FC236}">
                <a16:creationId xmlns:a16="http://schemas.microsoft.com/office/drawing/2014/main" id="{65AEAE4E-3F0A-BBA2-E54E-9E09AC704709}"/>
              </a:ext>
            </a:extLst>
          </p:cNvPr>
          <p:cNvSpPr/>
          <p:nvPr userDrawn="1"/>
        </p:nvSpPr>
        <p:spPr>
          <a:xfrm>
            <a:off x="7345378" y="696974"/>
            <a:ext cx="950556" cy="95055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449C4B7C-F467-6E79-473D-3FEB7FD0259A}"/>
              </a:ext>
            </a:extLst>
          </p:cNvPr>
          <p:cNvSpPr>
            <a:spLocks noGrp="1"/>
          </p:cNvSpPr>
          <p:nvPr>
            <p:ph sz="quarter" idx="13" hasCustomPrompt="1"/>
          </p:nvPr>
        </p:nvSpPr>
        <p:spPr>
          <a:xfrm>
            <a:off x="7551506" y="1924722"/>
            <a:ext cx="4101027" cy="899260"/>
          </a:xfrm>
          <a:prstGeom prst="rect">
            <a:avLst/>
          </a:prstGeom>
        </p:spPr>
        <p:txBody>
          <a:bodyPr/>
          <a:lstStyle>
            <a:lvl1pPr marL="0" indent="0">
              <a:buNone/>
              <a:defRPr b="1">
                <a:solidFill>
                  <a:schemeClr val="accent1"/>
                </a:solidFill>
                <a:latin typeface="Calibri" panose="020F0502020204030204" pitchFamily="34" charset="0"/>
                <a:cs typeface="Calibri" panose="020F0502020204030204" pitchFamily="34" charset="0"/>
              </a:defRPr>
            </a:lvl1pPr>
          </a:lstStyle>
          <a:p>
            <a:pPr lvl="0"/>
            <a:r>
              <a:rPr lang="en-US" dirty="0"/>
              <a:t>Image Caption</a:t>
            </a:r>
          </a:p>
        </p:txBody>
      </p:sp>
      <p:sp>
        <p:nvSpPr>
          <p:cNvPr id="14" name="Content Placeholder 12">
            <a:extLst>
              <a:ext uri="{FF2B5EF4-FFF2-40B4-BE49-F238E27FC236}">
                <a16:creationId xmlns:a16="http://schemas.microsoft.com/office/drawing/2014/main" id="{9A4DE67A-F9C7-4A2D-318D-806795742AD3}"/>
              </a:ext>
            </a:extLst>
          </p:cNvPr>
          <p:cNvSpPr>
            <a:spLocks noGrp="1"/>
          </p:cNvSpPr>
          <p:nvPr>
            <p:ph sz="quarter" idx="14" hasCustomPrompt="1"/>
          </p:nvPr>
        </p:nvSpPr>
        <p:spPr>
          <a:xfrm>
            <a:off x="7551505" y="2823982"/>
            <a:ext cx="4101027" cy="2635454"/>
          </a:xfrm>
          <a:prstGeom prst="rect">
            <a:avLst/>
          </a:prstGeom>
        </p:spPr>
        <p:txBody>
          <a:bodyPr/>
          <a:lstStyle>
            <a:lvl1pPr marL="0" indent="0">
              <a:buNone/>
              <a:defRPr sz="2000" b="0">
                <a:latin typeface="Calibri" panose="020F0502020204030204" pitchFamily="34" charset="0"/>
                <a:cs typeface="Calibri" panose="020F0502020204030204" pitchFamily="34" charset="0"/>
              </a:defRPr>
            </a:lvl1pPr>
          </a:lstStyle>
          <a:p>
            <a:pPr lvl="0"/>
            <a:r>
              <a:rPr lang="en-US" dirty="0"/>
              <a:t>Description</a:t>
            </a:r>
          </a:p>
        </p:txBody>
      </p:sp>
      <p:sp>
        <p:nvSpPr>
          <p:cNvPr id="9" name="Picture Placeholder 8">
            <a:extLst>
              <a:ext uri="{FF2B5EF4-FFF2-40B4-BE49-F238E27FC236}">
                <a16:creationId xmlns:a16="http://schemas.microsoft.com/office/drawing/2014/main" id="{3F5A2BC7-B500-92F5-1363-EB1F8A8E294C}"/>
              </a:ext>
            </a:extLst>
          </p:cNvPr>
          <p:cNvSpPr>
            <a:spLocks noGrp="1"/>
          </p:cNvSpPr>
          <p:nvPr>
            <p:ph type="pic" sz="quarter" idx="12" hasCustomPrompt="1"/>
          </p:nvPr>
        </p:nvSpPr>
        <p:spPr>
          <a:xfrm>
            <a:off x="-1198386" y="1"/>
            <a:ext cx="7980326" cy="6858000"/>
          </a:xfrm>
          <a:custGeom>
            <a:avLst/>
            <a:gdLst>
              <a:gd name="connsiteX0" fmla="*/ 0 w 7980326"/>
              <a:gd name="connsiteY0" fmla="*/ 0 h 6858000"/>
              <a:gd name="connsiteX1" fmla="*/ 6905458 w 7980326"/>
              <a:gd name="connsiteY1" fmla="*/ 0 h 6858000"/>
              <a:gd name="connsiteX2" fmla="*/ 6973134 w 7980326"/>
              <a:gd name="connsiteY2" fmla="*/ 95169 h 6858000"/>
              <a:gd name="connsiteX3" fmla="*/ 7980326 w 7980326"/>
              <a:gd name="connsiteY3" fmla="*/ 3392489 h 6858000"/>
              <a:gd name="connsiteX4" fmla="*/ 6973134 w 7980326"/>
              <a:gd name="connsiteY4" fmla="*/ 6689808 h 6858000"/>
              <a:gd name="connsiteX5" fmla="*/ 6853530 w 7980326"/>
              <a:gd name="connsiteY5" fmla="*/ 6858000 h 6858000"/>
              <a:gd name="connsiteX6" fmla="*/ 0 w 798032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0326" h="6858000">
                <a:moveTo>
                  <a:pt x="0" y="0"/>
                </a:moveTo>
                <a:lnTo>
                  <a:pt x="6905458" y="0"/>
                </a:lnTo>
                <a:lnTo>
                  <a:pt x="6973134" y="95169"/>
                </a:lnTo>
                <a:cubicBezTo>
                  <a:pt x="7609023" y="1036408"/>
                  <a:pt x="7980326" y="2171088"/>
                  <a:pt x="7980326" y="3392489"/>
                </a:cubicBezTo>
                <a:cubicBezTo>
                  <a:pt x="7980326" y="4613891"/>
                  <a:pt x="7609023" y="5748569"/>
                  <a:pt x="6973134" y="6689808"/>
                </a:cubicBezTo>
                <a:lnTo>
                  <a:pt x="6853530" y="6858000"/>
                </a:lnTo>
                <a:lnTo>
                  <a:pt x="0" y="6858000"/>
                </a:lnTo>
                <a:close/>
              </a:path>
            </a:pathLst>
          </a:custGeom>
        </p:spPr>
        <p:txBody>
          <a:bodyPr wrap="square">
            <a:noAutofit/>
          </a:bodyPr>
          <a:lstStyle>
            <a:lvl1pPr marL="0" indent="0">
              <a:buNone/>
              <a:defRPr/>
            </a:lvl1pPr>
          </a:lstStyle>
          <a:p>
            <a:r>
              <a:rPr lang="en-US" dirty="0"/>
              <a:t>		Click on to add picture</a:t>
            </a:r>
          </a:p>
        </p:txBody>
      </p:sp>
    </p:spTree>
    <p:extLst>
      <p:ext uri="{BB962C8B-B14F-4D97-AF65-F5344CB8AC3E}">
        <p14:creationId xmlns:p14="http://schemas.microsoft.com/office/powerpoint/2010/main" val="606989957"/>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xtra Content">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EC9FD404-747D-47CF-8BD6-85DE35A09CA4}"/>
              </a:ext>
            </a:extLst>
          </p:cNvPr>
          <p:cNvSpPr>
            <a:spLocks noGrp="1"/>
          </p:cNvSpPr>
          <p:nvPr>
            <p:ph type="body" sz="quarter" idx="10" hasCustomPrompt="1"/>
          </p:nvPr>
        </p:nvSpPr>
        <p:spPr>
          <a:xfrm>
            <a:off x="432825" y="452669"/>
            <a:ext cx="9119560" cy="576064"/>
          </a:xfrm>
          <a:prstGeom prst="rect">
            <a:avLst/>
          </a:prstGeom>
        </p:spPr>
        <p:txBody>
          <a:bodyPr>
            <a:noAutofit/>
          </a:bodyPr>
          <a:lstStyle>
            <a:lvl1pPr marL="0" indent="0">
              <a:lnSpc>
                <a:spcPts val="3333"/>
              </a:lnSpc>
              <a:spcBef>
                <a:spcPts val="0"/>
              </a:spcBef>
              <a:buNone/>
              <a:defRPr sz="3733" b="1">
                <a:solidFill>
                  <a:schemeClr val="accent1"/>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 of the headline</a:t>
            </a:r>
          </a:p>
        </p:txBody>
      </p:sp>
      <p:sp>
        <p:nvSpPr>
          <p:cNvPr id="6" name="Content Placeholder 4">
            <a:extLst>
              <a:ext uri="{FF2B5EF4-FFF2-40B4-BE49-F238E27FC236}">
                <a16:creationId xmlns:a16="http://schemas.microsoft.com/office/drawing/2014/main" id="{448225EB-A123-4416-BF74-09996F924290}"/>
              </a:ext>
            </a:extLst>
          </p:cNvPr>
          <p:cNvSpPr>
            <a:spLocks noGrp="1"/>
          </p:cNvSpPr>
          <p:nvPr>
            <p:ph sz="quarter" idx="11"/>
          </p:nvPr>
        </p:nvSpPr>
        <p:spPr>
          <a:xfrm>
            <a:off x="431800" y="1220755"/>
            <a:ext cx="10752765" cy="5187245"/>
          </a:xfrm>
          <a:prstGeom prst="rect">
            <a:avLst/>
          </a:prstGeom>
        </p:spPr>
        <p:txBody>
          <a:bodyPr/>
          <a:lstStyle>
            <a:lvl1pPr marL="241294" indent="-241294" defTabSz="479988">
              <a:buFont typeface="Arial" panose="020B0604020202020204" pitchFamily="34" charset="0"/>
              <a:buChar char="•"/>
              <a:defRPr>
                <a:solidFill>
                  <a:schemeClr val="tx1"/>
                </a:solidFill>
                <a:latin typeface="+mn-lt"/>
              </a:defRPr>
            </a:lvl1pPr>
            <a:lvl2pPr marL="596885" indent="-239178" defTabSz="478355">
              <a:buClr>
                <a:srgbClr val="AE1022"/>
              </a:buClr>
              <a:buFont typeface="Arial" panose="020B0604020202020204" pitchFamily="34" charset="0"/>
              <a:buChar char="•"/>
              <a:defRPr>
                <a:solidFill>
                  <a:schemeClr val="tx1"/>
                </a:solidFill>
                <a:latin typeface="+mn-lt"/>
              </a:defRPr>
            </a:lvl2pPr>
            <a:lvl3pPr marL="838179" indent="-239178">
              <a:buClr>
                <a:srgbClr val="AE1022"/>
              </a:buClr>
              <a:buFont typeface="Arial" panose="020B0604020202020204" pitchFamily="34" charset="0"/>
              <a:buChar char="•"/>
              <a:defRPr>
                <a:solidFill>
                  <a:schemeClr val="tx1"/>
                </a:solidFill>
                <a:latin typeface="+mn-lt"/>
              </a:defRPr>
            </a:lvl3pPr>
            <a:lvl4pPr marL="1073124" indent="-239178">
              <a:buClr>
                <a:srgbClr val="AE1022"/>
              </a:buClr>
              <a:buFont typeface="Arial" panose="020B0604020202020204" pitchFamily="34" charset="0"/>
              <a:buChar char="•"/>
              <a:tabLst>
                <a:tab pos="1073124" algn="l"/>
              </a:tabLst>
              <a:defRPr>
                <a:solidFill>
                  <a:schemeClr val="tx1"/>
                </a:solidFill>
                <a:latin typeface="+mn-lt"/>
              </a:defRPr>
            </a:lvl4pPr>
            <a:lvl5pPr marL="1314418" indent="-239178">
              <a:buClr>
                <a:srgbClr val="AE1022"/>
              </a:buClr>
              <a:buFont typeface="Arial" panose="020B0604020202020204" pitchFamily="34" charset="0"/>
              <a:buChar char="•"/>
              <a:defRPr>
                <a:solidFill>
                  <a:schemeClr val="tx1"/>
                </a:solidFill>
                <a:latin typeface="+mn-lt"/>
              </a:defRPr>
            </a:lvl5pPr>
            <a:lvl6pPr marL="1555712" indent="-239178">
              <a:buClr>
                <a:srgbClr val="AE1022"/>
              </a:buClr>
              <a:buFont typeface="Arial" panose="020B0604020202020204" pitchFamily="34" charset="0"/>
              <a:buChar char="•"/>
              <a:tabLst>
                <a:tab pos="1435064" algn="l"/>
              </a:tabLst>
              <a:defRPr sz="2400"/>
            </a:lvl6pPr>
            <a:lvl7pPr marL="1795155" indent="-239178">
              <a:buClr>
                <a:srgbClr val="C00000"/>
              </a:buClr>
              <a:defRPr sz="2400"/>
            </a:lvl7pPr>
            <a:lvl8pPr marL="2039949" indent="-239178">
              <a:buClr>
                <a:srgbClr val="C00000"/>
              </a:buClr>
              <a:defRPr sz="2400"/>
            </a:lvl8pPr>
            <a:lvl9pPr marL="3232070" indent="-304792">
              <a:buClr>
                <a:srgbClr val="C00000"/>
              </a:buClr>
              <a:buNone/>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704383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59450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0" r:id="rId3"/>
    <p:sldLayoutId id="2147483663" r:id="rId4"/>
    <p:sldLayoutId id="2147483664" r:id="rId5"/>
    <p:sldLayoutId id="2147483659" r:id="rId6"/>
    <p:sldLayoutId id="2147483662" r:id="rId7"/>
    <p:sldLayoutId id="214748366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16227" y="3312277"/>
            <a:ext cx="8211380" cy="779485"/>
          </a:xfrm>
        </p:spPr>
        <p:txBody>
          <a:bodyPr/>
          <a:lstStyle/>
          <a:p>
            <a:r>
              <a:rPr lang="en-GB" sz="3200" dirty="0"/>
              <a:t>Lifestyle changes for global prevention and implementation strategies at individual and population-level</a:t>
            </a:r>
          </a:p>
          <a:p>
            <a:endParaRPr lang="fr-FR" dirty="0"/>
          </a:p>
        </p:txBody>
      </p:sp>
      <p:sp>
        <p:nvSpPr>
          <p:cNvPr id="4" name="Content Placeholder 3">
            <a:extLst>
              <a:ext uri="{FF2B5EF4-FFF2-40B4-BE49-F238E27FC236}">
                <a16:creationId xmlns:a16="http://schemas.microsoft.com/office/drawing/2014/main" id="{BCFE45DF-0C69-8F5C-D4D2-CF0361FD2D7D}"/>
              </a:ext>
            </a:extLst>
          </p:cNvPr>
          <p:cNvSpPr>
            <a:spLocks noGrp="1"/>
          </p:cNvSpPr>
          <p:nvPr>
            <p:ph sz="quarter" idx="12"/>
          </p:nvPr>
        </p:nvSpPr>
        <p:spPr/>
        <p:txBody>
          <a:bodyPr/>
          <a:lstStyle/>
          <a:p>
            <a:r>
              <a:rPr lang="fr-FR" dirty="0"/>
              <a:t>Ana Abreu</a:t>
            </a:r>
          </a:p>
        </p:txBody>
      </p:sp>
      <p:sp>
        <p:nvSpPr>
          <p:cNvPr id="5" name="Content Placeholder 4">
            <a:extLst>
              <a:ext uri="{FF2B5EF4-FFF2-40B4-BE49-F238E27FC236}">
                <a16:creationId xmlns:a16="http://schemas.microsoft.com/office/drawing/2014/main" id="{5E4F1C81-BB03-04D0-0CF8-364E694D05AF}"/>
              </a:ext>
            </a:extLst>
          </p:cNvPr>
          <p:cNvSpPr>
            <a:spLocks noGrp="1"/>
          </p:cNvSpPr>
          <p:nvPr>
            <p:ph sz="quarter" idx="13"/>
          </p:nvPr>
        </p:nvSpPr>
        <p:spPr/>
        <p:txBody>
          <a:bodyPr/>
          <a:lstStyle/>
          <a:p>
            <a:endParaRPr lang="fr-FR" dirty="0"/>
          </a:p>
        </p:txBody>
      </p:sp>
      <p:sp>
        <p:nvSpPr>
          <p:cNvPr id="6" name="CaixaDeTexto 5">
            <a:extLst>
              <a:ext uri="{FF2B5EF4-FFF2-40B4-BE49-F238E27FC236}">
                <a16:creationId xmlns:a16="http://schemas.microsoft.com/office/drawing/2014/main" id="{B1F1E67D-AF4E-49B5-812E-D8AB6B26A6CA}"/>
              </a:ext>
            </a:extLst>
          </p:cNvPr>
          <p:cNvSpPr txBox="1"/>
          <p:nvPr/>
        </p:nvSpPr>
        <p:spPr>
          <a:xfrm>
            <a:off x="916227" y="2575560"/>
            <a:ext cx="5449120" cy="369332"/>
          </a:xfrm>
          <a:prstGeom prst="rect">
            <a:avLst/>
          </a:prstGeom>
          <a:noFill/>
        </p:spPr>
        <p:txBody>
          <a:bodyPr wrap="none" rtlCol="0">
            <a:spAutoFit/>
          </a:bodyPr>
          <a:lstStyle/>
          <a:p>
            <a:r>
              <a:rPr lang="en-GB" b="1" dirty="0"/>
              <a:t>INTERVENTION FOCUS ON CARDIOMETABOLIC DISEASE</a:t>
            </a:r>
          </a:p>
        </p:txBody>
      </p:sp>
    </p:spTree>
    <p:extLst>
      <p:ext uri="{BB962C8B-B14F-4D97-AF65-F5344CB8AC3E}">
        <p14:creationId xmlns:p14="http://schemas.microsoft.com/office/powerpoint/2010/main" val="407660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a:xfrm>
            <a:off x="920086" y="520500"/>
            <a:ext cx="9300874" cy="571864"/>
          </a:xfrm>
        </p:spPr>
        <p:txBody>
          <a:bodyPr/>
          <a:lstStyle/>
          <a:p>
            <a:r>
              <a:rPr lang="fr-FR" dirty="0" err="1"/>
              <a:t>What</a:t>
            </a:r>
            <a:r>
              <a:rPr lang="fr-FR" dirty="0"/>
              <a:t> are the </a:t>
            </a:r>
            <a:r>
              <a:rPr lang="fr-FR" dirty="0" err="1"/>
              <a:t>targets</a:t>
            </a:r>
            <a:r>
              <a:rPr lang="fr-FR" dirty="0"/>
              <a:t> of a </a:t>
            </a:r>
            <a:r>
              <a:rPr lang="fr-FR" dirty="0" err="1"/>
              <a:t>healthy</a:t>
            </a:r>
            <a:r>
              <a:rPr lang="fr-FR" dirty="0"/>
              <a:t> lifestyle ? </a:t>
            </a:r>
          </a:p>
        </p:txBody>
      </p:sp>
      <p:pic>
        <p:nvPicPr>
          <p:cNvPr id="5" name="Picture 2">
            <a:extLst>
              <a:ext uri="{FF2B5EF4-FFF2-40B4-BE49-F238E27FC236}">
                <a16:creationId xmlns:a16="http://schemas.microsoft.com/office/drawing/2014/main" id="{1629A93D-1A6B-447A-9D22-8980377DD1C6}"/>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702560" y="1216532"/>
            <a:ext cx="6314439" cy="4889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A56FED16-4ACB-4755-813D-0E54C0B8DAA2}"/>
              </a:ext>
            </a:extLst>
          </p:cNvPr>
          <p:cNvSpPr txBox="1"/>
          <p:nvPr/>
        </p:nvSpPr>
        <p:spPr>
          <a:xfrm>
            <a:off x="2428992" y="6230606"/>
            <a:ext cx="8136904" cy="261610"/>
          </a:xfrm>
          <a:prstGeom prst="rect">
            <a:avLst/>
          </a:prstGeom>
          <a:noFill/>
        </p:spPr>
        <p:txBody>
          <a:bodyPr wrap="square">
            <a:spAutoFit/>
          </a:bodyPr>
          <a:lstStyle/>
          <a:p>
            <a:r>
              <a:rPr lang="en-US" sz="1100" b="1" dirty="0"/>
              <a:t>https://www.cureus.com/articles/172900-impact-of-lifestyle-modifications-on-cardiovascular-health-a-narrative-review</a:t>
            </a:r>
          </a:p>
        </p:txBody>
      </p:sp>
    </p:spTree>
    <p:extLst>
      <p:ext uri="{BB962C8B-B14F-4D97-AF65-F5344CB8AC3E}">
        <p14:creationId xmlns:p14="http://schemas.microsoft.com/office/powerpoint/2010/main" val="4243896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err="1"/>
              <a:t>Healthy</a:t>
            </a:r>
            <a:r>
              <a:rPr lang="fr-FR" dirty="0"/>
              <a:t> Lifestyle </a:t>
            </a:r>
            <a:r>
              <a:rPr lang="fr-FR" dirty="0" err="1"/>
              <a:t>Recommendations</a:t>
            </a:r>
            <a:endParaRPr lang="fr-FR" dirty="0"/>
          </a:p>
        </p:txBody>
      </p:sp>
      <p:pic>
        <p:nvPicPr>
          <p:cNvPr id="5" name="Imagem 4">
            <a:extLst>
              <a:ext uri="{FF2B5EF4-FFF2-40B4-BE49-F238E27FC236}">
                <a16:creationId xmlns:a16="http://schemas.microsoft.com/office/drawing/2014/main" id="{8715F684-1AB3-475F-90BE-F54DE0BF1BEF}"/>
              </a:ext>
            </a:extLst>
          </p:cNvPr>
          <p:cNvPicPr>
            <a:picLocks noChangeAspect="1"/>
          </p:cNvPicPr>
          <p:nvPr/>
        </p:nvPicPr>
        <p:blipFill>
          <a:blip r:embed="rId2"/>
          <a:stretch>
            <a:fillRect/>
          </a:stretch>
        </p:blipFill>
        <p:spPr>
          <a:xfrm>
            <a:off x="524623" y="2048314"/>
            <a:ext cx="8067040" cy="3676677"/>
          </a:xfrm>
          <a:prstGeom prst="rect">
            <a:avLst/>
          </a:prstGeom>
          <a:ln>
            <a:solidFill>
              <a:schemeClr val="accent1"/>
            </a:solidFill>
          </a:ln>
        </p:spPr>
      </p:pic>
      <p:pic>
        <p:nvPicPr>
          <p:cNvPr id="3" name="Imagem 2">
            <a:extLst>
              <a:ext uri="{FF2B5EF4-FFF2-40B4-BE49-F238E27FC236}">
                <a16:creationId xmlns:a16="http://schemas.microsoft.com/office/drawing/2014/main" id="{87AF566B-E550-44FD-9A31-2146833341B3}"/>
              </a:ext>
            </a:extLst>
          </p:cNvPr>
          <p:cNvPicPr>
            <a:picLocks noChangeAspect="1"/>
          </p:cNvPicPr>
          <p:nvPr/>
        </p:nvPicPr>
        <p:blipFill>
          <a:blip r:embed="rId3"/>
          <a:stretch>
            <a:fillRect/>
          </a:stretch>
        </p:blipFill>
        <p:spPr>
          <a:xfrm>
            <a:off x="8780898" y="19448"/>
            <a:ext cx="3021105" cy="1573968"/>
          </a:xfrm>
          <a:prstGeom prst="rect">
            <a:avLst/>
          </a:prstGeom>
          <a:ln>
            <a:solidFill>
              <a:schemeClr val="bg1">
                <a:lumMod val="75000"/>
              </a:schemeClr>
            </a:solidFill>
          </a:ln>
        </p:spPr>
      </p:pic>
      <p:pic>
        <p:nvPicPr>
          <p:cNvPr id="9" name="Imagem 8">
            <a:extLst>
              <a:ext uri="{FF2B5EF4-FFF2-40B4-BE49-F238E27FC236}">
                <a16:creationId xmlns:a16="http://schemas.microsoft.com/office/drawing/2014/main" id="{5865C343-9643-4623-BF22-8B36F409D41D}"/>
              </a:ext>
            </a:extLst>
          </p:cNvPr>
          <p:cNvPicPr>
            <a:picLocks noChangeAspect="1"/>
          </p:cNvPicPr>
          <p:nvPr/>
        </p:nvPicPr>
        <p:blipFill>
          <a:blip r:embed="rId4"/>
          <a:stretch>
            <a:fillRect/>
          </a:stretch>
        </p:blipFill>
        <p:spPr>
          <a:xfrm>
            <a:off x="8780898" y="1395873"/>
            <a:ext cx="3021105" cy="1454007"/>
          </a:xfrm>
          <a:prstGeom prst="rect">
            <a:avLst/>
          </a:prstGeom>
          <a:ln>
            <a:solidFill>
              <a:schemeClr val="bg1">
                <a:lumMod val="75000"/>
              </a:schemeClr>
            </a:solidFill>
          </a:ln>
        </p:spPr>
      </p:pic>
      <p:pic>
        <p:nvPicPr>
          <p:cNvPr id="10" name="Imagem 9">
            <a:extLst>
              <a:ext uri="{FF2B5EF4-FFF2-40B4-BE49-F238E27FC236}">
                <a16:creationId xmlns:a16="http://schemas.microsoft.com/office/drawing/2014/main" id="{074C66B2-5ABF-4044-98B1-3A0F6F1AFF8E}"/>
              </a:ext>
            </a:extLst>
          </p:cNvPr>
          <p:cNvPicPr>
            <a:picLocks noChangeAspect="1"/>
          </p:cNvPicPr>
          <p:nvPr/>
        </p:nvPicPr>
        <p:blipFill>
          <a:blip r:embed="rId5"/>
          <a:stretch>
            <a:fillRect/>
          </a:stretch>
        </p:blipFill>
        <p:spPr>
          <a:xfrm>
            <a:off x="8780898" y="2692399"/>
            <a:ext cx="3021106" cy="1854201"/>
          </a:xfrm>
          <a:prstGeom prst="rect">
            <a:avLst/>
          </a:prstGeom>
          <a:ln>
            <a:solidFill>
              <a:schemeClr val="bg1">
                <a:lumMod val="75000"/>
              </a:schemeClr>
            </a:solidFill>
          </a:ln>
        </p:spPr>
      </p:pic>
      <p:pic>
        <p:nvPicPr>
          <p:cNvPr id="11" name="Imagem 10">
            <a:extLst>
              <a:ext uri="{FF2B5EF4-FFF2-40B4-BE49-F238E27FC236}">
                <a16:creationId xmlns:a16="http://schemas.microsoft.com/office/drawing/2014/main" id="{017AFDAB-EE9C-41D8-B7C1-7BE3D72138E7}"/>
              </a:ext>
            </a:extLst>
          </p:cNvPr>
          <p:cNvPicPr>
            <a:picLocks noChangeAspect="1"/>
          </p:cNvPicPr>
          <p:nvPr/>
        </p:nvPicPr>
        <p:blipFill>
          <a:blip r:embed="rId6"/>
          <a:stretch>
            <a:fillRect/>
          </a:stretch>
        </p:blipFill>
        <p:spPr>
          <a:xfrm>
            <a:off x="8780897" y="3886653"/>
            <a:ext cx="3021106" cy="2539095"/>
          </a:xfrm>
          <a:prstGeom prst="rect">
            <a:avLst/>
          </a:prstGeom>
          <a:ln>
            <a:solidFill>
              <a:schemeClr val="bg1">
                <a:lumMod val="75000"/>
              </a:schemeClr>
            </a:solidFill>
          </a:ln>
        </p:spPr>
      </p:pic>
      <p:pic>
        <p:nvPicPr>
          <p:cNvPr id="12" name="Imagem 11">
            <a:extLst>
              <a:ext uri="{FF2B5EF4-FFF2-40B4-BE49-F238E27FC236}">
                <a16:creationId xmlns:a16="http://schemas.microsoft.com/office/drawing/2014/main" id="{82E14CFC-2E0C-44FA-B5C3-C39144A48F46}"/>
              </a:ext>
            </a:extLst>
          </p:cNvPr>
          <p:cNvPicPr>
            <a:picLocks noChangeAspect="1"/>
          </p:cNvPicPr>
          <p:nvPr/>
        </p:nvPicPr>
        <p:blipFill>
          <a:blip r:embed="rId7"/>
          <a:stretch>
            <a:fillRect/>
          </a:stretch>
        </p:blipFill>
        <p:spPr>
          <a:xfrm>
            <a:off x="8780897" y="5583373"/>
            <a:ext cx="3021106" cy="2286652"/>
          </a:xfrm>
          <a:prstGeom prst="rect">
            <a:avLst/>
          </a:prstGeom>
          <a:ln>
            <a:solidFill>
              <a:schemeClr val="bg1">
                <a:lumMod val="75000"/>
              </a:schemeClr>
            </a:solidFill>
          </a:ln>
        </p:spPr>
      </p:pic>
      <p:sp>
        <p:nvSpPr>
          <p:cNvPr id="13" name="CaixaDeTexto 12">
            <a:extLst>
              <a:ext uri="{FF2B5EF4-FFF2-40B4-BE49-F238E27FC236}">
                <a16:creationId xmlns:a16="http://schemas.microsoft.com/office/drawing/2014/main" id="{4E6006FB-D525-4DD3-9006-D93AA5AFAAF1}"/>
              </a:ext>
            </a:extLst>
          </p:cNvPr>
          <p:cNvSpPr txBox="1"/>
          <p:nvPr/>
        </p:nvSpPr>
        <p:spPr>
          <a:xfrm>
            <a:off x="1553378" y="3619499"/>
            <a:ext cx="9085244" cy="646331"/>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none" rtlCol="0">
            <a:spAutoFit/>
          </a:bodyPr>
          <a:lstStyle/>
          <a:p>
            <a:r>
              <a:rPr lang="fr-FR" sz="3600" b="1" dirty="0" err="1">
                <a:solidFill>
                  <a:srgbClr val="C00000"/>
                </a:solidFill>
              </a:rPr>
              <a:t>We</a:t>
            </a:r>
            <a:r>
              <a:rPr lang="fr-FR" sz="3600" b="1" dirty="0">
                <a:solidFill>
                  <a:srgbClr val="C00000"/>
                </a:solidFill>
              </a:rPr>
              <a:t> know </a:t>
            </a:r>
            <a:r>
              <a:rPr lang="fr-FR" sz="3600" b="1" u="sng" dirty="0" err="1">
                <a:solidFill>
                  <a:srgbClr val="C00000"/>
                </a:solidFill>
              </a:rPr>
              <a:t>What</a:t>
            </a:r>
            <a:r>
              <a:rPr lang="fr-FR" sz="3600" b="1" dirty="0">
                <a:solidFill>
                  <a:srgbClr val="C00000"/>
                </a:solidFill>
              </a:rPr>
              <a:t> to Do, but </a:t>
            </a:r>
            <a:r>
              <a:rPr lang="fr-FR" sz="3600" b="1" u="sng" dirty="0">
                <a:solidFill>
                  <a:srgbClr val="C00000"/>
                </a:solidFill>
              </a:rPr>
              <a:t>How</a:t>
            </a:r>
            <a:r>
              <a:rPr lang="fr-FR" sz="3600" b="1" dirty="0">
                <a:solidFill>
                  <a:srgbClr val="C00000"/>
                </a:solidFill>
              </a:rPr>
              <a:t> to </a:t>
            </a:r>
            <a:r>
              <a:rPr lang="fr-FR" sz="3600" b="1" dirty="0" err="1">
                <a:solidFill>
                  <a:srgbClr val="C00000"/>
                </a:solidFill>
              </a:rPr>
              <a:t>Implement</a:t>
            </a:r>
            <a:r>
              <a:rPr lang="fr-FR" sz="3600" b="1" dirty="0">
                <a:solidFill>
                  <a:srgbClr val="C00000"/>
                </a:solidFill>
              </a:rPr>
              <a:t>?</a:t>
            </a:r>
            <a:endParaRPr lang="en-GB" dirty="0"/>
          </a:p>
        </p:txBody>
      </p:sp>
    </p:spTree>
    <p:extLst>
      <p:ext uri="{BB962C8B-B14F-4D97-AF65-F5344CB8AC3E}">
        <p14:creationId xmlns:p14="http://schemas.microsoft.com/office/powerpoint/2010/main" val="1811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11146" y="2849997"/>
            <a:ext cx="9203133" cy="779485"/>
          </a:xfrm>
        </p:spPr>
        <p:txBody>
          <a:bodyPr/>
          <a:lstStyle/>
          <a:p>
            <a:pPr marL="342900" indent="-342900">
              <a:buClr>
                <a:srgbClr val="C00000"/>
              </a:buClr>
              <a:buFont typeface="Arial" panose="020B0604020202020204" pitchFamily="34" charset="0"/>
              <a:buChar char="•"/>
            </a:pPr>
            <a:r>
              <a:rPr lang="pt-PT" sz="2400" b="0" dirty="0" err="1">
                <a:solidFill>
                  <a:schemeClr val="tx1"/>
                </a:solidFill>
              </a:rPr>
              <a:t>Cardiometabolic</a:t>
            </a:r>
            <a:r>
              <a:rPr lang="pt-PT" sz="2400" b="0" dirty="0">
                <a:solidFill>
                  <a:schemeClr val="tx1"/>
                </a:solidFill>
              </a:rPr>
              <a:t> </a:t>
            </a:r>
            <a:r>
              <a:rPr lang="pt-PT" sz="2400" b="0" dirty="0" err="1">
                <a:solidFill>
                  <a:schemeClr val="tx1"/>
                </a:solidFill>
              </a:rPr>
              <a:t>Risk</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Lifestyle</a:t>
            </a:r>
            <a:r>
              <a:rPr lang="pt-PT" sz="2400" b="0" dirty="0">
                <a:solidFill>
                  <a:schemeClr val="tx1"/>
                </a:solidFill>
              </a:rPr>
              <a:t> </a:t>
            </a:r>
            <a:r>
              <a:rPr lang="pt-PT" sz="2400" b="0" dirty="0" err="1">
                <a:solidFill>
                  <a:schemeClr val="tx1"/>
                </a:solidFill>
              </a:rPr>
              <a:t>Behaviours</a:t>
            </a:r>
            <a:endParaRPr lang="pt-PT" sz="2400" b="0" dirty="0">
              <a:solidFill>
                <a:schemeClr val="tx1"/>
              </a:solidFill>
            </a:endParaRPr>
          </a:p>
          <a:p>
            <a:pPr marL="342900" indent="-342900">
              <a:buClr>
                <a:srgbClr val="C00000"/>
              </a:buClr>
              <a:buFont typeface="Arial" panose="020B0604020202020204" pitchFamily="34" charset="0"/>
              <a:buChar char="•"/>
            </a:pPr>
            <a:r>
              <a:rPr lang="pt-PT" sz="2400" dirty="0" err="1">
                <a:solidFill>
                  <a:srgbClr val="C00000"/>
                </a:solidFill>
              </a:rPr>
              <a:t>Challenges</a:t>
            </a:r>
            <a:r>
              <a:rPr lang="pt-PT" sz="2400" dirty="0">
                <a:solidFill>
                  <a:srgbClr val="C00000"/>
                </a:solidFill>
              </a:rPr>
              <a:t> in </a:t>
            </a:r>
            <a:r>
              <a:rPr lang="pt-PT" sz="2400" dirty="0" err="1">
                <a:solidFill>
                  <a:srgbClr val="C00000"/>
                </a:solidFill>
              </a:rPr>
              <a:t>Prevention</a:t>
            </a:r>
            <a:r>
              <a:rPr lang="pt-PT" sz="2400" dirty="0">
                <a:solidFill>
                  <a:srgbClr val="C00000"/>
                </a:solidFill>
              </a:rPr>
              <a:t> </a:t>
            </a:r>
            <a:r>
              <a:rPr lang="pt-PT" sz="2400" dirty="0" err="1">
                <a:solidFill>
                  <a:srgbClr val="C00000"/>
                </a:solidFill>
              </a:rPr>
              <a:t>Implementation</a:t>
            </a:r>
            <a:endParaRPr lang="pt-PT" sz="2400" dirty="0">
              <a:solidFill>
                <a:srgbClr val="C00000"/>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a:t>
            </a:r>
            <a:r>
              <a:rPr lang="pt-PT" sz="2400" b="0" dirty="0" err="1">
                <a:solidFill>
                  <a:schemeClr val="tx1"/>
                </a:solidFill>
              </a:rPr>
              <a:t>Populational</a:t>
            </a:r>
            <a:r>
              <a:rPr lang="pt-PT" sz="2400" b="0" dirty="0">
                <a:solidFill>
                  <a:schemeClr val="tx1"/>
                </a:solidFill>
              </a:rPr>
              <a:t>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od</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Individual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a:solidFill>
                  <a:schemeClr val="tx1"/>
                </a:solidFill>
              </a:rPr>
              <a:t>Future </a:t>
            </a:r>
            <a:r>
              <a:rPr lang="pt-PT" sz="2400" b="0" dirty="0" err="1">
                <a:solidFill>
                  <a:schemeClr val="tx1"/>
                </a:solidFill>
              </a:rPr>
              <a:t>Directions</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Key</a:t>
            </a:r>
            <a:r>
              <a:rPr lang="pt-PT" sz="2400" b="0" dirty="0">
                <a:solidFill>
                  <a:schemeClr val="tx1"/>
                </a:solidFill>
              </a:rPr>
              <a:t> </a:t>
            </a:r>
            <a:r>
              <a:rPr lang="pt-PT" sz="2400" b="0" dirty="0" err="1">
                <a:solidFill>
                  <a:schemeClr val="tx1"/>
                </a:solidFill>
              </a:rPr>
              <a:t>Messages</a:t>
            </a:r>
            <a:endParaRPr lang="pt-PT" sz="2400" b="0" dirty="0">
              <a:solidFill>
                <a:schemeClr val="tx1"/>
              </a:solidFill>
            </a:endParaRPr>
          </a:p>
          <a:p>
            <a:pPr marL="342900" indent="-342900">
              <a:buClr>
                <a:srgbClr val="C00000"/>
              </a:buClr>
              <a:buFont typeface="Arial" panose="020B0604020202020204" pitchFamily="34" charset="0"/>
              <a:buChar char="•"/>
            </a:pPr>
            <a:endParaRPr lang="pt-PT" sz="2400" b="0" dirty="0">
              <a:solidFill>
                <a:schemeClr val="tx1"/>
              </a:solidFill>
            </a:endParaRPr>
          </a:p>
          <a:p>
            <a:endParaRPr lang="fr-FR" dirty="0"/>
          </a:p>
        </p:txBody>
      </p:sp>
    </p:spTree>
    <p:extLst>
      <p:ext uri="{BB962C8B-B14F-4D97-AF65-F5344CB8AC3E}">
        <p14:creationId xmlns:p14="http://schemas.microsoft.com/office/powerpoint/2010/main" val="220758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a:t>Challenges to </a:t>
            </a:r>
            <a:r>
              <a:rPr lang="fr-FR" dirty="0" err="1"/>
              <a:t>Implementation</a:t>
            </a:r>
            <a:endParaRPr lang="fr-FR" dirty="0"/>
          </a:p>
        </p:txBody>
      </p:sp>
      <p:pic>
        <p:nvPicPr>
          <p:cNvPr id="10" name="Imagem 9">
            <a:extLst>
              <a:ext uri="{FF2B5EF4-FFF2-40B4-BE49-F238E27FC236}">
                <a16:creationId xmlns:a16="http://schemas.microsoft.com/office/drawing/2014/main" id="{45A3ABD6-F9A9-4B14-AF3B-EC24C2B17EB7}"/>
              </a:ext>
            </a:extLst>
          </p:cNvPr>
          <p:cNvPicPr>
            <a:picLocks noChangeAspect="1"/>
          </p:cNvPicPr>
          <p:nvPr/>
        </p:nvPicPr>
        <p:blipFill>
          <a:blip r:embed="rId2"/>
          <a:stretch>
            <a:fillRect/>
          </a:stretch>
        </p:blipFill>
        <p:spPr>
          <a:xfrm>
            <a:off x="752446" y="1236980"/>
            <a:ext cx="3833863" cy="4897120"/>
          </a:xfrm>
          <a:prstGeom prst="rect">
            <a:avLst/>
          </a:prstGeom>
        </p:spPr>
      </p:pic>
      <p:pic>
        <p:nvPicPr>
          <p:cNvPr id="14" name="Imagem 13">
            <a:extLst>
              <a:ext uri="{FF2B5EF4-FFF2-40B4-BE49-F238E27FC236}">
                <a16:creationId xmlns:a16="http://schemas.microsoft.com/office/drawing/2014/main" id="{F78503B3-E9F6-4745-B23B-730585B0DE48}"/>
              </a:ext>
            </a:extLst>
          </p:cNvPr>
          <p:cNvPicPr>
            <a:picLocks noChangeAspect="1"/>
          </p:cNvPicPr>
          <p:nvPr/>
        </p:nvPicPr>
        <p:blipFill>
          <a:blip r:embed="rId3"/>
          <a:stretch>
            <a:fillRect/>
          </a:stretch>
        </p:blipFill>
        <p:spPr>
          <a:xfrm>
            <a:off x="4233178" y="2712720"/>
            <a:ext cx="3833862" cy="3997960"/>
          </a:xfrm>
          <a:prstGeom prst="rect">
            <a:avLst/>
          </a:prstGeom>
        </p:spPr>
      </p:pic>
      <p:pic>
        <p:nvPicPr>
          <p:cNvPr id="15" name="Imagem 14">
            <a:extLst>
              <a:ext uri="{FF2B5EF4-FFF2-40B4-BE49-F238E27FC236}">
                <a16:creationId xmlns:a16="http://schemas.microsoft.com/office/drawing/2014/main" id="{9868A540-9CE3-49AA-B8CC-88F19757CDBD}"/>
              </a:ext>
            </a:extLst>
          </p:cNvPr>
          <p:cNvPicPr>
            <a:picLocks noChangeAspect="1"/>
          </p:cNvPicPr>
          <p:nvPr/>
        </p:nvPicPr>
        <p:blipFill>
          <a:blip r:embed="rId4"/>
          <a:stretch>
            <a:fillRect/>
          </a:stretch>
        </p:blipFill>
        <p:spPr>
          <a:xfrm>
            <a:off x="7162800" y="1016000"/>
            <a:ext cx="3586480" cy="3835400"/>
          </a:xfrm>
          <a:prstGeom prst="rect">
            <a:avLst/>
          </a:prstGeom>
        </p:spPr>
      </p:pic>
    </p:spTree>
    <p:extLst>
      <p:ext uri="{BB962C8B-B14F-4D97-AF65-F5344CB8AC3E}">
        <p14:creationId xmlns:p14="http://schemas.microsoft.com/office/powerpoint/2010/main" val="5793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06066" y="2830977"/>
            <a:ext cx="9203133" cy="779485"/>
          </a:xfrm>
        </p:spPr>
        <p:txBody>
          <a:bodyPr/>
          <a:lstStyle/>
          <a:p>
            <a:pPr marL="342900" indent="-342900">
              <a:buClr>
                <a:srgbClr val="C00000"/>
              </a:buClr>
              <a:buFont typeface="Arial" panose="020B0604020202020204" pitchFamily="34" charset="0"/>
              <a:buChar char="•"/>
            </a:pPr>
            <a:r>
              <a:rPr lang="pt-PT" sz="2400" b="0" dirty="0" err="1">
                <a:solidFill>
                  <a:schemeClr val="tx1"/>
                </a:solidFill>
              </a:rPr>
              <a:t>Cardiometabolic</a:t>
            </a:r>
            <a:r>
              <a:rPr lang="pt-PT" sz="2400" b="0" dirty="0">
                <a:solidFill>
                  <a:schemeClr val="tx1"/>
                </a:solidFill>
              </a:rPr>
              <a:t> </a:t>
            </a:r>
            <a:r>
              <a:rPr lang="pt-PT" sz="2400" b="0" dirty="0" err="1">
                <a:solidFill>
                  <a:schemeClr val="tx1"/>
                </a:solidFill>
              </a:rPr>
              <a:t>Risk</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Lifestyle</a:t>
            </a:r>
            <a:r>
              <a:rPr lang="pt-PT" sz="2400" b="0" dirty="0">
                <a:solidFill>
                  <a:schemeClr val="tx1"/>
                </a:solidFill>
              </a:rPr>
              <a:t> </a:t>
            </a:r>
            <a:r>
              <a:rPr lang="pt-PT" sz="2400" b="0" dirty="0" err="1">
                <a:solidFill>
                  <a:schemeClr val="tx1"/>
                </a:solidFill>
              </a:rPr>
              <a:t>Behaviours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Challenges</a:t>
            </a:r>
            <a:r>
              <a:rPr lang="pt-PT" sz="2400" b="0" dirty="0">
                <a:solidFill>
                  <a:schemeClr val="tx1"/>
                </a:solidFill>
              </a:rPr>
              <a:t> in </a:t>
            </a:r>
            <a:r>
              <a:rPr lang="pt-PT" sz="2400" b="0" dirty="0" err="1">
                <a:solidFill>
                  <a:schemeClr val="tx1"/>
                </a:solidFill>
              </a:rPr>
              <a:t>Prevention</a:t>
            </a:r>
            <a:r>
              <a:rPr lang="pt-PT" sz="2400" b="0" dirty="0">
                <a:solidFill>
                  <a:schemeClr val="tx1"/>
                </a:solidFill>
              </a:rPr>
              <a:t> </a:t>
            </a:r>
            <a:r>
              <a:rPr lang="pt-PT" sz="2400" b="0" dirty="0" err="1">
                <a:solidFill>
                  <a:schemeClr val="tx1"/>
                </a:solidFill>
              </a:rPr>
              <a:t>Implementation</a:t>
            </a:r>
            <a:endParaRPr lang="pt-PT" sz="2400" b="0" dirty="0">
              <a:solidFill>
                <a:schemeClr val="tx1"/>
              </a:solidFill>
            </a:endParaRPr>
          </a:p>
          <a:p>
            <a:pPr marL="342900" indent="-342900">
              <a:buClr>
                <a:srgbClr val="C00000"/>
              </a:buClr>
              <a:buFont typeface="Arial" panose="020B0604020202020204" pitchFamily="34" charset="0"/>
              <a:buChar char="•"/>
            </a:pPr>
            <a:r>
              <a:rPr lang="pt-PT" sz="2400" dirty="0" err="1">
                <a:solidFill>
                  <a:srgbClr val="C00000"/>
                </a:solidFill>
              </a:rPr>
              <a:t>Implementation</a:t>
            </a:r>
            <a:r>
              <a:rPr lang="pt-PT" sz="2400" dirty="0">
                <a:solidFill>
                  <a:srgbClr val="C00000"/>
                </a:solidFill>
              </a:rPr>
              <a:t> </a:t>
            </a:r>
            <a:r>
              <a:rPr lang="pt-PT" sz="2400" dirty="0" err="1">
                <a:solidFill>
                  <a:srgbClr val="C00000"/>
                </a:solidFill>
              </a:rPr>
              <a:t>of</a:t>
            </a:r>
            <a:r>
              <a:rPr lang="pt-PT" sz="2400" dirty="0">
                <a:solidFill>
                  <a:srgbClr val="C00000"/>
                </a:solidFill>
              </a:rPr>
              <a:t> </a:t>
            </a:r>
            <a:r>
              <a:rPr lang="pt-PT" sz="2400" dirty="0" err="1">
                <a:solidFill>
                  <a:srgbClr val="C00000"/>
                </a:solidFill>
              </a:rPr>
              <a:t>Preventive</a:t>
            </a:r>
            <a:r>
              <a:rPr lang="pt-PT" sz="2400" dirty="0">
                <a:solidFill>
                  <a:srgbClr val="C00000"/>
                </a:solidFill>
              </a:rPr>
              <a:t> </a:t>
            </a:r>
            <a:r>
              <a:rPr lang="pt-PT" sz="2400" dirty="0" err="1">
                <a:solidFill>
                  <a:srgbClr val="C00000"/>
                </a:solidFill>
              </a:rPr>
              <a:t>Strategies</a:t>
            </a:r>
            <a:endParaRPr lang="pt-PT" sz="2400" dirty="0">
              <a:solidFill>
                <a:srgbClr val="C00000"/>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a:t>
            </a:r>
            <a:r>
              <a:rPr lang="pt-PT" sz="2400" b="0" dirty="0" err="1">
                <a:solidFill>
                  <a:schemeClr val="tx1"/>
                </a:solidFill>
              </a:rPr>
              <a:t>Populational</a:t>
            </a:r>
            <a:r>
              <a:rPr lang="pt-PT" sz="2400" b="0" dirty="0">
                <a:solidFill>
                  <a:schemeClr val="tx1"/>
                </a:solidFill>
              </a:rPr>
              <a:t>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od</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Individual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a:solidFill>
                  <a:schemeClr val="tx1"/>
                </a:solidFill>
              </a:rPr>
              <a:t>Future </a:t>
            </a:r>
            <a:r>
              <a:rPr lang="pt-PT" sz="2400" b="0" dirty="0" err="1">
                <a:solidFill>
                  <a:schemeClr val="tx1"/>
                </a:solidFill>
              </a:rPr>
              <a:t>Directions</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Key</a:t>
            </a:r>
            <a:r>
              <a:rPr lang="pt-PT" sz="2400" b="0" dirty="0">
                <a:solidFill>
                  <a:schemeClr val="tx1"/>
                </a:solidFill>
              </a:rPr>
              <a:t> </a:t>
            </a:r>
            <a:r>
              <a:rPr lang="pt-PT" sz="2400" b="0" dirty="0" err="1">
                <a:solidFill>
                  <a:schemeClr val="tx1"/>
                </a:solidFill>
              </a:rPr>
              <a:t>Messages</a:t>
            </a:r>
            <a:endParaRPr lang="pt-PT" sz="2400" b="0" dirty="0">
              <a:solidFill>
                <a:schemeClr val="tx1"/>
              </a:solidFill>
            </a:endParaRPr>
          </a:p>
          <a:p>
            <a:pPr marL="342900" indent="-342900">
              <a:buClr>
                <a:srgbClr val="C00000"/>
              </a:buClr>
              <a:buFont typeface="Arial" panose="020B0604020202020204" pitchFamily="34" charset="0"/>
              <a:buChar char="•"/>
            </a:pPr>
            <a:endParaRPr lang="pt-PT" sz="2400" b="0" dirty="0">
              <a:solidFill>
                <a:schemeClr val="tx1"/>
              </a:solidFill>
            </a:endParaRPr>
          </a:p>
          <a:p>
            <a:endParaRPr lang="fr-FR" dirty="0"/>
          </a:p>
        </p:txBody>
      </p:sp>
    </p:spTree>
    <p:extLst>
      <p:ext uri="{BB962C8B-B14F-4D97-AF65-F5344CB8AC3E}">
        <p14:creationId xmlns:p14="http://schemas.microsoft.com/office/powerpoint/2010/main" val="2681538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8F59FB6B-031D-4D97-A1BD-9F7AFAD9B13A}"/>
              </a:ext>
            </a:extLst>
          </p:cNvPr>
          <p:cNvSpPr>
            <a:spLocks noGrp="1"/>
          </p:cNvSpPr>
          <p:nvPr>
            <p:ph type="body" sz="quarter" idx="10"/>
          </p:nvPr>
        </p:nvSpPr>
        <p:spPr>
          <a:xfrm>
            <a:off x="432824" y="452669"/>
            <a:ext cx="10570455" cy="576064"/>
          </a:xfrm>
        </p:spPr>
        <p:txBody>
          <a:bodyPr/>
          <a:lstStyle/>
          <a:p>
            <a:r>
              <a:rPr lang="pt-PT" dirty="0" err="1"/>
              <a:t>Population-based</a:t>
            </a:r>
            <a:r>
              <a:rPr lang="pt-PT" dirty="0"/>
              <a:t> </a:t>
            </a:r>
            <a:r>
              <a:rPr lang="pt-PT" dirty="0" err="1"/>
              <a:t>and</a:t>
            </a:r>
            <a:r>
              <a:rPr lang="pt-PT" dirty="0"/>
              <a:t> individual </a:t>
            </a:r>
            <a:r>
              <a:rPr lang="pt-PT" dirty="0" err="1"/>
              <a:t>high</a:t>
            </a:r>
            <a:r>
              <a:rPr lang="pt-PT" dirty="0"/>
              <a:t> </a:t>
            </a:r>
            <a:r>
              <a:rPr lang="pt-PT" dirty="0" err="1"/>
              <a:t>risk</a:t>
            </a:r>
            <a:r>
              <a:rPr lang="pt-PT" dirty="0"/>
              <a:t> </a:t>
            </a:r>
            <a:r>
              <a:rPr lang="pt-PT" dirty="0" err="1"/>
              <a:t>Prevention</a:t>
            </a:r>
            <a:endParaRPr lang="en-GB" dirty="0"/>
          </a:p>
        </p:txBody>
      </p:sp>
      <p:sp>
        <p:nvSpPr>
          <p:cNvPr id="3" name="Marcador de Posição de Conteúdo 2">
            <a:extLst>
              <a:ext uri="{FF2B5EF4-FFF2-40B4-BE49-F238E27FC236}">
                <a16:creationId xmlns:a16="http://schemas.microsoft.com/office/drawing/2014/main" id="{35483278-18E9-482B-B0AC-64249FB50110}"/>
              </a:ext>
            </a:extLst>
          </p:cNvPr>
          <p:cNvSpPr>
            <a:spLocks noGrp="1"/>
          </p:cNvSpPr>
          <p:nvPr>
            <p:ph sz="quarter" idx="11"/>
          </p:nvPr>
        </p:nvSpPr>
        <p:spPr/>
        <p:txBody>
          <a:bodyPr/>
          <a:lstStyle/>
          <a:p>
            <a:endParaRPr lang="en-GB" dirty="0"/>
          </a:p>
        </p:txBody>
      </p:sp>
      <p:pic>
        <p:nvPicPr>
          <p:cNvPr id="6" name="Imagem 5">
            <a:extLst>
              <a:ext uri="{FF2B5EF4-FFF2-40B4-BE49-F238E27FC236}">
                <a16:creationId xmlns:a16="http://schemas.microsoft.com/office/drawing/2014/main" id="{41AD3AFC-FEF6-4814-8AA5-A667166A4CF8}"/>
              </a:ext>
            </a:extLst>
          </p:cNvPr>
          <p:cNvPicPr>
            <a:picLocks noChangeAspect="1"/>
          </p:cNvPicPr>
          <p:nvPr/>
        </p:nvPicPr>
        <p:blipFill>
          <a:blip r:embed="rId3"/>
          <a:stretch>
            <a:fillRect/>
          </a:stretch>
        </p:blipFill>
        <p:spPr>
          <a:xfrm>
            <a:off x="522538" y="2100960"/>
            <a:ext cx="4854736" cy="4415883"/>
          </a:xfrm>
          <a:prstGeom prst="rect">
            <a:avLst/>
          </a:prstGeom>
        </p:spPr>
      </p:pic>
      <p:sp>
        <p:nvSpPr>
          <p:cNvPr id="7" name="Retângulo 6">
            <a:extLst>
              <a:ext uri="{FF2B5EF4-FFF2-40B4-BE49-F238E27FC236}">
                <a16:creationId xmlns:a16="http://schemas.microsoft.com/office/drawing/2014/main" id="{915E8BC6-767C-4597-B059-163360F89A16}"/>
              </a:ext>
            </a:extLst>
          </p:cNvPr>
          <p:cNvSpPr/>
          <p:nvPr/>
        </p:nvSpPr>
        <p:spPr>
          <a:xfrm>
            <a:off x="5331125" y="1823180"/>
            <a:ext cx="6247053" cy="4247317"/>
          </a:xfrm>
          <a:prstGeom prst="rect">
            <a:avLst/>
          </a:prstGeom>
        </p:spPr>
        <p:txBody>
          <a:bodyPr wrap="square">
            <a:spAutoFit/>
          </a:bodyPr>
          <a:lstStyle/>
          <a:p>
            <a:pPr marL="285750" indent="-285750" algn="just">
              <a:buClr>
                <a:srgbClr val="C00000"/>
              </a:buClr>
              <a:buFont typeface="Arial" panose="020B0604020202020204" pitchFamily="34" charset="0"/>
              <a:buChar char="•"/>
            </a:pPr>
            <a:r>
              <a:rPr lang="en-GB" dirty="0"/>
              <a:t>CMD preventive approaches range from </a:t>
            </a:r>
            <a:r>
              <a:rPr lang="en-GB" u="sng" dirty="0"/>
              <a:t>targeted interventions in high-risk individuals</a:t>
            </a:r>
            <a:r>
              <a:rPr lang="en-GB" dirty="0"/>
              <a:t> to </a:t>
            </a:r>
            <a:r>
              <a:rPr lang="en-GB" u="sng" dirty="0"/>
              <a:t>population-wide approaches</a:t>
            </a:r>
            <a:r>
              <a:rPr lang="en-GB" dirty="0"/>
              <a:t> addressing the wider collective determinants of lifestyle behaviours. The two approaches are complementary.</a:t>
            </a:r>
          </a:p>
          <a:p>
            <a:pPr algn="just">
              <a:buClr>
                <a:srgbClr val="C00000"/>
              </a:buClr>
            </a:pPr>
            <a:endParaRPr lang="en-GB" dirty="0"/>
          </a:p>
          <a:p>
            <a:pPr marL="285750" indent="-285750" algn="just">
              <a:buClr>
                <a:srgbClr val="C00000"/>
              </a:buClr>
              <a:buFont typeface="Arial" panose="020B0604020202020204" pitchFamily="34" charset="0"/>
              <a:buChar char="•"/>
            </a:pPr>
            <a:r>
              <a:rPr lang="en-GB" dirty="0"/>
              <a:t>Most disease cases in a population occur in individuals at low or moderate risk, while only a minority occur in high-risk individuals (“Prevention paradox” of Geoffrey Rose’s). This is due to the far greater number of individuals at low or moderate risk than at high risk in a population. </a:t>
            </a:r>
          </a:p>
          <a:p>
            <a:pPr marL="285750" indent="-285750" algn="just">
              <a:buClr>
                <a:srgbClr val="C00000"/>
              </a:buClr>
              <a:buFont typeface="Arial" panose="020B0604020202020204" pitchFamily="34" charset="0"/>
              <a:buChar char="•"/>
            </a:pPr>
            <a:endParaRPr lang="en-GB" dirty="0"/>
          </a:p>
          <a:p>
            <a:pPr marL="285750" indent="-285750" algn="just">
              <a:buClr>
                <a:srgbClr val="C00000"/>
              </a:buClr>
              <a:buFont typeface="Arial" panose="020B0604020202020204" pitchFamily="34" charset="0"/>
              <a:buChar char="•"/>
            </a:pPr>
            <a:r>
              <a:rPr lang="en-GB" dirty="0"/>
              <a:t>Population approaches aim to address the underlying causes of disease incidence at a population level, while “High-risk” approaches aim to protect more susceptible individuals at risk of developing CMD.</a:t>
            </a:r>
          </a:p>
        </p:txBody>
      </p:sp>
      <p:sp>
        <p:nvSpPr>
          <p:cNvPr id="4" name="CaixaDeTexto 3">
            <a:extLst>
              <a:ext uri="{FF2B5EF4-FFF2-40B4-BE49-F238E27FC236}">
                <a16:creationId xmlns:a16="http://schemas.microsoft.com/office/drawing/2014/main" id="{FEEBB8F2-F305-4E23-8809-1D7B881CCACA}"/>
              </a:ext>
            </a:extLst>
          </p:cNvPr>
          <p:cNvSpPr txBox="1"/>
          <p:nvPr/>
        </p:nvSpPr>
        <p:spPr>
          <a:xfrm>
            <a:off x="5649479" y="6189887"/>
            <a:ext cx="5262880" cy="215444"/>
          </a:xfrm>
          <a:prstGeom prst="rect">
            <a:avLst/>
          </a:prstGeom>
          <a:noFill/>
        </p:spPr>
        <p:txBody>
          <a:bodyPr wrap="square" rtlCol="0">
            <a:spAutoFit/>
          </a:bodyPr>
          <a:lstStyle/>
          <a:p>
            <a:r>
              <a:rPr lang="en-GB" sz="800" i="1" dirty="0"/>
              <a:t>Rose, G. Sick individuals and sick populations. Int. J. </a:t>
            </a:r>
            <a:r>
              <a:rPr lang="en-GB" sz="800" i="1" dirty="0" err="1"/>
              <a:t>Epidemiol</a:t>
            </a:r>
            <a:r>
              <a:rPr lang="en-GB" sz="800" i="1" dirty="0"/>
              <a:t>. 14, 32–38 (1985).</a:t>
            </a:r>
          </a:p>
        </p:txBody>
      </p:sp>
    </p:spTree>
    <p:extLst>
      <p:ext uri="{BB962C8B-B14F-4D97-AF65-F5344CB8AC3E}">
        <p14:creationId xmlns:p14="http://schemas.microsoft.com/office/powerpoint/2010/main" val="3450525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pt-PT" dirty="0" err="1"/>
              <a:t>Population-based</a:t>
            </a:r>
            <a:r>
              <a:rPr lang="pt-PT" dirty="0"/>
              <a:t> </a:t>
            </a:r>
            <a:r>
              <a:rPr lang="pt-PT" dirty="0" err="1"/>
              <a:t>and</a:t>
            </a:r>
            <a:r>
              <a:rPr lang="pt-PT" dirty="0"/>
              <a:t> individual </a:t>
            </a:r>
            <a:r>
              <a:rPr lang="pt-PT" dirty="0" err="1"/>
              <a:t>high</a:t>
            </a:r>
            <a:r>
              <a:rPr lang="pt-PT" dirty="0"/>
              <a:t> </a:t>
            </a:r>
            <a:r>
              <a:rPr lang="pt-PT" dirty="0" err="1"/>
              <a:t>risk</a:t>
            </a:r>
            <a:r>
              <a:rPr lang="pt-PT" dirty="0"/>
              <a:t>  </a:t>
            </a:r>
            <a:r>
              <a:rPr lang="pt-PT" dirty="0" err="1"/>
              <a:t>Prevention</a:t>
            </a:r>
            <a:endParaRPr lang="en-GB" dirty="0"/>
          </a:p>
          <a:p>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1062326" y="2154213"/>
            <a:ext cx="9367024" cy="3712282"/>
          </a:xfrm>
        </p:spPr>
        <p:txBody>
          <a:bodyPr/>
          <a:lstStyle/>
          <a:p>
            <a:pPr marL="285750" indent="-285750" algn="just">
              <a:buClr>
                <a:srgbClr val="C00000"/>
              </a:buClr>
              <a:buFont typeface="Arial" panose="020B0604020202020204" pitchFamily="34" charset="0"/>
              <a:buChar char="•"/>
            </a:pPr>
            <a:r>
              <a:rPr lang="en-GB" u="sng" dirty="0"/>
              <a:t>Lifestyle behaviours </a:t>
            </a:r>
            <a:r>
              <a:rPr lang="en-GB" dirty="0"/>
              <a:t>are shaped not just at the individual level, but within broader contexts that act as upstream drivers. including the physical, economic, political and sociocultural surroundings, and associated opportunities and conditions that influence people’s lifestyle behaviours. </a:t>
            </a:r>
          </a:p>
          <a:p>
            <a:pPr marL="285750" indent="-285750" algn="just">
              <a:buClr>
                <a:srgbClr val="C00000"/>
              </a:buClr>
              <a:buFont typeface="Arial" panose="020B0604020202020204" pitchFamily="34" charset="0"/>
              <a:buChar char="•"/>
            </a:pPr>
            <a:endParaRPr lang="en-GB" dirty="0">
              <a:highlight>
                <a:srgbClr val="FFFF00"/>
              </a:highlight>
            </a:endParaRPr>
          </a:p>
          <a:p>
            <a:pPr marL="285750" indent="-285750" algn="just">
              <a:buClr>
                <a:srgbClr val="C00000"/>
              </a:buClr>
              <a:buFont typeface="Arial" panose="020B0604020202020204" pitchFamily="34" charset="0"/>
              <a:buChar char="•"/>
            </a:pPr>
            <a:r>
              <a:rPr lang="en-GB" u="sng" dirty="0"/>
              <a:t>Policy upstream measures </a:t>
            </a:r>
            <a:r>
              <a:rPr lang="en-GB" dirty="0"/>
              <a:t>that target the entire population are needed and tend to align or overlap with strategies to reduce carbon emissions and improve the health of the planet offering co-benefits.</a:t>
            </a:r>
          </a:p>
          <a:p>
            <a:pPr marL="285750" indent="-285750" algn="just">
              <a:buClr>
                <a:srgbClr val="C00000"/>
              </a:buClr>
              <a:buFont typeface="Arial" panose="020B0604020202020204" pitchFamily="34" charset="0"/>
              <a:buChar char="•"/>
            </a:pPr>
            <a:endParaRPr lang="en-GB" dirty="0"/>
          </a:p>
          <a:p>
            <a:pPr marL="285750" indent="-285750" algn="just">
              <a:buClr>
                <a:srgbClr val="C00000"/>
              </a:buClr>
              <a:buFont typeface="Arial" panose="020B0604020202020204" pitchFamily="34" charset="0"/>
              <a:buChar char="•"/>
            </a:pPr>
            <a:r>
              <a:rPr lang="en-GB" u="sng" dirty="0"/>
              <a:t>Only targeting high-risk individuals </a:t>
            </a:r>
            <a:r>
              <a:rPr lang="en-GB" dirty="0"/>
              <a:t>is insufficient to decrease the prevalence of metabolic disease at a population level.  </a:t>
            </a:r>
          </a:p>
        </p:txBody>
      </p:sp>
      <p:sp>
        <p:nvSpPr>
          <p:cNvPr id="5" name="CaixaDeTexto 4">
            <a:extLst>
              <a:ext uri="{FF2B5EF4-FFF2-40B4-BE49-F238E27FC236}">
                <a16:creationId xmlns:a16="http://schemas.microsoft.com/office/drawing/2014/main" id="{B23D3CAE-A0F0-4A9C-95F9-4B78317C70BD}"/>
              </a:ext>
            </a:extLst>
          </p:cNvPr>
          <p:cNvSpPr txBox="1"/>
          <p:nvPr/>
        </p:nvSpPr>
        <p:spPr>
          <a:xfrm>
            <a:off x="1315720" y="5943600"/>
            <a:ext cx="10927080" cy="215444"/>
          </a:xfrm>
          <a:prstGeom prst="rect">
            <a:avLst/>
          </a:prstGeom>
          <a:noFill/>
        </p:spPr>
        <p:txBody>
          <a:bodyPr wrap="square" rtlCol="0">
            <a:spAutoFit/>
          </a:bodyPr>
          <a:lstStyle/>
          <a:p>
            <a:r>
              <a:rPr lang="en-GB" sz="800" i="1" dirty="0" err="1"/>
              <a:t>Lakerveld</a:t>
            </a:r>
            <a:r>
              <a:rPr lang="en-GB" sz="800" i="1" dirty="0"/>
              <a:t>, J. &amp; </a:t>
            </a:r>
            <a:r>
              <a:rPr lang="en-GB" sz="800" i="1" dirty="0" err="1"/>
              <a:t>Mackenbach</a:t>
            </a:r>
            <a:r>
              <a:rPr lang="en-GB" sz="800" i="1" dirty="0"/>
              <a:t>, J. The upstream determinants of adult obesity. </a:t>
            </a:r>
            <a:r>
              <a:rPr lang="en-GB" sz="800" i="1" dirty="0" err="1"/>
              <a:t>Obes</a:t>
            </a:r>
            <a:r>
              <a:rPr lang="en-GB" sz="800" i="1" dirty="0"/>
              <a:t>. Facts 10, 216–222 (2017).</a:t>
            </a:r>
          </a:p>
        </p:txBody>
      </p:sp>
    </p:spTree>
    <p:extLst>
      <p:ext uri="{BB962C8B-B14F-4D97-AF65-F5344CB8AC3E}">
        <p14:creationId xmlns:p14="http://schemas.microsoft.com/office/powerpoint/2010/main" val="93882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pt-PT" dirty="0" err="1"/>
              <a:t>Population-based</a:t>
            </a:r>
            <a:r>
              <a:rPr lang="pt-PT" dirty="0"/>
              <a:t> </a:t>
            </a:r>
            <a:r>
              <a:rPr lang="pt-PT" dirty="0" err="1"/>
              <a:t>and</a:t>
            </a:r>
            <a:r>
              <a:rPr lang="pt-PT" dirty="0"/>
              <a:t> individual </a:t>
            </a:r>
            <a:r>
              <a:rPr lang="pt-PT" dirty="0" err="1"/>
              <a:t>high</a:t>
            </a:r>
            <a:r>
              <a:rPr lang="pt-PT" dirty="0"/>
              <a:t> </a:t>
            </a:r>
            <a:r>
              <a:rPr lang="pt-PT" dirty="0" err="1"/>
              <a:t>risk</a:t>
            </a:r>
            <a:r>
              <a:rPr lang="pt-PT" dirty="0"/>
              <a:t>  </a:t>
            </a:r>
            <a:r>
              <a:rPr lang="pt-PT" dirty="0" err="1"/>
              <a:t>Prevention</a:t>
            </a:r>
            <a:endParaRPr lang="en-GB"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1006446" y="2360973"/>
            <a:ext cx="9664781" cy="3712282"/>
          </a:xfrm>
        </p:spPr>
        <p:txBody>
          <a:bodyPr/>
          <a:lstStyle/>
          <a:p>
            <a:pPr marL="342900" indent="-342900">
              <a:buClr>
                <a:srgbClr val="C00000"/>
              </a:buClr>
              <a:buFont typeface="Arial" panose="020B0604020202020204" pitchFamily="34" charset="0"/>
              <a:buChar char="•"/>
            </a:pPr>
            <a:r>
              <a:rPr lang="en-GB" u="sng" dirty="0"/>
              <a:t>Population-based approaches </a:t>
            </a:r>
            <a:r>
              <a:rPr lang="en-GB" dirty="0"/>
              <a:t>seek to address unhealthy living environments and their social, political and commercial drivers. Investments in cycling and walking infrastructure, food taxes and subsidies, and in reducing poverty can contribute to reduction in the burden of CMD at population-level. These approaches tend to have greater impact in more vulnerable populations, hence reducing inequalities.</a:t>
            </a:r>
          </a:p>
          <a:p>
            <a:pPr marL="342900" indent="-342900">
              <a:buClr>
                <a:srgbClr val="C00000"/>
              </a:buClr>
              <a:buFont typeface="Arial" panose="020B0604020202020204" pitchFamily="34" charset="0"/>
              <a:buChar char="•"/>
            </a:pPr>
            <a:endParaRPr lang="en-GB" dirty="0"/>
          </a:p>
          <a:p>
            <a:pPr marL="342900" indent="-342900">
              <a:buClr>
                <a:srgbClr val="C00000"/>
              </a:buClr>
              <a:buFont typeface="Arial" panose="020B0604020202020204" pitchFamily="34" charset="0"/>
              <a:buChar char="•"/>
            </a:pPr>
            <a:r>
              <a:rPr lang="en-GB" u="sng" dirty="0"/>
              <a:t>Combined Lifestyle Interventions (CLIs) </a:t>
            </a:r>
            <a:r>
              <a:rPr lang="en-GB" dirty="0"/>
              <a:t>targeting high-risk individuals will still be needed to substantially reduce disease burden, even in environments more supportive of healthier lifestyles. </a:t>
            </a:r>
            <a:endParaRPr lang="fr-FR" dirty="0"/>
          </a:p>
          <a:p>
            <a:pPr marL="342900" indent="-342900">
              <a:buClr>
                <a:srgbClr val="C00000"/>
              </a:buClr>
              <a:buFont typeface="Arial" panose="020B0604020202020204" pitchFamily="34" charset="0"/>
              <a:buChar char="•"/>
            </a:pPr>
            <a:endParaRPr lang="en-GB" dirty="0"/>
          </a:p>
        </p:txBody>
      </p:sp>
      <p:sp>
        <p:nvSpPr>
          <p:cNvPr id="5" name="CaixaDeTexto 4">
            <a:extLst>
              <a:ext uri="{FF2B5EF4-FFF2-40B4-BE49-F238E27FC236}">
                <a16:creationId xmlns:a16="http://schemas.microsoft.com/office/drawing/2014/main" id="{C2E7F09D-1417-4DFB-A7E0-5BA74EE71F06}"/>
              </a:ext>
            </a:extLst>
          </p:cNvPr>
          <p:cNvSpPr txBox="1"/>
          <p:nvPr/>
        </p:nvSpPr>
        <p:spPr>
          <a:xfrm>
            <a:off x="1381760" y="5611590"/>
            <a:ext cx="2610010" cy="461665"/>
          </a:xfrm>
          <a:prstGeom prst="rect">
            <a:avLst/>
          </a:prstGeom>
          <a:solidFill>
            <a:schemeClr val="bg1"/>
          </a:solidFill>
        </p:spPr>
        <p:txBody>
          <a:bodyPr wrap="none" rtlCol="0">
            <a:spAutoFit/>
          </a:bodyPr>
          <a:lstStyle/>
          <a:p>
            <a:r>
              <a:rPr lang="en-GB" sz="800" i="1" dirty="0"/>
              <a:t>Bland, M., et al. </a:t>
            </a:r>
            <a:r>
              <a:rPr lang="fr-FR" sz="800" i="1" dirty="0"/>
              <a:t>Int. J. </a:t>
            </a:r>
            <a:r>
              <a:rPr lang="fr-FR" sz="800" i="1" dirty="0" err="1"/>
              <a:t>Sustain</a:t>
            </a:r>
            <a:r>
              <a:rPr lang="fr-FR" sz="800" i="1" dirty="0"/>
              <a:t>. </a:t>
            </a:r>
            <a:r>
              <a:rPr lang="fr-FR" sz="800" i="1" dirty="0" err="1"/>
              <a:t>Transp</a:t>
            </a:r>
            <a:r>
              <a:rPr lang="fr-FR" sz="800" i="1" dirty="0"/>
              <a:t>. 18, 201–220 </a:t>
            </a:r>
            <a:r>
              <a:rPr lang="en-GB" sz="800" i="1" dirty="0"/>
              <a:t>(2024).</a:t>
            </a:r>
          </a:p>
          <a:p>
            <a:r>
              <a:rPr lang="en-GB" sz="800" i="1" dirty="0"/>
              <a:t>Blakely, T. et al. Lancet Public Health 5, e404–e413 (2020).</a:t>
            </a:r>
          </a:p>
          <a:p>
            <a:r>
              <a:rPr lang="en-GB" sz="800" i="1" dirty="0"/>
              <a:t>Ludwig, J. et al. N. Engl. J. Med 365, 1509–1519 (2011)</a:t>
            </a:r>
          </a:p>
        </p:txBody>
      </p:sp>
    </p:spTree>
    <p:extLst>
      <p:ext uri="{BB962C8B-B14F-4D97-AF65-F5344CB8AC3E}">
        <p14:creationId xmlns:p14="http://schemas.microsoft.com/office/powerpoint/2010/main" val="186035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51786" y="2971917"/>
            <a:ext cx="9203133" cy="779485"/>
          </a:xfrm>
        </p:spPr>
        <p:txBody>
          <a:bodyPr/>
          <a:lstStyle/>
          <a:p>
            <a:pPr marL="342900" indent="-342900">
              <a:buClr>
                <a:srgbClr val="C00000"/>
              </a:buClr>
              <a:buFont typeface="Arial" panose="020B0604020202020204" pitchFamily="34" charset="0"/>
              <a:buChar char="•"/>
            </a:pPr>
            <a:r>
              <a:rPr lang="pt-PT" sz="2400" b="0" dirty="0" err="1">
                <a:solidFill>
                  <a:schemeClr val="tx1"/>
                </a:solidFill>
              </a:rPr>
              <a:t>Cardiometabolic</a:t>
            </a:r>
            <a:r>
              <a:rPr lang="pt-PT" sz="2400" b="0" dirty="0">
                <a:solidFill>
                  <a:schemeClr val="tx1"/>
                </a:solidFill>
              </a:rPr>
              <a:t> </a:t>
            </a:r>
            <a:r>
              <a:rPr lang="pt-PT" sz="2400" b="0" dirty="0" err="1">
                <a:solidFill>
                  <a:schemeClr val="tx1"/>
                </a:solidFill>
              </a:rPr>
              <a:t>Risk</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Lifestyle</a:t>
            </a:r>
            <a:r>
              <a:rPr lang="pt-PT" sz="2400" b="0" dirty="0">
                <a:solidFill>
                  <a:schemeClr val="tx1"/>
                </a:solidFill>
              </a:rPr>
              <a:t> </a:t>
            </a:r>
            <a:r>
              <a:rPr lang="pt-PT" sz="2400" b="0" dirty="0" err="1">
                <a:solidFill>
                  <a:schemeClr val="tx1"/>
                </a:solidFill>
              </a:rPr>
              <a:t>Behaviours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Challenges</a:t>
            </a:r>
            <a:r>
              <a:rPr lang="pt-PT" sz="2400" b="0" dirty="0">
                <a:solidFill>
                  <a:schemeClr val="tx1"/>
                </a:solidFill>
              </a:rPr>
              <a:t> in </a:t>
            </a:r>
            <a:r>
              <a:rPr lang="pt-PT" sz="2400" b="0" dirty="0" err="1">
                <a:solidFill>
                  <a:schemeClr val="tx1"/>
                </a:solidFill>
              </a:rPr>
              <a:t>Prevention</a:t>
            </a:r>
            <a:r>
              <a:rPr lang="pt-PT" sz="2400" b="0" dirty="0">
                <a:solidFill>
                  <a:schemeClr val="tx1"/>
                </a:solidFill>
              </a:rPr>
              <a:t> </a:t>
            </a:r>
            <a:r>
              <a:rPr lang="pt-PT" sz="2400" b="0" dirty="0" err="1">
                <a:solidFill>
                  <a:schemeClr val="tx1"/>
                </a:solidFill>
              </a:rPr>
              <a:t>Implementation</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endParaRPr lang="pt-PT" sz="2400" b="0" dirty="0">
              <a:solidFill>
                <a:schemeClr val="tx1"/>
              </a:solidFill>
            </a:endParaRPr>
          </a:p>
          <a:p>
            <a:pPr marL="342900" indent="-342900">
              <a:buClr>
                <a:srgbClr val="C00000"/>
              </a:buClr>
              <a:buFont typeface="Arial" panose="020B0604020202020204" pitchFamily="34" charset="0"/>
              <a:buChar char="•"/>
            </a:pPr>
            <a:r>
              <a:rPr lang="pt-PT" sz="2400" dirty="0" err="1">
                <a:solidFill>
                  <a:srgbClr val="C00000"/>
                </a:solidFill>
              </a:rPr>
              <a:t>Implementation</a:t>
            </a:r>
            <a:r>
              <a:rPr lang="pt-PT" sz="2400" dirty="0">
                <a:solidFill>
                  <a:srgbClr val="C00000"/>
                </a:solidFill>
              </a:rPr>
              <a:t> </a:t>
            </a:r>
            <a:r>
              <a:rPr lang="pt-PT" sz="2400" dirty="0" err="1">
                <a:solidFill>
                  <a:srgbClr val="C00000"/>
                </a:solidFill>
              </a:rPr>
              <a:t>of</a:t>
            </a:r>
            <a:r>
              <a:rPr lang="pt-PT" sz="2400" dirty="0">
                <a:solidFill>
                  <a:srgbClr val="C00000"/>
                </a:solidFill>
              </a:rPr>
              <a:t> </a:t>
            </a:r>
            <a:r>
              <a:rPr lang="pt-PT" sz="2400" dirty="0" err="1">
                <a:solidFill>
                  <a:srgbClr val="C00000"/>
                </a:solidFill>
              </a:rPr>
              <a:t>Preventive</a:t>
            </a:r>
            <a:r>
              <a:rPr lang="pt-PT" sz="2400" dirty="0">
                <a:solidFill>
                  <a:srgbClr val="C00000"/>
                </a:solidFill>
              </a:rPr>
              <a:t> </a:t>
            </a:r>
            <a:r>
              <a:rPr lang="pt-PT" sz="2400" dirty="0" err="1">
                <a:solidFill>
                  <a:srgbClr val="C00000"/>
                </a:solidFill>
              </a:rPr>
              <a:t>Strategies</a:t>
            </a:r>
            <a:r>
              <a:rPr lang="pt-PT" sz="2400" dirty="0">
                <a:solidFill>
                  <a:srgbClr val="C00000"/>
                </a:solidFill>
              </a:rPr>
              <a:t> </a:t>
            </a:r>
            <a:r>
              <a:rPr lang="pt-PT" sz="2400" dirty="0" err="1">
                <a:solidFill>
                  <a:srgbClr val="C00000"/>
                </a:solidFill>
              </a:rPr>
              <a:t>at</a:t>
            </a:r>
            <a:r>
              <a:rPr lang="pt-PT" sz="2400" dirty="0">
                <a:solidFill>
                  <a:srgbClr val="C00000"/>
                </a:solidFill>
              </a:rPr>
              <a:t> </a:t>
            </a:r>
            <a:r>
              <a:rPr lang="pt-PT" sz="2400" dirty="0" err="1">
                <a:solidFill>
                  <a:srgbClr val="C00000"/>
                </a:solidFill>
              </a:rPr>
              <a:t>Populational</a:t>
            </a:r>
            <a:r>
              <a:rPr lang="pt-PT" sz="2400" dirty="0">
                <a:solidFill>
                  <a:srgbClr val="C00000"/>
                </a:solidFill>
              </a:rPr>
              <a:t> </a:t>
            </a:r>
            <a:r>
              <a:rPr lang="pt-PT" sz="2400" dirty="0" err="1">
                <a:solidFill>
                  <a:srgbClr val="C00000"/>
                </a:solidFill>
              </a:rPr>
              <a:t>level</a:t>
            </a:r>
            <a:endParaRPr lang="pt-PT" sz="2400" dirty="0">
              <a:solidFill>
                <a:srgbClr val="C00000"/>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od</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Individual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a:solidFill>
                  <a:schemeClr val="tx1"/>
                </a:solidFill>
              </a:rPr>
              <a:t>Future </a:t>
            </a:r>
            <a:r>
              <a:rPr lang="pt-PT" sz="2400" b="0" dirty="0" err="1">
                <a:solidFill>
                  <a:schemeClr val="tx1"/>
                </a:solidFill>
              </a:rPr>
              <a:t>Directions</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Key</a:t>
            </a:r>
            <a:r>
              <a:rPr lang="pt-PT" sz="2400" b="0" dirty="0">
                <a:solidFill>
                  <a:schemeClr val="tx1"/>
                </a:solidFill>
              </a:rPr>
              <a:t> </a:t>
            </a:r>
            <a:r>
              <a:rPr lang="pt-PT" sz="2400" b="0" dirty="0" err="1">
                <a:solidFill>
                  <a:schemeClr val="tx1"/>
                </a:solidFill>
              </a:rPr>
              <a:t>Messages</a:t>
            </a:r>
            <a:endParaRPr lang="pt-PT" sz="2400" b="0" dirty="0">
              <a:solidFill>
                <a:schemeClr val="tx1"/>
              </a:solidFill>
            </a:endParaRPr>
          </a:p>
          <a:p>
            <a:pPr marL="342900" indent="-342900">
              <a:buClr>
                <a:srgbClr val="C00000"/>
              </a:buClr>
              <a:buFont typeface="Arial" panose="020B0604020202020204" pitchFamily="34" charset="0"/>
              <a:buChar char="•"/>
            </a:pPr>
            <a:endParaRPr lang="pt-PT" sz="2400" b="0" dirty="0">
              <a:solidFill>
                <a:schemeClr val="tx1"/>
              </a:solidFill>
            </a:endParaRPr>
          </a:p>
          <a:p>
            <a:endParaRPr lang="fr-FR" dirty="0"/>
          </a:p>
        </p:txBody>
      </p:sp>
    </p:spTree>
    <p:extLst>
      <p:ext uri="{BB962C8B-B14F-4D97-AF65-F5344CB8AC3E}">
        <p14:creationId xmlns:p14="http://schemas.microsoft.com/office/powerpoint/2010/main" val="166842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en-GB" dirty="0"/>
              <a:t>Population-based approaches</a:t>
            </a:r>
          </a:p>
          <a:p>
            <a:r>
              <a:rPr lang="en-GB" dirty="0"/>
              <a:t>          Healthy Diet</a:t>
            </a:r>
          </a:p>
          <a:p>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920086" y="1868464"/>
            <a:ext cx="9405943" cy="3712282"/>
          </a:xfrm>
        </p:spPr>
        <p:txBody>
          <a:bodyPr/>
          <a:lstStyle/>
          <a:p>
            <a:pPr marL="285750" indent="-285750" algn="just">
              <a:buClr>
                <a:srgbClr val="C00000"/>
              </a:buClr>
              <a:buFont typeface="Arial" panose="020B0604020202020204" pitchFamily="34" charset="0"/>
              <a:buChar char="•"/>
            </a:pPr>
            <a:r>
              <a:rPr lang="en-GB" sz="1600" dirty="0"/>
              <a:t>Population-based approaches to improve diet quality include pricing policies, sales and marketing restrictions, product placement and labelling. </a:t>
            </a:r>
          </a:p>
          <a:p>
            <a:pPr marL="285750" indent="-285750" algn="just">
              <a:buClr>
                <a:srgbClr val="C00000"/>
              </a:buClr>
              <a:buFont typeface="Arial" panose="020B0604020202020204" pitchFamily="34" charset="0"/>
              <a:buChar char="•"/>
            </a:pPr>
            <a:r>
              <a:rPr lang="en-GB" sz="1600" dirty="0"/>
              <a:t>In general, the largest effects can be expected from multicomponent or complementary policy actions. Evidence from countries that implemented sugar taxes or industry levies suggests that increased prices of sugar-sweetened beverages are associated with lower sales, while fruit and vegetable subsidies are associated with increased fruit and vegetable sales among low-income consumers.</a:t>
            </a:r>
            <a:r>
              <a:rPr lang="en-GB" sz="1600" dirty="0">
                <a:highlight>
                  <a:srgbClr val="FFFF00"/>
                </a:highlight>
              </a:rPr>
              <a:t> </a:t>
            </a:r>
          </a:p>
          <a:p>
            <a:pPr marL="285750" indent="-285750" algn="just">
              <a:buClr>
                <a:srgbClr val="C00000"/>
              </a:buClr>
              <a:buFont typeface="Arial" panose="020B0604020202020204" pitchFamily="34" charset="0"/>
              <a:buChar char="•"/>
            </a:pPr>
            <a:r>
              <a:rPr lang="en-GB" sz="1600" dirty="0"/>
              <a:t>Limited data are available for the population health effects of such pricing policies, although sugar-sweetened beverage taxes are estimated to reduce obesity prevalence in high-income countries by 1–3%. Modelling studies suggest substantial health gains and savings of such policies.</a:t>
            </a:r>
            <a:endParaRPr lang="en-GB" sz="1600" dirty="0">
              <a:highlight>
                <a:srgbClr val="FFFF00"/>
              </a:highlight>
            </a:endParaRPr>
          </a:p>
          <a:p>
            <a:pPr marL="285750" indent="-285750" algn="just">
              <a:buClr>
                <a:srgbClr val="C00000"/>
              </a:buClr>
              <a:buFont typeface="Arial" panose="020B0604020202020204" pitchFamily="34" charset="0"/>
              <a:buChar char="•"/>
            </a:pPr>
            <a:r>
              <a:rPr lang="en-GB" sz="1600" dirty="0"/>
              <a:t>Marketing restrictions to date have only targeted children. Evidence suggests that policies that restrict children’s exposure to unhealthy food marketing are associated with reduced purchases of unhealthy foods, but there is very little evidence for the health effects of such policies.</a:t>
            </a:r>
            <a:r>
              <a:rPr lang="en-GB" sz="1600" dirty="0">
                <a:highlight>
                  <a:srgbClr val="FFFF00"/>
                </a:highlight>
              </a:rPr>
              <a:t> </a:t>
            </a:r>
          </a:p>
          <a:p>
            <a:pPr marL="285750" indent="-285750" algn="just">
              <a:buClr>
                <a:srgbClr val="C00000"/>
              </a:buClr>
              <a:buFont typeface="Arial" panose="020B0604020202020204" pitchFamily="34" charset="0"/>
              <a:buChar char="•"/>
            </a:pPr>
            <a:r>
              <a:rPr lang="en-GB" sz="1600" dirty="0"/>
              <a:t>Front-of-pack labelling seems an effective approach to promote healthier product purchases, but effects on dietary intake or other outcomes are rarely reported. </a:t>
            </a:r>
          </a:p>
          <a:p>
            <a:pPr marL="285750" indent="-285750" algn="just">
              <a:buClr>
                <a:srgbClr val="C00000"/>
              </a:buClr>
              <a:buFont typeface="Arial" panose="020B0604020202020204" pitchFamily="34" charset="0"/>
              <a:buChar char="•"/>
            </a:pPr>
            <a:r>
              <a:rPr lang="en-GB" sz="1600" dirty="0"/>
              <a:t>Finally, only very few studies in the USA and the UK evaluated restrictions of fast-food outlets, with mixed results.</a:t>
            </a:r>
            <a:endParaRPr lang="en-GB" sz="1600" dirty="0">
              <a:highlight>
                <a:srgbClr val="FFFF00"/>
              </a:highlight>
            </a:endParaRPr>
          </a:p>
          <a:p>
            <a:r>
              <a:rPr lang="en-GB" sz="800" i="1" dirty="0" err="1"/>
              <a:t>Hyseni</a:t>
            </a:r>
            <a:r>
              <a:rPr lang="en-GB" sz="800" i="1" dirty="0"/>
              <a:t>, L. et al. Eur. J. Clin. </a:t>
            </a:r>
            <a:r>
              <a:rPr lang="en-GB" sz="800" i="1" dirty="0" err="1"/>
              <a:t>Nutr</a:t>
            </a:r>
            <a:r>
              <a:rPr lang="en-GB" sz="800" i="1" dirty="0"/>
              <a:t>. 71, 694–711 (2017). ; </a:t>
            </a:r>
            <a:r>
              <a:rPr lang="en-GB" sz="800" i="1" dirty="0" err="1"/>
              <a:t>Andreyeva</a:t>
            </a:r>
            <a:r>
              <a:rPr lang="en-GB" sz="800" i="1" dirty="0"/>
              <a:t>, T. et al. JAMA </a:t>
            </a:r>
            <a:r>
              <a:rPr lang="en-GB" sz="800" i="1" dirty="0" err="1"/>
              <a:t>Netw</a:t>
            </a:r>
            <a:r>
              <a:rPr lang="en-GB" sz="800" i="1" dirty="0"/>
              <a:t>. Open 5, e2215276 (2022) ;</a:t>
            </a:r>
            <a:r>
              <a:rPr lang="en-GB" sz="800" i="1" dirty="0" err="1"/>
              <a:t>Andreyeva</a:t>
            </a:r>
            <a:r>
              <a:rPr lang="en-GB" sz="800" i="1" dirty="0"/>
              <a:t>, T. </a:t>
            </a:r>
            <a:r>
              <a:rPr lang="en-GB" sz="800" i="1" dirty="0" err="1"/>
              <a:t>wt</a:t>
            </a:r>
            <a:r>
              <a:rPr lang="en-GB" sz="800" i="1" dirty="0"/>
              <a:t> al. JAMA </a:t>
            </a:r>
            <a:r>
              <a:rPr lang="en-GB" sz="800" i="1" dirty="0" err="1"/>
              <a:t>Netw</a:t>
            </a:r>
            <a:r>
              <a:rPr lang="en-GB" sz="800" i="1" dirty="0"/>
              <a:t>. Open 5, e2214371 (2022); </a:t>
            </a:r>
            <a:r>
              <a:rPr lang="it-IT" sz="800" i="1" dirty="0"/>
              <a:t>Itria A., et al.</a:t>
            </a:r>
            <a:r>
              <a:rPr lang="en-GB" sz="800" i="1" dirty="0"/>
              <a:t> Public Health </a:t>
            </a:r>
            <a:r>
              <a:rPr lang="en-GB" sz="800" i="1" dirty="0" err="1"/>
              <a:t>Nutr</a:t>
            </a:r>
            <a:r>
              <a:rPr lang="en-GB" sz="800" i="1" dirty="0"/>
              <a:t>. 24, 5550–5560 (2021); Lee, Y. et al. Circulation 142, 523–534 (2020); </a:t>
            </a:r>
            <a:r>
              <a:rPr lang="en-GB" sz="800" i="1" dirty="0" err="1"/>
              <a:t>Boyland</a:t>
            </a:r>
            <a:r>
              <a:rPr lang="en-GB" sz="800" i="1" dirty="0"/>
              <a:t>, E. et al. </a:t>
            </a:r>
            <a:r>
              <a:rPr lang="en-GB" sz="800" i="1" dirty="0" err="1"/>
              <a:t>Obes</a:t>
            </a:r>
            <a:r>
              <a:rPr lang="en-GB" sz="800" i="1" dirty="0"/>
              <a:t>. Rev. 23, e13447 (2022); Song, J. et al. </a:t>
            </a:r>
            <a:r>
              <a:rPr lang="en-GB" sz="800" i="1" dirty="0" err="1"/>
              <a:t>PLoS</a:t>
            </a:r>
            <a:r>
              <a:rPr lang="en-GB" sz="800" i="1" dirty="0"/>
              <a:t> Med. 18, e1003765 (2021); Croker, H., et al. J. Hum. </a:t>
            </a:r>
            <a:r>
              <a:rPr lang="en-GB" sz="800" i="1" dirty="0" err="1"/>
              <a:t>Nutr</a:t>
            </a:r>
            <a:r>
              <a:rPr lang="en-GB" sz="800" i="1" dirty="0"/>
              <a:t>. Diet. 33, 518–537 (2020) ;Brown, H. et al. Soc. Sci. Med. 306, 115126 (2022); Sturm, R. &amp; Hattori, A. Soc. Sci. Med. 133, 205–211 (2015).</a:t>
            </a:r>
          </a:p>
        </p:txBody>
      </p:sp>
      <p:sp>
        <p:nvSpPr>
          <p:cNvPr id="5" name="CaixaDeTexto 4">
            <a:extLst>
              <a:ext uri="{FF2B5EF4-FFF2-40B4-BE49-F238E27FC236}">
                <a16:creationId xmlns:a16="http://schemas.microsoft.com/office/drawing/2014/main" id="{F28A22CF-FC1C-49D1-BBC8-ECC1D568A20B}"/>
              </a:ext>
            </a:extLst>
          </p:cNvPr>
          <p:cNvSpPr txBox="1"/>
          <p:nvPr/>
        </p:nvSpPr>
        <p:spPr>
          <a:xfrm rot="21379697">
            <a:off x="1240809" y="3415553"/>
            <a:ext cx="8839200" cy="830997"/>
          </a:xfrm>
          <a:prstGeom prst="rect">
            <a:avLst/>
          </a:prstGeom>
          <a:solidFill>
            <a:schemeClr val="bg1"/>
          </a:solidFill>
          <a:ln>
            <a:solidFill>
              <a:schemeClr val="accent1"/>
            </a:solidFill>
          </a:ln>
        </p:spPr>
        <p:txBody>
          <a:bodyPr wrap="square" rtlCol="0">
            <a:spAutoFit/>
          </a:bodyPr>
          <a:lstStyle/>
          <a:p>
            <a:pPr algn="ctr">
              <a:buClr>
                <a:srgbClr val="C00000"/>
              </a:buClr>
            </a:pPr>
            <a:r>
              <a:rPr lang="en-GB" sz="2400" b="1" dirty="0"/>
              <a:t>Policies that go beyond the food environment and physical activity are needed, to reduce the burden of CMD </a:t>
            </a:r>
            <a:endParaRPr lang="en-GB" b="1" dirty="0"/>
          </a:p>
        </p:txBody>
      </p:sp>
      <p:sp>
        <p:nvSpPr>
          <p:cNvPr id="6" name="Seta: Para a Direita 5">
            <a:extLst>
              <a:ext uri="{FF2B5EF4-FFF2-40B4-BE49-F238E27FC236}">
                <a16:creationId xmlns:a16="http://schemas.microsoft.com/office/drawing/2014/main" id="{59E4A3EB-98FF-4176-B360-37DA220E8EFC}"/>
              </a:ext>
            </a:extLst>
          </p:cNvPr>
          <p:cNvSpPr/>
          <p:nvPr/>
        </p:nvSpPr>
        <p:spPr>
          <a:xfrm>
            <a:off x="1102360" y="12565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92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16226" y="3312277"/>
            <a:ext cx="9203133" cy="779485"/>
          </a:xfrm>
        </p:spPr>
        <p:txBody>
          <a:bodyPr/>
          <a:lstStyle/>
          <a:p>
            <a:pPr marL="342900" indent="-342900">
              <a:buClr>
                <a:srgbClr val="C00000"/>
              </a:buClr>
              <a:buFont typeface="Arial" panose="020B0604020202020204" pitchFamily="34" charset="0"/>
              <a:buChar char="•"/>
            </a:pPr>
            <a:r>
              <a:rPr lang="pt-PT" sz="2400" b="0" dirty="0" err="1">
                <a:solidFill>
                  <a:schemeClr val="tx1"/>
                </a:solidFill>
              </a:rPr>
              <a:t>Cardiometabolic</a:t>
            </a:r>
            <a:r>
              <a:rPr lang="pt-PT" sz="2400" b="0" dirty="0">
                <a:solidFill>
                  <a:schemeClr val="tx1"/>
                </a:solidFill>
              </a:rPr>
              <a:t> </a:t>
            </a:r>
            <a:r>
              <a:rPr lang="pt-PT" sz="2400" b="0" dirty="0" err="1">
                <a:solidFill>
                  <a:schemeClr val="tx1"/>
                </a:solidFill>
              </a:rPr>
              <a:t>Risk</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Lifestyle</a:t>
            </a:r>
            <a:r>
              <a:rPr lang="pt-PT" sz="2400" b="0" dirty="0">
                <a:solidFill>
                  <a:schemeClr val="tx1"/>
                </a:solidFill>
              </a:rPr>
              <a:t> </a:t>
            </a:r>
            <a:r>
              <a:rPr lang="pt-PT" sz="2400" b="0" dirty="0" err="1">
                <a:solidFill>
                  <a:schemeClr val="tx1"/>
                </a:solidFill>
              </a:rPr>
              <a:t>Behaviours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Challenges</a:t>
            </a:r>
            <a:r>
              <a:rPr lang="pt-PT" sz="2400" b="0" dirty="0">
                <a:solidFill>
                  <a:schemeClr val="tx1"/>
                </a:solidFill>
              </a:rPr>
              <a:t> in </a:t>
            </a:r>
            <a:r>
              <a:rPr lang="pt-PT" sz="2400" b="0" dirty="0" err="1">
                <a:solidFill>
                  <a:schemeClr val="tx1"/>
                </a:solidFill>
              </a:rPr>
              <a:t>Prevention</a:t>
            </a:r>
            <a:r>
              <a:rPr lang="pt-PT" sz="2400" b="0" dirty="0">
                <a:solidFill>
                  <a:schemeClr val="tx1"/>
                </a:solidFill>
              </a:rPr>
              <a:t> </a:t>
            </a:r>
            <a:r>
              <a:rPr lang="pt-PT" sz="2400" b="0" dirty="0" err="1">
                <a:solidFill>
                  <a:schemeClr val="tx1"/>
                </a:solidFill>
              </a:rPr>
              <a:t>Implementation</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a:t>
            </a:r>
            <a:r>
              <a:rPr lang="pt-PT" sz="2400" b="0" dirty="0" err="1">
                <a:solidFill>
                  <a:schemeClr val="tx1"/>
                </a:solidFill>
              </a:rPr>
              <a:t>Populational</a:t>
            </a:r>
            <a:r>
              <a:rPr lang="pt-PT" sz="2400" b="0" dirty="0">
                <a:solidFill>
                  <a:schemeClr val="tx1"/>
                </a:solidFill>
              </a:rPr>
              <a:t>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od</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Individual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a:solidFill>
                  <a:schemeClr val="tx1"/>
                </a:solidFill>
              </a:rPr>
              <a:t>Future </a:t>
            </a:r>
            <a:r>
              <a:rPr lang="pt-PT" sz="2400" b="0" dirty="0" err="1">
                <a:solidFill>
                  <a:schemeClr val="tx1"/>
                </a:solidFill>
              </a:rPr>
              <a:t>Directions</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Key</a:t>
            </a:r>
            <a:r>
              <a:rPr lang="pt-PT" sz="2400" b="0" dirty="0">
                <a:solidFill>
                  <a:schemeClr val="tx1"/>
                </a:solidFill>
              </a:rPr>
              <a:t> </a:t>
            </a:r>
            <a:r>
              <a:rPr lang="pt-PT" sz="2400" b="0" dirty="0" err="1">
                <a:solidFill>
                  <a:schemeClr val="tx1"/>
                </a:solidFill>
              </a:rPr>
              <a:t>Messages</a:t>
            </a:r>
            <a:endParaRPr lang="pt-PT" sz="2400" b="0" dirty="0">
              <a:solidFill>
                <a:schemeClr val="tx1"/>
              </a:solidFill>
            </a:endParaRPr>
          </a:p>
          <a:p>
            <a:endParaRPr lang="fr-FR" dirty="0"/>
          </a:p>
        </p:txBody>
      </p:sp>
      <p:sp>
        <p:nvSpPr>
          <p:cNvPr id="6" name="CaixaDeTexto 5">
            <a:extLst>
              <a:ext uri="{FF2B5EF4-FFF2-40B4-BE49-F238E27FC236}">
                <a16:creationId xmlns:a16="http://schemas.microsoft.com/office/drawing/2014/main" id="{B1F1E67D-AF4E-49B5-812E-D8AB6B26A6CA}"/>
              </a:ext>
            </a:extLst>
          </p:cNvPr>
          <p:cNvSpPr txBox="1"/>
          <p:nvPr/>
        </p:nvSpPr>
        <p:spPr>
          <a:xfrm>
            <a:off x="1210867" y="2458720"/>
            <a:ext cx="4665188" cy="461665"/>
          </a:xfrm>
          <a:prstGeom prst="rect">
            <a:avLst/>
          </a:prstGeom>
          <a:noFill/>
        </p:spPr>
        <p:txBody>
          <a:bodyPr wrap="none" rtlCol="0">
            <a:spAutoFit/>
          </a:bodyPr>
          <a:lstStyle/>
          <a:p>
            <a:r>
              <a:rPr lang="pt-PT" sz="2400" b="1" dirty="0"/>
              <a:t>STRUCTURE OF THE PRESENTATION</a:t>
            </a:r>
            <a:endParaRPr lang="en-GB" sz="2400" b="1" dirty="0"/>
          </a:p>
        </p:txBody>
      </p:sp>
    </p:spTree>
    <p:extLst>
      <p:ext uri="{BB962C8B-B14F-4D97-AF65-F5344CB8AC3E}">
        <p14:creationId xmlns:p14="http://schemas.microsoft.com/office/powerpoint/2010/main" val="289631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e Conteúdo 1">
            <a:extLst>
              <a:ext uri="{FF2B5EF4-FFF2-40B4-BE49-F238E27FC236}">
                <a16:creationId xmlns:a16="http://schemas.microsoft.com/office/drawing/2014/main" id="{C0B88416-3585-4CFA-B2B0-2DB9F6C64A2A}"/>
              </a:ext>
            </a:extLst>
          </p:cNvPr>
          <p:cNvSpPr>
            <a:spLocks noGrp="1"/>
          </p:cNvSpPr>
          <p:nvPr>
            <p:ph sz="quarter" idx="10"/>
          </p:nvPr>
        </p:nvSpPr>
        <p:spPr>
          <a:xfrm>
            <a:off x="920086" y="386685"/>
            <a:ext cx="9111420" cy="571864"/>
          </a:xfrm>
        </p:spPr>
        <p:txBody>
          <a:bodyPr/>
          <a:lstStyle/>
          <a:p>
            <a:r>
              <a:rPr lang="en-GB" dirty="0"/>
              <a:t>Population-based approaches</a:t>
            </a:r>
          </a:p>
          <a:p>
            <a:r>
              <a:rPr lang="en-GB" dirty="0"/>
              <a:t>         City Planning</a:t>
            </a:r>
          </a:p>
          <a:p>
            <a:endParaRPr lang="en-GB" dirty="0"/>
          </a:p>
        </p:txBody>
      </p:sp>
      <p:sp>
        <p:nvSpPr>
          <p:cNvPr id="4" name="Marcador de Posição de Conteúdo 3">
            <a:extLst>
              <a:ext uri="{FF2B5EF4-FFF2-40B4-BE49-F238E27FC236}">
                <a16:creationId xmlns:a16="http://schemas.microsoft.com/office/drawing/2014/main" id="{6BD4E8F4-7D9B-4965-A56D-2676FAC1772B}"/>
              </a:ext>
            </a:extLst>
          </p:cNvPr>
          <p:cNvSpPr>
            <a:spLocks noGrp="1"/>
          </p:cNvSpPr>
          <p:nvPr>
            <p:ph sz="quarter" idx="12"/>
          </p:nvPr>
        </p:nvSpPr>
        <p:spPr>
          <a:xfrm>
            <a:off x="920086" y="2221110"/>
            <a:ext cx="9377226" cy="3712282"/>
          </a:xfrm>
        </p:spPr>
        <p:txBody>
          <a:bodyPr/>
          <a:lstStyle/>
          <a:p>
            <a:pPr marL="285750" indent="-285750" algn="just">
              <a:buClr>
                <a:srgbClr val="C00000"/>
              </a:buClr>
              <a:buFont typeface="Arial" panose="020B0604020202020204" pitchFamily="34" charset="0"/>
              <a:buChar char="•"/>
            </a:pPr>
            <a:r>
              <a:rPr lang="en-GB" sz="1600" dirty="0"/>
              <a:t>Urban or city planning can promote physical activity through designing compact, green, high-density, walkable and cyclable cities. City-planning policies focus on residential density, investment in transport infrastructure, design, destination accessibility, employment distribution, air pollution, demand management and distance to public transport.</a:t>
            </a:r>
            <a:r>
              <a:rPr lang="en-GB" sz="1600" dirty="0">
                <a:highlight>
                  <a:srgbClr val="FFFF00"/>
                </a:highlight>
              </a:rPr>
              <a:t> </a:t>
            </a:r>
          </a:p>
          <a:p>
            <a:pPr marL="285750" indent="-285750" algn="just">
              <a:buClr>
                <a:srgbClr val="C00000"/>
              </a:buClr>
              <a:buFont typeface="Arial" panose="020B0604020202020204" pitchFamily="34" charset="0"/>
              <a:buChar char="•"/>
            </a:pPr>
            <a:r>
              <a:rPr lang="en-GB" sz="1600" dirty="0"/>
              <a:t>Estimates suggest that increasing density and diversity of land use and reducing distances to public transport options may result in a gain of 420 to 826 disability-adjusted life years per 100,000 individuals, attributable to reductions in T2D, respiratory diseases and CVD. </a:t>
            </a:r>
          </a:p>
          <a:p>
            <a:pPr marL="285750" indent="-285750" algn="just">
              <a:buClr>
                <a:srgbClr val="C00000"/>
              </a:buClr>
              <a:buFont typeface="Arial" panose="020B0604020202020204" pitchFamily="34" charset="0"/>
              <a:buChar char="•"/>
            </a:pPr>
            <a:r>
              <a:rPr lang="en-GB" sz="1600" dirty="0"/>
              <a:t>Observational studies suggest that greater neighbourhood walkability, more green space and lower drivability is associated with a 10–50% lower T2D risk, and lower risk of CVD events.</a:t>
            </a:r>
            <a:r>
              <a:rPr lang="en-GB" sz="1600" dirty="0">
                <a:highlight>
                  <a:srgbClr val="FFFF00"/>
                </a:highlight>
              </a:rPr>
              <a:t> </a:t>
            </a:r>
          </a:p>
          <a:p>
            <a:pPr marL="285750" indent="-285750" algn="just">
              <a:buClr>
                <a:srgbClr val="C00000"/>
              </a:buClr>
              <a:buFont typeface="Arial" panose="020B0604020202020204" pitchFamily="34" charset="0"/>
              <a:buChar char="•"/>
            </a:pPr>
            <a:r>
              <a:rPr lang="en-GB" sz="1600" dirty="0"/>
              <a:t>Quantitative effects of such policies are difficult to obtain, but evidence is strongest for new infrastructure for walking, cycling and public transport, increased accessibility, improvement of parks and playground and street connectivity. A meta-analysis with evidence grading demonstrated convincing evidence for the associations between green spaces and cardiovascular mortality, and highly suggestive evidence for associations with T2D and all-cause mortality.</a:t>
            </a:r>
          </a:p>
          <a:p>
            <a:pPr marL="285750" indent="-285750" algn="just">
              <a:buClr>
                <a:srgbClr val="C00000"/>
              </a:buClr>
              <a:buFont typeface="Arial" panose="020B0604020202020204" pitchFamily="34" charset="0"/>
              <a:buChar char="•"/>
            </a:pPr>
            <a:r>
              <a:rPr lang="en-GB" sz="1600" dirty="0"/>
              <a:t>Intervening on social determinants can have positive effects.</a:t>
            </a:r>
          </a:p>
          <a:p>
            <a:pPr marL="285750" indent="-285750" algn="just">
              <a:buClr>
                <a:srgbClr val="C00000"/>
              </a:buClr>
              <a:buFont typeface="Arial" panose="020B0604020202020204" pitchFamily="34" charset="0"/>
              <a:buChar char="•"/>
            </a:pPr>
            <a:endParaRPr lang="en-GB" sz="1600" dirty="0"/>
          </a:p>
          <a:p>
            <a:endParaRPr lang="pt-PT" dirty="0"/>
          </a:p>
        </p:txBody>
      </p:sp>
      <p:sp>
        <p:nvSpPr>
          <p:cNvPr id="6" name="CaixaDeTexto 5">
            <a:extLst>
              <a:ext uri="{FF2B5EF4-FFF2-40B4-BE49-F238E27FC236}">
                <a16:creationId xmlns:a16="http://schemas.microsoft.com/office/drawing/2014/main" id="{D5EB523D-992C-4648-922B-4BC50A9E6B9D}"/>
              </a:ext>
            </a:extLst>
          </p:cNvPr>
          <p:cNvSpPr txBox="1"/>
          <p:nvPr/>
        </p:nvSpPr>
        <p:spPr>
          <a:xfrm rot="21446374">
            <a:off x="1547515" y="3337016"/>
            <a:ext cx="8195657" cy="1569660"/>
          </a:xfrm>
          <a:prstGeom prst="rect">
            <a:avLst/>
          </a:prstGeom>
          <a:solidFill>
            <a:schemeClr val="bg1"/>
          </a:solidFill>
          <a:ln>
            <a:solidFill>
              <a:schemeClr val="accent1"/>
            </a:solidFill>
          </a:ln>
        </p:spPr>
        <p:txBody>
          <a:bodyPr wrap="square" rtlCol="0">
            <a:spAutoFit/>
          </a:bodyPr>
          <a:lstStyle/>
          <a:p>
            <a:r>
              <a:rPr lang="en-GB" sz="2400" b="1" dirty="0"/>
              <a:t>Policies tackling unhealthy physical activity environments, unhealthy food environments, unhealthy neighbourhoods and structural causes of disease such as poverty should be combined to maximize their impact.</a:t>
            </a:r>
          </a:p>
        </p:txBody>
      </p:sp>
      <p:sp>
        <p:nvSpPr>
          <p:cNvPr id="5" name="CaixaDeTexto 4">
            <a:extLst>
              <a:ext uri="{FF2B5EF4-FFF2-40B4-BE49-F238E27FC236}">
                <a16:creationId xmlns:a16="http://schemas.microsoft.com/office/drawing/2014/main" id="{D8CE268B-FA6D-4C22-8B9A-666767BA63F8}"/>
              </a:ext>
            </a:extLst>
          </p:cNvPr>
          <p:cNvSpPr txBox="1"/>
          <p:nvPr/>
        </p:nvSpPr>
        <p:spPr>
          <a:xfrm>
            <a:off x="1259840" y="6302038"/>
            <a:ext cx="9194800" cy="338554"/>
          </a:xfrm>
          <a:prstGeom prst="rect">
            <a:avLst/>
          </a:prstGeom>
          <a:noFill/>
        </p:spPr>
        <p:txBody>
          <a:bodyPr wrap="square" rtlCol="0">
            <a:spAutoFit/>
          </a:bodyPr>
          <a:lstStyle/>
          <a:p>
            <a:r>
              <a:rPr lang="en-GB" sz="800" dirty="0" err="1"/>
              <a:t>Nieuwenhuijsen</a:t>
            </a:r>
            <a:r>
              <a:rPr lang="en-GB" sz="800" dirty="0"/>
              <a:t>, M. J. et al. </a:t>
            </a:r>
            <a:r>
              <a:rPr lang="fr-FR" sz="800" i="1" dirty="0"/>
              <a:t>Environ. Int. </a:t>
            </a:r>
            <a:r>
              <a:rPr lang="fr-FR" sz="800" dirty="0"/>
              <a:t>140, 105661 (2020); </a:t>
            </a:r>
            <a:r>
              <a:rPr lang="en-GB" sz="800" dirty="0"/>
              <a:t>Giles-</a:t>
            </a:r>
            <a:r>
              <a:rPr lang="en-GB" sz="800" dirty="0" err="1"/>
              <a:t>Corti</a:t>
            </a:r>
            <a:r>
              <a:rPr lang="en-GB" sz="800" dirty="0"/>
              <a:t>, B. et al. </a:t>
            </a:r>
            <a:r>
              <a:rPr lang="en-GB" sz="800" i="1" dirty="0"/>
              <a:t>Lancet </a:t>
            </a:r>
            <a:r>
              <a:rPr lang="en-GB" sz="800" dirty="0"/>
              <a:t>388, 2912–2924 (2016); Lowe, M. et al. </a:t>
            </a:r>
            <a:r>
              <a:rPr lang="en-GB" sz="800" i="1" dirty="0"/>
              <a:t>Lancet Glob. Health </a:t>
            </a:r>
            <a:r>
              <a:rPr lang="en-GB" sz="800" dirty="0"/>
              <a:t>10, e882–e894 (2022); </a:t>
            </a:r>
            <a:r>
              <a:rPr lang="fi-FI" sz="800" dirty="0"/>
              <a:t>Karmeniemi, M., et al. </a:t>
            </a:r>
            <a:r>
              <a:rPr lang="en-GB" sz="800" i="1" dirty="0"/>
              <a:t>Ann. </a:t>
            </a:r>
            <a:r>
              <a:rPr lang="en-GB" sz="800" i="1" dirty="0" err="1"/>
              <a:t>Behav</a:t>
            </a:r>
            <a:r>
              <a:rPr lang="en-GB" sz="800" i="1" dirty="0"/>
              <a:t>. Med. </a:t>
            </a:r>
            <a:r>
              <a:rPr lang="en-GB" sz="800" dirty="0"/>
              <a:t>52, 239–251(2018); </a:t>
            </a:r>
            <a:r>
              <a:rPr lang="en-GB" sz="800" dirty="0" err="1"/>
              <a:t>Xie</a:t>
            </a:r>
            <a:r>
              <a:rPr lang="en-GB" sz="800" dirty="0"/>
              <a:t>, Y. et al. </a:t>
            </a:r>
            <a:r>
              <a:rPr lang="en-GB" sz="800" i="1" dirty="0" err="1"/>
              <a:t>EBioMedicine</a:t>
            </a:r>
            <a:r>
              <a:rPr lang="en-GB" sz="800" i="1" dirty="0"/>
              <a:t> </a:t>
            </a:r>
            <a:r>
              <a:rPr lang="en-GB" sz="800" dirty="0"/>
              <a:t>106, 105261 (2024); Liu, M. et al. </a:t>
            </a:r>
            <a:r>
              <a:rPr lang="en-GB" sz="800" i="1" dirty="0"/>
              <a:t>Eur. J. Prev. </a:t>
            </a:r>
            <a:r>
              <a:rPr lang="en-GB" sz="800" i="1" dirty="0" err="1"/>
              <a:t>Cardiol</a:t>
            </a:r>
            <a:r>
              <a:rPr lang="en-GB" sz="800" i="1" dirty="0"/>
              <a:t>. </a:t>
            </a:r>
            <a:r>
              <a:rPr lang="en-GB" sz="800" dirty="0"/>
              <a:t>30, 1801–1827 (2023); Marteau, T. M., </a:t>
            </a:r>
            <a:r>
              <a:rPr lang="en-GB" sz="800" i="1" dirty="0"/>
              <a:t>BMJ </a:t>
            </a:r>
            <a:r>
              <a:rPr lang="en-GB" sz="800" dirty="0"/>
              <a:t>372, n332 (2021).</a:t>
            </a:r>
          </a:p>
        </p:txBody>
      </p:sp>
      <p:sp>
        <p:nvSpPr>
          <p:cNvPr id="7" name="Seta: Para a Direita 6">
            <a:extLst>
              <a:ext uri="{FF2B5EF4-FFF2-40B4-BE49-F238E27FC236}">
                <a16:creationId xmlns:a16="http://schemas.microsoft.com/office/drawing/2014/main" id="{0B4307EF-6A1C-439C-AB44-50E6F5F157E5}"/>
              </a:ext>
            </a:extLst>
          </p:cNvPr>
          <p:cNvSpPr/>
          <p:nvPr/>
        </p:nvSpPr>
        <p:spPr>
          <a:xfrm>
            <a:off x="1027341" y="11803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93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en-GB" dirty="0"/>
              <a:t>Population-based approaches</a:t>
            </a:r>
          </a:p>
          <a:p>
            <a:r>
              <a:rPr lang="en-GB" dirty="0"/>
              <a:t>Cost-Effectiveness</a:t>
            </a:r>
            <a:endParaRPr lang="fr-FR" dirty="0"/>
          </a:p>
          <a:p>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966158" y="2741003"/>
            <a:ext cx="9359871" cy="3712282"/>
          </a:xfrm>
        </p:spPr>
        <p:txBody>
          <a:bodyPr/>
          <a:lstStyle/>
          <a:p>
            <a:pPr marL="285750" indent="-285750" algn="just">
              <a:buClr>
                <a:srgbClr val="C00000"/>
              </a:buClr>
              <a:buFont typeface="Arial" panose="020B0604020202020204" pitchFamily="34" charset="0"/>
              <a:buChar char="•"/>
            </a:pPr>
            <a:r>
              <a:rPr lang="pt-PT" sz="1800" dirty="0" err="1"/>
              <a:t>Cost-effectiveness</a:t>
            </a:r>
            <a:r>
              <a:rPr lang="pt-PT" sz="1800" dirty="0"/>
              <a:t> </a:t>
            </a:r>
            <a:r>
              <a:rPr lang="pt-PT" sz="1800" dirty="0" err="1"/>
              <a:t>evaluation</a:t>
            </a:r>
            <a:r>
              <a:rPr lang="pt-PT" sz="1800" dirty="0"/>
              <a:t> </a:t>
            </a:r>
            <a:r>
              <a:rPr lang="pt-PT" sz="1800" dirty="0" err="1"/>
              <a:t>of</a:t>
            </a:r>
            <a:r>
              <a:rPr lang="pt-PT" sz="1800" dirty="0"/>
              <a:t> </a:t>
            </a:r>
            <a:r>
              <a:rPr lang="pt-PT" sz="1800" dirty="0" err="1"/>
              <a:t>population-based</a:t>
            </a:r>
            <a:r>
              <a:rPr lang="pt-PT" sz="1800" dirty="0"/>
              <a:t> </a:t>
            </a:r>
            <a:r>
              <a:rPr lang="pt-PT" sz="1800" dirty="0" err="1"/>
              <a:t>approaches</a:t>
            </a:r>
            <a:r>
              <a:rPr lang="pt-PT" sz="1800" dirty="0"/>
              <a:t> </a:t>
            </a:r>
            <a:r>
              <a:rPr lang="pt-PT" sz="1800" dirty="0" err="1"/>
              <a:t>is</a:t>
            </a:r>
            <a:r>
              <a:rPr lang="pt-PT" sz="1800" dirty="0"/>
              <a:t> </a:t>
            </a:r>
            <a:r>
              <a:rPr lang="pt-PT" sz="1800" dirty="0" err="1"/>
              <a:t>challenging</a:t>
            </a:r>
            <a:r>
              <a:rPr lang="pt-PT" sz="1800" dirty="0"/>
              <a:t>. </a:t>
            </a:r>
          </a:p>
          <a:p>
            <a:pPr algn="just">
              <a:buClr>
                <a:srgbClr val="C00000"/>
              </a:buClr>
            </a:pPr>
            <a:endParaRPr lang="en-GB" sz="1800" dirty="0"/>
          </a:p>
          <a:p>
            <a:pPr marL="285750" indent="-285750" algn="just">
              <a:buClr>
                <a:srgbClr val="C00000"/>
              </a:buClr>
              <a:buFont typeface="Arial" panose="020B0604020202020204" pitchFamily="34" charset="0"/>
              <a:buChar char="•"/>
            </a:pPr>
            <a:r>
              <a:rPr lang="en-GB" sz="1800" dirty="0"/>
              <a:t>Some population studies indicated that </a:t>
            </a:r>
            <a:r>
              <a:rPr lang="en-GB" sz="1800" u="sng" dirty="0"/>
              <a:t>taxing sugar-sweetened beverages </a:t>
            </a:r>
            <a:r>
              <a:rPr lang="en-GB" sz="1800" dirty="0"/>
              <a:t>was costs saving, while policies such as modifications to the built environment showed inconsistent results.</a:t>
            </a:r>
            <a:r>
              <a:rPr lang="en-GB" sz="1800" dirty="0">
                <a:highlight>
                  <a:srgbClr val="FFFF00"/>
                </a:highlight>
              </a:rPr>
              <a:t> </a:t>
            </a:r>
          </a:p>
          <a:p>
            <a:pPr algn="just">
              <a:buClr>
                <a:srgbClr val="C00000"/>
              </a:buClr>
            </a:pPr>
            <a:endParaRPr lang="en-GB" sz="1800" dirty="0"/>
          </a:p>
          <a:p>
            <a:pPr marL="285750" indent="-285750" algn="just">
              <a:buClr>
                <a:srgbClr val="C00000"/>
              </a:buClr>
              <a:buFont typeface="Arial" panose="020B0604020202020204" pitchFamily="34" charset="0"/>
              <a:buChar char="•"/>
            </a:pPr>
            <a:r>
              <a:rPr lang="en-GB" sz="1800" dirty="0"/>
              <a:t>Caution is needed in policies involving taxes, which may have favourable effects, such as sugar reduction from sugar-sweetened-beverage in response to proposed sugar tax or less favourable results, such as addicted smokers eating less healthy cheaper foods in response to increased tobacco taxes. </a:t>
            </a:r>
            <a:endParaRPr lang="en-GB" sz="1800" dirty="0">
              <a:highlight>
                <a:srgbClr val="FFFF00"/>
              </a:highlight>
            </a:endParaRPr>
          </a:p>
          <a:p>
            <a:endParaRPr lang="fr-FR" dirty="0"/>
          </a:p>
        </p:txBody>
      </p:sp>
      <p:sp>
        <p:nvSpPr>
          <p:cNvPr id="5" name="CaixaDeTexto 4">
            <a:extLst>
              <a:ext uri="{FF2B5EF4-FFF2-40B4-BE49-F238E27FC236}">
                <a16:creationId xmlns:a16="http://schemas.microsoft.com/office/drawing/2014/main" id="{3FA82AE6-2D52-47F5-83AB-2F64E638F363}"/>
              </a:ext>
            </a:extLst>
          </p:cNvPr>
          <p:cNvSpPr txBox="1"/>
          <p:nvPr/>
        </p:nvSpPr>
        <p:spPr>
          <a:xfrm>
            <a:off x="1287336" y="5806440"/>
            <a:ext cx="8376920" cy="338554"/>
          </a:xfrm>
          <a:prstGeom prst="rect">
            <a:avLst/>
          </a:prstGeom>
          <a:noFill/>
        </p:spPr>
        <p:txBody>
          <a:bodyPr wrap="square" rtlCol="0">
            <a:spAutoFit/>
          </a:bodyPr>
          <a:lstStyle/>
          <a:p>
            <a:r>
              <a:rPr lang="en-GB" sz="800" i="1" dirty="0" err="1"/>
              <a:t>Lorenc</a:t>
            </a:r>
            <a:r>
              <a:rPr lang="en-GB" sz="800" i="1" dirty="0"/>
              <a:t>, T. &amp; Oliver, K. J. </a:t>
            </a:r>
            <a:r>
              <a:rPr lang="en-GB" sz="800" i="1" dirty="0" err="1"/>
              <a:t>Epidemiol</a:t>
            </a:r>
            <a:r>
              <a:rPr lang="en-GB" sz="800" i="1" dirty="0"/>
              <a:t>. Community Health 68, 288–290 (2014).</a:t>
            </a:r>
          </a:p>
          <a:p>
            <a:r>
              <a:rPr lang="en-GB" sz="800" i="1" dirty="0"/>
              <a:t>Zhou, X. et al. Diabetes Care 43, 1593–1616 (2020).</a:t>
            </a:r>
          </a:p>
        </p:txBody>
      </p:sp>
    </p:spTree>
    <p:extLst>
      <p:ext uri="{BB962C8B-B14F-4D97-AF65-F5344CB8AC3E}">
        <p14:creationId xmlns:p14="http://schemas.microsoft.com/office/powerpoint/2010/main" val="2524008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a:t>How to </a:t>
            </a:r>
            <a:r>
              <a:rPr lang="fr-FR" dirty="0" err="1"/>
              <a:t>evaluate</a:t>
            </a:r>
            <a:r>
              <a:rPr lang="fr-FR" dirty="0"/>
              <a:t> Population </a:t>
            </a:r>
            <a:r>
              <a:rPr lang="fr-FR" dirty="0" err="1"/>
              <a:t>level</a:t>
            </a:r>
            <a:r>
              <a:rPr lang="fr-FR" dirty="0"/>
              <a:t> </a:t>
            </a:r>
            <a:r>
              <a:rPr lang="fr-FR" dirty="0" err="1"/>
              <a:t>policies</a:t>
            </a:r>
            <a:r>
              <a:rPr lang="fr-FR" dirty="0"/>
              <a:t>?</a:t>
            </a:r>
          </a:p>
        </p:txBody>
      </p:sp>
      <p:sp>
        <p:nvSpPr>
          <p:cNvPr id="3" name="Content Placeholder 2">
            <a:extLst>
              <a:ext uri="{FF2B5EF4-FFF2-40B4-BE49-F238E27FC236}">
                <a16:creationId xmlns:a16="http://schemas.microsoft.com/office/drawing/2014/main" id="{28A3F288-7CE4-282E-3F68-98594D989135}"/>
              </a:ext>
            </a:extLst>
          </p:cNvPr>
          <p:cNvSpPr>
            <a:spLocks noGrp="1"/>
          </p:cNvSpPr>
          <p:nvPr>
            <p:ph sz="quarter" idx="11"/>
          </p:nvPr>
        </p:nvSpPr>
        <p:spPr/>
        <p:txBody>
          <a:bodyPr/>
          <a:lstStyle/>
          <a:p>
            <a:endParaRPr lang="fr-FR"/>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1001360" y="2666291"/>
            <a:ext cx="9075866" cy="3712282"/>
          </a:xfrm>
        </p:spPr>
        <p:txBody>
          <a:bodyPr/>
          <a:lstStyle/>
          <a:p>
            <a:pPr marL="457200" indent="-457200" algn="just">
              <a:buClr>
                <a:srgbClr val="C00000"/>
              </a:buClr>
              <a:buFont typeface="Arial" panose="020B0604020202020204" pitchFamily="34" charset="0"/>
              <a:buChar char="•"/>
            </a:pPr>
            <a:r>
              <a:rPr lang="en-GB" dirty="0"/>
              <a:t>Due to the challenges and limitations of conducting randomized experiments when it concerns population-level policies, other types of evidence need to be generated. </a:t>
            </a:r>
          </a:p>
          <a:p>
            <a:pPr algn="just">
              <a:buClr>
                <a:srgbClr val="C00000"/>
              </a:buClr>
            </a:pPr>
            <a:endParaRPr lang="en-GB" dirty="0"/>
          </a:p>
          <a:p>
            <a:pPr marL="457200" indent="-457200" algn="just">
              <a:buClr>
                <a:srgbClr val="C00000"/>
              </a:buClr>
              <a:buFont typeface="Arial" panose="020B0604020202020204" pitchFamily="34" charset="0"/>
              <a:buChar char="•"/>
            </a:pPr>
            <a:r>
              <a:rPr lang="en-GB" dirty="0"/>
              <a:t>A </a:t>
            </a:r>
            <a:r>
              <a:rPr lang="en-GB" u="sng" dirty="0"/>
              <a:t>systems science approach </a:t>
            </a:r>
            <a:r>
              <a:rPr lang="en-GB" dirty="0"/>
              <a:t>may address the challenges of evaluating dynamic, nonlinear and unexpected policy effects. This may be combined with well-conceived </a:t>
            </a:r>
            <a:r>
              <a:rPr lang="en-GB" u="sng" dirty="0"/>
              <a:t>natural experiments </a:t>
            </a:r>
            <a:r>
              <a:rPr lang="en-GB" dirty="0"/>
              <a:t>and </a:t>
            </a:r>
            <a:r>
              <a:rPr lang="en-GB" u="sng" dirty="0"/>
              <a:t>modelling studies</a:t>
            </a:r>
            <a:r>
              <a:rPr lang="en-GB" dirty="0"/>
              <a:t> with the aim to triangulate different sources of evidence.</a:t>
            </a:r>
            <a:r>
              <a:rPr lang="en-GB" dirty="0">
                <a:highlight>
                  <a:srgbClr val="FFFF00"/>
                </a:highlight>
              </a:rPr>
              <a:t> </a:t>
            </a:r>
          </a:p>
          <a:p>
            <a:pPr marL="457200" indent="-457200" algn="just">
              <a:buClr>
                <a:srgbClr val="C00000"/>
              </a:buClr>
              <a:buFont typeface="Arial" panose="020B0604020202020204" pitchFamily="34" charset="0"/>
              <a:buChar char="•"/>
            </a:pPr>
            <a:endParaRPr lang="pt-PT" dirty="0">
              <a:highlight>
                <a:srgbClr val="FFFF00"/>
              </a:highlight>
            </a:endParaRPr>
          </a:p>
          <a:p>
            <a:pPr marL="457200" indent="-457200" algn="just">
              <a:buClr>
                <a:srgbClr val="C00000"/>
              </a:buClr>
              <a:buFont typeface="Arial" panose="020B0604020202020204" pitchFamily="34" charset="0"/>
              <a:buChar char="•"/>
            </a:pPr>
            <a:endParaRPr lang="pt-PT" dirty="0">
              <a:highlight>
                <a:srgbClr val="FFFF00"/>
              </a:highlight>
            </a:endParaRPr>
          </a:p>
          <a:p>
            <a:pPr algn="just">
              <a:buClr>
                <a:srgbClr val="C00000"/>
              </a:buClr>
            </a:pPr>
            <a:endParaRPr lang="en-GB" dirty="0">
              <a:highlight>
                <a:srgbClr val="FFFF00"/>
              </a:highlight>
            </a:endParaRPr>
          </a:p>
          <a:p>
            <a:pPr marL="457200" indent="-457200" algn="just">
              <a:buClr>
                <a:srgbClr val="C00000"/>
              </a:buClr>
              <a:buFont typeface="Arial" panose="020B0604020202020204" pitchFamily="34" charset="0"/>
              <a:buChar char="•"/>
            </a:pPr>
            <a:endParaRPr lang="en-GB" dirty="0">
              <a:highlight>
                <a:srgbClr val="FFFF00"/>
              </a:highlight>
            </a:endParaRPr>
          </a:p>
          <a:p>
            <a:pPr algn="just">
              <a:buClr>
                <a:srgbClr val="C00000"/>
              </a:buClr>
            </a:pPr>
            <a:endParaRPr lang="en-GB" dirty="0">
              <a:highlight>
                <a:srgbClr val="FFFF00"/>
              </a:highlight>
            </a:endParaRPr>
          </a:p>
          <a:p>
            <a:endParaRPr lang="fr-FR" dirty="0"/>
          </a:p>
        </p:txBody>
      </p:sp>
      <p:sp>
        <p:nvSpPr>
          <p:cNvPr id="5" name="CaixaDeTexto 4">
            <a:extLst>
              <a:ext uri="{FF2B5EF4-FFF2-40B4-BE49-F238E27FC236}">
                <a16:creationId xmlns:a16="http://schemas.microsoft.com/office/drawing/2014/main" id="{AE553E25-1228-423B-864E-55B99F722A35}"/>
              </a:ext>
            </a:extLst>
          </p:cNvPr>
          <p:cNvSpPr txBox="1"/>
          <p:nvPr/>
        </p:nvSpPr>
        <p:spPr>
          <a:xfrm>
            <a:off x="1473200" y="5630697"/>
            <a:ext cx="2986715" cy="338554"/>
          </a:xfrm>
          <a:prstGeom prst="rect">
            <a:avLst/>
          </a:prstGeom>
          <a:noFill/>
        </p:spPr>
        <p:txBody>
          <a:bodyPr wrap="none" rtlCol="0">
            <a:spAutoFit/>
          </a:bodyPr>
          <a:lstStyle/>
          <a:p>
            <a:r>
              <a:rPr lang="en-GB" sz="800" i="1" dirty="0" err="1"/>
              <a:t>Hammerton</a:t>
            </a:r>
            <a:r>
              <a:rPr lang="en-GB" sz="800" i="1" dirty="0"/>
              <a:t>, G. &amp; </a:t>
            </a:r>
            <a:r>
              <a:rPr lang="en-GB" sz="800" i="1" dirty="0" err="1"/>
              <a:t>Munafo</a:t>
            </a:r>
            <a:r>
              <a:rPr lang="en-GB" sz="800" i="1" dirty="0"/>
              <a:t>, M. R. </a:t>
            </a:r>
            <a:r>
              <a:rPr lang="nl-NL" sz="800" i="1" dirty="0"/>
              <a:t>Psychol. Med. 51, 563–578 (2021).</a:t>
            </a:r>
          </a:p>
          <a:p>
            <a:r>
              <a:rPr lang="en-GB" sz="800" i="1" dirty="0"/>
              <a:t>Lawlor, D. A., et al. Int. J. </a:t>
            </a:r>
            <a:r>
              <a:rPr lang="en-GB" sz="800" i="1" dirty="0" err="1"/>
              <a:t>Epidemiol</a:t>
            </a:r>
            <a:r>
              <a:rPr lang="en-GB" sz="800" i="1" dirty="0"/>
              <a:t>. 45, 1866–1886 (2016).</a:t>
            </a:r>
          </a:p>
        </p:txBody>
      </p:sp>
    </p:spTree>
    <p:extLst>
      <p:ext uri="{BB962C8B-B14F-4D97-AF65-F5344CB8AC3E}">
        <p14:creationId xmlns:p14="http://schemas.microsoft.com/office/powerpoint/2010/main" val="3114177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err="1"/>
              <a:t>Implementation</a:t>
            </a:r>
            <a:r>
              <a:rPr lang="fr-FR" dirty="0"/>
              <a:t> of </a:t>
            </a:r>
            <a:r>
              <a:rPr lang="fr-FR" dirty="0" err="1"/>
              <a:t>Preventive</a:t>
            </a:r>
            <a:r>
              <a:rPr lang="fr-FR" dirty="0"/>
              <a:t> </a:t>
            </a:r>
            <a:r>
              <a:rPr lang="fr-FR" dirty="0" err="1"/>
              <a:t>Strategies</a:t>
            </a:r>
            <a:r>
              <a:rPr lang="fr-FR" dirty="0"/>
              <a:t> at Population </a:t>
            </a:r>
            <a:r>
              <a:rPr lang="fr-FR" dirty="0" err="1"/>
              <a:t>level</a:t>
            </a:r>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1275335" y="2438878"/>
            <a:ext cx="4773086" cy="2695143"/>
          </a:xfrm>
          <a:solidFill>
            <a:schemeClr val="bg1">
              <a:lumMod val="95000"/>
            </a:schemeClr>
          </a:solidFill>
          <a:ln>
            <a:solidFill>
              <a:srgbClr val="C00000"/>
            </a:solidFill>
          </a:ln>
        </p:spPr>
        <p:txBody>
          <a:bodyPr/>
          <a:lstStyle/>
          <a:p>
            <a:r>
              <a:rPr lang="en-GB" sz="2400" b="1" dirty="0">
                <a:solidFill>
                  <a:srgbClr val="C00000"/>
                </a:solidFill>
              </a:rPr>
              <a:t>Key Public Health Approaches</a:t>
            </a:r>
          </a:p>
          <a:p>
            <a:pPr marL="342900" indent="-342900">
              <a:buClr>
                <a:srgbClr val="C00000"/>
              </a:buClr>
              <a:buFont typeface="Arial" panose="020B0604020202020204" pitchFamily="34" charset="0"/>
              <a:buChar char="•"/>
            </a:pPr>
            <a:r>
              <a:rPr lang="en-GB" sz="2400" dirty="0"/>
              <a:t>Health promotion campaigns</a:t>
            </a:r>
          </a:p>
          <a:p>
            <a:pPr marL="342900" indent="-342900">
              <a:buClr>
                <a:srgbClr val="C00000"/>
              </a:buClr>
              <a:buFont typeface="Arial" panose="020B0604020202020204" pitchFamily="34" charset="0"/>
              <a:buChar char="•"/>
            </a:pPr>
            <a:r>
              <a:rPr lang="en-GB" sz="2400" dirty="0"/>
              <a:t>School health programs</a:t>
            </a:r>
          </a:p>
          <a:p>
            <a:pPr marL="342900" indent="-342900">
              <a:buClr>
                <a:srgbClr val="C00000"/>
              </a:buClr>
              <a:buFont typeface="Arial" panose="020B0604020202020204" pitchFamily="34" charset="0"/>
              <a:buChar char="•"/>
            </a:pPr>
            <a:r>
              <a:rPr lang="en-GB" sz="2400" dirty="0"/>
              <a:t>Urban planning for active living</a:t>
            </a:r>
          </a:p>
          <a:p>
            <a:pPr marL="342900" indent="-342900">
              <a:buClr>
                <a:srgbClr val="C00000"/>
              </a:buClr>
              <a:buFont typeface="Arial" panose="020B0604020202020204" pitchFamily="34" charset="0"/>
              <a:buChar char="•"/>
            </a:pPr>
            <a:r>
              <a:rPr lang="en-GB" sz="2400" dirty="0"/>
              <a:t>Food labelling policies</a:t>
            </a:r>
          </a:p>
          <a:p>
            <a:pPr marL="342900" indent="-342900">
              <a:buClr>
                <a:srgbClr val="C00000"/>
              </a:buClr>
              <a:buFont typeface="Arial" panose="020B0604020202020204" pitchFamily="34" charset="0"/>
              <a:buChar char="•"/>
            </a:pPr>
            <a:r>
              <a:rPr lang="en-GB" sz="2400" dirty="0"/>
              <a:t>Taxation on unhealthy products</a:t>
            </a:r>
            <a:endParaRPr lang="fr-FR" dirty="0"/>
          </a:p>
        </p:txBody>
      </p:sp>
      <p:sp>
        <p:nvSpPr>
          <p:cNvPr id="6" name="Retângulo 5">
            <a:extLst>
              <a:ext uri="{FF2B5EF4-FFF2-40B4-BE49-F238E27FC236}">
                <a16:creationId xmlns:a16="http://schemas.microsoft.com/office/drawing/2014/main" id="{186711E2-32CD-4625-BBAA-9B2640722799}"/>
              </a:ext>
            </a:extLst>
          </p:cNvPr>
          <p:cNvSpPr/>
          <p:nvPr/>
        </p:nvSpPr>
        <p:spPr>
          <a:xfrm>
            <a:off x="7888326" y="2957472"/>
            <a:ext cx="2094811" cy="1938992"/>
          </a:xfrm>
          <a:prstGeom prst="rect">
            <a:avLst/>
          </a:prstGeom>
          <a:solidFill>
            <a:schemeClr val="bg1">
              <a:lumMod val="95000"/>
            </a:schemeClr>
          </a:solidFill>
          <a:ln>
            <a:solidFill>
              <a:srgbClr val="C00000"/>
            </a:solidFill>
          </a:ln>
        </p:spPr>
        <p:txBody>
          <a:bodyPr wrap="square">
            <a:spAutoFit/>
          </a:bodyPr>
          <a:lstStyle/>
          <a:p>
            <a:r>
              <a:rPr lang="en-GB" sz="2000" b="1" dirty="0">
                <a:solidFill>
                  <a:srgbClr val="C00000"/>
                </a:solidFill>
              </a:rPr>
              <a:t>Examples</a:t>
            </a:r>
          </a:p>
          <a:p>
            <a:pPr marL="342900" indent="-342900">
              <a:buClr>
                <a:srgbClr val="C00000"/>
              </a:buClr>
              <a:buFont typeface="Arial" panose="020B0604020202020204" pitchFamily="34" charset="0"/>
              <a:buChar char="•"/>
            </a:pPr>
            <a:r>
              <a:rPr lang="en-GB" sz="2000" dirty="0"/>
              <a:t>Sugar taxes</a:t>
            </a:r>
          </a:p>
          <a:p>
            <a:pPr marL="342900" indent="-342900">
              <a:buClr>
                <a:srgbClr val="C00000"/>
              </a:buClr>
              <a:buFont typeface="Arial" panose="020B0604020202020204" pitchFamily="34" charset="0"/>
              <a:buChar char="•"/>
            </a:pPr>
            <a:r>
              <a:rPr lang="en-GB" sz="2000" dirty="0"/>
              <a:t>Smoke-free policies</a:t>
            </a:r>
          </a:p>
          <a:p>
            <a:pPr marL="342900" indent="-342900">
              <a:buClr>
                <a:srgbClr val="C00000"/>
              </a:buClr>
              <a:buFont typeface="Arial" panose="020B0604020202020204" pitchFamily="34" charset="0"/>
              <a:buChar char="•"/>
            </a:pPr>
            <a:r>
              <a:rPr lang="en-GB" sz="2000" dirty="0"/>
              <a:t>Public exercise spaces</a:t>
            </a:r>
          </a:p>
        </p:txBody>
      </p:sp>
      <p:pic>
        <p:nvPicPr>
          <p:cNvPr id="8" name="Imagem 7">
            <a:extLst>
              <a:ext uri="{FF2B5EF4-FFF2-40B4-BE49-F238E27FC236}">
                <a16:creationId xmlns:a16="http://schemas.microsoft.com/office/drawing/2014/main" id="{91CDA873-9222-42DD-9E77-484603A93D79}"/>
              </a:ext>
            </a:extLst>
          </p:cNvPr>
          <p:cNvPicPr>
            <a:picLocks noChangeAspect="1"/>
          </p:cNvPicPr>
          <p:nvPr/>
        </p:nvPicPr>
        <p:blipFill>
          <a:blip r:embed="rId2"/>
          <a:stretch>
            <a:fillRect/>
          </a:stretch>
        </p:blipFill>
        <p:spPr>
          <a:xfrm>
            <a:off x="6393691" y="2230120"/>
            <a:ext cx="1038349" cy="3266440"/>
          </a:xfrm>
          <a:prstGeom prst="rect">
            <a:avLst/>
          </a:prstGeom>
        </p:spPr>
      </p:pic>
    </p:spTree>
    <p:extLst>
      <p:ext uri="{BB962C8B-B14F-4D97-AF65-F5344CB8AC3E}">
        <p14:creationId xmlns:p14="http://schemas.microsoft.com/office/powerpoint/2010/main" val="2217231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err="1"/>
              <a:t>Role</a:t>
            </a:r>
            <a:r>
              <a:rPr lang="fr-FR" dirty="0"/>
              <a:t> of </a:t>
            </a:r>
            <a:r>
              <a:rPr lang="fr-FR" dirty="0" err="1"/>
              <a:t>Governments</a:t>
            </a:r>
            <a:r>
              <a:rPr lang="fr-FR" dirty="0"/>
              <a:t> and Organizations</a:t>
            </a:r>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6096000" y="2989489"/>
            <a:ext cx="3647452" cy="2265151"/>
          </a:xfrm>
          <a:solidFill>
            <a:schemeClr val="bg1">
              <a:lumMod val="95000"/>
            </a:schemeClr>
          </a:solidFill>
          <a:ln>
            <a:solidFill>
              <a:srgbClr val="C00000"/>
            </a:solidFill>
          </a:ln>
        </p:spPr>
        <p:txBody>
          <a:bodyPr/>
          <a:lstStyle/>
          <a:p>
            <a:r>
              <a:rPr lang="en-GB" sz="1800" b="1" dirty="0">
                <a:solidFill>
                  <a:srgbClr val="C00000"/>
                </a:solidFill>
              </a:rPr>
              <a:t>Examples</a:t>
            </a:r>
          </a:p>
          <a:p>
            <a:r>
              <a:rPr lang="en-GB" sz="1800" dirty="0"/>
              <a:t>World Health Organization global NCD prevention strategies</a:t>
            </a:r>
          </a:p>
          <a:p>
            <a:r>
              <a:rPr lang="en-GB" sz="1800" dirty="0"/>
              <a:t>National health promotion programs</a:t>
            </a:r>
          </a:p>
          <a:p>
            <a:r>
              <a:rPr lang="en-GB" sz="1800" dirty="0"/>
              <a:t>Community interventions</a:t>
            </a:r>
          </a:p>
          <a:p>
            <a:r>
              <a:rPr lang="pt-PT" sz="1800" dirty="0"/>
              <a:t>E</a:t>
            </a:r>
            <a:r>
              <a:rPr lang="en-GB" sz="1800" dirty="0"/>
              <a:t>U Health Committee</a:t>
            </a:r>
          </a:p>
          <a:p>
            <a:endParaRPr lang="fr-FR" dirty="0"/>
          </a:p>
        </p:txBody>
      </p:sp>
      <p:sp>
        <p:nvSpPr>
          <p:cNvPr id="7" name="Content Placeholder 3">
            <a:extLst>
              <a:ext uri="{FF2B5EF4-FFF2-40B4-BE49-F238E27FC236}">
                <a16:creationId xmlns:a16="http://schemas.microsoft.com/office/drawing/2014/main" id="{A5DA1737-A78F-411F-ADB4-401F6BDAD812}"/>
              </a:ext>
            </a:extLst>
          </p:cNvPr>
          <p:cNvSpPr txBox="1">
            <a:spLocks/>
          </p:cNvSpPr>
          <p:nvPr/>
        </p:nvSpPr>
        <p:spPr>
          <a:xfrm>
            <a:off x="1420405" y="2418734"/>
            <a:ext cx="3209582" cy="3406663"/>
          </a:xfrm>
          <a:prstGeom prst="rect">
            <a:avLst/>
          </a:prstGeom>
          <a:solidFill>
            <a:schemeClr val="bg1">
              <a:lumMod val="95000"/>
            </a:schemeClr>
          </a:solidFill>
          <a:ln>
            <a:solidFill>
              <a:srgbClr val="C00000"/>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C00000"/>
                </a:solidFill>
              </a:rPr>
              <a:t>Policy and Global Initiatives Major stakeholders</a:t>
            </a:r>
          </a:p>
          <a:p>
            <a:r>
              <a:rPr lang="en-GB" dirty="0"/>
              <a:t>Governments</a:t>
            </a:r>
          </a:p>
          <a:p>
            <a:r>
              <a:rPr lang="en-GB" dirty="0"/>
              <a:t>Public health agencies</a:t>
            </a:r>
          </a:p>
          <a:p>
            <a:r>
              <a:rPr lang="en-GB" dirty="0"/>
              <a:t>Healthcare systems</a:t>
            </a:r>
          </a:p>
          <a:p>
            <a:r>
              <a:rPr lang="en-GB" dirty="0"/>
              <a:t>Non-government organizations</a:t>
            </a:r>
          </a:p>
          <a:p>
            <a:endParaRPr lang="fr-FR" dirty="0"/>
          </a:p>
        </p:txBody>
      </p:sp>
      <p:sp>
        <p:nvSpPr>
          <p:cNvPr id="8" name="CaixaDeTexto 7">
            <a:extLst>
              <a:ext uri="{FF2B5EF4-FFF2-40B4-BE49-F238E27FC236}">
                <a16:creationId xmlns:a16="http://schemas.microsoft.com/office/drawing/2014/main" id="{CE6649FF-F58D-4100-8A3E-A79744A8DC80}"/>
              </a:ext>
            </a:extLst>
          </p:cNvPr>
          <p:cNvSpPr txBox="1"/>
          <p:nvPr/>
        </p:nvSpPr>
        <p:spPr>
          <a:xfrm>
            <a:off x="1420405" y="5109260"/>
            <a:ext cx="2966005" cy="646331"/>
          </a:xfrm>
          <a:prstGeom prst="rect">
            <a:avLst/>
          </a:prstGeom>
          <a:noFill/>
        </p:spPr>
        <p:txBody>
          <a:bodyPr wrap="none" rtlCol="0">
            <a:spAutoFit/>
          </a:bodyPr>
          <a:lstStyle/>
          <a:p>
            <a:r>
              <a:rPr lang="en-GB" b="1" dirty="0"/>
              <a:t>Goal:</a:t>
            </a:r>
            <a:r>
              <a:rPr lang="en-GB" dirty="0"/>
              <a:t> </a:t>
            </a:r>
            <a:r>
              <a:rPr lang="en-GB" b="1" dirty="0"/>
              <a:t>Create environments </a:t>
            </a:r>
          </a:p>
          <a:p>
            <a:r>
              <a:rPr lang="en-GB" b="1" dirty="0"/>
              <a:t>that support healthy choices.</a:t>
            </a:r>
          </a:p>
        </p:txBody>
      </p:sp>
      <p:pic>
        <p:nvPicPr>
          <p:cNvPr id="9" name="Imagem 8">
            <a:extLst>
              <a:ext uri="{FF2B5EF4-FFF2-40B4-BE49-F238E27FC236}">
                <a16:creationId xmlns:a16="http://schemas.microsoft.com/office/drawing/2014/main" id="{5DAE99DA-5C78-4C64-B6A7-CBCAEEEB8E39}"/>
              </a:ext>
            </a:extLst>
          </p:cNvPr>
          <p:cNvPicPr>
            <a:picLocks noChangeAspect="1"/>
          </p:cNvPicPr>
          <p:nvPr/>
        </p:nvPicPr>
        <p:blipFill>
          <a:blip r:embed="rId2"/>
          <a:stretch>
            <a:fillRect/>
          </a:stretch>
        </p:blipFill>
        <p:spPr>
          <a:xfrm>
            <a:off x="4874771" y="2558957"/>
            <a:ext cx="1038349" cy="3266440"/>
          </a:xfrm>
          <a:prstGeom prst="rect">
            <a:avLst/>
          </a:prstGeom>
        </p:spPr>
      </p:pic>
    </p:spTree>
    <p:extLst>
      <p:ext uri="{BB962C8B-B14F-4D97-AF65-F5344CB8AC3E}">
        <p14:creationId xmlns:p14="http://schemas.microsoft.com/office/powerpoint/2010/main" val="2900280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31466" y="3039257"/>
            <a:ext cx="9203133" cy="779485"/>
          </a:xfrm>
        </p:spPr>
        <p:txBody>
          <a:bodyPr/>
          <a:lstStyle/>
          <a:p>
            <a:pPr marL="342900" indent="-342900">
              <a:buClr>
                <a:srgbClr val="C00000"/>
              </a:buClr>
              <a:buFont typeface="Arial" panose="020B0604020202020204" pitchFamily="34" charset="0"/>
              <a:buChar char="•"/>
            </a:pPr>
            <a:r>
              <a:rPr lang="pt-PT" sz="2400" b="0" dirty="0" err="1">
                <a:solidFill>
                  <a:schemeClr val="tx1"/>
                </a:solidFill>
              </a:rPr>
              <a:t>Cardiometabolic</a:t>
            </a:r>
            <a:r>
              <a:rPr lang="pt-PT" sz="2400" b="0" dirty="0">
                <a:solidFill>
                  <a:schemeClr val="tx1"/>
                </a:solidFill>
              </a:rPr>
              <a:t> </a:t>
            </a:r>
            <a:r>
              <a:rPr lang="pt-PT" sz="2400" b="0" dirty="0" err="1">
                <a:solidFill>
                  <a:schemeClr val="tx1"/>
                </a:solidFill>
              </a:rPr>
              <a:t>Risk</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Lifestyle</a:t>
            </a:r>
            <a:r>
              <a:rPr lang="pt-PT" sz="2400" b="0" dirty="0">
                <a:solidFill>
                  <a:schemeClr val="tx1"/>
                </a:solidFill>
              </a:rPr>
              <a:t> </a:t>
            </a:r>
            <a:r>
              <a:rPr lang="pt-PT" sz="2400" b="0" dirty="0" err="1">
                <a:solidFill>
                  <a:schemeClr val="tx1"/>
                </a:solidFill>
              </a:rPr>
              <a:t>Behaviours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Challenges</a:t>
            </a:r>
            <a:r>
              <a:rPr lang="pt-PT" sz="2400" b="0" dirty="0">
                <a:solidFill>
                  <a:schemeClr val="tx1"/>
                </a:solidFill>
              </a:rPr>
              <a:t> in </a:t>
            </a:r>
            <a:r>
              <a:rPr lang="pt-PT" sz="2400" b="0" dirty="0" err="1">
                <a:solidFill>
                  <a:schemeClr val="tx1"/>
                </a:solidFill>
              </a:rPr>
              <a:t>Prevention</a:t>
            </a:r>
            <a:r>
              <a:rPr lang="pt-PT" sz="2400" b="0" dirty="0">
                <a:solidFill>
                  <a:schemeClr val="tx1"/>
                </a:solidFill>
              </a:rPr>
              <a:t> </a:t>
            </a:r>
            <a:r>
              <a:rPr lang="pt-PT" sz="2400" b="0" dirty="0" err="1">
                <a:solidFill>
                  <a:schemeClr val="tx1"/>
                </a:solidFill>
              </a:rPr>
              <a:t>Implementation</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a:t>
            </a:r>
            <a:r>
              <a:rPr lang="pt-PT" sz="2400" b="0" dirty="0" err="1">
                <a:solidFill>
                  <a:schemeClr val="tx1"/>
                </a:solidFill>
              </a:rPr>
              <a:t>Populational</a:t>
            </a:r>
            <a:r>
              <a:rPr lang="pt-PT" sz="2400" b="0" dirty="0">
                <a:solidFill>
                  <a:schemeClr val="tx1"/>
                </a:solidFill>
              </a:rPr>
              <a:t>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dirty="0" err="1">
                <a:solidFill>
                  <a:srgbClr val="C00000"/>
                </a:solidFill>
              </a:rPr>
              <a:t>Implementation</a:t>
            </a:r>
            <a:r>
              <a:rPr lang="pt-PT" sz="2400" dirty="0">
                <a:solidFill>
                  <a:srgbClr val="C00000"/>
                </a:solidFill>
              </a:rPr>
              <a:t> </a:t>
            </a:r>
            <a:r>
              <a:rPr lang="pt-PT" sz="2400" dirty="0" err="1">
                <a:solidFill>
                  <a:srgbClr val="C00000"/>
                </a:solidFill>
              </a:rPr>
              <a:t>of</a:t>
            </a:r>
            <a:r>
              <a:rPr lang="pt-PT" sz="2400" dirty="0">
                <a:solidFill>
                  <a:srgbClr val="C00000"/>
                </a:solidFill>
              </a:rPr>
              <a:t> </a:t>
            </a:r>
            <a:r>
              <a:rPr lang="pt-PT" sz="2400" dirty="0" err="1">
                <a:solidFill>
                  <a:srgbClr val="C00000"/>
                </a:solidFill>
              </a:rPr>
              <a:t>Preventive</a:t>
            </a:r>
            <a:r>
              <a:rPr lang="pt-PT" sz="2400" dirty="0">
                <a:solidFill>
                  <a:srgbClr val="C00000"/>
                </a:solidFill>
              </a:rPr>
              <a:t> </a:t>
            </a:r>
            <a:r>
              <a:rPr lang="pt-PT" sz="2400" dirty="0" err="1">
                <a:solidFill>
                  <a:srgbClr val="C00000"/>
                </a:solidFill>
              </a:rPr>
              <a:t>Strategies</a:t>
            </a:r>
            <a:r>
              <a:rPr lang="pt-PT" sz="2400" dirty="0">
                <a:solidFill>
                  <a:srgbClr val="C00000"/>
                </a:solidFill>
              </a:rPr>
              <a:t> </a:t>
            </a:r>
            <a:r>
              <a:rPr lang="pt-PT" sz="2400" dirty="0" err="1">
                <a:solidFill>
                  <a:srgbClr val="C00000"/>
                </a:solidFill>
              </a:rPr>
              <a:t>at</a:t>
            </a:r>
            <a:r>
              <a:rPr lang="pt-PT" sz="2400" dirty="0">
                <a:solidFill>
                  <a:srgbClr val="C00000"/>
                </a:solidFill>
              </a:rPr>
              <a:t> Individual </a:t>
            </a:r>
            <a:r>
              <a:rPr lang="pt-PT" sz="2400" dirty="0" err="1">
                <a:solidFill>
                  <a:srgbClr val="C00000"/>
                </a:solidFill>
              </a:rPr>
              <a:t>level</a:t>
            </a:r>
            <a:endParaRPr lang="pt-PT" sz="2400" dirty="0">
              <a:solidFill>
                <a:srgbClr val="C00000"/>
              </a:solidFill>
            </a:endParaRPr>
          </a:p>
          <a:p>
            <a:pPr marL="342900" indent="-342900">
              <a:buClr>
                <a:srgbClr val="C00000"/>
              </a:buClr>
              <a:buFont typeface="Arial" panose="020B0604020202020204" pitchFamily="34" charset="0"/>
              <a:buChar char="•"/>
            </a:pPr>
            <a:r>
              <a:rPr lang="pt-PT" sz="2400" b="0" dirty="0">
                <a:solidFill>
                  <a:schemeClr val="tx1"/>
                </a:solidFill>
              </a:rPr>
              <a:t>Future </a:t>
            </a:r>
            <a:r>
              <a:rPr lang="pt-PT" sz="2400" b="0" dirty="0" err="1">
                <a:solidFill>
                  <a:schemeClr val="tx1"/>
                </a:solidFill>
              </a:rPr>
              <a:t>Directions</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Key</a:t>
            </a:r>
            <a:r>
              <a:rPr lang="pt-PT" sz="2400" b="0" dirty="0">
                <a:solidFill>
                  <a:schemeClr val="tx1"/>
                </a:solidFill>
              </a:rPr>
              <a:t> </a:t>
            </a:r>
            <a:r>
              <a:rPr lang="pt-PT" sz="2400" b="0" dirty="0" err="1">
                <a:solidFill>
                  <a:schemeClr val="tx1"/>
                </a:solidFill>
              </a:rPr>
              <a:t>Messages</a:t>
            </a:r>
            <a:endParaRPr lang="pt-PT" sz="2400" b="0" dirty="0">
              <a:solidFill>
                <a:schemeClr val="tx1"/>
              </a:solidFill>
            </a:endParaRPr>
          </a:p>
          <a:p>
            <a:pPr marL="342900" indent="-342900">
              <a:buClr>
                <a:srgbClr val="C00000"/>
              </a:buClr>
              <a:buFont typeface="Arial" panose="020B0604020202020204" pitchFamily="34" charset="0"/>
              <a:buChar char="•"/>
            </a:pPr>
            <a:endParaRPr lang="pt-PT" sz="2400" dirty="0">
              <a:solidFill>
                <a:srgbClr val="C00000"/>
              </a:solidFill>
            </a:endParaRPr>
          </a:p>
          <a:p>
            <a:endParaRPr lang="fr-FR" dirty="0"/>
          </a:p>
        </p:txBody>
      </p:sp>
    </p:spTree>
    <p:extLst>
      <p:ext uri="{BB962C8B-B14F-4D97-AF65-F5344CB8AC3E}">
        <p14:creationId xmlns:p14="http://schemas.microsoft.com/office/powerpoint/2010/main" val="2034571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en-GB" dirty="0"/>
              <a:t>Lifestyle trials</a:t>
            </a:r>
            <a:endParaRPr lang="fr-FR" dirty="0"/>
          </a:p>
        </p:txBody>
      </p:sp>
      <p:pic>
        <p:nvPicPr>
          <p:cNvPr id="7" name="Imagem 6">
            <a:extLst>
              <a:ext uri="{FF2B5EF4-FFF2-40B4-BE49-F238E27FC236}">
                <a16:creationId xmlns:a16="http://schemas.microsoft.com/office/drawing/2014/main" id="{F66040C0-0ED1-42B5-B8C7-D0D48B1FEF10}"/>
              </a:ext>
            </a:extLst>
          </p:cNvPr>
          <p:cNvPicPr>
            <a:picLocks noChangeAspect="1"/>
          </p:cNvPicPr>
          <p:nvPr/>
        </p:nvPicPr>
        <p:blipFill>
          <a:blip r:embed="rId3"/>
          <a:stretch>
            <a:fillRect/>
          </a:stretch>
        </p:blipFill>
        <p:spPr>
          <a:xfrm>
            <a:off x="4661209" y="1164188"/>
            <a:ext cx="3048313" cy="4467896"/>
          </a:xfrm>
          <a:prstGeom prst="rect">
            <a:avLst/>
          </a:prstGeom>
          <a:ln>
            <a:solidFill>
              <a:schemeClr val="tx1"/>
            </a:solidFill>
          </a:ln>
        </p:spPr>
      </p:pic>
      <p:pic>
        <p:nvPicPr>
          <p:cNvPr id="8" name="Imagem 7">
            <a:extLst>
              <a:ext uri="{FF2B5EF4-FFF2-40B4-BE49-F238E27FC236}">
                <a16:creationId xmlns:a16="http://schemas.microsoft.com/office/drawing/2014/main" id="{8EEF394D-B6FB-46F1-8F13-BA9426CBE7B6}"/>
              </a:ext>
            </a:extLst>
          </p:cNvPr>
          <p:cNvPicPr>
            <a:picLocks noChangeAspect="1"/>
          </p:cNvPicPr>
          <p:nvPr/>
        </p:nvPicPr>
        <p:blipFill>
          <a:blip r:embed="rId4"/>
          <a:stretch>
            <a:fillRect/>
          </a:stretch>
        </p:blipFill>
        <p:spPr>
          <a:xfrm>
            <a:off x="7902820" y="1164189"/>
            <a:ext cx="3131521" cy="2707514"/>
          </a:xfrm>
          <a:prstGeom prst="rect">
            <a:avLst/>
          </a:prstGeom>
          <a:ln>
            <a:solidFill>
              <a:schemeClr val="tx1"/>
            </a:solidFill>
          </a:ln>
        </p:spPr>
      </p:pic>
      <p:pic>
        <p:nvPicPr>
          <p:cNvPr id="9" name="Imagem 8">
            <a:extLst>
              <a:ext uri="{FF2B5EF4-FFF2-40B4-BE49-F238E27FC236}">
                <a16:creationId xmlns:a16="http://schemas.microsoft.com/office/drawing/2014/main" id="{8321C399-2BE7-4FA4-B252-6C91E25749F5}"/>
              </a:ext>
            </a:extLst>
          </p:cNvPr>
          <p:cNvPicPr>
            <a:picLocks noChangeAspect="1"/>
          </p:cNvPicPr>
          <p:nvPr/>
        </p:nvPicPr>
        <p:blipFill>
          <a:blip r:embed="rId5"/>
          <a:stretch>
            <a:fillRect/>
          </a:stretch>
        </p:blipFill>
        <p:spPr>
          <a:xfrm>
            <a:off x="7902820" y="3871704"/>
            <a:ext cx="3131521" cy="2412286"/>
          </a:xfrm>
          <a:prstGeom prst="rect">
            <a:avLst/>
          </a:prstGeom>
          <a:ln>
            <a:solidFill>
              <a:schemeClr val="tx1"/>
            </a:solidFill>
          </a:ln>
        </p:spPr>
      </p:pic>
      <p:sp>
        <p:nvSpPr>
          <p:cNvPr id="11" name="Retângulo 10">
            <a:extLst>
              <a:ext uri="{FF2B5EF4-FFF2-40B4-BE49-F238E27FC236}">
                <a16:creationId xmlns:a16="http://schemas.microsoft.com/office/drawing/2014/main" id="{CF204343-2B41-4E55-871D-1B1C8C0E83FE}"/>
              </a:ext>
            </a:extLst>
          </p:cNvPr>
          <p:cNvSpPr/>
          <p:nvPr/>
        </p:nvSpPr>
        <p:spPr>
          <a:xfrm>
            <a:off x="679480" y="5750417"/>
            <a:ext cx="7025801" cy="584775"/>
          </a:xfrm>
          <a:prstGeom prst="rect">
            <a:avLst/>
          </a:prstGeom>
          <a:ln>
            <a:solidFill>
              <a:schemeClr val="tx1"/>
            </a:solidFill>
          </a:ln>
        </p:spPr>
        <p:txBody>
          <a:bodyPr wrap="square">
            <a:spAutoFit/>
          </a:bodyPr>
          <a:lstStyle/>
          <a:p>
            <a:r>
              <a:rPr lang="en-GB" sz="1600" u="sng" dirty="0"/>
              <a:t>Behavioural Adherence</a:t>
            </a:r>
            <a:r>
              <a:rPr lang="en-GB" sz="1600" dirty="0"/>
              <a:t>: Success in these trials often hinges on consistent tracking of food intake and attendance of structured, often group-based, sessions. </a:t>
            </a:r>
          </a:p>
        </p:txBody>
      </p:sp>
      <p:sp>
        <p:nvSpPr>
          <p:cNvPr id="4" name="Retângulo 3">
            <a:extLst>
              <a:ext uri="{FF2B5EF4-FFF2-40B4-BE49-F238E27FC236}">
                <a16:creationId xmlns:a16="http://schemas.microsoft.com/office/drawing/2014/main" id="{499A413E-8786-4B82-93EA-096186561EC4}"/>
              </a:ext>
            </a:extLst>
          </p:cNvPr>
          <p:cNvSpPr/>
          <p:nvPr/>
        </p:nvSpPr>
        <p:spPr>
          <a:xfrm>
            <a:off x="11055319" y="5826789"/>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tângulo 4">
            <a:extLst>
              <a:ext uri="{FF2B5EF4-FFF2-40B4-BE49-F238E27FC236}">
                <a16:creationId xmlns:a16="http://schemas.microsoft.com/office/drawing/2014/main" id="{4F27E860-5414-431C-9510-89C077AC15DB}"/>
              </a:ext>
            </a:extLst>
          </p:cNvPr>
          <p:cNvSpPr/>
          <p:nvPr/>
        </p:nvSpPr>
        <p:spPr>
          <a:xfrm>
            <a:off x="10857781" y="6335192"/>
            <a:ext cx="914400" cy="522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m 11">
            <a:extLst>
              <a:ext uri="{FF2B5EF4-FFF2-40B4-BE49-F238E27FC236}">
                <a16:creationId xmlns:a16="http://schemas.microsoft.com/office/drawing/2014/main" id="{95B1A326-76A1-4C70-A727-99590E75B594}"/>
              </a:ext>
            </a:extLst>
          </p:cNvPr>
          <p:cNvPicPr>
            <a:picLocks noChangeAspect="1"/>
          </p:cNvPicPr>
          <p:nvPr/>
        </p:nvPicPr>
        <p:blipFill>
          <a:blip r:embed="rId6"/>
          <a:stretch>
            <a:fillRect/>
          </a:stretch>
        </p:blipFill>
        <p:spPr>
          <a:xfrm>
            <a:off x="7951713" y="6283989"/>
            <a:ext cx="3004837" cy="198028"/>
          </a:xfrm>
          <a:prstGeom prst="rect">
            <a:avLst/>
          </a:prstGeom>
        </p:spPr>
      </p:pic>
      <p:sp>
        <p:nvSpPr>
          <p:cNvPr id="13" name="Marcador de Posição de Conteúdo 2">
            <a:extLst>
              <a:ext uri="{FF2B5EF4-FFF2-40B4-BE49-F238E27FC236}">
                <a16:creationId xmlns:a16="http://schemas.microsoft.com/office/drawing/2014/main" id="{B5779519-2AFD-4BFE-96E7-1DEA3A4A6C89}"/>
              </a:ext>
            </a:extLst>
          </p:cNvPr>
          <p:cNvSpPr txBox="1">
            <a:spLocks/>
          </p:cNvSpPr>
          <p:nvPr/>
        </p:nvSpPr>
        <p:spPr>
          <a:xfrm>
            <a:off x="465133" y="1918922"/>
            <a:ext cx="4129170" cy="371316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dirty="0"/>
              <a:t>Lifestyle trials, as </a:t>
            </a:r>
            <a:r>
              <a:rPr lang="en-GB" b="1" dirty="0"/>
              <a:t>Look AHEAD </a:t>
            </a:r>
            <a:r>
              <a:rPr lang="en-GB" dirty="0"/>
              <a:t>did not reduce the rate of CV events, but show, as </a:t>
            </a:r>
            <a:r>
              <a:rPr lang="en-GB" b="1" dirty="0"/>
              <a:t>LIFT,</a:t>
            </a:r>
            <a:r>
              <a:rPr lang="en-GB" dirty="0"/>
              <a:t> that structured, intensive lifestyle interventions are as effective or superior to standard care in treating chronic conditions like obesity, type 2 diabetes, METS, with significant improvements in health markers like weight, glucose levels, and blood pressure, often proving cost-effective and scalable.</a:t>
            </a:r>
          </a:p>
        </p:txBody>
      </p:sp>
    </p:spTree>
    <p:extLst>
      <p:ext uri="{BB962C8B-B14F-4D97-AF65-F5344CB8AC3E}">
        <p14:creationId xmlns:p14="http://schemas.microsoft.com/office/powerpoint/2010/main" val="1300705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DA6F3890-9D20-4EDA-A67C-7EB411886055}"/>
              </a:ext>
            </a:extLst>
          </p:cNvPr>
          <p:cNvSpPr>
            <a:spLocks noGrp="1"/>
          </p:cNvSpPr>
          <p:nvPr>
            <p:ph type="body" sz="quarter" idx="10"/>
          </p:nvPr>
        </p:nvSpPr>
        <p:spPr/>
        <p:txBody>
          <a:bodyPr/>
          <a:lstStyle/>
          <a:p>
            <a:endParaRPr lang="en-GB"/>
          </a:p>
        </p:txBody>
      </p:sp>
      <p:pic>
        <p:nvPicPr>
          <p:cNvPr id="6" name="Marcador de Posição de Conteúdo 5">
            <a:extLst>
              <a:ext uri="{FF2B5EF4-FFF2-40B4-BE49-F238E27FC236}">
                <a16:creationId xmlns:a16="http://schemas.microsoft.com/office/drawing/2014/main" id="{25EFB253-6A87-4C3A-9D69-13234D9E2B9E}"/>
              </a:ext>
            </a:extLst>
          </p:cNvPr>
          <p:cNvPicPr>
            <a:picLocks noGrp="1" noChangeAspect="1"/>
          </p:cNvPicPr>
          <p:nvPr>
            <p:ph sz="quarter" idx="11"/>
          </p:nvPr>
        </p:nvPicPr>
        <p:blipFill>
          <a:blip r:embed="rId3"/>
          <a:stretch>
            <a:fillRect/>
          </a:stretch>
        </p:blipFill>
        <p:spPr>
          <a:xfrm>
            <a:off x="6192011" y="260648"/>
            <a:ext cx="5856651" cy="6432715"/>
          </a:xfrm>
          <a:prstGeom prst="rect">
            <a:avLst/>
          </a:prstGeom>
        </p:spPr>
      </p:pic>
      <p:pic>
        <p:nvPicPr>
          <p:cNvPr id="4" name="Imagem 3">
            <a:extLst>
              <a:ext uri="{FF2B5EF4-FFF2-40B4-BE49-F238E27FC236}">
                <a16:creationId xmlns:a16="http://schemas.microsoft.com/office/drawing/2014/main" id="{143F1A35-A8CE-484E-B047-B14B431547B0}"/>
              </a:ext>
            </a:extLst>
          </p:cNvPr>
          <p:cNvPicPr>
            <a:picLocks noChangeAspect="1"/>
          </p:cNvPicPr>
          <p:nvPr/>
        </p:nvPicPr>
        <p:blipFill>
          <a:blip r:embed="rId4"/>
          <a:stretch>
            <a:fillRect/>
          </a:stretch>
        </p:blipFill>
        <p:spPr>
          <a:xfrm>
            <a:off x="385296" y="164638"/>
            <a:ext cx="5710704" cy="2411247"/>
          </a:xfrm>
          <a:prstGeom prst="rect">
            <a:avLst/>
          </a:prstGeom>
        </p:spPr>
      </p:pic>
      <p:pic>
        <p:nvPicPr>
          <p:cNvPr id="5" name="Imagem 4">
            <a:extLst>
              <a:ext uri="{FF2B5EF4-FFF2-40B4-BE49-F238E27FC236}">
                <a16:creationId xmlns:a16="http://schemas.microsoft.com/office/drawing/2014/main" id="{91D427CA-0256-4D91-9289-6130852B67E5}"/>
              </a:ext>
            </a:extLst>
          </p:cNvPr>
          <p:cNvPicPr>
            <a:picLocks noChangeAspect="1"/>
          </p:cNvPicPr>
          <p:nvPr/>
        </p:nvPicPr>
        <p:blipFill>
          <a:blip r:embed="rId5"/>
          <a:stretch>
            <a:fillRect/>
          </a:stretch>
        </p:blipFill>
        <p:spPr>
          <a:xfrm>
            <a:off x="286463" y="2854602"/>
            <a:ext cx="3072284" cy="3927021"/>
          </a:xfrm>
          <a:prstGeom prst="rect">
            <a:avLst/>
          </a:prstGeom>
        </p:spPr>
      </p:pic>
      <p:sp>
        <p:nvSpPr>
          <p:cNvPr id="7" name="Retângulo 6">
            <a:extLst>
              <a:ext uri="{FF2B5EF4-FFF2-40B4-BE49-F238E27FC236}">
                <a16:creationId xmlns:a16="http://schemas.microsoft.com/office/drawing/2014/main" id="{60D029EE-1A22-477C-91A7-117205A659D7}"/>
              </a:ext>
            </a:extLst>
          </p:cNvPr>
          <p:cNvSpPr/>
          <p:nvPr/>
        </p:nvSpPr>
        <p:spPr>
          <a:xfrm>
            <a:off x="432825" y="2423714"/>
            <a:ext cx="6096000" cy="297454"/>
          </a:xfrm>
          <a:prstGeom prst="rect">
            <a:avLst/>
          </a:prstGeom>
        </p:spPr>
        <p:txBody>
          <a:bodyPr>
            <a:spAutoFit/>
          </a:bodyPr>
          <a:lstStyle/>
          <a:p>
            <a:r>
              <a:rPr lang="en-GB" sz="1333" dirty="0"/>
              <a:t>JAMAInternMed.2026;186(1):67-77. doi:10.1001/jamainternmed.2025.5900</a:t>
            </a:r>
          </a:p>
        </p:txBody>
      </p:sp>
      <p:pic>
        <p:nvPicPr>
          <p:cNvPr id="8" name="Imagem 7">
            <a:extLst>
              <a:ext uri="{FF2B5EF4-FFF2-40B4-BE49-F238E27FC236}">
                <a16:creationId xmlns:a16="http://schemas.microsoft.com/office/drawing/2014/main" id="{BB8B9D27-FA0E-4CDA-A451-B8D28C0C9BD1}"/>
              </a:ext>
            </a:extLst>
          </p:cNvPr>
          <p:cNvPicPr>
            <a:picLocks noChangeAspect="1"/>
          </p:cNvPicPr>
          <p:nvPr/>
        </p:nvPicPr>
        <p:blipFill>
          <a:blip r:embed="rId6"/>
          <a:stretch>
            <a:fillRect/>
          </a:stretch>
        </p:blipFill>
        <p:spPr>
          <a:xfrm>
            <a:off x="3358747" y="3140537"/>
            <a:ext cx="2833264" cy="3264794"/>
          </a:xfrm>
          <a:prstGeom prst="rect">
            <a:avLst/>
          </a:prstGeom>
        </p:spPr>
      </p:pic>
      <p:pic>
        <p:nvPicPr>
          <p:cNvPr id="10" name="Imagem 9">
            <a:extLst>
              <a:ext uri="{FF2B5EF4-FFF2-40B4-BE49-F238E27FC236}">
                <a16:creationId xmlns:a16="http://schemas.microsoft.com/office/drawing/2014/main" id="{A4247D5A-5EFF-494E-B1AE-F42BAC0A6479}"/>
              </a:ext>
            </a:extLst>
          </p:cNvPr>
          <p:cNvPicPr>
            <a:picLocks noChangeAspect="1"/>
          </p:cNvPicPr>
          <p:nvPr/>
        </p:nvPicPr>
        <p:blipFill>
          <a:blip r:embed="rId7"/>
          <a:stretch>
            <a:fillRect/>
          </a:stretch>
        </p:blipFill>
        <p:spPr>
          <a:xfrm>
            <a:off x="7017106" y="1458791"/>
            <a:ext cx="3824315" cy="3557614"/>
          </a:xfrm>
          <a:prstGeom prst="rect">
            <a:avLst/>
          </a:prstGeom>
        </p:spPr>
      </p:pic>
      <p:sp>
        <p:nvSpPr>
          <p:cNvPr id="3" name="Retângulo 2">
            <a:extLst>
              <a:ext uri="{FF2B5EF4-FFF2-40B4-BE49-F238E27FC236}">
                <a16:creationId xmlns:a16="http://schemas.microsoft.com/office/drawing/2014/main" id="{2FE86C58-3F0B-4040-BFCC-A822238955F6}"/>
              </a:ext>
            </a:extLst>
          </p:cNvPr>
          <p:cNvSpPr/>
          <p:nvPr/>
        </p:nvSpPr>
        <p:spPr>
          <a:xfrm>
            <a:off x="9150002" y="2054382"/>
            <a:ext cx="184731" cy="369332"/>
          </a:xfrm>
          <a:prstGeom prst="rect">
            <a:avLst/>
          </a:prstGeom>
        </p:spPr>
        <p:txBody>
          <a:bodyPr wrap="none">
            <a:spAutoFit/>
          </a:bodyPr>
          <a:lstStyle/>
          <a:p>
            <a:endParaRPr lang="en-GB" dirty="0"/>
          </a:p>
        </p:txBody>
      </p:sp>
      <p:sp>
        <p:nvSpPr>
          <p:cNvPr id="9" name="Retângulo 8">
            <a:extLst>
              <a:ext uri="{FF2B5EF4-FFF2-40B4-BE49-F238E27FC236}">
                <a16:creationId xmlns:a16="http://schemas.microsoft.com/office/drawing/2014/main" id="{8D5F390C-46BE-45AB-89B8-D393CB4DDFB4}"/>
              </a:ext>
            </a:extLst>
          </p:cNvPr>
          <p:cNvSpPr/>
          <p:nvPr/>
        </p:nvSpPr>
        <p:spPr>
          <a:xfrm>
            <a:off x="3330784" y="6412291"/>
            <a:ext cx="300082" cy="369332"/>
          </a:xfrm>
          <a:prstGeom prst="rect">
            <a:avLst/>
          </a:prstGeom>
        </p:spPr>
        <p:txBody>
          <a:bodyPr wrap="none">
            <a:spAutoFit/>
          </a:bodyPr>
          <a:lstStyle/>
          <a:p>
            <a:r>
              <a:rPr lang="en-GB" dirty="0"/>
              <a:t>*</a:t>
            </a:r>
          </a:p>
        </p:txBody>
      </p:sp>
      <p:sp>
        <p:nvSpPr>
          <p:cNvPr id="11" name="CaixaDeTexto 10">
            <a:extLst>
              <a:ext uri="{FF2B5EF4-FFF2-40B4-BE49-F238E27FC236}">
                <a16:creationId xmlns:a16="http://schemas.microsoft.com/office/drawing/2014/main" id="{058B9E22-5135-4266-83F5-4D4703E21892}"/>
              </a:ext>
            </a:extLst>
          </p:cNvPr>
          <p:cNvSpPr txBox="1"/>
          <p:nvPr/>
        </p:nvSpPr>
        <p:spPr>
          <a:xfrm>
            <a:off x="3518144" y="6405331"/>
            <a:ext cx="2464714" cy="276999"/>
          </a:xfrm>
          <a:prstGeom prst="rect">
            <a:avLst/>
          </a:prstGeom>
          <a:noFill/>
        </p:spPr>
        <p:txBody>
          <a:bodyPr wrap="none" rtlCol="0">
            <a:spAutoFit/>
          </a:bodyPr>
          <a:lstStyle/>
          <a:p>
            <a:r>
              <a:rPr lang="pt-PT" sz="1200" b="1" dirty="0"/>
              <a:t>ELM - </a:t>
            </a:r>
            <a:r>
              <a:rPr lang="pt-PT" sz="1200" b="1" dirty="0" err="1"/>
              <a:t>Elaboration</a:t>
            </a:r>
            <a:r>
              <a:rPr lang="pt-PT" sz="1200" b="1" dirty="0"/>
              <a:t> </a:t>
            </a:r>
            <a:r>
              <a:rPr lang="pt-PT" sz="1200" b="1" dirty="0" err="1"/>
              <a:t>Likelihood</a:t>
            </a:r>
            <a:r>
              <a:rPr lang="pt-PT" sz="1200" b="1" dirty="0"/>
              <a:t> </a:t>
            </a:r>
            <a:r>
              <a:rPr lang="pt-PT" sz="1200" b="1" dirty="0" err="1"/>
              <a:t>Model</a:t>
            </a:r>
            <a:endParaRPr lang="en-GB" sz="1200" b="1" dirty="0"/>
          </a:p>
        </p:txBody>
      </p:sp>
      <p:sp>
        <p:nvSpPr>
          <p:cNvPr id="12" name="CaixaDeTexto 11">
            <a:extLst>
              <a:ext uri="{FF2B5EF4-FFF2-40B4-BE49-F238E27FC236}">
                <a16:creationId xmlns:a16="http://schemas.microsoft.com/office/drawing/2014/main" id="{E03005AA-C879-4733-9901-7CE7CBD59935}"/>
              </a:ext>
            </a:extLst>
          </p:cNvPr>
          <p:cNvSpPr txBox="1"/>
          <p:nvPr/>
        </p:nvSpPr>
        <p:spPr>
          <a:xfrm>
            <a:off x="3406276" y="2627044"/>
            <a:ext cx="1394036" cy="646331"/>
          </a:xfrm>
          <a:prstGeom prst="rect">
            <a:avLst/>
          </a:prstGeom>
          <a:noFill/>
        </p:spPr>
        <p:txBody>
          <a:bodyPr wrap="none" rtlCol="0">
            <a:spAutoFit/>
          </a:bodyPr>
          <a:lstStyle/>
          <a:p>
            <a:r>
              <a:rPr lang="pt-PT" sz="1200" dirty="0" err="1"/>
              <a:t>Remission</a:t>
            </a:r>
            <a:r>
              <a:rPr lang="pt-PT" sz="1200" dirty="0"/>
              <a:t> </a:t>
            </a:r>
            <a:r>
              <a:rPr lang="pt-PT" sz="1200" dirty="0" err="1"/>
              <a:t>MetS</a:t>
            </a:r>
            <a:r>
              <a:rPr lang="pt-PT" sz="1200" dirty="0"/>
              <a:t>:</a:t>
            </a:r>
          </a:p>
          <a:p>
            <a:r>
              <a:rPr lang="pt-PT" sz="1200" dirty="0"/>
              <a:t>- 6M: 25% VS 18%</a:t>
            </a:r>
          </a:p>
          <a:p>
            <a:r>
              <a:rPr lang="pt-PT" sz="1200" dirty="0"/>
              <a:t>- 24M: 28% VS 21%</a:t>
            </a:r>
          </a:p>
        </p:txBody>
      </p:sp>
      <p:sp>
        <p:nvSpPr>
          <p:cNvPr id="13" name="Retângulo 12">
            <a:extLst>
              <a:ext uri="{FF2B5EF4-FFF2-40B4-BE49-F238E27FC236}">
                <a16:creationId xmlns:a16="http://schemas.microsoft.com/office/drawing/2014/main" id="{56E0A302-AE10-4526-8DF1-C2181431AE4A}"/>
              </a:ext>
            </a:extLst>
          </p:cNvPr>
          <p:cNvSpPr/>
          <p:nvPr/>
        </p:nvSpPr>
        <p:spPr>
          <a:xfrm>
            <a:off x="3406276" y="5518565"/>
            <a:ext cx="2689724" cy="28488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361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A3C16234-2DA4-4B43-9448-496DA1FD23F5}"/>
              </a:ext>
            </a:extLst>
          </p:cNvPr>
          <p:cNvSpPr>
            <a:spLocks noGrp="1"/>
          </p:cNvSpPr>
          <p:nvPr>
            <p:ph type="body" sz="quarter" idx="10"/>
          </p:nvPr>
        </p:nvSpPr>
        <p:spPr/>
        <p:txBody>
          <a:bodyPr/>
          <a:lstStyle/>
          <a:p>
            <a:r>
              <a:rPr lang="en-GB" dirty="0"/>
              <a:t>   Key Elements of Successful Lifestyle Trials</a:t>
            </a:r>
          </a:p>
          <a:p>
            <a:endParaRPr lang="en-GB" dirty="0"/>
          </a:p>
        </p:txBody>
      </p:sp>
      <p:sp>
        <p:nvSpPr>
          <p:cNvPr id="3" name="Marcador de Posição de Conteúdo 2">
            <a:extLst>
              <a:ext uri="{FF2B5EF4-FFF2-40B4-BE49-F238E27FC236}">
                <a16:creationId xmlns:a16="http://schemas.microsoft.com/office/drawing/2014/main" id="{168E255E-2BE9-4A8C-A954-175E38F6FCF0}"/>
              </a:ext>
            </a:extLst>
          </p:cNvPr>
          <p:cNvSpPr>
            <a:spLocks noGrp="1"/>
          </p:cNvSpPr>
          <p:nvPr>
            <p:ph sz="quarter" idx="11"/>
          </p:nvPr>
        </p:nvSpPr>
        <p:spPr>
          <a:xfrm>
            <a:off x="615346" y="2286812"/>
            <a:ext cx="9119560" cy="5187245"/>
          </a:xfrm>
        </p:spPr>
        <p:txBody>
          <a:bodyPr/>
          <a:lstStyle/>
          <a:p>
            <a:r>
              <a:rPr lang="en-GB" sz="2000" dirty="0"/>
              <a:t>Multidomain Approach: Integrating Diet + Exercise + Behavioural Counselling.</a:t>
            </a:r>
          </a:p>
          <a:p>
            <a:endParaRPr lang="en-GB" sz="2000" dirty="0"/>
          </a:p>
          <a:p>
            <a:r>
              <a:rPr lang="en-GB" sz="2000" dirty="0"/>
              <a:t>Duration &amp; Intensity: Weekly or highly consistent training for at least 6 months often provides the best results, with sustained weight loss plateau usually occurring at 6 months.</a:t>
            </a:r>
          </a:p>
          <a:p>
            <a:endParaRPr lang="en-GB" sz="2000" dirty="0"/>
          </a:p>
          <a:p>
            <a:r>
              <a:rPr lang="en-GB" sz="2000" dirty="0"/>
              <a:t>Community-Based Delivery: Using community health workers can make programs for, such as the LIFT Diabetes study, more accessible. </a:t>
            </a:r>
          </a:p>
          <a:p>
            <a:endParaRPr lang="en-GB" dirty="0"/>
          </a:p>
        </p:txBody>
      </p:sp>
    </p:spTree>
    <p:extLst>
      <p:ext uri="{BB962C8B-B14F-4D97-AF65-F5344CB8AC3E}">
        <p14:creationId xmlns:p14="http://schemas.microsoft.com/office/powerpoint/2010/main" val="3572756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39A3A92-1793-4891-ABC0-F216AB3A94F7}"/>
              </a:ext>
            </a:extLst>
          </p:cNvPr>
          <p:cNvPicPr>
            <a:picLocks noChangeAspect="1"/>
          </p:cNvPicPr>
          <p:nvPr/>
        </p:nvPicPr>
        <p:blipFill>
          <a:blip r:embed="rId2"/>
          <a:stretch>
            <a:fillRect/>
          </a:stretch>
        </p:blipFill>
        <p:spPr>
          <a:xfrm>
            <a:off x="649825" y="707840"/>
            <a:ext cx="6227963" cy="4134732"/>
          </a:xfrm>
          <a:prstGeom prst="rect">
            <a:avLst/>
          </a:prstGeom>
          <a:ln>
            <a:solidFill>
              <a:schemeClr val="tx1"/>
            </a:solidFill>
          </a:ln>
        </p:spPr>
      </p:pic>
      <p:pic>
        <p:nvPicPr>
          <p:cNvPr id="6" name="Imagem 5">
            <a:extLst>
              <a:ext uri="{FF2B5EF4-FFF2-40B4-BE49-F238E27FC236}">
                <a16:creationId xmlns:a16="http://schemas.microsoft.com/office/drawing/2014/main" id="{905F51C6-0A4E-43DA-887E-2CC91D30AB45}"/>
              </a:ext>
            </a:extLst>
          </p:cNvPr>
          <p:cNvPicPr>
            <a:picLocks noChangeAspect="1"/>
          </p:cNvPicPr>
          <p:nvPr/>
        </p:nvPicPr>
        <p:blipFill>
          <a:blip r:embed="rId3"/>
          <a:stretch>
            <a:fillRect/>
          </a:stretch>
        </p:blipFill>
        <p:spPr>
          <a:xfrm>
            <a:off x="5606835" y="3396649"/>
            <a:ext cx="4850550" cy="2559664"/>
          </a:xfrm>
          <a:prstGeom prst="rect">
            <a:avLst/>
          </a:prstGeom>
          <a:ln>
            <a:solidFill>
              <a:schemeClr val="tx1"/>
            </a:solidFill>
          </a:ln>
        </p:spPr>
      </p:pic>
    </p:spTree>
    <p:extLst>
      <p:ext uri="{BB962C8B-B14F-4D97-AF65-F5344CB8AC3E}">
        <p14:creationId xmlns:p14="http://schemas.microsoft.com/office/powerpoint/2010/main" val="404547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82266" y="2910957"/>
            <a:ext cx="9203133" cy="779485"/>
          </a:xfrm>
        </p:spPr>
        <p:txBody>
          <a:bodyPr/>
          <a:lstStyle/>
          <a:p>
            <a:pPr marL="342900" indent="-342900">
              <a:buClr>
                <a:srgbClr val="C00000"/>
              </a:buClr>
              <a:buFont typeface="Arial" panose="020B0604020202020204" pitchFamily="34" charset="0"/>
              <a:buChar char="•"/>
            </a:pPr>
            <a:r>
              <a:rPr lang="pt-PT" sz="2400" dirty="0" err="1">
                <a:solidFill>
                  <a:srgbClr val="C00000"/>
                </a:solidFill>
              </a:rPr>
              <a:t>Cardiometabolic</a:t>
            </a:r>
            <a:r>
              <a:rPr lang="pt-PT" sz="2400" dirty="0">
                <a:solidFill>
                  <a:srgbClr val="C00000"/>
                </a:solidFill>
              </a:rPr>
              <a:t> </a:t>
            </a:r>
            <a:r>
              <a:rPr lang="pt-PT" sz="2400" dirty="0" err="1">
                <a:solidFill>
                  <a:srgbClr val="C00000"/>
                </a:solidFill>
              </a:rPr>
              <a:t>Risk</a:t>
            </a:r>
            <a:r>
              <a:rPr lang="pt-PT" sz="2400" dirty="0">
                <a:solidFill>
                  <a:srgbClr val="C00000"/>
                </a:solidFill>
              </a:rPr>
              <a:t> </a:t>
            </a:r>
            <a:r>
              <a:rPr lang="pt-PT" sz="2400" dirty="0" err="1">
                <a:solidFill>
                  <a:srgbClr val="C00000"/>
                </a:solidFill>
              </a:rPr>
              <a:t>and</a:t>
            </a:r>
            <a:r>
              <a:rPr lang="pt-PT" sz="2400" dirty="0">
                <a:solidFill>
                  <a:srgbClr val="C00000"/>
                </a:solidFill>
              </a:rPr>
              <a:t> </a:t>
            </a:r>
            <a:r>
              <a:rPr lang="pt-PT" sz="2400" dirty="0" err="1">
                <a:solidFill>
                  <a:srgbClr val="C00000"/>
                </a:solidFill>
              </a:rPr>
              <a:t>Lifestyle</a:t>
            </a:r>
            <a:r>
              <a:rPr lang="pt-PT" sz="2400" dirty="0">
                <a:solidFill>
                  <a:srgbClr val="C00000"/>
                </a:solidFill>
              </a:rPr>
              <a:t> </a:t>
            </a:r>
            <a:r>
              <a:rPr lang="pt-PT" sz="2400" dirty="0" err="1">
                <a:solidFill>
                  <a:srgbClr val="C00000"/>
                </a:solidFill>
              </a:rPr>
              <a:t>Behaviours</a:t>
            </a:r>
            <a:endParaRPr lang="pt-PT" sz="2400" dirty="0">
              <a:solidFill>
                <a:srgbClr val="C00000"/>
              </a:solidFill>
            </a:endParaRPr>
          </a:p>
          <a:p>
            <a:pPr marL="342900" indent="-342900">
              <a:buClr>
                <a:srgbClr val="C00000"/>
              </a:buClr>
              <a:buFont typeface="Arial" panose="020B0604020202020204" pitchFamily="34" charset="0"/>
              <a:buChar char="•"/>
            </a:pPr>
            <a:r>
              <a:rPr lang="pt-PT" sz="2400" b="0" dirty="0" err="1">
                <a:solidFill>
                  <a:schemeClr val="tx1"/>
                </a:solidFill>
              </a:rPr>
              <a:t>Challenges</a:t>
            </a:r>
            <a:r>
              <a:rPr lang="pt-PT" sz="2400" b="0" dirty="0">
                <a:solidFill>
                  <a:schemeClr val="tx1"/>
                </a:solidFill>
              </a:rPr>
              <a:t> in </a:t>
            </a:r>
            <a:r>
              <a:rPr lang="pt-PT" sz="2400" b="0" dirty="0" err="1">
                <a:solidFill>
                  <a:schemeClr val="tx1"/>
                </a:solidFill>
              </a:rPr>
              <a:t>Prevention</a:t>
            </a:r>
            <a:r>
              <a:rPr lang="pt-PT" sz="2400" b="0" dirty="0">
                <a:solidFill>
                  <a:schemeClr val="tx1"/>
                </a:solidFill>
              </a:rPr>
              <a:t> </a:t>
            </a:r>
            <a:r>
              <a:rPr lang="pt-PT" sz="2400" b="0" dirty="0" err="1">
                <a:solidFill>
                  <a:schemeClr val="tx1"/>
                </a:solidFill>
              </a:rPr>
              <a:t>Implementation</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a:t>
            </a:r>
            <a:r>
              <a:rPr lang="pt-PT" sz="2400" b="0" dirty="0" err="1">
                <a:solidFill>
                  <a:schemeClr val="tx1"/>
                </a:solidFill>
              </a:rPr>
              <a:t>Populational</a:t>
            </a:r>
            <a:r>
              <a:rPr lang="pt-PT" sz="2400" b="0" dirty="0">
                <a:solidFill>
                  <a:schemeClr val="tx1"/>
                </a:solidFill>
              </a:rPr>
              <a:t>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od</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Individual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a:solidFill>
                  <a:schemeClr val="tx1"/>
                </a:solidFill>
              </a:rPr>
              <a:t>Future </a:t>
            </a:r>
            <a:r>
              <a:rPr lang="pt-PT" sz="2400" b="0" dirty="0" err="1">
                <a:solidFill>
                  <a:schemeClr val="tx1"/>
                </a:solidFill>
              </a:rPr>
              <a:t>Directions</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Key</a:t>
            </a:r>
            <a:r>
              <a:rPr lang="pt-PT" sz="2400" b="0" dirty="0">
                <a:solidFill>
                  <a:schemeClr val="tx1"/>
                </a:solidFill>
              </a:rPr>
              <a:t> </a:t>
            </a:r>
            <a:r>
              <a:rPr lang="pt-PT" sz="2400" b="0" dirty="0" err="1">
                <a:solidFill>
                  <a:schemeClr val="tx1"/>
                </a:solidFill>
              </a:rPr>
              <a:t>Messages</a:t>
            </a:r>
            <a:endParaRPr lang="pt-PT" sz="2400" b="0" dirty="0">
              <a:solidFill>
                <a:schemeClr val="tx1"/>
              </a:solidFill>
            </a:endParaRPr>
          </a:p>
          <a:p>
            <a:pPr marL="342900" indent="-342900">
              <a:buClr>
                <a:srgbClr val="C00000"/>
              </a:buClr>
              <a:buFont typeface="Arial" panose="020B0604020202020204" pitchFamily="34" charset="0"/>
              <a:buChar char="•"/>
            </a:pPr>
            <a:endParaRPr lang="pt-PT" sz="2400" b="0" dirty="0">
              <a:solidFill>
                <a:schemeClr val="tx1"/>
              </a:solidFill>
            </a:endParaRPr>
          </a:p>
          <a:p>
            <a:endParaRPr lang="fr-FR" dirty="0"/>
          </a:p>
        </p:txBody>
      </p:sp>
    </p:spTree>
    <p:extLst>
      <p:ext uri="{BB962C8B-B14F-4D97-AF65-F5344CB8AC3E}">
        <p14:creationId xmlns:p14="http://schemas.microsoft.com/office/powerpoint/2010/main" val="309009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err="1"/>
              <a:t>Individual</a:t>
            </a:r>
            <a:r>
              <a:rPr lang="fr-FR" dirty="0"/>
              <a:t> </a:t>
            </a:r>
            <a:r>
              <a:rPr lang="fr-FR" dirty="0" err="1"/>
              <a:t>Combined</a:t>
            </a:r>
            <a:r>
              <a:rPr lang="fr-FR" dirty="0"/>
              <a:t> Lifestyle Intervention (CLI)</a:t>
            </a:r>
          </a:p>
        </p:txBody>
      </p:sp>
      <p:sp>
        <p:nvSpPr>
          <p:cNvPr id="3" name="Content Placeholder 2">
            <a:extLst>
              <a:ext uri="{FF2B5EF4-FFF2-40B4-BE49-F238E27FC236}">
                <a16:creationId xmlns:a16="http://schemas.microsoft.com/office/drawing/2014/main" id="{28A3F288-7CE4-282E-3F68-98594D989135}"/>
              </a:ext>
            </a:extLst>
          </p:cNvPr>
          <p:cNvSpPr>
            <a:spLocks noGrp="1"/>
          </p:cNvSpPr>
          <p:nvPr>
            <p:ph sz="quarter" idx="11"/>
          </p:nvPr>
        </p:nvSpPr>
        <p:spPr/>
        <p:txBody>
          <a:bodyPr/>
          <a:lstStyle/>
          <a:p>
            <a:endParaRPr lang="fr-FR" dirty="0"/>
          </a:p>
          <a:p>
            <a:r>
              <a:rPr lang="en-GB" b="1" dirty="0"/>
              <a:t>Components of CLIs and their effects on cardiometabolic health</a:t>
            </a:r>
            <a:endParaRPr lang="fr-FR" dirty="0"/>
          </a:p>
        </p:txBody>
      </p:sp>
      <p:pic>
        <p:nvPicPr>
          <p:cNvPr id="5" name="Marcador de Posição de Conteúdo 4">
            <a:extLst>
              <a:ext uri="{FF2B5EF4-FFF2-40B4-BE49-F238E27FC236}">
                <a16:creationId xmlns:a16="http://schemas.microsoft.com/office/drawing/2014/main" id="{4B8C0A02-3BC0-4366-BAF0-4EAA25C82943}"/>
              </a:ext>
            </a:extLst>
          </p:cNvPr>
          <p:cNvPicPr>
            <a:picLocks noGrp="1" noChangeAspect="1"/>
          </p:cNvPicPr>
          <p:nvPr>
            <p:ph sz="quarter" idx="12"/>
          </p:nvPr>
        </p:nvPicPr>
        <p:blipFill>
          <a:blip r:embed="rId3"/>
          <a:stretch>
            <a:fillRect/>
          </a:stretch>
        </p:blipFill>
        <p:spPr>
          <a:xfrm>
            <a:off x="1008690" y="2271713"/>
            <a:ext cx="9373549" cy="4107900"/>
          </a:xfrm>
          <a:prstGeom prst="rect">
            <a:avLst/>
          </a:prstGeom>
          <a:ln>
            <a:solidFill>
              <a:schemeClr val="tx1"/>
            </a:solidFill>
          </a:ln>
        </p:spPr>
      </p:pic>
      <p:sp>
        <p:nvSpPr>
          <p:cNvPr id="4" name="CaixaDeTexto 3">
            <a:extLst>
              <a:ext uri="{FF2B5EF4-FFF2-40B4-BE49-F238E27FC236}">
                <a16:creationId xmlns:a16="http://schemas.microsoft.com/office/drawing/2014/main" id="{3965BBF9-F83A-41E7-A864-635B73144AFF}"/>
              </a:ext>
            </a:extLst>
          </p:cNvPr>
          <p:cNvSpPr txBox="1"/>
          <p:nvPr/>
        </p:nvSpPr>
        <p:spPr>
          <a:xfrm>
            <a:off x="2407920" y="6483588"/>
            <a:ext cx="6652590" cy="276999"/>
          </a:xfrm>
          <a:prstGeom prst="rect">
            <a:avLst/>
          </a:prstGeom>
          <a:noFill/>
        </p:spPr>
        <p:txBody>
          <a:bodyPr wrap="none" rtlCol="0">
            <a:spAutoFit/>
          </a:bodyPr>
          <a:lstStyle/>
          <a:p>
            <a:r>
              <a:rPr lang="en-GB" sz="1200" i="1" dirty="0" err="1"/>
              <a:t>Rutters</a:t>
            </a:r>
            <a:r>
              <a:rPr lang="en-GB" sz="1200" i="1" dirty="0"/>
              <a:t> F, et al. Lifestyle interventions for cardiometabolic health. Nat Med. 2024 Dec;30(12):3455-3467</a:t>
            </a:r>
          </a:p>
        </p:txBody>
      </p:sp>
    </p:spTree>
    <p:extLst>
      <p:ext uri="{BB962C8B-B14F-4D97-AF65-F5344CB8AC3E}">
        <p14:creationId xmlns:p14="http://schemas.microsoft.com/office/powerpoint/2010/main" val="2495115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a:xfrm>
            <a:off x="920085" y="520500"/>
            <a:ext cx="9914440" cy="571864"/>
          </a:xfrm>
        </p:spPr>
        <p:txBody>
          <a:bodyPr/>
          <a:lstStyle/>
          <a:p>
            <a:r>
              <a:rPr lang="en-GB" dirty="0"/>
              <a:t>Implementation and cost-effectiveness of CLIs</a:t>
            </a:r>
          </a:p>
          <a:p>
            <a:endParaRPr lang="fr-FR" dirty="0"/>
          </a:p>
        </p:txBody>
      </p:sp>
      <p:sp>
        <p:nvSpPr>
          <p:cNvPr id="3" name="Content Placeholder 2">
            <a:extLst>
              <a:ext uri="{FF2B5EF4-FFF2-40B4-BE49-F238E27FC236}">
                <a16:creationId xmlns:a16="http://schemas.microsoft.com/office/drawing/2014/main" id="{28A3F288-7CE4-282E-3F68-98594D989135}"/>
              </a:ext>
            </a:extLst>
          </p:cNvPr>
          <p:cNvSpPr>
            <a:spLocks noGrp="1"/>
          </p:cNvSpPr>
          <p:nvPr>
            <p:ph sz="quarter" idx="11"/>
          </p:nvPr>
        </p:nvSpPr>
        <p:spPr>
          <a:xfrm>
            <a:off x="920087" y="1227303"/>
            <a:ext cx="9990266" cy="358255"/>
          </a:xfrm>
        </p:spPr>
        <p:txBody>
          <a:bodyPr/>
          <a:lstStyle/>
          <a:p>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977659" y="2034387"/>
            <a:ext cx="9477555" cy="3712282"/>
          </a:xfrm>
        </p:spPr>
        <p:txBody>
          <a:bodyPr/>
          <a:lstStyle/>
          <a:p>
            <a:pPr marL="342900" indent="-342900" algn="just">
              <a:buClr>
                <a:srgbClr val="C00000"/>
              </a:buClr>
              <a:buFont typeface="Arial" panose="020B0604020202020204" pitchFamily="34" charset="0"/>
              <a:buChar char="•"/>
            </a:pPr>
            <a:r>
              <a:rPr lang="en-GB" dirty="0"/>
              <a:t>Based on the promising effects of CLIs on T2-DM risk in some RCTs, other studies were performed to implement and evaluate the effects of CLIs in routine practice.</a:t>
            </a:r>
          </a:p>
          <a:p>
            <a:pPr marL="342900" indent="-342900" algn="just">
              <a:buClr>
                <a:srgbClr val="C00000"/>
              </a:buClr>
              <a:buFont typeface="Arial" panose="020B0604020202020204" pitchFamily="34" charset="0"/>
              <a:buChar char="•"/>
            </a:pPr>
            <a:endParaRPr lang="en-GB" dirty="0"/>
          </a:p>
          <a:p>
            <a:pPr marL="342900" indent="-342900" algn="just">
              <a:buClr>
                <a:srgbClr val="C00000"/>
              </a:buClr>
              <a:buFont typeface="Arial" panose="020B0604020202020204" pitchFamily="34" charset="0"/>
              <a:buChar char="•"/>
            </a:pPr>
            <a:r>
              <a:rPr lang="en-GB" dirty="0"/>
              <a:t>A meta-analysis (25 RCTs and other studies), showed approximately 33-50% of the effectiveness reported in the original RCTs.</a:t>
            </a:r>
            <a:endParaRPr lang="en-GB" dirty="0">
              <a:highlight>
                <a:srgbClr val="FFFF00"/>
              </a:highlight>
            </a:endParaRPr>
          </a:p>
          <a:p>
            <a:pPr marL="342900" indent="-342900" algn="just">
              <a:buClr>
                <a:srgbClr val="C00000"/>
              </a:buClr>
              <a:buFont typeface="Arial" panose="020B0604020202020204" pitchFamily="34" charset="0"/>
              <a:buChar char="•"/>
            </a:pPr>
            <a:endParaRPr lang="en-GB" dirty="0"/>
          </a:p>
          <a:p>
            <a:pPr marL="342900" indent="-342900" algn="just">
              <a:buClr>
                <a:srgbClr val="C00000"/>
              </a:buClr>
              <a:buFont typeface="Arial" panose="020B0604020202020204" pitchFamily="34" charset="0"/>
              <a:buChar char="•"/>
            </a:pPr>
            <a:r>
              <a:rPr lang="en-GB" dirty="0"/>
              <a:t>Overall, there is a scarce evidence of cost-effectiveness of CLIs in routine practice. Long-term evaluations or modelling studies are needed to compare cost-effectiveness of CLIs with usual care and other treatment options such as medication and surgery.</a:t>
            </a:r>
          </a:p>
          <a:p>
            <a:pPr marL="342900" indent="-342900">
              <a:buClr>
                <a:srgbClr val="C00000"/>
              </a:buClr>
              <a:buFont typeface="Arial" panose="020B0604020202020204" pitchFamily="34" charset="0"/>
              <a:buChar char="•"/>
            </a:pPr>
            <a:endParaRPr lang="en-GB" dirty="0"/>
          </a:p>
          <a:p>
            <a:endParaRPr lang="fr-FR" dirty="0"/>
          </a:p>
        </p:txBody>
      </p:sp>
      <p:sp>
        <p:nvSpPr>
          <p:cNvPr id="5" name="CaixaDeTexto 4">
            <a:extLst>
              <a:ext uri="{FF2B5EF4-FFF2-40B4-BE49-F238E27FC236}">
                <a16:creationId xmlns:a16="http://schemas.microsoft.com/office/drawing/2014/main" id="{49CFBB02-8658-41BA-A627-99B172CC082C}"/>
              </a:ext>
            </a:extLst>
          </p:cNvPr>
          <p:cNvSpPr txBox="1"/>
          <p:nvPr/>
        </p:nvSpPr>
        <p:spPr>
          <a:xfrm>
            <a:off x="1366520" y="5856944"/>
            <a:ext cx="2462534" cy="338554"/>
          </a:xfrm>
          <a:prstGeom prst="rect">
            <a:avLst/>
          </a:prstGeom>
          <a:noFill/>
        </p:spPr>
        <p:txBody>
          <a:bodyPr wrap="none" rtlCol="0">
            <a:spAutoFit/>
          </a:bodyPr>
          <a:lstStyle/>
          <a:p>
            <a:r>
              <a:rPr lang="en-GB" sz="800" i="1" dirty="0"/>
              <a:t>Dunkley, A. J. et al. </a:t>
            </a:r>
            <a:r>
              <a:rPr lang="pt-BR" sz="800" i="1" dirty="0"/>
              <a:t>Diabetes Care 37, 922–933 (2014).</a:t>
            </a:r>
          </a:p>
          <a:p>
            <a:r>
              <a:rPr lang="fr-FR" sz="800" i="1" dirty="0" err="1"/>
              <a:t>Galaviz</a:t>
            </a:r>
            <a:r>
              <a:rPr lang="fr-FR" sz="800" i="1" dirty="0"/>
              <a:t>, K. I. et al. </a:t>
            </a:r>
            <a:r>
              <a:rPr lang="en-GB" sz="800" i="1" dirty="0"/>
              <a:t>Diabetes Care 41, 1526–1534 (2018).</a:t>
            </a:r>
          </a:p>
        </p:txBody>
      </p:sp>
    </p:spTree>
    <p:extLst>
      <p:ext uri="{BB962C8B-B14F-4D97-AF65-F5344CB8AC3E}">
        <p14:creationId xmlns:p14="http://schemas.microsoft.com/office/powerpoint/2010/main" val="1698155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7F238710-358B-4FBD-A9E5-18E50E2F1340}"/>
              </a:ext>
            </a:extLst>
          </p:cNvPr>
          <p:cNvSpPr>
            <a:spLocks noGrp="1"/>
          </p:cNvSpPr>
          <p:nvPr>
            <p:ph type="body" sz="quarter" idx="10"/>
          </p:nvPr>
        </p:nvSpPr>
        <p:spPr/>
        <p:txBody>
          <a:bodyPr/>
          <a:lstStyle/>
          <a:p>
            <a:r>
              <a:rPr lang="en-GB" dirty="0"/>
              <a:t>Why are CLIs less effective in routine practice?</a:t>
            </a:r>
          </a:p>
        </p:txBody>
      </p:sp>
      <p:sp>
        <p:nvSpPr>
          <p:cNvPr id="3" name="Marcador de Posição de Conteúdo 2">
            <a:extLst>
              <a:ext uri="{FF2B5EF4-FFF2-40B4-BE49-F238E27FC236}">
                <a16:creationId xmlns:a16="http://schemas.microsoft.com/office/drawing/2014/main" id="{C477367F-9F1E-46F4-AC97-DA2F47634EE3}"/>
              </a:ext>
            </a:extLst>
          </p:cNvPr>
          <p:cNvSpPr>
            <a:spLocks noGrp="1"/>
          </p:cNvSpPr>
          <p:nvPr>
            <p:ph sz="quarter" idx="11"/>
          </p:nvPr>
        </p:nvSpPr>
        <p:spPr>
          <a:xfrm>
            <a:off x="432825" y="1760474"/>
            <a:ext cx="10752765" cy="5187245"/>
          </a:xfrm>
        </p:spPr>
        <p:txBody>
          <a:bodyPr>
            <a:noAutofit/>
          </a:bodyPr>
          <a:lstStyle/>
          <a:p>
            <a:pPr marL="0" indent="0">
              <a:buNone/>
            </a:pPr>
            <a:r>
              <a:rPr lang="en-GB" sz="1800" dirty="0"/>
              <a:t>There is only limited evidence to explain the reduced effectiveness of CLIs in routine practice compared with controlled research settings. Reasons for less </a:t>
            </a:r>
            <a:r>
              <a:rPr lang="en-GB" sz="1800" dirty="0" err="1"/>
              <a:t>effectiness</a:t>
            </a:r>
            <a:r>
              <a:rPr lang="en-GB" sz="1800" dirty="0"/>
              <a:t> in practice:</a:t>
            </a:r>
          </a:p>
          <a:p>
            <a:pPr marL="0" indent="0">
              <a:buNone/>
            </a:pPr>
            <a:endParaRPr lang="en-GB" sz="1800" dirty="0"/>
          </a:p>
          <a:p>
            <a:pPr marL="342900" indent="-342900">
              <a:buAutoNum type="arabicPeriod"/>
            </a:pPr>
            <a:r>
              <a:rPr lang="en-GB" sz="2000" b="1" dirty="0"/>
              <a:t>Selection of participants included in RCTs versus those referred in clinical practice</a:t>
            </a:r>
            <a:r>
              <a:rPr lang="en-GB" sz="2000" dirty="0"/>
              <a:t>. </a:t>
            </a:r>
          </a:p>
          <a:p>
            <a:pPr marL="342900" indent="-342900">
              <a:buAutoNum type="arabicPeriod"/>
            </a:pPr>
            <a:endParaRPr lang="en-GB" sz="2000" b="1" dirty="0"/>
          </a:p>
          <a:p>
            <a:pPr marL="342900" indent="-342900">
              <a:buAutoNum type="arabicPeriod"/>
            </a:pPr>
            <a:r>
              <a:rPr lang="en-GB" sz="2000" b="1" dirty="0"/>
              <a:t>Reduced adherence to the intervention or deviations from the intervention content</a:t>
            </a:r>
            <a:r>
              <a:rPr lang="en-GB" sz="2000" dirty="0"/>
              <a:t>. </a:t>
            </a:r>
          </a:p>
          <a:p>
            <a:pPr marL="342900" indent="-342900">
              <a:buAutoNum type="arabicPeriod"/>
            </a:pPr>
            <a:endParaRPr lang="en-GB" sz="2000" b="1" dirty="0"/>
          </a:p>
          <a:p>
            <a:pPr marL="342900" indent="-342900">
              <a:buAutoNum type="arabicPeriod"/>
            </a:pPr>
            <a:r>
              <a:rPr lang="en-GB" sz="2000" b="1" dirty="0"/>
              <a:t>Implementation challenges</a:t>
            </a:r>
            <a:r>
              <a:rPr lang="en-GB" sz="2000" dirty="0"/>
              <a:t>. </a:t>
            </a:r>
          </a:p>
          <a:p>
            <a:pPr marL="342900" indent="-342900">
              <a:buAutoNum type="arabicPeriod"/>
            </a:pPr>
            <a:endParaRPr lang="en-GB" sz="2000" b="1" dirty="0"/>
          </a:p>
          <a:p>
            <a:pPr marL="342900" indent="-342900">
              <a:buAutoNum type="arabicPeriod"/>
            </a:pPr>
            <a:r>
              <a:rPr lang="en-GB" sz="2000" b="1" dirty="0"/>
              <a:t>Physiological mechanisms might reduce long-term effectiveness</a:t>
            </a:r>
            <a:r>
              <a:rPr lang="en-GB" sz="2000" dirty="0"/>
              <a:t>. </a:t>
            </a:r>
          </a:p>
        </p:txBody>
      </p:sp>
      <p:sp>
        <p:nvSpPr>
          <p:cNvPr id="4" name="CaixaDeTexto 3">
            <a:extLst>
              <a:ext uri="{FF2B5EF4-FFF2-40B4-BE49-F238E27FC236}">
                <a16:creationId xmlns:a16="http://schemas.microsoft.com/office/drawing/2014/main" id="{0935B451-DE0A-4730-B359-6E9E2AC22EB3}"/>
              </a:ext>
            </a:extLst>
          </p:cNvPr>
          <p:cNvSpPr txBox="1"/>
          <p:nvPr/>
        </p:nvSpPr>
        <p:spPr>
          <a:xfrm>
            <a:off x="432825" y="6174498"/>
            <a:ext cx="10698480" cy="461665"/>
          </a:xfrm>
          <a:prstGeom prst="rect">
            <a:avLst/>
          </a:prstGeom>
          <a:noFill/>
        </p:spPr>
        <p:txBody>
          <a:bodyPr wrap="square" rtlCol="0">
            <a:spAutoFit/>
          </a:bodyPr>
          <a:lstStyle/>
          <a:p>
            <a:r>
              <a:rPr lang="en-GB" sz="800" i="1" dirty="0"/>
              <a:t>Wareham, N. J. </a:t>
            </a:r>
            <a:r>
              <a:rPr lang="fr-FR" sz="800" i="1" dirty="0"/>
              <a:t>Lancet </a:t>
            </a:r>
            <a:r>
              <a:rPr lang="fr-FR" sz="800" i="1" dirty="0" err="1"/>
              <a:t>Diabetes</a:t>
            </a:r>
            <a:r>
              <a:rPr lang="fr-FR" sz="800" i="1" dirty="0"/>
              <a:t> </a:t>
            </a:r>
            <a:r>
              <a:rPr lang="en-GB" sz="800" i="1" dirty="0"/>
              <a:t>Endocrinol. 3, 160–161 (2015); Aziz, Z., et al. Implement. Sci. 10, 172 (2015); </a:t>
            </a:r>
            <a:r>
              <a:rPr lang="en-GB" sz="800" i="1" dirty="0" err="1"/>
              <a:t>Deslippe</a:t>
            </a:r>
            <a:r>
              <a:rPr lang="en-GB" sz="800" i="1" dirty="0"/>
              <a:t>, A. L. et al. Int. J. </a:t>
            </a:r>
            <a:r>
              <a:rPr lang="en-GB" sz="800" i="1" dirty="0" err="1"/>
              <a:t>Behav</a:t>
            </a:r>
            <a:r>
              <a:rPr lang="en-GB" sz="800" i="1" dirty="0"/>
              <a:t>. </a:t>
            </a:r>
            <a:r>
              <a:rPr lang="en-GB" sz="800" i="1" dirty="0" err="1"/>
              <a:t>Nutr</a:t>
            </a:r>
            <a:r>
              <a:rPr lang="en-GB" sz="800" i="1" dirty="0"/>
              <a:t>. Phys. Act. 20, 14 (2023); Ali, M. K., et al. Health </a:t>
            </a:r>
            <a:r>
              <a:rPr lang="en-GB" sz="800" i="1" dirty="0" err="1"/>
              <a:t>Aff</a:t>
            </a:r>
            <a:r>
              <a:rPr lang="en-GB" sz="800" i="1" dirty="0"/>
              <a:t>. 31, 67–75 (2012); </a:t>
            </a:r>
            <a:r>
              <a:rPr lang="en-GB" sz="800" i="1" dirty="0" err="1"/>
              <a:t>Pronk</a:t>
            </a:r>
            <a:r>
              <a:rPr lang="en-GB" sz="800" i="1" dirty="0"/>
              <a:t>, N. P., et al. Ann. Intern. Med. 163,465–468 (2015); Dunbar, J. A. Diabetes prevention in Australia: 10 years results and </a:t>
            </a:r>
            <a:r>
              <a:rPr lang="pt-BR" sz="800" i="1" dirty="0"/>
              <a:t>experience. Diabetes Metab. J. 41, 160–167 (2017); </a:t>
            </a:r>
            <a:r>
              <a:rPr lang="en-GB" sz="800" i="1" dirty="0"/>
              <a:t>Machado, A. M. et al. Clin. </a:t>
            </a:r>
            <a:r>
              <a:rPr lang="en-GB" sz="800" i="1" dirty="0" err="1"/>
              <a:t>Nutr</a:t>
            </a:r>
            <a:r>
              <a:rPr lang="en-GB" sz="800" i="1" dirty="0"/>
              <a:t>. ESPEN 49, 138–153 (2022); van </a:t>
            </a:r>
            <a:r>
              <a:rPr lang="en-GB" sz="800" i="1" dirty="0" err="1"/>
              <a:t>Baak</a:t>
            </a:r>
            <a:r>
              <a:rPr lang="en-GB" sz="800" i="1" dirty="0"/>
              <a:t>, M. A. &amp; </a:t>
            </a:r>
            <a:r>
              <a:rPr lang="en-GB" sz="800" i="1" dirty="0" err="1"/>
              <a:t>Mariman</a:t>
            </a:r>
            <a:r>
              <a:rPr lang="en-GB" sz="800" i="1" dirty="0"/>
              <a:t>, E. C. M. </a:t>
            </a:r>
            <a:r>
              <a:rPr lang="sv-SE" sz="800" i="1" dirty="0"/>
              <a:t>Nat. Rev. Endocrinol. 19, 655–670 (2023).</a:t>
            </a:r>
            <a:endParaRPr lang="en-GB" sz="800" i="1" dirty="0"/>
          </a:p>
        </p:txBody>
      </p:sp>
    </p:spTree>
    <p:extLst>
      <p:ext uri="{BB962C8B-B14F-4D97-AF65-F5344CB8AC3E}">
        <p14:creationId xmlns:p14="http://schemas.microsoft.com/office/powerpoint/2010/main" val="1733878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err="1"/>
              <a:t>Implementation</a:t>
            </a:r>
            <a:r>
              <a:rPr lang="fr-FR" dirty="0"/>
              <a:t> of Prevention at </a:t>
            </a:r>
            <a:r>
              <a:rPr lang="fr-FR" dirty="0" err="1"/>
              <a:t>Individual</a:t>
            </a:r>
            <a:r>
              <a:rPr lang="fr-FR" dirty="0"/>
              <a:t> </a:t>
            </a:r>
            <a:r>
              <a:rPr lang="fr-FR" dirty="0" err="1"/>
              <a:t>level</a:t>
            </a:r>
            <a:endParaRPr lang="fr-FR" dirty="0"/>
          </a:p>
        </p:txBody>
      </p:sp>
      <p:sp>
        <p:nvSpPr>
          <p:cNvPr id="5" name="Content Placeholder 3">
            <a:extLst>
              <a:ext uri="{FF2B5EF4-FFF2-40B4-BE49-F238E27FC236}">
                <a16:creationId xmlns:a16="http://schemas.microsoft.com/office/drawing/2014/main" id="{D0D742AF-A6EB-44E9-A609-F3C393FD08D4}"/>
              </a:ext>
            </a:extLst>
          </p:cNvPr>
          <p:cNvSpPr txBox="1">
            <a:spLocks/>
          </p:cNvSpPr>
          <p:nvPr/>
        </p:nvSpPr>
        <p:spPr>
          <a:xfrm>
            <a:off x="6245290" y="2801767"/>
            <a:ext cx="3236344" cy="2831209"/>
          </a:xfrm>
          <a:prstGeom prst="rect">
            <a:avLst/>
          </a:prstGeom>
          <a:solidFill>
            <a:schemeClr val="bg1">
              <a:lumMod val="95000"/>
            </a:schemeClr>
          </a:solidFill>
          <a:ln>
            <a:solidFill>
              <a:schemeClr val="accent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C00000"/>
                </a:solidFill>
              </a:rPr>
              <a:t>Examples</a:t>
            </a:r>
          </a:p>
          <a:p>
            <a:pPr marL="342900" indent="-342900">
              <a:buClr>
                <a:srgbClr val="C00000"/>
              </a:buClr>
              <a:buFont typeface="Arial" panose="020B0604020202020204" pitchFamily="34" charset="0"/>
              <a:buChar char="•"/>
            </a:pPr>
            <a:endParaRPr lang="en-GB" dirty="0"/>
          </a:p>
          <a:p>
            <a:pPr marL="342900" indent="-342900">
              <a:buClr>
                <a:srgbClr val="C00000"/>
              </a:buClr>
              <a:buFont typeface="Arial" panose="020B0604020202020204" pitchFamily="34" charset="0"/>
              <a:buChar char="•"/>
            </a:pPr>
            <a:r>
              <a:rPr lang="en-GB" dirty="0"/>
              <a:t>Fitness tracking apps</a:t>
            </a:r>
          </a:p>
          <a:p>
            <a:pPr marL="342900" indent="-342900">
              <a:buClr>
                <a:srgbClr val="C00000"/>
              </a:buClr>
              <a:buFont typeface="Arial" panose="020B0604020202020204" pitchFamily="34" charset="0"/>
              <a:buChar char="•"/>
            </a:pPr>
            <a:r>
              <a:rPr lang="en-GB" dirty="0"/>
              <a:t>Personalized diet plans</a:t>
            </a:r>
          </a:p>
          <a:p>
            <a:pPr marL="342900" indent="-342900">
              <a:buClr>
                <a:srgbClr val="C00000"/>
              </a:buClr>
              <a:buFont typeface="Arial" panose="020B0604020202020204" pitchFamily="34" charset="0"/>
              <a:buChar char="•"/>
            </a:pPr>
            <a:r>
              <a:rPr lang="en-GB" dirty="0"/>
              <a:t>Online health programs</a:t>
            </a:r>
          </a:p>
          <a:p>
            <a:pPr marL="342900" indent="-342900">
              <a:buClr>
                <a:srgbClr val="C00000"/>
              </a:buClr>
              <a:buFont typeface="Arial" panose="020B0604020202020204" pitchFamily="34" charset="0"/>
              <a:buChar char="•"/>
            </a:pPr>
            <a:r>
              <a:rPr lang="pt-PT" dirty="0"/>
              <a:t>C</a:t>
            </a:r>
            <a:r>
              <a:rPr lang="en-GB" dirty="0" err="1"/>
              <a:t>ombined</a:t>
            </a:r>
            <a:r>
              <a:rPr lang="en-GB" dirty="0"/>
              <a:t> Lifestyle Interventions</a:t>
            </a:r>
          </a:p>
          <a:p>
            <a:endParaRPr lang="fr-FR" dirty="0"/>
          </a:p>
        </p:txBody>
      </p:sp>
      <p:sp>
        <p:nvSpPr>
          <p:cNvPr id="9" name="Content Placeholder 3">
            <a:extLst>
              <a:ext uri="{FF2B5EF4-FFF2-40B4-BE49-F238E27FC236}">
                <a16:creationId xmlns:a16="http://schemas.microsoft.com/office/drawing/2014/main" id="{F001137A-ECA9-402E-AAB4-1C5C72CD9B0C}"/>
              </a:ext>
            </a:extLst>
          </p:cNvPr>
          <p:cNvSpPr txBox="1">
            <a:spLocks/>
          </p:cNvSpPr>
          <p:nvPr/>
        </p:nvSpPr>
        <p:spPr>
          <a:xfrm>
            <a:off x="1202281" y="2801768"/>
            <a:ext cx="3513637" cy="2831209"/>
          </a:xfrm>
          <a:prstGeom prst="rect">
            <a:avLst/>
          </a:prstGeom>
          <a:solidFill>
            <a:schemeClr val="bg1">
              <a:lumMod val="95000"/>
            </a:schemeClr>
          </a:solidFill>
          <a:ln>
            <a:solidFill>
              <a:srgbClr val="C00000"/>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C00000"/>
                </a:solidFill>
              </a:rPr>
              <a:t>Approaches</a:t>
            </a:r>
            <a:endParaRPr lang="en-GB" u="sng" dirty="0"/>
          </a:p>
          <a:p>
            <a:pPr marL="342900" indent="-342900">
              <a:buClr>
                <a:srgbClr val="C00000"/>
              </a:buClr>
              <a:buFont typeface="Arial" panose="020B0604020202020204" pitchFamily="34" charset="0"/>
              <a:buChar char="•"/>
            </a:pPr>
            <a:r>
              <a:rPr lang="en-GB" dirty="0"/>
              <a:t>Health education</a:t>
            </a:r>
          </a:p>
          <a:p>
            <a:pPr marL="342900" indent="-342900">
              <a:buClr>
                <a:srgbClr val="C00000"/>
              </a:buClr>
              <a:buFont typeface="Arial" panose="020B0604020202020204" pitchFamily="34" charset="0"/>
              <a:buChar char="•"/>
            </a:pPr>
            <a:r>
              <a:rPr lang="en-GB" dirty="0"/>
              <a:t>Goal setting</a:t>
            </a:r>
          </a:p>
          <a:p>
            <a:pPr marL="342900" indent="-342900">
              <a:buClr>
                <a:srgbClr val="C00000"/>
              </a:buClr>
              <a:buFont typeface="Arial" panose="020B0604020202020204" pitchFamily="34" charset="0"/>
              <a:buChar char="•"/>
            </a:pPr>
            <a:r>
              <a:rPr lang="en-GB" dirty="0"/>
              <a:t>Self-monitoring </a:t>
            </a:r>
            <a:r>
              <a:rPr lang="en-GB"/>
              <a:t>(apps)</a:t>
            </a:r>
            <a:endParaRPr lang="en-GB" dirty="0"/>
          </a:p>
          <a:p>
            <a:pPr marL="342900" indent="-342900">
              <a:buClr>
                <a:srgbClr val="C00000"/>
              </a:buClr>
              <a:buFont typeface="Arial" panose="020B0604020202020204" pitchFamily="34" charset="0"/>
              <a:buChar char="•"/>
            </a:pPr>
            <a:r>
              <a:rPr lang="en-GB" dirty="0"/>
              <a:t>Counselling and coaching</a:t>
            </a:r>
          </a:p>
          <a:p>
            <a:pPr marL="342900" indent="-342900">
              <a:buClr>
                <a:srgbClr val="C00000"/>
              </a:buClr>
              <a:buFont typeface="Arial" panose="020B0604020202020204" pitchFamily="34" charset="0"/>
              <a:buChar char="•"/>
            </a:pPr>
            <a:r>
              <a:rPr lang="en-GB" dirty="0"/>
              <a:t>Digital health interventions</a:t>
            </a:r>
          </a:p>
          <a:p>
            <a:pPr marL="342900" indent="-342900">
              <a:buClr>
                <a:srgbClr val="C00000"/>
              </a:buClr>
              <a:buFont typeface="Arial" panose="020B0604020202020204" pitchFamily="34" charset="0"/>
              <a:buChar char="•"/>
            </a:pPr>
            <a:endParaRPr lang="en-GB" dirty="0"/>
          </a:p>
          <a:p>
            <a:pPr marL="342900" indent="-342900">
              <a:buClr>
                <a:srgbClr val="C00000"/>
              </a:buClr>
              <a:buFont typeface="Arial" panose="020B0604020202020204" pitchFamily="34" charset="0"/>
              <a:buChar char="•"/>
            </a:pPr>
            <a:endParaRPr lang="pt-PT" dirty="0"/>
          </a:p>
          <a:p>
            <a:pPr marL="342900" indent="-342900">
              <a:buClr>
                <a:srgbClr val="C00000"/>
              </a:buClr>
              <a:buFont typeface="Arial" panose="020B0604020202020204" pitchFamily="34" charset="0"/>
              <a:buChar char="•"/>
            </a:pPr>
            <a:endParaRPr lang="pt-PT" dirty="0"/>
          </a:p>
          <a:p>
            <a:pPr marL="342900" indent="-342900">
              <a:buClr>
                <a:srgbClr val="C00000"/>
              </a:buClr>
              <a:buFont typeface="Arial" panose="020B0604020202020204" pitchFamily="34" charset="0"/>
              <a:buChar char="•"/>
            </a:pPr>
            <a:endParaRPr lang="en-GB" dirty="0"/>
          </a:p>
          <a:p>
            <a:pPr marL="342900" indent="-342900">
              <a:buClr>
                <a:srgbClr val="C00000"/>
              </a:buClr>
              <a:buFont typeface="Arial" panose="020B0604020202020204" pitchFamily="34" charset="0"/>
              <a:buChar char="•"/>
            </a:pPr>
            <a:endParaRPr lang="en-GB" dirty="0"/>
          </a:p>
          <a:p>
            <a:endParaRPr lang="fr-FR" dirty="0"/>
          </a:p>
        </p:txBody>
      </p:sp>
      <p:pic>
        <p:nvPicPr>
          <p:cNvPr id="6" name="Imagem 5">
            <a:extLst>
              <a:ext uri="{FF2B5EF4-FFF2-40B4-BE49-F238E27FC236}">
                <a16:creationId xmlns:a16="http://schemas.microsoft.com/office/drawing/2014/main" id="{67E656A4-4CAA-425D-9222-26A0FBDFEE26}"/>
              </a:ext>
            </a:extLst>
          </p:cNvPr>
          <p:cNvPicPr>
            <a:picLocks noChangeAspect="1"/>
          </p:cNvPicPr>
          <p:nvPr/>
        </p:nvPicPr>
        <p:blipFill>
          <a:blip r:embed="rId2"/>
          <a:stretch>
            <a:fillRect/>
          </a:stretch>
        </p:blipFill>
        <p:spPr>
          <a:xfrm>
            <a:off x="5017011" y="2661920"/>
            <a:ext cx="1038349" cy="3266440"/>
          </a:xfrm>
          <a:prstGeom prst="rect">
            <a:avLst/>
          </a:prstGeom>
        </p:spPr>
      </p:pic>
    </p:spTree>
    <p:extLst>
      <p:ext uri="{BB962C8B-B14F-4D97-AF65-F5344CB8AC3E}">
        <p14:creationId xmlns:p14="http://schemas.microsoft.com/office/powerpoint/2010/main" val="2302857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e Conteúdo 1">
            <a:extLst>
              <a:ext uri="{FF2B5EF4-FFF2-40B4-BE49-F238E27FC236}">
                <a16:creationId xmlns:a16="http://schemas.microsoft.com/office/drawing/2014/main" id="{B5A5FFAB-779F-4150-A658-E2309D01A88A}"/>
              </a:ext>
            </a:extLst>
          </p:cNvPr>
          <p:cNvSpPr>
            <a:spLocks noGrp="1"/>
          </p:cNvSpPr>
          <p:nvPr>
            <p:ph sz="quarter" idx="10"/>
          </p:nvPr>
        </p:nvSpPr>
        <p:spPr/>
        <p:txBody>
          <a:bodyPr/>
          <a:lstStyle/>
          <a:p>
            <a:r>
              <a:rPr lang="pt-PT" dirty="0" err="1"/>
              <a:t>Heart</a:t>
            </a:r>
            <a:r>
              <a:rPr lang="pt-PT" dirty="0"/>
              <a:t> </a:t>
            </a:r>
            <a:r>
              <a:rPr lang="pt-PT" dirty="0" err="1"/>
              <a:t>of</a:t>
            </a:r>
            <a:r>
              <a:rPr lang="pt-PT" dirty="0"/>
              <a:t> New </a:t>
            </a:r>
            <a:r>
              <a:rPr lang="pt-PT" dirty="0" err="1"/>
              <a:t>Ulm</a:t>
            </a:r>
            <a:r>
              <a:rPr lang="pt-PT" dirty="0"/>
              <a:t> (HONU) </a:t>
            </a:r>
            <a:r>
              <a:rPr lang="pt-PT" dirty="0" err="1"/>
              <a:t>Interventions</a:t>
            </a:r>
            <a:endParaRPr lang="pt-PT" dirty="0"/>
          </a:p>
        </p:txBody>
      </p:sp>
      <p:sp>
        <p:nvSpPr>
          <p:cNvPr id="4" name="Marcador de Posição de Conteúdo 3">
            <a:extLst>
              <a:ext uri="{FF2B5EF4-FFF2-40B4-BE49-F238E27FC236}">
                <a16:creationId xmlns:a16="http://schemas.microsoft.com/office/drawing/2014/main" id="{0D49615E-1920-4CF2-B5D5-0F8D7C2D855D}"/>
              </a:ext>
            </a:extLst>
          </p:cNvPr>
          <p:cNvSpPr>
            <a:spLocks noGrp="1"/>
          </p:cNvSpPr>
          <p:nvPr>
            <p:ph sz="quarter" idx="12"/>
          </p:nvPr>
        </p:nvSpPr>
        <p:spPr/>
        <p:txBody>
          <a:bodyPr/>
          <a:lstStyle/>
          <a:p>
            <a:endParaRPr lang="en-GB"/>
          </a:p>
        </p:txBody>
      </p:sp>
      <p:pic>
        <p:nvPicPr>
          <p:cNvPr id="5" name="Imagem 4">
            <a:extLst>
              <a:ext uri="{FF2B5EF4-FFF2-40B4-BE49-F238E27FC236}">
                <a16:creationId xmlns:a16="http://schemas.microsoft.com/office/drawing/2014/main" id="{6604F598-4924-4C3B-A25A-A4826B62A83B}"/>
              </a:ext>
            </a:extLst>
          </p:cNvPr>
          <p:cNvPicPr>
            <a:picLocks noChangeAspect="1"/>
          </p:cNvPicPr>
          <p:nvPr/>
        </p:nvPicPr>
        <p:blipFill>
          <a:blip r:embed="rId3"/>
          <a:stretch>
            <a:fillRect/>
          </a:stretch>
        </p:blipFill>
        <p:spPr>
          <a:xfrm>
            <a:off x="804289" y="1209041"/>
            <a:ext cx="9619871" cy="5021292"/>
          </a:xfrm>
          <a:prstGeom prst="rect">
            <a:avLst/>
          </a:prstGeom>
          <a:ln>
            <a:solidFill>
              <a:schemeClr val="accent1"/>
            </a:solidFill>
          </a:ln>
        </p:spPr>
      </p:pic>
      <p:sp>
        <p:nvSpPr>
          <p:cNvPr id="6" name="CaixaDeTexto 5">
            <a:extLst>
              <a:ext uri="{FF2B5EF4-FFF2-40B4-BE49-F238E27FC236}">
                <a16:creationId xmlns:a16="http://schemas.microsoft.com/office/drawing/2014/main" id="{815C430A-9BF1-4DA4-863B-7AC0F34A3BE8}"/>
              </a:ext>
            </a:extLst>
          </p:cNvPr>
          <p:cNvSpPr txBox="1"/>
          <p:nvPr/>
        </p:nvSpPr>
        <p:spPr>
          <a:xfrm>
            <a:off x="870415" y="6230332"/>
            <a:ext cx="9680132" cy="830997"/>
          </a:xfrm>
          <a:prstGeom prst="rect">
            <a:avLst/>
          </a:prstGeom>
          <a:noFill/>
        </p:spPr>
        <p:txBody>
          <a:bodyPr wrap="square" rtlCol="0">
            <a:spAutoFit/>
          </a:bodyPr>
          <a:lstStyle/>
          <a:p>
            <a:r>
              <a:rPr lang="en-GB" sz="1000" dirty="0"/>
              <a:t>Gretchen Benson, Abbey C. Sidebottom, Arthur </a:t>
            </a:r>
            <a:r>
              <a:rPr lang="en-GB" sz="1000" dirty="0" err="1"/>
              <a:t>Sillah</a:t>
            </a:r>
            <a:r>
              <a:rPr lang="en-GB" sz="1000" dirty="0"/>
              <a:t>, David M. </a:t>
            </a:r>
            <a:r>
              <a:rPr lang="en-GB" sz="1000" dirty="0" err="1"/>
              <a:t>Vock</a:t>
            </a:r>
            <a:r>
              <a:rPr lang="en-GB" sz="1000" dirty="0"/>
              <a:t>, Marc C. </a:t>
            </a:r>
            <a:r>
              <a:rPr lang="en-GB" sz="1000" dirty="0" err="1"/>
              <a:t>Vacquier</a:t>
            </a:r>
            <a:r>
              <a:rPr lang="en-GB" sz="1000" dirty="0"/>
              <a:t>, Michael D. </a:t>
            </a:r>
            <a:r>
              <a:rPr lang="en-GB" sz="1000" dirty="0" err="1"/>
              <a:t>Miedema</a:t>
            </a:r>
            <a:r>
              <a:rPr lang="en-GB" sz="1000" dirty="0"/>
              <a:t>, Jeffrey J. </a:t>
            </a:r>
            <a:r>
              <a:rPr lang="en-GB" sz="1000" dirty="0" err="1"/>
              <a:t>VanWormer,</a:t>
            </a:r>
            <a:r>
              <a:rPr lang="en-GB" sz="1000" b="1" dirty="0" err="1"/>
              <a:t>Population</a:t>
            </a:r>
            <a:r>
              <a:rPr lang="en-GB" sz="1000" b="1" dirty="0"/>
              <a:t>-level changes in lifestyle risk factors for cardiovascular disease in the Heart of New Ulm Project, </a:t>
            </a:r>
            <a:r>
              <a:rPr lang="en-GB" sz="1000" dirty="0"/>
              <a:t>Preventive Medicine Reports 2019; Volume 13, Pages 332-340, ISSN 2211-3355, https://doi.org/10.1016/j.pmedr.2019.01.018.</a:t>
            </a:r>
          </a:p>
          <a:p>
            <a:endParaRPr lang="en-GB" dirty="0"/>
          </a:p>
        </p:txBody>
      </p:sp>
      <p:sp>
        <p:nvSpPr>
          <p:cNvPr id="7" name="CaixaDeTexto 6">
            <a:extLst>
              <a:ext uri="{FF2B5EF4-FFF2-40B4-BE49-F238E27FC236}">
                <a16:creationId xmlns:a16="http://schemas.microsoft.com/office/drawing/2014/main" id="{7F387B6E-24C1-4F1E-A142-F8A4FC1FA948}"/>
              </a:ext>
            </a:extLst>
          </p:cNvPr>
          <p:cNvSpPr txBox="1"/>
          <p:nvPr/>
        </p:nvSpPr>
        <p:spPr>
          <a:xfrm>
            <a:off x="804289" y="1209040"/>
            <a:ext cx="9746258" cy="369332"/>
          </a:xfrm>
          <a:prstGeom prst="rect">
            <a:avLst/>
          </a:prstGeom>
          <a:noFill/>
        </p:spPr>
        <p:txBody>
          <a:bodyPr wrap="square" rtlCol="0">
            <a:spAutoFit/>
          </a:bodyPr>
          <a:lstStyle/>
          <a:p>
            <a:r>
              <a:rPr lang="en-GB" dirty="0"/>
              <a:t>It focuses on transforming the community environment and individual lifestyles to reduce heart attack</a:t>
            </a:r>
          </a:p>
        </p:txBody>
      </p:sp>
    </p:spTree>
    <p:extLst>
      <p:ext uri="{BB962C8B-B14F-4D97-AF65-F5344CB8AC3E}">
        <p14:creationId xmlns:p14="http://schemas.microsoft.com/office/powerpoint/2010/main" val="3366692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9651-85DB-EB3A-D06B-E5B7C36C2467}"/>
              </a:ext>
            </a:extLst>
          </p:cNvPr>
          <p:cNvSpPr>
            <a:spLocks noGrp="1"/>
          </p:cNvSpPr>
          <p:nvPr>
            <p:ph sz="quarter" idx="10"/>
          </p:nvPr>
        </p:nvSpPr>
        <p:spPr>
          <a:xfrm>
            <a:off x="911146" y="2931277"/>
            <a:ext cx="9203133" cy="779485"/>
          </a:xfrm>
        </p:spPr>
        <p:txBody>
          <a:bodyPr/>
          <a:lstStyle/>
          <a:p>
            <a:pPr marL="342900" indent="-342900">
              <a:buClr>
                <a:srgbClr val="C00000"/>
              </a:buClr>
              <a:buFont typeface="Arial" panose="020B0604020202020204" pitchFamily="34" charset="0"/>
              <a:buChar char="•"/>
            </a:pPr>
            <a:r>
              <a:rPr lang="pt-PT" sz="2400" b="0" dirty="0" err="1">
                <a:solidFill>
                  <a:schemeClr val="tx1"/>
                </a:solidFill>
              </a:rPr>
              <a:t>Cardiometabolic</a:t>
            </a:r>
            <a:r>
              <a:rPr lang="pt-PT" sz="2400" b="0" dirty="0">
                <a:solidFill>
                  <a:schemeClr val="tx1"/>
                </a:solidFill>
              </a:rPr>
              <a:t> </a:t>
            </a:r>
            <a:r>
              <a:rPr lang="pt-PT" sz="2400" b="0" dirty="0" err="1">
                <a:solidFill>
                  <a:schemeClr val="tx1"/>
                </a:solidFill>
              </a:rPr>
              <a:t>Risk</a:t>
            </a:r>
            <a:r>
              <a:rPr lang="pt-PT" sz="2400" b="0" dirty="0">
                <a:solidFill>
                  <a:schemeClr val="tx1"/>
                </a:solidFill>
              </a:rPr>
              <a:t> </a:t>
            </a:r>
            <a:r>
              <a:rPr lang="pt-PT" sz="2400" b="0" dirty="0" err="1">
                <a:solidFill>
                  <a:schemeClr val="tx1"/>
                </a:solidFill>
              </a:rPr>
              <a:t>and</a:t>
            </a:r>
            <a:r>
              <a:rPr lang="pt-PT" sz="2400" b="0" dirty="0">
                <a:solidFill>
                  <a:schemeClr val="tx1"/>
                </a:solidFill>
              </a:rPr>
              <a:t> </a:t>
            </a:r>
            <a:r>
              <a:rPr lang="pt-PT" sz="2400" b="0" dirty="0" err="1">
                <a:solidFill>
                  <a:schemeClr val="tx1"/>
                </a:solidFill>
              </a:rPr>
              <a:t>Lifestyle</a:t>
            </a:r>
            <a:r>
              <a:rPr lang="pt-PT" sz="2400" b="0" dirty="0">
                <a:solidFill>
                  <a:schemeClr val="tx1"/>
                </a:solidFill>
              </a:rPr>
              <a:t> </a:t>
            </a:r>
            <a:r>
              <a:rPr lang="pt-PT" sz="2400" b="0" dirty="0" err="1">
                <a:solidFill>
                  <a:schemeClr val="tx1"/>
                </a:solidFill>
              </a:rPr>
              <a:t>Behaviours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Challenges</a:t>
            </a:r>
            <a:r>
              <a:rPr lang="pt-PT" sz="2400" b="0" dirty="0">
                <a:solidFill>
                  <a:schemeClr val="tx1"/>
                </a:solidFill>
              </a:rPr>
              <a:t> in </a:t>
            </a:r>
            <a:r>
              <a:rPr lang="pt-PT" sz="2400" b="0" dirty="0" err="1">
                <a:solidFill>
                  <a:schemeClr val="tx1"/>
                </a:solidFill>
              </a:rPr>
              <a:t>Prevention</a:t>
            </a:r>
            <a:r>
              <a:rPr lang="pt-PT" sz="2400" b="0" dirty="0">
                <a:solidFill>
                  <a:schemeClr val="tx1"/>
                </a:solidFill>
              </a:rPr>
              <a:t> </a:t>
            </a:r>
            <a:r>
              <a:rPr lang="pt-PT" sz="2400" b="0" dirty="0" err="1">
                <a:solidFill>
                  <a:schemeClr val="tx1"/>
                </a:solidFill>
              </a:rPr>
              <a:t>Implementation</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a:t>
            </a:r>
            <a:r>
              <a:rPr lang="pt-PT" sz="2400" b="0" dirty="0" err="1">
                <a:solidFill>
                  <a:schemeClr val="tx1"/>
                </a:solidFill>
              </a:rPr>
              <a:t>Populational</a:t>
            </a:r>
            <a:r>
              <a:rPr lang="pt-PT" sz="2400" b="0" dirty="0">
                <a:solidFill>
                  <a:schemeClr val="tx1"/>
                </a:solidFill>
              </a:rPr>
              <a:t>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b="0" dirty="0" err="1">
                <a:solidFill>
                  <a:schemeClr val="tx1"/>
                </a:solidFill>
              </a:rPr>
              <a:t>Implementation</a:t>
            </a:r>
            <a:r>
              <a:rPr lang="pt-PT" sz="2400" b="0" dirty="0">
                <a:solidFill>
                  <a:schemeClr val="tx1"/>
                </a:solidFill>
              </a:rPr>
              <a:t> </a:t>
            </a:r>
            <a:r>
              <a:rPr lang="pt-PT" sz="2400" b="0" dirty="0" err="1">
                <a:solidFill>
                  <a:schemeClr val="tx1"/>
                </a:solidFill>
              </a:rPr>
              <a:t>of</a:t>
            </a:r>
            <a:r>
              <a:rPr lang="pt-PT" sz="2400" b="0" dirty="0">
                <a:solidFill>
                  <a:schemeClr val="tx1"/>
                </a:solidFill>
              </a:rPr>
              <a:t> </a:t>
            </a:r>
            <a:r>
              <a:rPr lang="pt-PT" sz="2400" b="0" dirty="0" err="1">
                <a:solidFill>
                  <a:schemeClr val="tx1"/>
                </a:solidFill>
              </a:rPr>
              <a:t>Preventive</a:t>
            </a:r>
            <a:r>
              <a:rPr lang="pt-PT" sz="2400" b="0" dirty="0">
                <a:solidFill>
                  <a:schemeClr val="tx1"/>
                </a:solidFill>
              </a:rPr>
              <a:t> </a:t>
            </a:r>
            <a:r>
              <a:rPr lang="pt-PT" sz="2400" b="0" dirty="0" err="1">
                <a:solidFill>
                  <a:schemeClr val="tx1"/>
                </a:solidFill>
              </a:rPr>
              <a:t>Strategies</a:t>
            </a:r>
            <a:r>
              <a:rPr lang="pt-PT" sz="2400" b="0" dirty="0">
                <a:solidFill>
                  <a:schemeClr val="tx1"/>
                </a:solidFill>
              </a:rPr>
              <a:t> </a:t>
            </a:r>
            <a:r>
              <a:rPr lang="pt-PT" sz="2400" b="0" dirty="0" err="1">
                <a:solidFill>
                  <a:schemeClr val="tx1"/>
                </a:solidFill>
              </a:rPr>
              <a:t>at</a:t>
            </a:r>
            <a:r>
              <a:rPr lang="pt-PT" sz="2400" b="0" dirty="0">
                <a:solidFill>
                  <a:schemeClr val="tx1"/>
                </a:solidFill>
              </a:rPr>
              <a:t> Individual </a:t>
            </a:r>
            <a:r>
              <a:rPr lang="pt-PT" sz="2400" b="0" dirty="0" err="1">
                <a:solidFill>
                  <a:schemeClr val="tx1"/>
                </a:solidFill>
              </a:rPr>
              <a:t>level</a:t>
            </a:r>
            <a:endParaRPr lang="pt-PT" sz="2400" b="0" dirty="0">
              <a:solidFill>
                <a:schemeClr val="tx1"/>
              </a:solidFill>
            </a:endParaRPr>
          </a:p>
          <a:p>
            <a:pPr marL="342900" indent="-342900">
              <a:buClr>
                <a:srgbClr val="C00000"/>
              </a:buClr>
              <a:buFont typeface="Arial" panose="020B0604020202020204" pitchFamily="34" charset="0"/>
              <a:buChar char="•"/>
            </a:pPr>
            <a:r>
              <a:rPr lang="pt-PT" sz="2400" dirty="0">
                <a:solidFill>
                  <a:srgbClr val="C00000"/>
                </a:solidFill>
              </a:rPr>
              <a:t>Future </a:t>
            </a:r>
            <a:r>
              <a:rPr lang="pt-PT" sz="2400" dirty="0" err="1">
                <a:solidFill>
                  <a:srgbClr val="C00000"/>
                </a:solidFill>
              </a:rPr>
              <a:t>Directions</a:t>
            </a:r>
            <a:r>
              <a:rPr lang="pt-PT" sz="2400" dirty="0">
                <a:solidFill>
                  <a:srgbClr val="C00000"/>
                </a:solidFill>
              </a:rPr>
              <a:t> </a:t>
            </a:r>
            <a:r>
              <a:rPr lang="pt-PT" sz="2400" dirty="0" err="1">
                <a:solidFill>
                  <a:srgbClr val="C00000"/>
                </a:solidFill>
              </a:rPr>
              <a:t>and</a:t>
            </a:r>
            <a:r>
              <a:rPr lang="pt-PT" sz="2400" dirty="0">
                <a:solidFill>
                  <a:srgbClr val="C00000"/>
                </a:solidFill>
              </a:rPr>
              <a:t> </a:t>
            </a:r>
            <a:r>
              <a:rPr lang="pt-PT" sz="2400" dirty="0" err="1">
                <a:solidFill>
                  <a:srgbClr val="C00000"/>
                </a:solidFill>
              </a:rPr>
              <a:t>Key</a:t>
            </a:r>
            <a:r>
              <a:rPr lang="pt-PT" sz="2400" dirty="0">
                <a:solidFill>
                  <a:srgbClr val="C00000"/>
                </a:solidFill>
              </a:rPr>
              <a:t> </a:t>
            </a:r>
            <a:r>
              <a:rPr lang="pt-PT" sz="2400" dirty="0" err="1">
                <a:solidFill>
                  <a:srgbClr val="C00000"/>
                </a:solidFill>
              </a:rPr>
              <a:t>Messages</a:t>
            </a:r>
            <a:endParaRPr lang="pt-PT" sz="2400" dirty="0">
              <a:solidFill>
                <a:srgbClr val="C00000"/>
              </a:solidFill>
            </a:endParaRPr>
          </a:p>
          <a:p>
            <a:pPr marL="342900" indent="-342900">
              <a:buClr>
                <a:srgbClr val="C00000"/>
              </a:buClr>
              <a:buFont typeface="Arial" panose="020B0604020202020204" pitchFamily="34" charset="0"/>
              <a:buChar char="•"/>
            </a:pPr>
            <a:endParaRPr lang="pt-PT" sz="2400" dirty="0">
              <a:solidFill>
                <a:srgbClr val="C00000"/>
              </a:solidFill>
            </a:endParaRPr>
          </a:p>
          <a:p>
            <a:endParaRPr lang="fr-FR" dirty="0"/>
          </a:p>
        </p:txBody>
      </p:sp>
    </p:spTree>
    <p:extLst>
      <p:ext uri="{BB962C8B-B14F-4D97-AF65-F5344CB8AC3E}">
        <p14:creationId xmlns:p14="http://schemas.microsoft.com/office/powerpoint/2010/main" val="1737553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a:t>Future Directions</a:t>
            </a:r>
          </a:p>
        </p:txBody>
      </p:sp>
      <p:sp>
        <p:nvSpPr>
          <p:cNvPr id="3" name="Content Placeholder 2">
            <a:extLst>
              <a:ext uri="{FF2B5EF4-FFF2-40B4-BE49-F238E27FC236}">
                <a16:creationId xmlns:a16="http://schemas.microsoft.com/office/drawing/2014/main" id="{28A3F288-7CE4-282E-3F68-98594D989135}"/>
              </a:ext>
            </a:extLst>
          </p:cNvPr>
          <p:cNvSpPr>
            <a:spLocks noGrp="1"/>
          </p:cNvSpPr>
          <p:nvPr>
            <p:ph sz="quarter" idx="11"/>
          </p:nvPr>
        </p:nvSpPr>
        <p:spPr/>
        <p:txBody>
          <a:bodyPr/>
          <a:lstStyle/>
          <a:p>
            <a:r>
              <a:rPr lang="en-GB" b="1" dirty="0"/>
              <a:t>Improving Global Prevention</a:t>
            </a:r>
          </a:p>
          <a:p>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1294768" y="2386361"/>
            <a:ext cx="3767886" cy="3244336"/>
          </a:xfrm>
          <a:solidFill>
            <a:schemeClr val="bg1">
              <a:lumMod val="95000"/>
            </a:schemeClr>
          </a:solidFill>
          <a:ln>
            <a:solidFill>
              <a:schemeClr val="accent1"/>
            </a:solidFill>
          </a:ln>
          <a:effectLst/>
        </p:spPr>
        <p:txBody>
          <a:bodyPr/>
          <a:lstStyle/>
          <a:p>
            <a:endParaRPr lang="en-GB" u="sng" dirty="0"/>
          </a:p>
          <a:p>
            <a:r>
              <a:rPr lang="en-GB" b="1" dirty="0">
                <a:solidFill>
                  <a:srgbClr val="C00000"/>
                </a:solidFill>
              </a:rPr>
              <a:t>      Key strategies</a:t>
            </a:r>
          </a:p>
          <a:p>
            <a:pPr marL="342900" indent="-342900">
              <a:buClr>
                <a:srgbClr val="C00000"/>
              </a:buClr>
              <a:buFont typeface="Arial" panose="020B0604020202020204" pitchFamily="34" charset="0"/>
              <a:buChar char="•"/>
            </a:pPr>
            <a:r>
              <a:rPr lang="en-GB" dirty="0"/>
              <a:t>Digital health technologies</a:t>
            </a:r>
          </a:p>
          <a:p>
            <a:pPr marL="342900" indent="-342900">
              <a:buClr>
                <a:srgbClr val="C00000"/>
              </a:buClr>
              <a:buFont typeface="Arial" panose="020B0604020202020204" pitchFamily="34" charset="0"/>
              <a:buChar char="•"/>
            </a:pPr>
            <a:r>
              <a:rPr lang="en-GB" dirty="0"/>
              <a:t>Community-based programs</a:t>
            </a:r>
          </a:p>
          <a:p>
            <a:pPr marL="342900" indent="-342900">
              <a:buClr>
                <a:srgbClr val="C00000"/>
              </a:buClr>
              <a:buFont typeface="Arial" panose="020B0604020202020204" pitchFamily="34" charset="0"/>
              <a:buChar char="•"/>
            </a:pPr>
            <a:r>
              <a:rPr lang="pt-PT" dirty="0"/>
              <a:t>C</a:t>
            </a:r>
            <a:r>
              <a:rPr lang="en-GB" dirty="0" err="1"/>
              <a:t>ombined</a:t>
            </a:r>
            <a:r>
              <a:rPr lang="en-GB" dirty="0"/>
              <a:t> Individual Interventions</a:t>
            </a:r>
          </a:p>
          <a:p>
            <a:pPr marL="342900" indent="-342900">
              <a:buClr>
                <a:srgbClr val="C00000"/>
              </a:buClr>
              <a:buFont typeface="Arial" panose="020B0604020202020204" pitchFamily="34" charset="0"/>
              <a:buChar char="•"/>
            </a:pPr>
            <a:r>
              <a:rPr lang="en-GB" dirty="0"/>
              <a:t>Combined Policy Interventions</a:t>
            </a:r>
          </a:p>
          <a:p>
            <a:pPr marL="342900" indent="-342900">
              <a:buClr>
                <a:srgbClr val="C00000"/>
              </a:buClr>
              <a:buFont typeface="Arial" panose="020B0604020202020204" pitchFamily="34" charset="0"/>
              <a:buChar char="•"/>
            </a:pPr>
            <a:r>
              <a:rPr lang="en-GB" dirty="0"/>
              <a:t>Cross-sector collaboration</a:t>
            </a:r>
          </a:p>
          <a:p>
            <a:endParaRPr lang="en-GB" u="sng" dirty="0"/>
          </a:p>
          <a:p>
            <a:endParaRPr lang="fr-FR" dirty="0"/>
          </a:p>
        </p:txBody>
      </p:sp>
      <p:sp>
        <p:nvSpPr>
          <p:cNvPr id="5" name="Content Placeholder 3">
            <a:extLst>
              <a:ext uri="{FF2B5EF4-FFF2-40B4-BE49-F238E27FC236}">
                <a16:creationId xmlns:a16="http://schemas.microsoft.com/office/drawing/2014/main" id="{D4130FA6-703E-4422-8E13-82FD526A33B2}"/>
              </a:ext>
            </a:extLst>
          </p:cNvPr>
          <p:cNvSpPr txBox="1">
            <a:spLocks/>
          </p:cNvSpPr>
          <p:nvPr/>
        </p:nvSpPr>
        <p:spPr>
          <a:xfrm>
            <a:off x="6538037" y="2386361"/>
            <a:ext cx="3767886" cy="3244335"/>
          </a:xfrm>
          <a:prstGeom prst="rect">
            <a:avLst/>
          </a:prstGeom>
          <a:solidFill>
            <a:schemeClr val="bg1">
              <a:lumMod val="95000"/>
            </a:schemeClr>
          </a:solidFill>
          <a:ln>
            <a:solidFill>
              <a:schemeClr val="accent1"/>
            </a:solidFill>
          </a:ln>
        </p:spPr>
        <p:txBody>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Calibri" panose="020F050202020403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Calibri" panose="020F050202020403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Calibri" panose="020F050202020403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Calibri" panose="020F050202020403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u="sng" dirty="0"/>
          </a:p>
          <a:p>
            <a:r>
              <a:rPr lang="en-GB" b="1" dirty="0">
                <a:solidFill>
                  <a:srgbClr val="C00000"/>
                </a:solidFill>
              </a:rPr>
              <a:t>     Focus on</a:t>
            </a:r>
          </a:p>
          <a:p>
            <a:pPr marL="342900" indent="-342900">
              <a:buClr>
                <a:srgbClr val="C00000"/>
              </a:buClr>
              <a:buFont typeface="Arial" panose="020B0604020202020204" pitchFamily="34" charset="0"/>
              <a:buChar char="•"/>
            </a:pPr>
            <a:r>
              <a:rPr lang="en-GB" dirty="0"/>
              <a:t>Early prevention</a:t>
            </a:r>
          </a:p>
          <a:p>
            <a:pPr marL="342900" indent="-342900">
              <a:buClr>
                <a:srgbClr val="C00000"/>
              </a:buClr>
              <a:buFont typeface="Arial" panose="020B0604020202020204" pitchFamily="34" charset="0"/>
              <a:buChar char="•"/>
            </a:pPr>
            <a:r>
              <a:rPr lang="en-GB" dirty="0"/>
              <a:t>Health equity</a:t>
            </a:r>
          </a:p>
          <a:p>
            <a:pPr marL="342900" indent="-342900">
              <a:buClr>
                <a:srgbClr val="C00000"/>
              </a:buClr>
              <a:buFont typeface="Arial" panose="020B0604020202020204" pitchFamily="34" charset="0"/>
              <a:buChar char="•"/>
            </a:pPr>
            <a:r>
              <a:rPr lang="en-GB" dirty="0"/>
              <a:t>Sustainable health systems</a:t>
            </a:r>
          </a:p>
          <a:p>
            <a:pPr marL="342900" indent="-342900">
              <a:buClr>
                <a:srgbClr val="C00000"/>
              </a:buClr>
              <a:buFont typeface="Arial" panose="020B0604020202020204" pitchFamily="34" charset="0"/>
              <a:buChar char="•"/>
            </a:pPr>
            <a:r>
              <a:rPr lang="pt-PT" dirty="0" err="1"/>
              <a:t>Quality</a:t>
            </a:r>
            <a:r>
              <a:rPr lang="pt-PT" dirty="0"/>
              <a:t> R</a:t>
            </a:r>
            <a:r>
              <a:rPr lang="en-GB" dirty="0" err="1"/>
              <a:t>esearch</a:t>
            </a:r>
            <a:r>
              <a:rPr lang="en-GB" dirty="0"/>
              <a:t> involving all determinants of CM risk </a:t>
            </a:r>
          </a:p>
          <a:p>
            <a:pPr marL="342900" indent="-342900">
              <a:buClr>
                <a:srgbClr val="C00000"/>
              </a:buClr>
              <a:buFont typeface="Arial" panose="020B0604020202020204" pitchFamily="34" charset="0"/>
              <a:buChar char="•"/>
            </a:pPr>
            <a:r>
              <a:rPr lang="pt-PT" dirty="0"/>
              <a:t>A</a:t>
            </a:r>
            <a:r>
              <a:rPr lang="en-GB" dirty="0" err="1"/>
              <a:t>dvocacy</a:t>
            </a:r>
            <a:r>
              <a:rPr lang="en-GB" dirty="0"/>
              <a:t> for prevention</a:t>
            </a:r>
          </a:p>
          <a:p>
            <a:endParaRPr lang="fr-FR" dirty="0"/>
          </a:p>
        </p:txBody>
      </p:sp>
      <p:pic>
        <p:nvPicPr>
          <p:cNvPr id="6" name="Imagem 5">
            <a:extLst>
              <a:ext uri="{FF2B5EF4-FFF2-40B4-BE49-F238E27FC236}">
                <a16:creationId xmlns:a16="http://schemas.microsoft.com/office/drawing/2014/main" id="{47EE45F8-9DD2-4CC2-BD14-9C72B83BD555}"/>
              </a:ext>
            </a:extLst>
          </p:cNvPr>
          <p:cNvPicPr>
            <a:picLocks noChangeAspect="1"/>
          </p:cNvPicPr>
          <p:nvPr/>
        </p:nvPicPr>
        <p:blipFill>
          <a:blip r:embed="rId2"/>
          <a:stretch>
            <a:fillRect/>
          </a:stretch>
        </p:blipFill>
        <p:spPr>
          <a:xfrm>
            <a:off x="5281171" y="2438400"/>
            <a:ext cx="1038349" cy="3266440"/>
          </a:xfrm>
          <a:prstGeom prst="rect">
            <a:avLst/>
          </a:prstGeom>
        </p:spPr>
      </p:pic>
    </p:spTree>
    <p:extLst>
      <p:ext uri="{BB962C8B-B14F-4D97-AF65-F5344CB8AC3E}">
        <p14:creationId xmlns:p14="http://schemas.microsoft.com/office/powerpoint/2010/main" val="2483326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e Conteúdo 1">
            <a:extLst>
              <a:ext uri="{FF2B5EF4-FFF2-40B4-BE49-F238E27FC236}">
                <a16:creationId xmlns:a16="http://schemas.microsoft.com/office/drawing/2014/main" id="{B5A5FFAB-779F-4150-A658-E2309D01A88A}"/>
              </a:ext>
            </a:extLst>
          </p:cNvPr>
          <p:cNvSpPr>
            <a:spLocks noGrp="1"/>
          </p:cNvSpPr>
          <p:nvPr>
            <p:ph sz="quarter" idx="10"/>
          </p:nvPr>
        </p:nvSpPr>
        <p:spPr/>
        <p:txBody>
          <a:bodyPr/>
          <a:lstStyle/>
          <a:p>
            <a:r>
              <a:rPr lang="pt-PT" dirty="0" err="1"/>
              <a:t>Key</a:t>
            </a:r>
            <a:r>
              <a:rPr lang="pt-PT" dirty="0"/>
              <a:t> </a:t>
            </a:r>
            <a:r>
              <a:rPr lang="pt-PT" dirty="0" err="1"/>
              <a:t>Messages</a:t>
            </a:r>
            <a:endParaRPr lang="en-GB" dirty="0"/>
          </a:p>
        </p:txBody>
      </p:sp>
      <p:sp>
        <p:nvSpPr>
          <p:cNvPr id="4" name="Marcador de Posição de Conteúdo 3">
            <a:extLst>
              <a:ext uri="{FF2B5EF4-FFF2-40B4-BE49-F238E27FC236}">
                <a16:creationId xmlns:a16="http://schemas.microsoft.com/office/drawing/2014/main" id="{0D49615E-1920-4CF2-B5D5-0F8D7C2D855D}"/>
              </a:ext>
            </a:extLst>
          </p:cNvPr>
          <p:cNvSpPr>
            <a:spLocks noGrp="1"/>
          </p:cNvSpPr>
          <p:nvPr>
            <p:ph sz="quarter" idx="12"/>
          </p:nvPr>
        </p:nvSpPr>
        <p:spPr>
          <a:xfrm>
            <a:off x="809806" y="1270341"/>
            <a:ext cx="9834274" cy="3712282"/>
          </a:xfrm>
        </p:spPr>
        <p:txBody>
          <a:bodyPr/>
          <a:lstStyle/>
          <a:p>
            <a:pPr marL="342900" indent="-342900" algn="just">
              <a:buClr>
                <a:srgbClr val="C00000"/>
              </a:buClr>
              <a:buFont typeface="Arial" panose="020B0604020202020204" pitchFamily="34" charset="0"/>
              <a:buChar char="•"/>
            </a:pPr>
            <a:r>
              <a:rPr lang="en-US" dirty="0">
                <a:solidFill>
                  <a:srgbClr val="222222"/>
                </a:solidFill>
                <a:highlight>
                  <a:srgbClr val="FFFFFF"/>
                </a:highlight>
              </a:rPr>
              <a:t>Lifestyle modification is undoubtedly a cornerstone of CMD prevention: the highest priority should be given to healthy lifestyle implementation and adherence for the general population and for high-risk individuals to reduce the burden of CMD.</a:t>
            </a:r>
          </a:p>
          <a:p>
            <a:pPr marL="342900" indent="-342900" algn="just">
              <a:buClr>
                <a:srgbClr val="C00000"/>
              </a:buClr>
              <a:buFont typeface="Arial" panose="020B0604020202020204" pitchFamily="34" charset="0"/>
              <a:buChar char="•"/>
            </a:pPr>
            <a:endParaRPr lang="en-US" dirty="0">
              <a:solidFill>
                <a:srgbClr val="222222"/>
              </a:solidFill>
              <a:highlight>
                <a:srgbClr val="FFFFFF"/>
              </a:highlight>
            </a:endParaRPr>
          </a:p>
          <a:p>
            <a:pPr marL="342900" indent="-342900" algn="just">
              <a:buClr>
                <a:srgbClr val="C00000"/>
              </a:buClr>
              <a:buFont typeface="Arial" panose="020B0604020202020204" pitchFamily="34" charset="0"/>
              <a:buChar char="•"/>
            </a:pPr>
            <a:r>
              <a:rPr lang="en-GB" dirty="0">
                <a:highlight>
                  <a:srgbClr val="FFFFFF"/>
                </a:highlight>
              </a:rPr>
              <a:t>Individual combined lifestyle behavioural changes are essential but insufficient alone; population-level policies are critical for large-scale impact; combined individual + policy approach offers the best results.</a:t>
            </a:r>
          </a:p>
          <a:p>
            <a:pPr marL="342900" indent="-342900" algn="just">
              <a:buClr>
                <a:srgbClr val="C00000"/>
              </a:buClr>
              <a:buFont typeface="Arial" panose="020B0604020202020204" pitchFamily="34" charset="0"/>
              <a:buChar char="•"/>
            </a:pPr>
            <a:endParaRPr lang="en-GB" dirty="0">
              <a:highlight>
                <a:srgbClr val="FFFFFF"/>
              </a:highlight>
            </a:endParaRPr>
          </a:p>
          <a:p>
            <a:pPr marL="342900" indent="-342900" algn="just">
              <a:buClr>
                <a:srgbClr val="C00000"/>
              </a:buClr>
              <a:buFont typeface="Arial" panose="020B0604020202020204" pitchFamily="34" charset="0"/>
              <a:buChar char="•"/>
            </a:pPr>
            <a:r>
              <a:rPr lang="en-US" dirty="0">
                <a:solidFill>
                  <a:srgbClr val="222222"/>
                </a:solidFill>
                <a:highlight>
                  <a:srgbClr val="FFFFFF"/>
                </a:highlight>
              </a:rPr>
              <a:t>Education and awareness on CMD Risk need to be increased, with centered communication and shared decision-making for motivation and commitment to effective lifestyle interventions adherence.</a:t>
            </a:r>
          </a:p>
          <a:p>
            <a:pPr marL="342900" indent="-342900" algn="just">
              <a:buClr>
                <a:srgbClr val="C00000"/>
              </a:buClr>
              <a:buFont typeface="Arial" panose="020B0604020202020204" pitchFamily="34" charset="0"/>
              <a:buChar char="•"/>
            </a:pPr>
            <a:endParaRPr lang="en-US" dirty="0">
              <a:solidFill>
                <a:srgbClr val="222222"/>
              </a:solidFill>
              <a:highlight>
                <a:srgbClr val="FFFFFF"/>
              </a:highlight>
            </a:endParaRPr>
          </a:p>
          <a:p>
            <a:pPr marL="342900" indent="-342900" algn="just">
              <a:buClr>
                <a:srgbClr val="C00000"/>
              </a:buClr>
              <a:buFont typeface="Arial" panose="020B0604020202020204" pitchFamily="34" charset="0"/>
              <a:buChar char="•"/>
            </a:pPr>
            <a:r>
              <a:rPr lang="en-US" dirty="0">
                <a:solidFill>
                  <a:srgbClr val="222222"/>
                </a:solidFill>
                <a:highlight>
                  <a:srgbClr val="FFFFFF"/>
                </a:highlight>
              </a:rPr>
              <a:t>Multi and transdisciplinary involvement of all the actors in prevention is needed: physicians, other healthcare professionals, politicians, pharmacists, teachers, researchers, media experts, marketing professionals…</a:t>
            </a:r>
          </a:p>
          <a:p>
            <a:pPr>
              <a:buClr>
                <a:srgbClr val="C00000"/>
              </a:buClr>
            </a:pPr>
            <a:endParaRPr lang="en-US" dirty="0">
              <a:solidFill>
                <a:srgbClr val="222222"/>
              </a:solidFill>
              <a:highlight>
                <a:srgbClr val="FFFFFF"/>
              </a:highlight>
            </a:endParaRPr>
          </a:p>
          <a:p>
            <a:endParaRPr lang="en-GB" dirty="0">
              <a:highlight>
                <a:srgbClr val="FFFFFF"/>
              </a:highlight>
            </a:endParaRPr>
          </a:p>
          <a:p>
            <a:pPr marL="342900" indent="-342900">
              <a:buClr>
                <a:srgbClr val="C00000"/>
              </a:buClr>
              <a:buFont typeface="Arial" panose="020B0604020202020204" pitchFamily="34" charset="0"/>
              <a:buChar char="•"/>
            </a:pPr>
            <a:endParaRPr lang="en-US" dirty="0">
              <a:solidFill>
                <a:srgbClr val="222222"/>
              </a:solidFill>
              <a:highlight>
                <a:srgbClr val="FFFFFF"/>
              </a:highlight>
            </a:endParaRPr>
          </a:p>
          <a:p>
            <a:endParaRPr lang="en-GB" dirty="0"/>
          </a:p>
        </p:txBody>
      </p:sp>
    </p:spTree>
    <p:extLst>
      <p:ext uri="{BB962C8B-B14F-4D97-AF65-F5344CB8AC3E}">
        <p14:creationId xmlns:p14="http://schemas.microsoft.com/office/powerpoint/2010/main" val="1963599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e Conteúdo 1">
            <a:extLst>
              <a:ext uri="{FF2B5EF4-FFF2-40B4-BE49-F238E27FC236}">
                <a16:creationId xmlns:a16="http://schemas.microsoft.com/office/drawing/2014/main" id="{60575482-7370-4B45-9BCD-1A5D62707832}"/>
              </a:ext>
            </a:extLst>
          </p:cNvPr>
          <p:cNvSpPr>
            <a:spLocks noGrp="1"/>
          </p:cNvSpPr>
          <p:nvPr>
            <p:ph sz="quarter" idx="10"/>
          </p:nvPr>
        </p:nvSpPr>
        <p:spPr/>
        <p:txBody>
          <a:bodyPr/>
          <a:lstStyle/>
          <a:p>
            <a:pPr algn="ctr"/>
            <a:r>
              <a:rPr lang="en-GB" sz="2000" i="1" dirty="0"/>
              <a:t>Prevention through healthy lifestyles is one of the most powerful tools for improving global health, including CMD.</a:t>
            </a:r>
          </a:p>
          <a:p>
            <a:endParaRPr lang="en-GB" dirty="0"/>
          </a:p>
        </p:txBody>
      </p:sp>
      <p:sp>
        <p:nvSpPr>
          <p:cNvPr id="3" name="Marcador de Posição de Conteúdo 2">
            <a:extLst>
              <a:ext uri="{FF2B5EF4-FFF2-40B4-BE49-F238E27FC236}">
                <a16:creationId xmlns:a16="http://schemas.microsoft.com/office/drawing/2014/main" id="{66A7AF4C-F67C-4B12-AA87-3BD0679A57AB}"/>
              </a:ext>
            </a:extLst>
          </p:cNvPr>
          <p:cNvSpPr>
            <a:spLocks noGrp="1"/>
          </p:cNvSpPr>
          <p:nvPr>
            <p:ph sz="quarter" idx="11"/>
          </p:nvPr>
        </p:nvSpPr>
        <p:spPr/>
        <p:txBody>
          <a:bodyPr/>
          <a:lstStyle/>
          <a:p>
            <a:endParaRPr lang="en-GB"/>
          </a:p>
        </p:txBody>
      </p:sp>
      <p:pic>
        <p:nvPicPr>
          <p:cNvPr id="5" name="Imagem 4">
            <a:extLst>
              <a:ext uri="{FF2B5EF4-FFF2-40B4-BE49-F238E27FC236}">
                <a16:creationId xmlns:a16="http://schemas.microsoft.com/office/drawing/2014/main" id="{DAAF5705-FB4E-4AAF-AC86-BE8420587A7F}"/>
              </a:ext>
            </a:extLst>
          </p:cNvPr>
          <p:cNvPicPr>
            <a:picLocks noChangeAspect="1"/>
          </p:cNvPicPr>
          <p:nvPr/>
        </p:nvPicPr>
        <p:blipFill>
          <a:blip r:embed="rId3"/>
          <a:stretch>
            <a:fillRect/>
          </a:stretch>
        </p:blipFill>
        <p:spPr>
          <a:xfrm>
            <a:off x="1035827" y="1242258"/>
            <a:ext cx="9020613" cy="1815139"/>
          </a:xfrm>
          <a:prstGeom prst="rect">
            <a:avLst/>
          </a:prstGeom>
        </p:spPr>
      </p:pic>
      <p:pic>
        <p:nvPicPr>
          <p:cNvPr id="6" name="Imagem 5">
            <a:extLst>
              <a:ext uri="{FF2B5EF4-FFF2-40B4-BE49-F238E27FC236}">
                <a16:creationId xmlns:a16="http://schemas.microsoft.com/office/drawing/2014/main" id="{DB1DD3E6-8A58-4E70-A67D-2547DA114870}"/>
              </a:ext>
            </a:extLst>
          </p:cNvPr>
          <p:cNvPicPr>
            <a:picLocks noChangeAspect="1"/>
          </p:cNvPicPr>
          <p:nvPr/>
        </p:nvPicPr>
        <p:blipFill>
          <a:blip r:embed="rId4"/>
          <a:stretch>
            <a:fillRect/>
          </a:stretch>
        </p:blipFill>
        <p:spPr>
          <a:xfrm>
            <a:off x="1010894" y="3207291"/>
            <a:ext cx="9070481" cy="3225673"/>
          </a:xfrm>
          <a:prstGeom prst="rect">
            <a:avLst/>
          </a:prstGeom>
          <a:effectLst>
            <a:outerShdw blurRad="266700" sx="102000" sy="102000" algn="ctr" rotWithShape="0">
              <a:prstClr val="black">
                <a:alpha val="29000"/>
              </a:prstClr>
            </a:outerShdw>
          </a:effectLst>
        </p:spPr>
      </p:pic>
    </p:spTree>
    <p:extLst>
      <p:ext uri="{BB962C8B-B14F-4D97-AF65-F5344CB8AC3E}">
        <p14:creationId xmlns:p14="http://schemas.microsoft.com/office/powerpoint/2010/main" val="60495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en-GB" dirty="0"/>
              <a:t>    Why Does Lifestyle Matter in CMD?</a:t>
            </a:r>
          </a:p>
          <a:p>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p:txBody>
          <a:bodyPr/>
          <a:lstStyle/>
          <a:p>
            <a:endParaRPr lang="fr-FR"/>
          </a:p>
        </p:txBody>
      </p:sp>
      <p:pic>
        <p:nvPicPr>
          <p:cNvPr id="5" name="Imagem 4">
            <a:extLst>
              <a:ext uri="{FF2B5EF4-FFF2-40B4-BE49-F238E27FC236}">
                <a16:creationId xmlns:a16="http://schemas.microsoft.com/office/drawing/2014/main" id="{94521AD8-4942-4030-94B5-580A46FEDE60}"/>
              </a:ext>
            </a:extLst>
          </p:cNvPr>
          <p:cNvPicPr>
            <a:picLocks noChangeAspect="1"/>
          </p:cNvPicPr>
          <p:nvPr/>
        </p:nvPicPr>
        <p:blipFill>
          <a:blip r:embed="rId3"/>
          <a:stretch>
            <a:fillRect/>
          </a:stretch>
        </p:blipFill>
        <p:spPr>
          <a:xfrm>
            <a:off x="1504550" y="1828059"/>
            <a:ext cx="8478021" cy="4509441"/>
          </a:xfrm>
          <a:prstGeom prst="rect">
            <a:avLst/>
          </a:prstGeom>
        </p:spPr>
      </p:pic>
      <p:sp>
        <p:nvSpPr>
          <p:cNvPr id="6" name="Retângulo 5">
            <a:extLst>
              <a:ext uri="{FF2B5EF4-FFF2-40B4-BE49-F238E27FC236}">
                <a16:creationId xmlns:a16="http://schemas.microsoft.com/office/drawing/2014/main" id="{7C43C87C-E287-4456-826B-1891CFF159E4}"/>
              </a:ext>
            </a:extLst>
          </p:cNvPr>
          <p:cNvSpPr/>
          <p:nvPr/>
        </p:nvSpPr>
        <p:spPr>
          <a:xfrm>
            <a:off x="1647346" y="1828059"/>
            <a:ext cx="8192428" cy="1477328"/>
          </a:xfrm>
          <a:prstGeom prst="rect">
            <a:avLst/>
          </a:prstGeom>
        </p:spPr>
        <p:txBody>
          <a:bodyPr wrap="square">
            <a:spAutoFit/>
          </a:bodyPr>
          <a:lstStyle/>
          <a:p>
            <a:r>
              <a:rPr lang="en-GB" b="1" dirty="0"/>
              <a:t>Reduce CMD Risk</a:t>
            </a:r>
          </a:p>
          <a:p>
            <a:r>
              <a:rPr lang="en-GB" b="1" dirty="0"/>
              <a:t>                 Improve quality of life</a:t>
            </a:r>
          </a:p>
          <a:p>
            <a:r>
              <a:rPr lang="en-GB" b="1" dirty="0"/>
              <a:t>                                          Reduce healthcare costs</a:t>
            </a:r>
          </a:p>
          <a:p>
            <a:r>
              <a:rPr lang="en-GB" b="1" dirty="0"/>
              <a:t>                                                                   Increase life expectancy</a:t>
            </a:r>
          </a:p>
          <a:p>
            <a:r>
              <a:rPr lang="en-GB" b="1" dirty="0"/>
              <a:t>                                                                                                   Promote mental well-being</a:t>
            </a:r>
          </a:p>
        </p:txBody>
      </p:sp>
    </p:spTree>
    <p:extLst>
      <p:ext uri="{BB962C8B-B14F-4D97-AF65-F5344CB8AC3E}">
        <p14:creationId xmlns:p14="http://schemas.microsoft.com/office/powerpoint/2010/main" val="1424806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7DA263FC-51D5-4C00-B9A0-827D83D4C79C}"/>
              </a:ext>
            </a:extLst>
          </p:cNvPr>
          <p:cNvSpPr>
            <a:spLocks noGrp="1"/>
          </p:cNvSpPr>
          <p:nvPr>
            <p:ph type="body" sz="quarter" idx="10"/>
          </p:nvPr>
        </p:nvSpPr>
        <p:spPr>
          <a:xfrm>
            <a:off x="1648569" y="917604"/>
            <a:ext cx="9607975" cy="576064"/>
          </a:xfrm>
        </p:spPr>
        <p:txBody>
          <a:bodyPr/>
          <a:lstStyle/>
          <a:p>
            <a:r>
              <a:rPr lang="en-GB" u="sng" dirty="0"/>
              <a:t>Lifestyle Behaviour</a:t>
            </a:r>
            <a:r>
              <a:rPr lang="en-GB" dirty="0"/>
              <a:t>      Modifiable Risk Factors</a:t>
            </a:r>
          </a:p>
          <a:p>
            <a:endParaRPr lang="en-GB" dirty="0"/>
          </a:p>
        </p:txBody>
      </p:sp>
      <p:sp>
        <p:nvSpPr>
          <p:cNvPr id="6" name="CaixaDeTexto 5">
            <a:extLst>
              <a:ext uri="{FF2B5EF4-FFF2-40B4-BE49-F238E27FC236}">
                <a16:creationId xmlns:a16="http://schemas.microsoft.com/office/drawing/2014/main" id="{99124F9A-7654-471D-92F3-52BB573E95FE}"/>
              </a:ext>
            </a:extLst>
          </p:cNvPr>
          <p:cNvSpPr txBox="1"/>
          <p:nvPr/>
        </p:nvSpPr>
        <p:spPr>
          <a:xfrm>
            <a:off x="1305463" y="1592724"/>
            <a:ext cx="10294189" cy="1754326"/>
          </a:xfrm>
          <a:prstGeom prst="rect">
            <a:avLst/>
          </a:prstGeom>
          <a:noFill/>
        </p:spPr>
        <p:txBody>
          <a:bodyPr wrap="square" rtlCol="0">
            <a:spAutoFit/>
          </a:bodyPr>
          <a:lstStyle/>
          <a:p>
            <a:pPr>
              <a:lnSpc>
                <a:spcPct val="150000"/>
              </a:lnSpc>
            </a:pPr>
            <a:r>
              <a:rPr lang="en-GB" sz="2000" dirty="0"/>
              <a:t>Society has changed: higher incomes, urbanization, technological advances, mass media, marketing, goods and services global trade, have promoted ultra-processed food diets, physical inactivity, sedentary behaviour, poor sleep and chronic stress. </a:t>
            </a:r>
          </a:p>
          <a:p>
            <a:endParaRPr lang="en-GB" dirty="0"/>
          </a:p>
        </p:txBody>
      </p:sp>
      <p:pic>
        <p:nvPicPr>
          <p:cNvPr id="10" name="Imagem 9">
            <a:extLst>
              <a:ext uri="{FF2B5EF4-FFF2-40B4-BE49-F238E27FC236}">
                <a16:creationId xmlns:a16="http://schemas.microsoft.com/office/drawing/2014/main" id="{849BAB9C-C910-4ADD-9314-D5D33724774F}"/>
              </a:ext>
            </a:extLst>
          </p:cNvPr>
          <p:cNvPicPr>
            <a:picLocks noChangeAspect="1"/>
          </p:cNvPicPr>
          <p:nvPr/>
        </p:nvPicPr>
        <p:blipFill>
          <a:blip r:embed="rId3"/>
          <a:stretch>
            <a:fillRect/>
          </a:stretch>
        </p:blipFill>
        <p:spPr>
          <a:xfrm>
            <a:off x="1305463" y="3347050"/>
            <a:ext cx="10294189" cy="2960008"/>
          </a:xfrm>
          <a:prstGeom prst="rect">
            <a:avLst/>
          </a:prstGeom>
          <a:effectLst>
            <a:outerShdw blurRad="63500" sx="102000" sy="102000" algn="ctr" rotWithShape="0">
              <a:prstClr val="black">
                <a:alpha val="40000"/>
              </a:prstClr>
            </a:outerShdw>
          </a:effectLst>
        </p:spPr>
      </p:pic>
      <p:sp>
        <p:nvSpPr>
          <p:cNvPr id="3" name="Seta: Para a Direita 2">
            <a:extLst>
              <a:ext uri="{FF2B5EF4-FFF2-40B4-BE49-F238E27FC236}">
                <a16:creationId xmlns:a16="http://schemas.microsoft.com/office/drawing/2014/main" id="{56E1C7F8-67CE-4DFF-A5BB-D690C10ACD1E}"/>
              </a:ext>
            </a:extLst>
          </p:cNvPr>
          <p:cNvSpPr/>
          <p:nvPr/>
        </p:nvSpPr>
        <p:spPr>
          <a:xfrm>
            <a:off x="5564632" y="917604"/>
            <a:ext cx="53136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972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e Conteúdo 1">
            <a:extLst>
              <a:ext uri="{FF2B5EF4-FFF2-40B4-BE49-F238E27FC236}">
                <a16:creationId xmlns:a16="http://schemas.microsoft.com/office/drawing/2014/main" id="{1F6ECC2E-7B0F-4C06-A4A6-FE3D898CE7EA}"/>
              </a:ext>
            </a:extLst>
          </p:cNvPr>
          <p:cNvSpPr>
            <a:spLocks noGrp="1"/>
          </p:cNvSpPr>
          <p:nvPr>
            <p:ph sz="quarter" idx="10"/>
          </p:nvPr>
        </p:nvSpPr>
        <p:spPr/>
        <p:txBody>
          <a:bodyPr/>
          <a:lstStyle/>
          <a:p>
            <a:r>
              <a:rPr lang="pt-PT" dirty="0"/>
              <a:t>CMD </a:t>
            </a:r>
            <a:r>
              <a:rPr lang="pt-PT" dirty="0" err="1"/>
              <a:t>Risk</a:t>
            </a:r>
            <a:endParaRPr lang="en-GB" dirty="0"/>
          </a:p>
          <a:p>
            <a:r>
              <a:rPr lang="pt-PT" dirty="0"/>
              <a:t>          </a:t>
            </a:r>
            <a:r>
              <a:rPr lang="pt-PT" dirty="0" err="1"/>
              <a:t>Unhealthy</a:t>
            </a:r>
            <a:r>
              <a:rPr lang="pt-PT" dirty="0"/>
              <a:t> </a:t>
            </a:r>
            <a:r>
              <a:rPr lang="pt-PT" dirty="0" err="1"/>
              <a:t>Diet</a:t>
            </a:r>
            <a:endParaRPr lang="en-GB" dirty="0"/>
          </a:p>
        </p:txBody>
      </p:sp>
      <p:sp>
        <p:nvSpPr>
          <p:cNvPr id="4" name="Marcador de Posição de Conteúdo 3">
            <a:extLst>
              <a:ext uri="{FF2B5EF4-FFF2-40B4-BE49-F238E27FC236}">
                <a16:creationId xmlns:a16="http://schemas.microsoft.com/office/drawing/2014/main" id="{C9D3CF16-B31D-4CE8-B87F-A13BBF8BDD84}"/>
              </a:ext>
            </a:extLst>
          </p:cNvPr>
          <p:cNvSpPr>
            <a:spLocks noGrp="1"/>
          </p:cNvSpPr>
          <p:nvPr>
            <p:ph sz="quarter" idx="12"/>
          </p:nvPr>
        </p:nvSpPr>
        <p:spPr>
          <a:xfrm>
            <a:off x="919253" y="2282693"/>
            <a:ext cx="9429526" cy="3712282"/>
          </a:xfrm>
        </p:spPr>
        <p:txBody>
          <a:bodyPr/>
          <a:lstStyle/>
          <a:p>
            <a:pPr marL="342900" indent="-342900">
              <a:lnSpc>
                <a:spcPct val="100000"/>
              </a:lnSpc>
              <a:buClr>
                <a:srgbClr val="C00000"/>
              </a:buClr>
              <a:buFont typeface="Arial" panose="020B0604020202020204" pitchFamily="34" charset="0"/>
              <a:buChar char="•"/>
            </a:pPr>
            <a:r>
              <a:rPr lang="en-GB" dirty="0"/>
              <a:t>Several meta-analyses (numerous prospective cohort studies) have investigated the contribution of specific lifestyle behaviours to CMD burden, showing unhealthy diets (high sodium, saturated fat, added sugars, low consumption of fruit and vegetables) are key contributors to CMD-related premature mortality.</a:t>
            </a:r>
            <a:r>
              <a:rPr lang="en-GB" dirty="0">
                <a:highlight>
                  <a:srgbClr val="FFFF00"/>
                </a:highlight>
              </a:rPr>
              <a:t> </a:t>
            </a:r>
          </a:p>
          <a:p>
            <a:pPr marL="342900" indent="-342900">
              <a:lnSpc>
                <a:spcPct val="100000"/>
              </a:lnSpc>
              <a:buClr>
                <a:srgbClr val="C00000"/>
              </a:buClr>
              <a:buFont typeface="Arial" panose="020B0604020202020204" pitchFamily="34" charset="0"/>
              <a:buChar char="•"/>
            </a:pPr>
            <a:endParaRPr lang="en-GB" dirty="0"/>
          </a:p>
          <a:p>
            <a:pPr marL="342900" indent="-342900">
              <a:lnSpc>
                <a:spcPct val="100000"/>
              </a:lnSpc>
              <a:buClr>
                <a:srgbClr val="C00000"/>
              </a:buClr>
              <a:buFont typeface="Arial" panose="020B0604020202020204" pitchFamily="34" charset="0"/>
              <a:buChar char="•"/>
            </a:pPr>
            <a:r>
              <a:rPr lang="en-GB" dirty="0"/>
              <a:t>Unhealthy dietary factors together account for 15–35% of CVD-related deaths, and are common in both high-income and low-income countries, with &gt; 40% non-adherence to national food-based dietary guidelines. </a:t>
            </a:r>
          </a:p>
          <a:p>
            <a:endParaRPr lang="en-GB" dirty="0"/>
          </a:p>
        </p:txBody>
      </p:sp>
      <p:sp>
        <p:nvSpPr>
          <p:cNvPr id="5" name="CaixaDeTexto 4">
            <a:extLst>
              <a:ext uri="{FF2B5EF4-FFF2-40B4-BE49-F238E27FC236}">
                <a16:creationId xmlns:a16="http://schemas.microsoft.com/office/drawing/2014/main" id="{E87BB72B-0EA4-4347-AA0E-E46C15659E66}"/>
              </a:ext>
            </a:extLst>
          </p:cNvPr>
          <p:cNvSpPr txBox="1"/>
          <p:nvPr/>
        </p:nvSpPr>
        <p:spPr>
          <a:xfrm>
            <a:off x="1260659" y="5551033"/>
            <a:ext cx="9088120" cy="338554"/>
          </a:xfrm>
          <a:prstGeom prst="rect">
            <a:avLst/>
          </a:prstGeom>
          <a:noFill/>
        </p:spPr>
        <p:txBody>
          <a:bodyPr wrap="square" rtlCol="0">
            <a:spAutoFit/>
          </a:bodyPr>
          <a:lstStyle/>
          <a:p>
            <a:r>
              <a:rPr lang="en-GB" sz="800" i="1" dirty="0"/>
              <a:t>Global Burden of Disease Diet Collaboration. Lancet 393, 1958–1972 (2019); Global Burden of Disease Risk Factor Collaboration. Lancet 388, 1659–1724 (2016); </a:t>
            </a:r>
            <a:r>
              <a:rPr lang="en-GB" sz="800" i="1" dirty="0" err="1"/>
              <a:t>Chareonrungrueangchai</a:t>
            </a:r>
            <a:r>
              <a:rPr lang="en-GB" sz="800" i="1" dirty="0"/>
              <a:t>, K et al. Nutrients 12, 1088 (2020); </a:t>
            </a:r>
            <a:r>
              <a:rPr lang="en-GB" sz="800" i="1" dirty="0" err="1"/>
              <a:t>Juul</a:t>
            </a:r>
            <a:r>
              <a:rPr lang="en-GB" sz="800" i="1" dirty="0"/>
              <a:t> F, et al. Adv. </a:t>
            </a:r>
            <a:r>
              <a:rPr lang="en-GB" sz="800" i="1" dirty="0" err="1"/>
              <a:t>Nutr</a:t>
            </a:r>
            <a:r>
              <a:rPr lang="en-GB" sz="800" i="1" dirty="0"/>
              <a:t>. 12, 1673–1680 (2021); Meier T. et al. </a:t>
            </a:r>
            <a:r>
              <a:rPr lang="fr-FR" sz="800" i="1" dirty="0" err="1"/>
              <a:t>Eur</a:t>
            </a:r>
            <a:r>
              <a:rPr lang="fr-FR" sz="800" i="1" dirty="0"/>
              <a:t>. J. </a:t>
            </a:r>
            <a:r>
              <a:rPr lang="fr-FR" sz="800" i="1" dirty="0" err="1"/>
              <a:t>Epidemiol</a:t>
            </a:r>
            <a:r>
              <a:rPr lang="fr-FR" sz="800" i="1" dirty="0"/>
              <a:t>. 34, 37–55 (2019); </a:t>
            </a:r>
            <a:r>
              <a:rPr lang="en-GB" sz="800" i="1" dirty="0" err="1"/>
              <a:t>Vaduganathan</a:t>
            </a:r>
            <a:r>
              <a:rPr lang="en-GB" sz="800" i="1" dirty="0"/>
              <a:t> M. et al. J. Am. Coll. </a:t>
            </a:r>
            <a:r>
              <a:rPr lang="en-GB" sz="800" i="1" dirty="0" err="1"/>
              <a:t>Cardiol</a:t>
            </a:r>
            <a:r>
              <a:rPr lang="en-GB" sz="800" i="1" dirty="0"/>
              <a:t>. 80, 2361–2371 (2022); </a:t>
            </a:r>
            <a:r>
              <a:rPr lang="de-DE" sz="800" i="1" dirty="0"/>
              <a:t>Leme A, et al. </a:t>
            </a:r>
            <a:r>
              <a:rPr lang="en-GB" sz="800" i="1" dirty="0"/>
              <a:t>Nutrients 13, 1038 (2021).</a:t>
            </a:r>
          </a:p>
        </p:txBody>
      </p:sp>
      <p:sp>
        <p:nvSpPr>
          <p:cNvPr id="6" name="Seta: Para a Direita 5">
            <a:extLst>
              <a:ext uri="{FF2B5EF4-FFF2-40B4-BE49-F238E27FC236}">
                <a16:creationId xmlns:a16="http://schemas.microsoft.com/office/drawing/2014/main" id="{C3B0E893-097E-451D-A634-546DF7360E54}"/>
              </a:ext>
            </a:extLst>
          </p:cNvPr>
          <p:cNvSpPr/>
          <p:nvPr/>
        </p:nvSpPr>
        <p:spPr>
          <a:xfrm>
            <a:off x="1102360" y="12565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011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a:t>CMD RISK</a:t>
            </a:r>
          </a:p>
          <a:p>
            <a:r>
              <a:rPr lang="fr-FR" dirty="0"/>
              <a:t>          Physical </a:t>
            </a:r>
            <a:r>
              <a:rPr lang="fr-FR" dirty="0" err="1"/>
              <a:t>Inactivity</a:t>
            </a:r>
            <a:r>
              <a:rPr lang="fr-FR" dirty="0"/>
              <a:t> and </a:t>
            </a:r>
            <a:r>
              <a:rPr lang="fr-FR" dirty="0" err="1"/>
              <a:t>Sedentarism</a:t>
            </a:r>
            <a:endParaRPr lang="fr-FR" dirty="0"/>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958234" y="2738618"/>
            <a:ext cx="9429526" cy="3712282"/>
          </a:xfrm>
        </p:spPr>
        <p:txBody>
          <a:bodyPr/>
          <a:lstStyle/>
          <a:p>
            <a:pPr marL="342900" indent="-342900">
              <a:buClr>
                <a:srgbClr val="C00000"/>
              </a:buClr>
              <a:buFont typeface="Arial" panose="020B0604020202020204" pitchFamily="34" charset="0"/>
              <a:buChar char="•"/>
            </a:pPr>
            <a:r>
              <a:rPr lang="en-GB" dirty="0"/>
              <a:t>Sedentary behaviour is increasingly prevalent worldwide and increases CMD risk in a dose-dependent fashion. </a:t>
            </a:r>
          </a:p>
          <a:p>
            <a:pPr marL="342900" indent="-342900">
              <a:buClr>
                <a:srgbClr val="C00000"/>
              </a:buClr>
              <a:buFont typeface="Arial" panose="020B0604020202020204" pitchFamily="34" charset="0"/>
              <a:buChar char="•"/>
            </a:pPr>
            <a:endParaRPr lang="en-GB" dirty="0"/>
          </a:p>
          <a:p>
            <a:pPr marL="342900" indent="-342900">
              <a:buClr>
                <a:srgbClr val="C00000"/>
              </a:buClr>
              <a:buFont typeface="Arial" panose="020B0604020202020204" pitchFamily="34" charset="0"/>
              <a:buChar char="•"/>
            </a:pPr>
            <a:r>
              <a:rPr lang="en-GB" dirty="0"/>
              <a:t>The association between physical activity and CMD, probably nonlinear, shows the greatest relative benefits when moving from inactive state to a more active state. Physical inactivity has a major impact on the development of CMD, contributing to  estimated 6% of the CVD burden and 7% of T2DM. </a:t>
            </a:r>
          </a:p>
          <a:p>
            <a:pPr marL="342900" indent="-342900">
              <a:buClr>
                <a:srgbClr val="C00000"/>
              </a:buClr>
              <a:buFont typeface="Arial" panose="020B0604020202020204" pitchFamily="34" charset="0"/>
              <a:buChar char="•"/>
            </a:pPr>
            <a:endParaRPr lang="en-GB" dirty="0"/>
          </a:p>
          <a:p>
            <a:pPr marL="342900" indent="-342900">
              <a:buClr>
                <a:srgbClr val="C00000"/>
              </a:buClr>
              <a:buFont typeface="Arial" panose="020B0604020202020204" pitchFamily="34" charset="0"/>
              <a:buChar char="•"/>
            </a:pPr>
            <a:endParaRPr lang="en-GB" dirty="0"/>
          </a:p>
          <a:p>
            <a:endParaRPr lang="fr-FR" dirty="0"/>
          </a:p>
        </p:txBody>
      </p:sp>
      <p:sp>
        <p:nvSpPr>
          <p:cNvPr id="5" name="CaixaDeTexto 4">
            <a:extLst>
              <a:ext uri="{FF2B5EF4-FFF2-40B4-BE49-F238E27FC236}">
                <a16:creationId xmlns:a16="http://schemas.microsoft.com/office/drawing/2014/main" id="{0ECAFAF1-6DDE-4197-B6E0-15C4F60621CB}"/>
              </a:ext>
            </a:extLst>
          </p:cNvPr>
          <p:cNvSpPr txBox="1"/>
          <p:nvPr/>
        </p:nvSpPr>
        <p:spPr>
          <a:xfrm>
            <a:off x="1254760" y="5569079"/>
            <a:ext cx="10647680" cy="461665"/>
          </a:xfrm>
          <a:prstGeom prst="rect">
            <a:avLst/>
          </a:prstGeom>
          <a:noFill/>
        </p:spPr>
        <p:txBody>
          <a:bodyPr wrap="square" rtlCol="0">
            <a:spAutoFit/>
          </a:bodyPr>
          <a:lstStyle/>
          <a:p>
            <a:r>
              <a:rPr lang="en-GB" sz="800" i="1" dirty="0"/>
              <a:t>Warburton, D. E. R. &amp; Bredin, S. S. D. </a:t>
            </a:r>
            <a:r>
              <a:rPr lang="en-GB" sz="800" i="1" dirty="0" err="1"/>
              <a:t>Curr</a:t>
            </a:r>
            <a:r>
              <a:rPr lang="en-GB" sz="800" i="1" dirty="0"/>
              <a:t>. </a:t>
            </a:r>
            <a:r>
              <a:rPr lang="it-IT" sz="800" i="1" dirty="0"/>
              <a:t>Opin. Cardiol. 32, 541–556 (2017).</a:t>
            </a:r>
          </a:p>
          <a:p>
            <a:r>
              <a:rPr lang="en-GB" sz="800" i="1" dirty="0"/>
              <a:t>Blodgett, J. M. et al. Eur. Heart J. 45, 458–471 (2024).</a:t>
            </a:r>
          </a:p>
          <a:p>
            <a:r>
              <a:rPr lang="en-GB" sz="800" i="1" dirty="0" err="1"/>
              <a:t>Eijsvogels</a:t>
            </a:r>
            <a:r>
              <a:rPr lang="en-GB" sz="800" i="1" dirty="0"/>
              <a:t>, T. M., George, K. P. &amp; Thompson, P. D. Cardiovascular benefits and risks across the physical activity continuum. </a:t>
            </a:r>
            <a:r>
              <a:rPr lang="en-GB" sz="800" i="1" dirty="0" err="1"/>
              <a:t>Curr</a:t>
            </a:r>
            <a:r>
              <a:rPr lang="en-GB" sz="800" i="1" dirty="0"/>
              <a:t>. </a:t>
            </a:r>
            <a:r>
              <a:rPr lang="it-IT" sz="800" i="1" dirty="0"/>
              <a:t>Opin. Cardiol. 31, 566–571 (2016).</a:t>
            </a:r>
            <a:endParaRPr lang="en-GB" sz="800" i="1" dirty="0"/>
          </a:p>
        </p:txBody>
      </p:sp>
      <p:sp>
        <p:nvSpPr>
          <p:cNvPr id="6" name="Seta: Para a Direita 5">
            <a:extLst>
              <a:ext uri="{FF2B5EF4-FFF2-40B4-BE49-F238E27FC236}">
                <a16:creationId xmlns:a16="http://schemas.microsoft.com/office/drawing/2014/main" id="{BF1E873D-DBF8-48D1-9BA9-8B4BDB402BDB}"/>
              </a:ext>
            </a:extLst>
          </p:cNvPr>
          <p:cNvSpPr/>
          <p:nvPr/>
        </p:nvSpPr>
        <p:spPr>
          <a:xfrm>
            <a:off x="1102360" y="12565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365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a:t>CMD Risk</a:t>
            </a:r>
          </a:p>
          <a:p>
            <a:r>
              <a:rPr lang="fr-FR" dirty="0"/>
              <a:t>          </a:t>
            </a:r>
            <a:r>
              <a:rPr lang="fr-FR" dirty="0" err="1"/>
              <a:t>Sleep</a:t>
            </a:r>
            <a:r>
              <a:rPr lang="fr-FR" dirty="0"/>
              <a:t> </a:t>
            </a:r>
            <a:r>
              <a:rPr lang="fr-FR" dirty="0" err="1"/>
              <a:t>deprivation</a:t>
            </a:r>
            <a:r>
              <a:rPr lang="fr-FR" dirty="0"/>
              <a:t> and </a:t>
            </a:r>
            <a:r>
              <a:rPr lang="fr-FR" dirty="0" err="1"/>
              <a:t>Chronic</a:t>
            </a:r>
            <a:r>
              <a:rPr lang="fr-FR" dirty="0"/>
              <a:t> Stress</a:t>
            </a:r>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p:txBody>
          <a:bodyPr/>
          <a:lstStyle/>
          <a:p>
            <a:endParaRPr lang="en-GB" dirty="0"/>
          </a:p>
          <a:p>
            <a:pPr>
              <a:lnSpc>
                <a:spcPct val="150000"/>
              </a:lnSpc>
            </a:pPr>
            <a:endParaRPr lang="en-GB" dirty="0"/>
          </a:p>
          <a:p>
            <a:pPr marL="342900" indent="-342900">
              <a:lnSpc>
                <a:spcPct val="150000"/>
              </a:lnSpc>
              <a:buClr>
                <a:srgbClr val="C00000"/>
              </a:buClr>
              <a:buFont typeface="Arial" panose="020B0604020202020204" pitchFamily="34" charset="0"/>
              <a:buChar char="•"/>
            </a:pPr>
            <a:r>
              <a:rPr lang="en-GB" dirty="0"/>
              <a:t>Sleep deprivation and chronic stress, as well as other behaviours, are associated with increased CMD risk in prospective studies, although their contribution to the global burden of CMD relative to other lifestyle behaviours is uncertain.</a:t>
            </a:r>
          </a:p>
          <a:p>
            <a:endParaRPr lang="fr-FR" dirty="0"/>
          </a:p>
        </p:txBody>
      </p:sp>
      <p:sp>
        <p:nvSpPr>
          <p:cNvPr id="5" name="CaixaDeTexto 4">
            <a:extLst>
              <a:ext uri="{FF2B5EF4-FFF2-40B4-BE49-F238E27FC236}">
                <a16:creationId xmlns:a16="http://schemas.microsoft.com/office/drawing/2014/main" id="{23034238-C9A7-43A0-8123-438378D95167}"/>
              </a:ext>
            </a:extLst>
          </p:cNvPr>
          <p:cNvSpPr txBox="1"/>
          <p:nvPr/>
        </p:nvSpPr>
        <p:spPr>
          <a:xfrm>
            <a:off x="1276209" y="5201787"/>
            <a:ext cx="4358640" cy="338554"/>
          </a:xfrm>
          <a:prstGeom prst="rect">
            <a:avLst/>
          </a:prstGeom>
          <a:noFill/>
        </p:spPr>
        <p:txBody>
          <a:bodyPr wrap="square" rtlCol="0">
            <a:spAutoFit/>
          </a:bodyPr>
          <a:lstStyle/>
          <a:p>
            <a:r>
              <a:rPr lang="en-GB" sz="800" i="1" dirty="0" err="1"/>
              <a:t>Itani</a:t>
            </a:r>
            <a:r>
              <a:rPr lang="en-GB" sz="800" i="1" dirty="0"/>
              <a:t> O,. Et al.</a:t>
            </a:r>
            <a:r>
              <a:rPr lang="sv-SE" sz="800" i="1" dirty="0"/>
              <a:t> Sleep. Med. 32, 246–256 (2017).</a:t>
            </a:r>
          </a:p>
          <a:p>
            <a:r>
              <a:rPr lang="en-GB" sz="800" i="1" dirty="0" err="1"/>
              <a:t>Kivimaki</a:t>
            </a:r>
            <a:r>
              <a:rPr lang="en-GB" sz="800" i="1" dirty="0"/>
              <a:t>, M. &amp; Steptoe, A. Nat. Rev. </a:t>
            </a:r>
            <a:r>
              <a:rPr lang="en-GB" sz="800" i="1" dirty="0" err="1"/>
              <a:t>Cardiol</a:t>
            </a:r>
            <a:r>
              <a:rPr lang="en-GB" sz="800" i="1" dirty="0"/>
              <a:t>. 15, 215–229 (2018).</a:t>
            </a:r>
          </a:p>
        </p:txBody>
      </p:sp>
      <p:sp>
        <p:nvSpPr>
          <p:cNvPr id="6" name="Seta: Para a Direita 5">
            <a:extLst>
              <a:ext uri="{FF2B5EF4-FFF2-40B4-BE49-F238E27FC236}">
                <a16:creationId xmlns:a16="http://schemas.microsoft.com/office/drawing/2014/main" id="{E50170D5-4DDC-48AA-AEC6-E8DA79FF4F7A}"/>
              </a:ext>
            </a:extLst>
          </p:cNvPr>
          <p:cNvSpPr/>
          <p:nvPr/>
        </p:nvSpPr>
        <p:spPr>
          <a:xfrm>
            <a:off x="1102360" y="12565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8510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C4956B-8BA3-92EB-51BD-B282EADBD8B2}"/>
              </a:ext>
            </a:extLst>
          </p:cNvPr>
          <p:cNvSpPr>
            <a:spLocks noGrp="1"/>
          </p:cNvSpPr>
          <p:nvPr>
            <p:ph sz="quarter" idx="10"/>
          </p:nvPr>
        </p:nvSpPr>
        <p:spPr/>
        <p:txBody>
          <a:bodyPr/>
          <a:lstStyle/>
          <a:p>
            <a:r>
              <a:rPr lang="fr-FR" dirty="0"/>
              <a:t>CMD Risk</a:t>
            </a:r>
          </a:p>
          <a:p>
            <a:r>
              <a:rPr lang="fr-FR" dirty="0"/>
              <a:t>          Lifestyle </a:t>
            </a:r>
            <a:r>
              <a:rPr lang="fr-FR" dirty="0" err="1"/>
              <a:t>behaviours</a:t>
            </a:r>
            <a:r>
              <a:rPr lang="fr-FR" dirty="0"/>
              <a:t> cluster</a:t>
            </a:r>
          </a:p>
        </p:txBody>
      </p:sp>
      <p:sp>
        <p:nvSpPr>
          <p:cNvPr id="4" name="Content Placeholder 3">
            <a:extLst>
              <a:ext uri="{FF2B5EF4-FFF2-40B4-BE49-F238E27FC236}">
                <a16:creationId xmlns:a16="http://schemas.microsoft.com/office/drawing/2014/main" id="{D4CFB202-03DA-4578-A6A5-FD8D5F8697AC}"/>
              </a:ext>
            </a:extLst>
          </p:cNvPr>
          <p:cNvSpPr>
            <a:spLocks noGrp="1"/>
          </p:cNvSpPr>
          <p:nvPr>
            <p:ph sz="quarter" idx="12"/>
          </p:nvPr>
        </p:nvSpPr>
        <p:spPr>
          <a:xfrm>
            <a:off x="972373" y="2587829"/>
            <a:ext cx="9429526" cy="3712282"/>
          </a:xfrm>
        </p:spPr>
        <p:txBody>
          <a:bodyPr/>
          <a:lstStyle/>
          <a:p>
            <a:pPr marL="342900" indent="-342900" algn="just">
              <a:buClr>
                <a:srgbClr val="C00000"/>
              </a:buClr>
              <a:buFont typeface="Arial" panose="020B0604020202020204" pitchFamily="34" charset="0"/>
              <a:buChar char="•"/>
            </a:pPr>
            <a:r>
              <a:rPr lang="en-GB" dirty="0"/>
              <a:t>Each of these behaviours poses a metabolic risk, with clear interdependencies between them: unhealthy lifestyle behaviours often cluster and synergistically contribute to premature mortality, particularly in socioeconomically disadvantaged people. </a:t>
            </a:r>
          </a:p>
          <a:p>
            <a:pPr marL="342900" indent="-342900" algn="just">
              <a:buClr>
                <a:srgbClr val="C00000"/>
              </a:buClr>
              <a:buFont typeface="Arial" panose="020B0604020202020204" pitchFamily="34" charset="0"/>
              <a:buChar char="•"/>
            </a:pPr>
            <a:endParaRPr lang="en-GB" dirty="0"/>
          </a:p>
          <a:p>
            <a:pPr marL="342900" indent="-342900" algn="just">
              <a:buClr>
                <a:srgbClr val="C00000"/>
              </a:buClr>
              <a:buFont typeface="Arial" panose="020B0604020202020204" pitchFamily="34" charset="0"/>
              <a:buChar char="•"/>
            </a:pPr>
            <a:r>
              <a:rPr lang="en-GB" dirty="0"/>
              <a:t>These risks synergism highlights the importance of addressing multiple lifestyle behaviours simultaneously in interventions aimed at improving cardiometabolic health. </a:t>
            </a:r>
          </a:p>
          <a:p>
            <a:endParaRPr lang="fr-FR" dirty="0"/>
          </a:p>
        </p:txBody>
      </p:sp>
      <p:sp>
        <p:nvSpPr>
          <p:cNvPr id="5" name="CaixaDeTexto 4">
            <a:extLst>
              <a:ext uri="{FF2B5EF4-FFF2-40B4-BE49-F238E27FC236}">
                <a16:creationId xmlns:a16="http://schemas.microsoft.com/office/drawing/2014/main" id="{AEA0012A-76A7-4B17-BACD-5640978B1DFA}"/>
              </a:ext>
            </a:extLst>
          </p:cNvPr>
          <p:cNvSpPr txBox="1"/>
          <p:nvPr/>
        </p:nvSpPr>
        <p:spPr>
          <a:xfrm>
            <a:off x="1366520" y="5562600"/>
            <a:ext cx="2669320" cy="338554"/>
          </a:xfrm>
          <a:prstGeom prst="rect">
            <a:avLst/>
          </a:prstGeom>
          <a:noFill/>
        </p:spPr>
        <p:txBody>
          <a:bodyPr wrap="none" rtlCol="0">
            <a:spAutoFit/>
          </a:bodyPr>
          <a:lstStyle/>
          <a:p>
            <a:r>
              <a:rPr lang="en-GB" sz="800" i="1" dirty="0"/>
              <a:t>Ding D., et al. </a:t>
            </a:r>
            <a:r>
              <a:rPr lang="en-GB" sz="800" i="1" dirty="0" err="1"/>
              <a:t>PLoS</a:t>
            </a:r>
            <a:r>
              <a:rPr lang="en-GB" sz="800" i="1" dirty="0"/>
              <a:t> Med. 12, e1001917 (2015).</a:t>
            </a:r>
          </a:p>
          <a:p>
            <a:r>
              <a:rPr lang="en-GB" sz="800" i="1" dirty="0" err="1"/>
              <a:t>Fransen</a:t>
            </a:r>
            <a:r>
              <a:rPr lang="en-GB" sz="800" i="1" dirty="0"/>
              <a:t> H. P., et al. Eur. J. Public Health 27, 274–278 (2017).</a:t>
            </a:r>
          </a:p>
        </p:txBody>
      </p:sp>
      <p:sp>
        <p:nvSpPr>
          <p:cNvPr id="6" name="Seta: Para a Direita 5">
            <a:extLst>
              <a:ext uri="{FF2B5EF4-FFF2-40B4-BE49-F238E27FC236}">
                <a16:creationId xmlns:a16="http://schemas.microsoft.com/office/drawing/2014/main" id="{202CF101-A760-400B-AB4C-7A69B7B7100C}"/>
              </a:ext>
            </a:extLst>
          </p:cNvPr>
          <p:cNvSpPr/>
          <p:nvPr/>
        </p:nvSpPr>
        <p:spPr>
          <a:xfrm>
            <a:off x="1102360" y="12565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1101375"/>
      </p:ext>
    </p:extLst>
  </p:cSld>
  <p:clrMapOvr>
    <a:masterClrMapping/>
  </p:clrMapOvr>
</p:sld>
</file>

<file path=ppt/theme/theme1.xml><?xml version="1.0" encoding="utf-8"?>
<a:theme xmlns:a="http://schemas.openxmlformats.org/drawingml/2006/main" name="Office Theme">
  <a:themeElements>
    <a:clrScheme name="Custom 10">
      <a:dk1>
        <a:srgbClr val="000000"/>
      </a:dk1>
      <a:lt1>
        <a:srgbClr val="FFFFFF"/>
      </a:lt1>
      <a:dk2>
        <a:srgbClr val="0E2841"/>
      </a:dk2>
      <a:lt2>
        <a:srgbClr val="E8E8E8"/>
      </a:lt2>
      <a:accent1>
        <a:srgbClr val="AE1022"/>
      </a:accent1>
      <a:accent2>
        <a:srgbClr val="878787"/>
      </a:accent2>
      <a:accent3>
        <a:srgbClr val="D0D0D0"/>
      </a:accent3>
      <a:accent4>
        <a:srgbClr val="ECEEF2"/>
      </a:accent4>
      <a:accent5>
        <a:srgbClr val="FEFFFF"/>
      </a:accent5>
      <a:accent6>
        <a:srgbClr val="FEFFFF"/>
      </a:accent6>
      <a:hlink>
        <a:srgbClr val="0070C0"/>
      </a:hlink>
      <a:folHlink>
        <a:srgbClr val="0070C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1738</TotalTime>
  <Words>3243</Words>
  <Application>Microsoft Office PowerPoint</Application>
  <PresentationFormat>Ecrã Panorâmico</PresentationFormat>
  <Paragraphs>270</Paragraphs>
  <Slides>38</Slides>
  <Notes>13</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38</vt:i4>
      </vt:variant>
    </vt:vector>
  </HeadingPairs>
  <TitlesOfParts>
    <vt:vector size="42" baseType="lpstr">
      <vt:lpstr>Aptos</vt:lpstr>
      <vt:lpstr>Arial</vt:lpstr>
      <vt:lpstr>Calibri</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Yasmin Gratton</dc:creator>
  <cp:lastModifiedBy>anaabreu</cp:lastModifiedBy>
  <cp:revision>83</cp:revision>
  <dcterms:created xsi:type="dcterms:W3CDTF">2025-03-26T14:03:13Z</dcterms:created>
  <dcterms:modified xsi:type="dcterms:W3CDTF">2026-03-19T07:31:59Z</dcterms:modified>
</cp:coreProperties>
</file>