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0" r:id="rId3"/>
    <p:sldId id="259" r:id="rId4"/>
    <p:sldId id="952" r:id="rId5"/>
    <p:sldId id="959" r:id="rId6"/>
    <p:sldId id="951" r:id="rId7"/>
    <p:sldId id="937" r:id="rId8"/>
    <p:sldId id="944" r:id="rId9"/>
    <p:sldId id="953" r:id="rId10"/>
    <p:sldId id="945" r:id="rId11"/>
    <p:sldId id="947" r:id="rId12"/>
    <p:sldId id="957" r:id="rId13"/>
    <p:sldId id="955" r:id="rId14"/>
    <p:sldId id="948" r:id="rId15"/>
    <p:sldId id="935" r:id="rId16"/>
    <p:sldId id="949" r:id="rId17"/>
    <p:sldId id="958" r:id="rId18"/>
    <p:sldId id="261" r:id="rId19"/>
    <p:sldId id="950" r:id="rId20"/>
    <p:sldId id="274" r:id="rId21"/>
    <p:sldId id="93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COLLINGRIDGE" initials="SC" lastIdx="12" clrIdx="0">
    <p:extLst>
      <p:ext uri="{19B8F6BF-5375-455C-9EA6-DF929625EA0E}">
        <p15:presenceInfo xmlns:p15="http://schemas.microsoft.com/office/powerpoint/2012/main" userId="S::sally_collingridge@escardio.net::bbed4dc1-00b7-474a-8549-18dc7b873d66" providerId="AD"/>
      </p:ext>
    </p:extLst>
  </p:cmAuthor>
  <p:cmAuthor id="2" name="Laure-Emmanuelle PEYRET" initials="LP" lastIdx="7" clrIdx="1">
    <p:extLst>
      <p:ext uri="{19B8F6BF-5375-455C-9EA6-DF929625EA0E}">
        <p15:presenceInfo xmlns:p15="http://schemas.microsoft.com/office/powerpoint/2012/main" userId="S::laure-emmanuelle_peyret@escardio.net::96dd4d06-5b74-42e8-b054-0c0a8419b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787"/>
    <a:srgbClr val="AE1022"/>
    <a:srgbClr val="D0D0D0"/>
    <a:srgbClr val="D3D3D3"/>
    <a:srgbClr val="E0E0E0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299C9-E864-4F40-B147-991381571265}" v="4" dt="2026-06-15T12:55:51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3792" autoAdjust="0"/>
  </p:normalViewPr>
  <p:slideViewPr>
    <p:cSldViewPr showGuides="1">
      <p:cViewPr varScale="1">
        <p:scale>
          <a:sx n="123" d="100"/>
          <a:sy n="123" d="100"/>
        </p:scale>
        <p:origin x="45" y="111"/>
      </p:cViewPr>
      <p:guideLst>
        <p:guide orient="horz" pos="1620"/>
        <p:guide pos="2880"/>
        <p:guide pos="5524"/>
        <p:guide pos="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41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Chun Jeffrey Lau" userId="1df8fd51c01e5dc9" providerId="LiveId" clId="{8A519DC2-D702-494B-8128-8852099D1D88}"/>
    <pc:docChg chg="custSel addSld delSld modSld">
      <pc:chgData name="Man Chun Jeffrey Lau" userId="1df8fd51c01e5dc9" providerId="LiveId" clId="{8A519DC2-D702-494B-8128-8852099D1D88}" dt="2026-06-19T14:30:13.777" v="596" actId="20577"/>
      <pc:docMkLst>
        <pc:docMk/>
      </pc:docMkLst>
      <pc:sldChg chg="modSp mod">
        <pc:chgData name="Man Chun Jeffrey Lau" userId="1df8fd51c01e5dc9" providerId="LiveId" clId="{8A519DC2-D702-494B-8128-8852099D1D88}" dt="2026-06-11T04:53:00.485" v="0" actId="26606"/>
        <pc:sldMkLst>
          <pc:docMk/>
          <pc:sldMk cId="2845312146" sldId="256"/>
        </pc:sldMkLst>
        <pc:picChg chg="add mod">
          <ac:chgData name="Man Chun Jeffrey Lau" userId="1df8fd51c01e5dc9" providerId="LiveId" clId="{8A519DC2-D702-494B-8128-8852099D1D88}" dt="2026-06-11T04:53:00.485" v="0" actId="26606"/>
          <ac:picMkLst>
            <pc:docMk/>
            <pc:sldMk cId="2845312146" sldId="256"/>
            <ac:picMk id="7" creationId="{D77F07F7-FA19-AA01-7A9E-7D4E0586F65F}"/>
          </ac:picMkLst>
        </pc:picChg>
      </pc:sldChg>
      <pc:sldChg chg="modSp mod">
        <pc:chgData name="Man Chun Jeffrey Lau" userId="1df8fd51c01e5dc9" providerId="LiveId" clId="{8A519DC2-D702-494B-8128-8852099D1D88}" dt="2026-06-19T14:30:13.777" v="596" actId="20577"/>
        <pc:sldMkLst>
          <pc:docMk/>
          <pc:sldMk cId="4079759810" sldId="261"/>
        </pc:sldMkLst>
        <pc:spChg chg="mod">
          <ac:chgData name="Man Chun Jeffrey Lau" userId="1df8fd51c01e5dc9" providerId="LiveId" clId="{8A519DC2-D702-494B-8128-8852099D1D88}" dt="2026-06-19T14:30:13.777" v="596" actId="20577"/>
          <ac:spMkLst>
            <pc:docMk/>
            <pc:sldMk cId="4079759810" sldId="261"/>
            <ac:spMk id="3" creationId="{B80B21F4-859C-C014-3035-E37FF2D45500}"/>
          </ac:spMkLst>
        </pc:spChg>
      </pc:sldChg>
      <pc:sldChg chg="modSp mod">
        <pc:chgData name="Man Chun Jeffrey Lau" userId="1df8fd51c01e5dc9" providerId="LiveId" clId="{8A519DC2-D702-494B-8128-8852099D1D88}" dt="2026-06-11T05:13:27.606" v="13" actId="14100"/>
        <pc:sldMkLst>
          <pc:docMk/>
          <pc:sldMk cId="1193026076" sldId="944"/>
        </pc:sldMkLst>
        <pc:spChg chg="mod">
          <ac:chgData name="Man Chun Jeffrey Lau" userId="1df8fd51c01e5dc9" providerId="LiveId" clId="{8A519DC2-D702-494B-8128-8852099D1D88}" dt="2026-06-11T04:53:00.485" v="0" actId="26606"/>
          <ac:spMkLst>
            <pc:docMk/>
            <pc:sldMk cId="1193026076" sldId="944"/>
            <ac:spMk id="4" creationId="{2AAB8821-3AE0-B338-BA4B-457F996BF120}"/>
          </ac:spMkLst>
        </pc:spChg>
        <pc:spChg chg="mod">
          <ac:chgData name="Man Chun Jeffrey Lau" userId="1df8fd51c01e5dc9" providerId="LiveId" clId="{8A519DC2-D702-494B-8128-8852099D1D88}" dt="2026-06-11T04:53:00.485" v="0" actId="26606"/>
          <ac:spMkLst>
            <pc:docMk/>
            <pc:sldMk cId="1193026076" sldId="944"/>
            <ac:spMk id="6" creationId="{2C053208-10D5-0F0B-F3D0-20A910B188D8}"/>
          </ac:spMkLst>
        </pc:spChg>
        <pc:spChg chg="mod">
          <ac:chgData name="Man Chun Jeffrey Lau" userId="1df8fd51c01e5dc9" providerId="LiveId" clId="{8A519DC2-D702-494B-8128-8852099D1D88}" dt="2026-06-11T05:13:27.606" v="13" actId="14100"/>
          <ac:spMkLst>
            <pc:docMk/>
            <pc:sldMk cId="1193026076" sldId="944"/>
            <ac:spMk id="10" creationId="{87E8646F-1686-DB68-4772-CA6323D89EEB}"/>
          </ac:spMkLst>
        </pc:spChg>
        <pc:picChg chg="mod">
          <ac:chgData name="Man Chun Jeffrey Lau" userId="1df8fd51c01e5dc9" providerId="LiveId" clId="{8A519DC2-D702-494B-8128-8852099D1D88}" dt="2026-06-11T04:53:00.485" v="0" actId="26606"/>
          <ac:picMkLst>
            <pc:docMk/>
            <pc:sldMk cId="1193026076" sldId="944"/>
            <ac:picMk id="2050" creationId="{8448F00D-8CAF-DF29-C4F8-74ABA3C75082}"/>
          </ac:picMkLst>
        </pc:picChg>
      </pc:sldChg>
      <pc:sldChg chg="addSp modSp mod">
        <pc:chgData name="Man Chun Jeffrey Lau" userId="1df8fd51c01e5dc9" providerId="LiveId" clId="{8A519DC2-D702-494B-8128-8852099D1D88}" dt="2026-06-11T04:53:32.288" v="5" actId="20577"/>
        <pc:sldMkLst>
          <pc:docMk/>
          <pc:sldMk cId="35190392" sldId="945"/>
        </pc:sldMkLst>
        <pc:spChg chg="add mod">
          <ac:chgData name="Man Chun Jeffrey Lau" userId="1df8fd51c01e5dc9" providerId="LiveId" clId="{8A519DC2-D702-494B-8128-8852099D1D88}" dt="2026-06-11T04:53:32.288" v="5" actId="20577"/>
          <ac:spMkLst>
            <pc:docMk/>
            <pc:sldMk cId="35190392" sldId="945"/>
            <ac:spMk id="601" creationId="{00000000-0000-0000-0000-000000000000}"/>
          </ac:spMkLst>
        </pc:spChg>
        <pc:spChg chg="add">
          <ac:chgData name="Man Chun Jeffrey Lau" userId="1df8fd51c01e5dc9" providerId="LiveId" clId="{8A519DC2-D702-494B-8128-8852099D1D88}" dt="2026-06-11T04:53:00.485" v="0" actId="26606"/>
          <ac:spMkLst>
            <pc:docMk/>
            <pc:sldMk cId="35190392" sldId="945"/>
            <ac:spMk id="602" creationId="{00000000-0000-0000-0000-000000000000}"/>
          </ac:spMkLst>
        </pc:spChg>
        <pc:spChg chg="add mod">
          <ac:chgData name="Man Chun Jeffrey Lau" userId="1df8fd51c01e5dc9" providerId="LiveId" clId="{8A519DC2-D702-494B-8128-8852099D1D88}" dt="2026-06-11T04:53:18.882" v="2" actId="20577"/>
          <ac:spMkLst>
            <pc:docMk/>
            <pc:sldMk cId="35190392" sldId="945"/>
            <ac:spMk id="603" creationId="{00000000-0000-0000-0000-000000000000}"/>
          </ac:spMkLst>
        </pc:spChg>
        <pc:spChg chg="add">
          <ac:chgData name="Man Chun Jeffrey Lau" userId="1df8fd51c01e5dc9" providerId="LiveId" clId="{8A519DC2-D702-494B-8128-8852099D1D88}" dt="2026-06-11T04:53:00.485" v="0" actId="26606"/>
          <ac:spMkLst>
            <pc:docMk/>
            <pc:sldMk cId="35190392" sldId="945"/>
            <ac:spMk id="604" creationId="{00000000-0000-0000-0000-000000000000}"/>
          </ac:spMkLst>
        </pc:spChg>
        <pc:grpChg chg="add mod">
          <ac:chgData name="Man Chun Jeffrey Lau" userId="1df8fd51c01e5dc9" providerId="LiveId" clId="{8A519DC2-D702-494B-8128-8852099D1D88}" dt="2026-06-11T04:53:00.485" v="0" actId="26606"/>
          <ac:grpSpMkLst>
            <pc:docMk/>
            <pc:sldMk cId="35190392" sldId="945"/>
            <ac:grpSpMk id="2" creationId="{405B51FA-9412-761C-9D93-48757A810FC2}"/>
          </ac:grpSpMkLst>
        </pc:grpChg>
        <pc:picChg chg="mod">
          <ac:chgData name="Man Chun Jeffrey Lau" userId="1df8fd51c01e5dc9" providerId="LiveId" clId="{8A519DC2-D702-494B-8128-8852099D1D88}" dt="2026-06-11T04:53:00.485" v="0" actId="26606"/>
          <ac:picMkLst>
            <pc:docMk/>
            <pc:sldMk cId="35190392" sldId="945"/>
            <ac:picMk id="8" creationId="{D45B07A4-B75F-AC7B-4061-76E02B091AB0}"/>
          </ac:picMkLst>
        </pc:picChg>
        <pc:picChg chg="mod">
          <ac:chgData name="Man Chun Jeffrey Lau" userId="1df8fd51c01e5dc9" providerId="LiveId" clId="{8A519DC2-D702-494B-8128-8852099D1D88}" dt="2026-06-11T04:53:26.610" v="4" actId="14100"/>
          <ac:picMkLst>
            <pc:docMk/>
            <pc:sldMk cId="35190392" sldId="945"/>
            <ac:picMk id="9" creationId="{687899E5-D228-9853-488B-56F1A4F6AE08}"/>
          </ac:picMkLst>
        </pc:picChg>
      </pc:sldChg>
      <pc:sldChg chg="modSp mod">
        <pc:chgData name="Man Chun Jeffrey Lau" userId="1df8fd51c01e5dc9" providerId="LiveId" clId="{8A519DC2-D702-494B-8128-8852099D1D88}" dt="2026-06-15T13:07:39.665" v="93" actId="20577"/>
        <pc:sldMkLst>
          <pc:docMk/>
          <pc:sldMk cId="13522433" sldId="947"/>
        </pc:sldMkLst>
        <pc:spChg chg="mod">
          <ac:chgData name="Man Chun Jeffrey Lau" userId="1df8fd51c01e5dc9" providerId="LiveId" clId="{8A519DC2-D702-494B-8128-8852099D1D88}" dt="2026-06-15T13:07:39.665" v="93" actId="20577"/>
          <ac:spMkLst>
            <pc:docMk/>
            <pc:sldMk cId="13522433" sldId="947"/>
            <ac:spMk id="2" creationId="{7DB66B95-70A4-749D-7C93-526925381DFE}"/>
          </ac:spMkLst>
        </pc:spChg>
      </pc:sldChg>
      <pc:sldChg chg="modSp mod">
        <pc:chgData name="Man Chun Jeffrey Lau" userId="1df8fd51c01e5dc9" providerId="LiveId" clId="{8A519DC2-D702-494B-8128-8852099D1D88}" dt="2026-06-19T14:28:31.218" v="369" actId="20577"/>
        <pc:sldMkLst>
          <pc:docMk/>
          <pc:sldMk cId="3594493319" sldId="948"/>
        </pc:sldMkLst>
        <pc:spChg chg="mod">
          <ac:chgData name="Man Chun Jeffrey Lau" userId="1df8fd51c01e5dc9" providerId="LiveId" clId="{8A519DC2-D702-494B-8128-8852099D1D88}" dt="2026-06-11T04:55:09.564" v="9" actId="1076"/>
          <ac:spMkLst>
            <pc:docMk/>
            <pc:sldMk cId="3594493319" sldId="948"/>
            <ac:spMk id="3" creationId="{B28DE798-6A0B-157C-46BD-487D566E6209}"/>
          </ac:spMkLst>
        </pc:spChg>
        <pc:spChg chg="mod">
          <ac:chgData name="Man Chun Jeffrey Lau" userId="1df8fd51c01e5dc9" providerId="LiveId" clId="{8A519DC2-D702-494B-8128-8852099D1D88}" dt="2026-06-19T14:28:31.218" v="369" actId="20577"/>
          <ac:spMkLst>
            <pc:docMk/>
            <pc:sldMk cId="3594493319" sldId="948"/>
            <ac:spMk id="19" creationId="{148B1DF5-DCEA-C9A2-FE44-0117C5086F39}"/>
          </ac:spMkLst>
        </pc:spChg>
      </pc:sldChg>
      <pc:sldChg chg="modSp mod">
        <pc:chgData name="Man Chun Jeffrey Lau" userId="1df8fd51c01e5dc9" providerId="LiveId" clId="{8A519DC2-D702-494B-8128-8852099D1D88}" dt="2026-06-15T12:57:09.589" v="90" actId="6549"/>
        <pc:sldMkLst>
          <pc:docMk/>
          <pc:sldMk cId="807913186" sldId="949"/>
        </pc:sldMkLst>
        <pc:spChg chg="mod">
          <ac:chgData name="Man Chun Jeffrey Lau" userId="1df8fd51c01e5dc9" providerId="LiveId" clId="{8A519DC2-D702-494B-8128-8852099D1D88}" dt="2026-06-15T12:57:09.589" v="90" actId="6549"/>
          <ac:spMkLst>
            <pc:docMk/>
            <pc:sldMk cId="807913186" sldId="949"/>
            <ac:spMk id="6" creationId="{582F3F2E-F808-CB26-8BA6-297B7BB8101E}"/>
          </ac:spMkLst>
        </pc:spChg>
      </pc:sldChg>
      <pc:sldChg chg="mod modTransition modShow">
        <pc:chgData name="Man Chun Jeffrey Lau" userId="1df8fd51c01e5dc9" providerId="LiveId" clId="{8A519DC2-D702-494B-8128-8852099D1D88}" dt="2026-06-11T05:12:03.884" v="10" actId="729"/>
        <pc:sldMkLst>
          <pc:docMk/>
          <pc:sldMk cId="3416142121" sldId="952"/>
        </pc:sldMkLst>
      </pc:sldChg>
      <pc:sldChg chg="modSp mod">
        <pc:chgData name="Man Chun Jeffrey Lau" userId="1df8fd51c01e5dc9" providerId="LiveId" clId="{8A519DC2-D702-494B-8128-8852099D1D88}" dt="2026-06-19T14:27:16.068" v="122" actId="20577"/>
        <pc:sldMkLst>
          <pc:docMk/>
          <pc:sldMk cId="2683256425" sldId="955"/>
        </pc:sldMkLst>
        <pc:spChg chg="mod">
          <ac:chgData name="Man Chun Jeffrey Lau" userId="1df8fd51c01e5dc9" providerId="LiveId" clId="{8A519DC2-D702-494B-8128-8852099D1D88}" dt="2026-06-19T14:27:16.068" v="122" actId="20577"/>
          <ac:spMkLst>
            <pc:docMk/>
            <pc:sldMk cId="2683256425" sldId="955"/>
            <ac:spMk id="2" creationId="{B2A6CB12-4C5B-97A5-52DC-53B399D6966E}"/>
          </ac:spMkLst>
        </pc:spChg>
      </pc:sldChg>
      <pc:sldChg chg="modSp mod addAnim delAnim modAnim">
        <pc:chgData name="Man Chun Jeffrey Lau" userId="1df8fd51c01e5dc9" providerId="LiveId" clId="{8A519DC2-D702-494B-8128-8852099D1D88}" dt="2026-06-15T12:56:00.057" v="20"/>
        <pc:sldMkLst>
          <pc:docMk/>
          <pc:sldMk cId="330867174" sldId="957"/>
        </pc:sldMkLst>
        <pc:spChg chg="mod">
          <ac:chgData name="Man Chun Jeffrey Lau" userId="1df8fd51c01e5dc9" providerId="LiveId" clId="{8A519DC2-D702-494B-8128-8852099D1D88}" dt="2026-06-11T05:14:09.295" v="16" actId="6549"/>
          <ac:spMkLst>
            <pc:docMk/>
            <pc:sldMk cId="330867174" sldId="957"/>
            <ac:spMk id="4" creationId="{4EDC98D9-D83F-ED8D-7FEA-5D55DFAAD60D}"/>
          </ac:spMkLst>
        </pc:spChg>
      </pc:sldChg>
      <pc:sldChg chg="mod modTransition modShow">
        <pc:chgData name="Man Chun Jeffrey Lau" userId="1df8fd51c01e5dc9" providerId="LiveId" clId="{8A519DC2-D702-494B-8128-8852099D1D88}" dt="2026-06-11T05:12:03.884" v="10" actId="729"/>
        <pc:sldMkLst>
          <pc:docMk/>
          <pc:sldMk cId="3774564949" sldId="9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19/06/2026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6/16/2026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93C12-4C55-70C5-7927-87B34C932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71606-9FC6-DA18-F585-40C10AAE1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9A15E-ADC0-248B-25F2-9BD476803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24F5-180A-9BED-97EF-BC2C60460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27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99B2-5348-E849-4D0C-F747EAAB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EE520-EBA3-9648-E516-6C5AADCDE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5A506-1119-9680-D9FA-2F48EB7A2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D6FED-859C-3027-87E6-C1C986409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8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0D132-CD19-B3E6-75B7-672124870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DD014-2934-314F-8A7A-1F80503DD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BC78-F006-68BF-040E-D1C6CE784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45B01-5F7E-92BA-216C-8C1C7F2E1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00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FED1E-EC57-F735-7EFA-5987D794E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0F86B-6F57-FED0-E9D3-56A10F2FE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05C3E-31E7-56DC-DC42-B02F7391A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96078-9E99-C275-62B1-6519E5C2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2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B643-E50E-71C8-A53D-8E114A142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40ADD-8668-1206-EAED-7EBED1244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B6BB0-F92F-2046-84AA-CB02E1BE6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36D6-2E16-9E19-FE98-F6F76424F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0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5A378-17E4-FAC9-5B63-3A5D38B8D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07651-628E-2D71-54B5-DBCDC6F21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BDDF6-A8BC-E652-7AE3-29FA45772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3EBF3-F58F-00A6-F9C1-6D9A4A312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823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01ADD-127A-FC63-9130-503C20B16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C8922-4337-37F4-838A-E50A00538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455B2-BE1D-5110-6147-937D9A086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151CC-C8E7-84D4-B86D-38F63717F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38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9E5A-24B4-0029-F9C5-7D3D2610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26709-1545-C638-5C09-7C5087A8A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B782C-09FE-43FE-31DF-485C010CF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6AEDF-9109-BB6A-51E5-531BAEBAE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24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970952" y="9"/>
            <a:ext cx="3037840" cy="46481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4FEE7-CBF1-4D27-B76B-8CC99D2E8F0A}" type="datetime1">
              <a:rPr kumimoji="0" lang="en-SG" sz="3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16/6/2026</a:t>
            </a:fld>
            <a:endParaRPr kumimoji="0" lang="en-SG" sz="3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" y="8829978"/>
            <a:ext cx="3037840" cy="46481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Calibri"/>
              </a:rPr>
              <a:t>GP Marketing</a:t>
            </a:r>
          </a:p>
        </p:txBody>
      </p:sp>
    </p:spTree>
    <p:extLst>
      <p:ext uri="{BB962C8B-B14F-4D97-AF65-F5344CB8AC3E}">
        <p14:creationId xmlns:p14="http://schemas.microsoft.com/office/powerpoint/2010/main" val="69764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2" y="555526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7" y="3963547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2" y="444395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4299942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7" y="3961569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0" y="3577877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492E9-6ECE-4889-0480-C4F2070EB7A0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  <p:cxnSp>
        <p:nvCxnSpPr>
          <p:cNvPr id="5" name="Connecteur droit 22">
            <a:extLst>
              <a:ext uri="{FF2B5EF4-FFF2-40B4-BE49-F238E27FC236}">
                <a16:creationId xmlns:a16="http://schemas.microsoft.com/office/drawing/2014/main" id="{91AA91A2-DD8D-CF8B-0080-BF4C3D1738FB}"/>
              </a:ext>
            </a:extLst>
          </p:cNvPr>
          <p:cNvCxnSpPr>
            <a:cxnSpLocks/>
          </p:cNvCxnSpPr>
          <p:nvPr userDrawn="1"/>
        </p:nvCxnSpPr>
        <p:spPr>
          <a:xfrm flipV="1">
            <a:off x="-37220" y="529226"/>
            <a:ext cx="6476756" cy="26136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28">
            <a:extLst>
              <a:ext uri="{FF2B5EF4-FFF2-40B4-BE49-F238E27FC236}">
                <a16:creationId xmlns:a16="http://schemas.microsoft.com/office/drawing/2014/main" id="{C6AD76FA-F636-9949-7043-08AE84136761}"/>
              </a:ext>
            </a:extLst>
          </p:cNvPr>
          <p:cNvSpPr/>
          <p:nvPr userDrawn="1"/>
        </p:nvSpPr>
        <p:spPr>
          <a:xfrm>
            <a:off x="6430114" y="480863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915566"/>
            <a:ext cx="7632700" cy="3890434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75" y="1364165"/>
            <a:ext cx="6825854" cy="1152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176" y="2571750"/>
            <a:ext cx="6825853" cy="16430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55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910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3AE-B26B-4081-A88B-5A8A4C11E8F0}" type="datetimeFigureOut">
              <a:rPr lang="en-SG" smtClean="0"/>
              <a:pPr/>
              <a:t>16/6/2026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7378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816427"/>
            <a:ext cx="2133600" cy="273844"/>
          </a:xfrm>
          <a:prstGeom prst="rect">
            <a:avLst/>
          </a:prstGeom>
        </p:spPr>
        <p:txBody>
          <a:bodyPr/>
          <a:lstStyle/>
          <a:p>
            <a:fld id="{7E04DF57-3559-2247-9876-E09FE483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177900" y="4890681"/>
            <a:ext cx="90026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04448" y="792088"/>
            <a:ext cx="0" cy="4026585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287524" y="4890681"/>
            <a:ext cx="0" cy="252819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179512" y="4782669"/>
            <a:ext cx="216024" cy="21602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3FAE-72E1-4BCF-93BD-189E9C5D00C2}"/>
              </a:ext>
            </a:extLst>
          </p:cNvPr>
          <p:cNvSpPr/>
          <p:nvPr/>
        </p:nvSpPr>
        <p:spPr>
          <a:xfrm>
            <a:off x="8532440" y="4818673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F78404-3754-472A-9C0F-76AD61DAE7C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93630" y="121280"/>
            <a:ext cx="726370" cy="26307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52818"/>
            <a:ext cx="5238600" cy="495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914400"/>
            <a:ext cx="7886700" cy="391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lvl="0" indent="-266700"/>
            <a:r>
              <a:rPr lang="en-US"/>
              <a:t>Click to edit Master text styles</a:t>
            </a:r>
          </a:p>
          <a:p>
            <a:pPr marL="266700" lvl="1" indent="-266700"/>
            <a:r>
              <a:rPr lang="en-US"/>
              <a:t>Second level</a:t>
            </a:r>
          </a:p>
          <a:p>
            <a:pPr marL="266700" lvl="2" indent="-266700"/>
            <a:r>
              <a:rPr lang="en-US"/>
              <a:t>Third level</a:t>
            </a:r>
          </a:p>
          <a:p>
            <a:pPr marL="266700" lvl="3" indent="-266700"/>
            <a:r>
              <a:rPr lang="en-US"/>
              <a:t>Fourth level</a:t>
            </a:r>
          </a:p>
          <a:p>
            <a:pPr marL="266700" lvl="4" indent="-266700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3D3F-BB53-009A-B128-5135ED82C8FF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66" r:id="rId5"/>
    <p:sldLayoutId id="2147483671" r:id="rId6"/>
    <p:sldLayoutId id="2147483673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26670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0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531812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8096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0763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1981200" indent="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.sg/nhcs-appointmentfor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F5E0AE-FDC4-F451-3EEF-9FAA6343E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4259"/>
          <a:stretch/>
        </p:blipFill>
        <p:spPr>
          <a:xfrm>
            <a:off x="0" y="0"/>
            <a:ext cx="9144000" cy="404042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EAC423-CA87-4A97-AD0F-1B7CC1FD1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2150583"/>
            <a:ext cx="6844590" cy="369332"/>
          </a:xfrm>
        </p:spPr>
        <p:txBody>
          <a:bodyPr/>
          <a:lstStyle/>
          <a:p>
            <a:r>
              <a:rPr lang="en-US" sz="1800" b="1" dirty="0"/>
              <a:t>A Singapore Perspective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4CD9-6332-4018-80C0-8851DA2A6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0133" y="4062984"/>
            <a:ext cx="5688626" cy="28803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June 16,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3" y="909485"/>
            <a:ext cx="6768746" cy="1079399"/>
          </a:xfrm>
        </p:spPr>
        <p:txBody>
          <a:bodyPr/>
          <a:lstStyle/>
          <a:p>
            <a:r>
              <a:rPr lang="en-US" sz="3200" dirty="0"/>
              <a:t>Sustainable Healthcare Systems &amp; Carbon-Intensive Cardiology</a:t>
            </a:r>
            <a:endParaRPr lang="en-SG" sz="3200" dirty="0">
              <a:solidFill>
                <a:srgbClr val="D93A49"/>
              </a:solidFill>
            </a:endParaRPr>
          </a:p>
        </p:txBody>
      </p:sp>
      <p:sp>
        <p:nvSpPr>
          <p:cNvPr id="6" name="Subtitle 13">
            <a:extLst>
              <a:ext uri="{FF2B5EF4-FFF2-40B4-BE49-F238E27FC236}">
                <a16:creationId xmlns:a16="http://schemas.microsoft.com/office/drawing/2014/main" id="{04F8097F-37BF-9683-A757-460BE1769947}"/>
              </a:ext>
            </a:extLst>
          </p:cNvPr>
          <p:cNvSpPr>
            <a:spLocks noGrp="1"/>
          </p:cNvSpPr>
          <p:nvPr/>
        </p:nvSpPr>
        <p:spPr>
          <a:xfrm>
            <a:off x="1019846" y="2819012"/>
            <a:ext cx="5423093" cy="122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200" b="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"/>
              </a:spcBef>
            </a:pPr>
            <a:r>
              <a:rPr lang="en-US" sz="1600" b="1" kern="1200" dirty="0"/>
              <a:t>Jeffrey Lau, M.D., Ph.D., FACC, FAMS</a:t>
            </a:r>
          </a:p>
          <a:p>
            <a:pPr>
              <a:spcBef>
                <a:spcPts val="150"/>
              </a:spcBef>
            </a:pPr>
            <a:r>
              <a:rPr lang="en-US" sz="1400" kern="1200" dirty="0"/>
              <a:t>Institutional Sustainability Officer, National Heart Centre Singapore</a:t>
            </a:r>
          </a:p>
          <a:p>
            <a:pPr>
              <a:spcBef>
                <a:spcPts val="150"/>
              </a:spcBef>
            </a:pPr>
            <a:r>
              <a:rPr lang="en-US" sz="1400" kern="1200" dirty="0" err="1"/>
              <a:t>Sernior</a:t>
            </a:r>
            <a:r>
              <a:rPr lang="en-US" sz="1400" kern="1200" dirty="0"/>
              <a:t> Cardiologist, National Heart Centre Singapore</a:t>
            </a:r>
          </a:p>
          <a:p>
            <a:pPr>
              <a:spcBef>
                <a:spcPts val="150"/>
              </a:spcBef>
            </a:pPr>
            <a:r>
              <a:rPr lang="en-US" sz="1400" kern="1200" dirty="0"/>
              <a:t>Pro-</a:t>
            </a:r>
            <a:r>
              <a:rPr lang="en-US" sz="1400" kern="1200" dirty="0" err="1"/>
              <a:t>tem</a:t>
            </a:r>
            <a:r>
              <a:rPr lang="en-US" sz="1400" kern="1200" dirty="0"/>
              <a:t> Head of Department, Eastern General Hospital</a:t>
            </a:r>
            <a:endParaRPr lang="en-SG" sz="1400" kern="1200" dirty="0"/>
          </a:p>
        </p:txBody>
      </p:sp>
      <p:pic>
        <p:nvPicPr>
          <p:cNvPr id="7" name="Picture 6" descr="D:\Aida\Backup\Aida\Institution Logos\With keyline\Transparent bg\NHCS corp 2 Colour logo.png">
            <a:extLst>
              <a:ext uri="{FF2B5EF4-FFF2-40B4-BE49-F238E27FC236}">
                <a16:creationId xmlns:a16="http://schemas.microsoft.com/office/drawing/2014/main" id="{D77F07F7-FA19-AA01-7A9E-7D4E0586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076" y="2451422"/>
            <a:ext cx="1583627" cy="47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B3177-DDA5-E6CB-1F26-1C49EB737D4B}"/>
              </a:ext>
            </a:extLst>
          </p:cNvPr>
          <p:cNvSpPr txBox="1"/>
          <p:nvPr/>
        </p:nvSpPr>
        <p:spPr>
          <a:xfrm>
            <a:off x="7203234" y="3683346"/>
            <a:ext cx="1940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604020202020204" pitchFamily="34" charset="0"/>
                <a:cs typeface="Calibri" panose="020B0604020202020204" pitchFamily="34" charset="0"/>
              </a:rPr>
              <a:t>World’s Best Specialised Hospital for 7 years!</a:t>
            </a:r>
          </a:p>
        </p:txBody>
      </p:sp>
      <p:pic>
        <p:nvPicPr>
          <p:cNvPr id="9" name="Picture 8" descr="A white sign with black text  AI-generated content may be incorrect.">
            <a:extLst>
              <a:ext uri="{FF2B5EF4-FFF2-40B4-BE49-F238E27FC236}">
                <a16:creationId xmlns:a16="http://schemas.microsoft.com/office/drawing/2014/main" id="{EEAECF86-CCA1-4BFE-EA81-467CF23A2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96" y="3096356"/>
            <a:ext cx="1234639" cy="5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3EE9B-FA82-E641-374B-EBF78CE2A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561A930-CB98-5A4F-6EC4-B09E1A83CE75}"/>
              </a:ext>
            </a:extLst>
          </p:cNvPr>
          <p:cNvSpPr txBox="1">
            <a:spLocks/>
          </p:cNvSpPr>
          <p:nvPr/>
        </p:nvSpPr>
        <p:spPr>
          <a:xfrm>
            <a:off x="228600" y="209550"/>
            <a:ext cx="71628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00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800" b="1" i="0" kern="1200">
                <a:solidFill>
                  <a:schemeClr val="accent1"/>
                </a:solidFill>
                <a:latin typeface="+mj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NHCS Sustainability Improvements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5B51FA-9412-761C-9D93-48757A810FC2}"/>
              </a:ext>
            </a:extLst>
          </p:cNvPr>
          <p:cNvGrpSpPr/>
          <p:nvPr/>
        </p:nvGrpSpPr>
        <p:grpSpPr>
          <a:xfrm>
            <a:off x="2778160" y="971550"/>
            <a:ext cx="5844295" cy="3569350"/>
            <a:chOff x="2778160" y="971550"/>
            <a:chExt cx="5844295" cy="35693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7163EF2-36FE-1A03-E76A-CE1787323E38}"/>
                </a:ext>
              </a:extLst>
            </p:cNvPr>
            <p:cNvGrpSpPr/>
            <p:nvPr/>
          </p:nvGrpSpPr>
          <p:grpSpPr>
            <a:xfrm>
              <a:off x="4519784" y="971550"/>
              <a:ext cx="4102671" cy="3569350"/>
              <a:chOff x="4654956" y="971550"/>
              <a:chExt cx="4102671" cy="35693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8B3B2E0-CCAA-2BAD-D0D7-DF6DA6753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025" r="10704"/>
              <a:stretch>
                <a:fillRect/>
              </a:stretch>
            </p:blipFill>
            <p:spPr>
              <a:xfrm>
                <a:off x="4654956" y="971550"/>
                <a:ext cx="4096749" cy="16002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B65BD6-9A13-03CA-06EF-9A48201DC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0754" r="12901"/>
              <a:stretch>
                <a:fillRect/>
              </a:stretch>
            </p:blipFill>
            <p:spPr>
              <a:xfrm>
                <a:off x="4661115" y="2901702"/>
                <a:ext cx="4096512" cy="163919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121AAFE8-A0A1-B1FD-D61B-3E5607ADB206}"/>
                </a:ext>
              </a:extLst>
            </p:cNvPr>
            <p:cNvSpPr txBox="1"/>
            <p:nvPr/>
          </p:nvSpPr>
          <p:spPr>
            <a:xfrm>
              <a:off x="2778160" y="3534663"/>
              <a:ext cx="582084" cy="78124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sz="900" kern="1200">
                  <a:solidFill>
                    <a:schemeClr val="bg1"/>
                  </a:solidFill>
                  <a:latin typeface="Aptos" panose="020B0004020202020204" pitchFamily="34" charset="0"/>
                </a:rPr>
                <a:t>Paper</a:t>
              </a:r>
              <a:r>
                <a:rPr lang="en-SG" sz="900" kern="1200" baseline="0">
                  <a:solidFill>
                    <a:schemeClr val="bg1"/>
                  </a:solidFill>
                  <a:latin typeface="Aptos" panose="020B0004020202020204" pitchFamily="34" charset="0"/>
                </a:rPr>
                <a:t> </a:t>
              </a:r>
              <a:r>
                <a:rPr lang="en-SG" sz="900" kern="1200">
                  <a:solidFill>
                    <a:schemeClr val="bg1"/>
                  </a:solidFill>
                  <a:latin typeface="Aptos" panose="020B0004020202020204" pitchFamily="34" charset="0"/>
                </a:rPr>
                <a:t>Metal Plastic Glass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45B07A4-B75F-AC7B-4061-76E02B091A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742950"/>
            <a:ext cx="4197091" cy="1899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899E5-D228-9853-488B-56F1A4F6AE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2927"/>
          <a:stretch>
            <a:fillRect/>
          </a:stretch>
        </p:blipFill>
        <p:spPr>
          <a:xfrm>
            <a:off x="282327" y="2920000"/>
            <a:ext cx="4143364" cy="16391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00" name="MaskFY26Legend"/>
          <p:cNvSpPr/>
          <p:nvPr/>
        </p:nvSpPr>
        <p:spPr>
          <a:xfrm>
            <a:off x="2950000" y="4400000"/>
            <a:ext cx="500000" cy="1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SG"/>
          </a:p>
        </p:txBody>
      </p:sp>
      <p:sp>
        <p:nvSpPr>
          <p:cNvPr id="601" name="Header Electricity"/>
          <p:cNvSpPr txBox="1"/>
          <p:nvPr/>
        </p:nvSpPr>
        <p:spPr>
          <a:xfrm>
            <a:off x="228600" y="760000"/>
            <a:ext cx="4197091" cy="2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40" tIns="20000" rIns="91440" bIns="20000" anchor="ctr"/>
          <a:lstStyle/>
          <a:p>
            <a:pPr algn="ctr"/>
            <a:r>
              <a:rPr lang="en-SG" sz="1400" b="1" dirty="0">
                <a:solidFill>
                  <a:srgbClr val="D93A49"/>
                </a:solidFill>
                <a:latin typeface="Calibri"/>
              </a:rPr>
              <a:t>Electricity Consumption (KWH)</a:t>
            </a:r>
          </a:p>
        </p:txBody>
      </p:sp>
      <p:sp>
        <p:nvSpPr>
          <p:cNvPr id="602" name="Header Waste"/>
          <p:cNvSpPr txBox="1"/>
          <p:nvPr/>
        </p:nvSpPr>
        <p:spPr>
          <a:xfrm>
            <a:off x="4654956" y="990000"/>
            <a:ext cx="4096749" cy="2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40" tIns="20000" rIns="91440" bIns="20000" anchor="ctr"/>
          <a:lstStyle/>
          <a:p>
            <a:pPr algn="ctr"/>
            <a:r>
              <a:rPr lang="en-SG" sz="1400" b="1" dirty="0">
                <a:solidFill>
                  <a:srgbClr val="D93A49"/>
                </a:solidFill>
                <a:latin typeface="Calibri"/>
              </a:rPr>
              <a:t>Total Waste Disposed (CY)</a:t>
            </a:r>
          </a:p>
        </p:txBody>
      </p:sp>
      <p:sp>
        <p:nvSpPr>
          <p:cNvPr id="603" name="Header Water"/>
          <p:cNvSpPr txBox="1"/>
          <p:nvPr/>
        </p:nvSpPr>
        <p:spPr>
          <a:xfrm>
            <a:off x="381000" y="2920000"/>
            <a:ext cx="4044691" cy="2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40" tIns="20000" rIns="91440" bIns="20000" anchor="ctr"/>
          <a:lstStyle/>
          <a:p>
            <a:pPr algn="ctr"/>
            <a:r>
              <a:rPr lang="en-SG" sz="1400" b="1" dirty="0" err="1">
                <a:solidFill>
                  <a:srgbClr val="D93A49"/>
                </a:solidFill>
                <a:latin typeface="Calibri"/>
              </a:rPr>
              <a:t>Newater</a:t>
            </a:r>
            <a:r>
              <a:rPr lang="en-SG" sz="1400" b="1" dirty="0">
                <a:solidFill>
                  <a:srgbClr val="D93A49"/>
                </a:solidFill>
                <a:latin typeface="Calibri"/>
              </a:rPr>
              <a:t> Water Consumption (cu m)</a:t>
            </a:r>
          </a:p>
        </p:txBody>
      </p:sp>
      <p:sp>
        <p:nvSpPr>
          <p:cNvPr id="604" name="Header Recyclable"/>
          <p:cNvSpPr txBox="1"/>
          <p:nvPr/>
        </p:nvSpPr>
        <p:spPr>
          <a:xfrm>
            <a:off x="4661115" y="2920000"/>
            <a:ext cx="4096512" cy="2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40" tIns="20000" rIns="91440" bIns="20000" anchor="ctr"/>
          <a:lstStyle/>
          <a:p>
            <a:pPr algn="ctr"/>
            <a:r>
              <a:rPr lang="en-SG" sz="1400" b="1">
                <a:solidFill>
                  <a:srgbClr val="D93A49"/>
                </a:solidFill>
                <a:latin typeface="Calibri"/>
              </a:rPr>
              <a:t>Total Recyclable Waste Collected (CY)</a:t>
            </a:r>
          </a:p>
        </p:txBody>
      </p:sp>
    </p:spTree>
    <p:extLst>
      <p:ext uri="{BB962C8B-B14F-4D97-AF65-F5344CB8AC3E}">
        <p14:creationId xmlns:p14="http://schemas.microsoft.com/office/powerpoint/2010/main" val="3519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5DDEC-D226-A35D-4E0D-7A51EDE9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228BFC1-EFE7-7D0E-2720-8B73AB6DDB36}"/>
              </a:ext>
            </a:extLst>
          </p:cNvPr>
          <p:cNvSpPr>
            <a:spLocks noGrp="1"/>
          </p:cNvSpPr>
          <p:nvPr/>
        </p:nvSpPr>
        <p:spPr>
          <a:xfrm>
            <a:off x="304800" y="133350"/>
            <a:ext cx="6553200" cy="66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400" kern="1200" dirty="0">
                <a:solidFill>
                  <a:schemeClr val="accent1"/>
                </a:solidFill>
              </a:rPr>
              <a:t>2. </a:t>
            </a:r>
            <a:r>
              <a:rPr lang="en-US" sz="2400" dirty="0">
                <a:solidFill>
                  <a:schemeClr val="accent1"/>
                </a:solidFill>
              </a:rPr>
              <a:t>Sustainability as a Value-driver, not Cost Center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89F44C-BA2E-08C4-87AF-FA516D37B7D6}"/>
              </a:ext>
            </a:extLst>
          </p:cNvPr>
          <p:cNvSpPr txBox="1">
            <a:spLocks/>
          </p:cNvSpPr>
          <p:nvPr/>
        </p:nvSpPr>
        <p:spPr>
          <a:xfrm>
            <a:off x="3162301" y="1809750"/>
            <a:ext cx="7681500" cy="38904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2" descr="NATIONAL HEART CENTRE, SINGAPORE | IndesignLive">
            <a:extLst>
              <a:ext uri="{FF2B5EF4-FFF2-40B4-BE49-F238E27FC236}">
                <a16:creationId xmlns:a16="http://schemas.microsoft.com/office/drawing/2014/main" id="{77A4B3AA-2885-B238-4D89-009D6AC0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49" y="2534215"/>
            <a:ext cx="2574999" cy="17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ational Heart Centre by ONG&amp;ONG Pte Ltd - Architizer">
            <a:extLst>
              <a:ext uri="{FF2B5EF4-FFF2-40B4-BE49-F238E27FC236}">
                <a16:creationId xmlns:a16="http://schemas.microsoft.com/office/drawing/2014/main" id="{8FA44E67-FAD1-6968-A4EF-E73905F0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35" y="797207"/>
            <a:ext cx="2567025" cy="17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DB66B95-70A4-749D-7C93-526925381DFE}"/>
              </a:ext>
            </a:extLst>
          </p:cNvPr>
          <p:cNvSpPr txBox="1">
            <a:spLocks/>
          </p:cNvSpPr>
          <p:nvPr/>
        </p:nvSpPr>
        <p:spPr>
          <a:xfrm>
            <a:off x="457201" y="1119716"/>
            <a:ext cx="5410200" cy="38904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1800" dirty="0"/>
              <a:t>Many of the changes we implemented were also financially beneficial</a:t>
            </a:r>
          </a:p>
          <a:p>
            <a:endParaRPr lang="en-SG" sz="160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r>
              <a:rPr lang="en-SG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Some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highlight>
                  <a:srgbClr val="FFFFFF"/>
                </a:highlight>
              </a:rPr>
              <a:t>Elimination of desflurane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highlight>
                  <a:srgbClr val="FFFFFF"/>
                </a:highlight>
              </a:rPr>
              <a:t>Replacement with energy-saving LEDs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highlight>
                  <a:srgbClr val="FFFFFF"/>
                </a:highlight>
              </a:rPr>
              <a:t>Installation of solar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highlight>
                  <a:srgbClr val="FFFFFF"/>
                </a:highlight>
              </a:rPr>
              <a:t>Paper-less patient journey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highlight>
                  <a:srgbClr val="FFFFFF"/>
                </a:highlight>
              </a:rPr>
              <a:t>Adjusting ambient temp to 25ᵒC</a:t>
            </a:r>
          </a:p>
          <a:p>
            <a:br>
              <a:rPr lang="en-SG" sz="1800" b="0" dirty="0">
                <a:highlight>
                  <a:srgbClr val="FFFFFF"/>
                </a:highlight>
                <a:latin typeface="Calibri"/>
              </a:rPr>
            </a:br>
            <a:endParaRPr lang="en-SG" sz="1800" b="0" dirty="0">
              <a:highlight>
                <a:srgbClr val="FFFFFF"/>
              </a:highlight>
              <a:latin typeface="Calibri"/>
            </a:endParaRP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522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11DC0-A149-E7E9-25DD-E3A52F5CC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756A1B23-8216-60EA-8B5A-83DF26572142}"/>
              </a:ext>
            </a:extLst>
          </p:cNvPr>
          <p:cNvSpPr>
            <a:spLocks noGrp="1"/>
          </p:cNvSpPr>
          <p:nvPr/>
        </p:nvSpPr>
        <p:spPr>
          <a:xfrm>
            <a:off x="304800" y="-39236"/>
            <a:ext cx="6553200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400" kern="1200" dirty="0">
                <a:solidFill>
                  <a:schemeClr val="accent1"/>
                </a:solidFill>
              </a:rPr>
              <a:t>2. </a:t>
            </a:r>
            <a:r>
              <a:rPr lang="en-US" sz="2400" dirty="0">
                <a:solidFill>
                  <a:schemeClr val="accent1"/>
                </a:solidFill>
              </a:rPr>
              <a:t>Sustainability as a Value-driver, not Cost Center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DC98D9-D83F-ED8D-7FEA-5D55DFAAD60D}"/>
              </a:ext>
            </a:extLst>
          </p:cNvPr>
          <p:cNvSpPr txBox="1">
            <a:spLocks/>
          </p:cNvSpPr>
          <p:nvPr/>
        </p:nvSpPr>
        <p:spPr>
          <a:xfrm>
            <a:off x="381000" y="1047750"/>
            <a:ext cx="3581400" cy="131624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7200" dirty="0">
                <a:solidFill>
                  <a:prstClr val="black"/>
                </a:solidFill>
              </a:rPr>
              <a:t>Creation of QVAL Workgroup</a:t>
            </a:r>
          </a:p>
          <a:p>
            <a:r>
              <a:rPr lang="en-US" sz="7200" b="0" dirty="0">
                <a:solidFill>
                  <a:prstClr val="black"/>
                </a:solidFill>
              </a:rPr>
              <a:t>  	</a:t>
            </a:r>
            <a:r>
              <a:rPr lang="en-US" sz="6400" dirty="0">
                <a:solidFill>
                  <a:schemeClr val="accent1"/>
                </a:solidFill>
              </a:rPr>
              <a:t>Q</a:t>
            </a:r>
            <a:r>
              <a:rPr lang="en-US" sz="6400" b="0" dirty="0">
                <a:solidFill>
                  <a:prstClr val="black"/>
                </a:solidFill>
              </a:rPr>
              <a:t>uality</a:t>
            </a:r>
          </a:p>
          <a:p>
            <a:r>
              <a:rPr lang="en-US" sz="6400" b="0" dirty="0">
                <a:solidFill>
                  <a:prstClr val="black"/>
                </a:solidFill>
              </a:rPr>
              <a:t>  	</a:t>
            </a:r>
            <a:r>
              <a:rPr lang="en-US" sz="6400" dirty="0">
                <a:solidFill>
                  <a:schemeClr val="accent1"/>
                </a:solidFill>
              </a:rPr>
              <a:t>V</a:t>
            </a:r>
            <a:r>
              <a:rPr lang="en-US" sz="6400" b="0" dirty="0">
                <a:solidFill>
                  <a:prstClr val="black"/>
                </a:solidFill>
              </a:rPr>
              <a:t>alue</a:t>
            </a:r>
          </a:p>
          <a:p>
            <a:r>
              <a:rPr lang="en-US" sz="6400" b="0" dirty="0">
                <a:solidFill>
                  <a:prstClr val="black"/>
                </a:solidFill>
              </a:rPr>
              <a:t>  	</a:t>
            </a:r>
            <a:r>
              <a:rPr lang="en-US" sz="6400" dirty="0">
                <a:solidFill>
                  <a:schemeClr val="accent1"/>
                </a:solidFill>
              </a:rPr>
              <a:t>A</a:t>
            </a:r>
            <a:r>
              <a:rPr lang="en-US" sz="6400" b="0" dirty="0">
                <a:solidFill>
                  <a:prstClr val="black"/>
                </a:solidFill>
              </a:rPr>
              <a:t>ppropriateness</a:t>
            </a:r>
          </a:p>
          <a:p>
            <a:r>
              <a:rPr lang="en-US" sz="6400" b="0" dirty="0">
                <a:solidFill>
                  <a:prstClr val="black"/>
                </a:solidFill>
              </a:rPr>
              <a:t>  	</a:t>
            </a:r>
            <a:r>
              <a:rPr lang="en-US" sz="6400" dirty="0">
                <a:solidFill>
                  <a:schemeClr val="accent1"/>
                </a:solidFill>
              </a:rPr>
              <a:t>L</a:t>
            </a:r>
            <a:r>
              <a:rPr lang="en-US" sz="6400" b="0" dirty="0">
                <a:solidFill>
                  <a:prstClr val="black"/>
                </a:solidFill>
              </a:rPr>
              <a:t>earning System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72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Evidence-based improvement of </a:t>
            </a:r>
            <a:r>
              <a:rPr lang="en-US" sz="7200" b="0">
                <a:solidFill>
                  <a:prstClr val="black"/>
                </a:solidFill>
              </a:rPr>
              <a:t>work processes</a:t>
            </a:r>
            <a:endParaRPr lang="en-US" sz="72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72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Examples:</a:t>
            </a:r>
          </a:p>
          <a:p>
            <a:pPr marL="609600" lvl="1" indent="-342900">
              <a:buFont typeface="Calibri" panose="020B0604020202020204" pitchFamily="34" charset="0"/>
              <a:buChar char="•"/>
            </a:pPr>
            <a:r>
              <a:rPr lang="en-US" sz="6800" b="0" dirty="0">
                <a:solidFill>
                  <a:prstClr val="black"/>
                </a:solidFill>
              </a:rPr>
              <a:t>Chest Pain protocol</a:t>
            </a:r>
            <a:r>
              <a:rPr lang="en-US" sz="6800" dirty="0">
                <a:solidFill>
                  <a:prstClr val="black"/>
                </a:solidFill>
              </a:rPr>
              <a:t> eliminates unnecessary testing in low pre-test probability patients</a:t>
            </a: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E3440-73B7-FFCC-427B-0D456AD6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71550"/>
            <a:ext cx="4267200" cy="1680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57F31-059C-054B-ECAB-55F063031E63}"/>
              </a:ext>
            </a:extLst>
          </p:cNvPr>
          <p:cNvSpPr txBox="1"/>
          <p:nvPr/>
        </p:nvSpPr>
        <p:spPr>
          <a:xfrm>
            <a:off x="4732578" y="971550"/>
            <a:ext cx="4593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prstClr val="black"/>
                </a:solidFill>
              </a:rPr>
              <a:t>QVAL</a:t>
            </a:r>
            <a:endParaRPr lang="en-SG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3C35A-E987-0E19-D3B9-68D63F9E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57" t="54417" r="30357" b="4770"/>
          <a:stretch>
            <a:fillRect/>
          </a:stretch>
        </p:blipFill>
        <p:spPr>
          <a:xfrm>
            <a:off x="8229600" y="3305064"/>
            <a:ext cx="6096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D52BA-BC25-CD42-C945-48BC588A69DB}"/>
              </a:ext>
            </a:extLst>
          </p:cNvPr>
          <p:cNvSpPr txBox="1"/>
          <p:nvPr/>
        </p:nvSpPr>
        <p:spPr>
          <a:xfrm>
            <a:off x="8095129" y="3983340"/>
            <a:ext cx="4593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prstClr val="black"/>
                </a:solidFill>
              </a:rPr>
              <a:t>Dr. James Cai</a:t>
            </a:r>
            <a:endParaRPr lang="en-SG" sz="1200" dirty="0"/>
          </a:p>
        </p:txBody>
      </p:sp>
      <p:graphicFrame>
        <p:nvGraphicFramePr>
          <p:cNvPr id="14" name="Comparison Table">
            <a:extLst>
              <a:ext uri="{FF2B5EF4-FFF2-40B4-BE49-F238E27FC236}">
                <a16:creationId xmlns:a16="http://schemas.microsoft.com/office/drawing/2014/main" id="{3687A31F-EB31-5FBC-E1F4-36177A31A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378526"/>
              </p:ext>
            </p:extLst>
          </p:nvPr>
        </p:nvGraphicFramePr>
        <p:xfrm>
          <a:off x="4237675" y="3005707"/>
          <a:ext cx="38862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412">
                <a:tc>
                  <a:txBody>
                    <a:bodyPr/>
                    <a:lstStyle/>
                    <a:p>
                      <a:r>
                        <a:rPr lang="en-US" sz="1200" b="1" dirty="0"/>
                        <a:t>Testing modality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Protocol (N=353)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Usual Practice (N=371)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47">
                <a:tc>
                  <a:txBody>
                    <a:bodyPr/>
                    <a:lstStyle/>
                    <a:p>
                      <a:r>
                        <a:rPr lang="en-US" sz="1200"/>
                        <a:t>Stress echo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43 (12.2%)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153 (41.2%)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47">
                <a:tc>
                  <a:txBody>
                    <a:bodyPr/>
                    <a:lstStyle/>
                    <a:p>
                      <a:r>
                        <a:rPr lang="en-US" sz="1200"/>
                        <a:t>MIBI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9 (2.5%)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 (9.4%)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47">
                <a:tc>
                  <a:txBody>
                    <a:bodyPr/>
                    <a:lstStyle/>
                    <a:p>
                      <a:r>
                        <a:rPr lang="en-US" sz="1200"/>
                        <a:t>CTCA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13 (3.7%)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 (10.5%)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047">
                <a:tc>
                  <a:txBody>
                    <a:bodyPr/>
                    <a:lstStyle/>
                    <a:p>
                      <a:r>
                        <a:rPr lang="en-US" sz="1200"/>
                        <a:t>CT 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13 (3.7%)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 (4.9%)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A6BD-905F-B254-8572-597CC13B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F96285B-5241-0B76-E181-9EB7F3840106}"/>
              </a:ext>
            </a:extLst>
          </p:cNvPr>
          <p:cNvSpPr>
            <a:spLocks noGrp="1"/>
          </p:cNvSpPr>
          <p:nvPr/>
        </p:nvSpPr>
        <p:spPr>
          <a:xfrm>
            <a:off x="381000" y="285750"/>
            <a:ext cx="6354285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400" kern="1200" dirty="0">
                <a:solidFill>
                  <a:schemeClr val="accent1"/>
                </a:solidFill>
              </a:rPr>
              <a:t>3. Fostering the Culture of Sustainability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SG" sz="2400" kern="12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9A749D-E980-694E-ABBF-E57A1091E098}"/>
              </a:ext>
            </a:extLst>
          </p:cNvPr>
          <p:cNvSpPr txBox="1">
            <a:spLocks/>
          </p:cNvSpPr>
          <p:nvPr/>
        </p:nvSpPr>
        <p:spPr>
          <a:xfrm>
            <a:off x="387325" y="893600"/>
            <a:ext cx="6845222" cy="3352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Generates buy-in from all segments of workforce	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00" name="Icon Doctor"/>
          <p:cNvPicPr>
            <a:picLocks noChangeAspect="1"/>
          </p:cNvPicPr>
          <p:nvPr/>
        </p:nvPicPr>
        <p:blipFill>
          <a:blip r:embed="rId2"/>
          <a:srcRect t="8360" b="8360"/>
          <a:stretch>
            <a:fillRect/>
          </a:stretch>
        </p:blipFill>
        <p:spPr>
          <a:xfrm>
            <a:off x="7593995" y="1303261"/>
            <a:ext cx="450000" cy="580000"/>
          </a:xfrm>
          <a:prstGeom prst="rect">
            <a:avLst/>
          </a:prstGeom>
        </p:spPr>
      </p:pic>
      <p:pic>
        <p:nvPicPr>
          <p:cNvPr id="102" name="Icon Nurse"/>
          <p:cNvPicPr>
            <a:picLocks noChangeAspect="1"/>
          </p:cNvPicPr>
          <p:nvPr/>
        </p:nvPicPr>
        <p:blipFill>
          <a:blip r:embed="rId3"/>
          <a:srcRect t="9010" b="9010"/>
          <a:stretch>
            <a:fillRect/>
          </a:stretch>
        </p:blipFill>
        <p:spPr>
          <a:xfrm>
            <a:off x="8230391" y="1566865"/>
            <a:ext cx="450000" cy="580000"/>
          </a:xfrm>
          <a:prstGeom prst="rect">
            <a:avLst/>
          </a:prstGeom>
        </p:spPr>
      </p:pic>
      <p:pic>
        <p:nvPicPr>
          <p:cNvPr id="104" name="Icon AHP"/>
          <p:cNvPicPr>
            <a:picLocks noChangeAspect="1"/>
          </p:cNvPicPr>
          <p:nvPr/>
        </p:nvPicPr>
        <p:blipFill>
          <a:blip r:embed="rId4"/>
          <a:srcRect t="2940" b="2940"/>
          <a:stretch>
            <a:fillRect/>
          </a:stretch>
        </p:blipFill>
        <p:spPr>
          <a:xfrm>
            <a:off x="8493995" y="2203261"/>
            <a:ext cx="450000" cy="580000"/>
          </a:xfrm>
          <a:prstGeom prst="rect">
            <a:avLst/>
          </a:prstGeom>
        </p:spPr>
      </p:pic>
      <p:pic>
        <p:nvPicPr>
          <p:cNvPr id="106" name="Icon Social Worker"/>
          <p:cNvPicPr>
            <a:picLocks noChangeAspect="1"/>
          </p:cNvPicPr>
          <p:nvPr/>
        </p:nvPicPr>
        <p:blipFill>
          <a:blip r:embed="rId5"/>
          <a:srcRect l="1520" r="1520"/>
          <a:stretch>
            <a:fillRect/>
          </a:stretch>
        </p:blipFill>
        <p:spPr>
          <a:xfrm>
            <a:off x="8230391" y="2839657"/>
            <a:ext cx="450000" cy="580000"/>
          </a:xfrm>
          <a:prstGeom prst="rect">
            <a:avLst/>
          </a:prstGeom>
        </p:spPr>
      </p:pic>
      <p:pic>
        <p:nvPicPr>
          <p:cNvPr id="108" name="Icon Pharmacist"/>
          <p:cNvPicPr>
            <a:picLocks noChangeAspect="1"/>
          </p:cNvPicPr>
          <p:nvPr/>
        </p:nvPicPr>
        <p:blipFill>
          <a:blip r:embed="rId6"/>
          <a:srcRect t="5940" b="5940"/>
          <a:stretch>
            <a:fillRect/>
          </a:stretch>
        </p:blipFill>
        <p:spPr>
          <a:xfrm>
            <a:off x="7593995" y="3103261"/>
            <a:ext cx="450000" cy="580000"/>
          </a:xfrm>
          <a:prstGeom prst="rect">
            <a:avLst/>
          </a:prstGeom>
        </p:spPr>
      </p:pic>
      <p:pic>
        <p:nvPicPr>
          <p:cNvPr id="110" name="Icon Secretary"/>
          <p:cNvPicPr>
            <a:picLocks noChangeAspect="1"/>
          </p:cNvPicPr>
          <p:nvPr/>
        </p:nvPicPr>
        <p:blipFill>
          <a:blip r:embed="rId7"/>
          <a:srcRect t="2620" b="2620"/>
          <a:stretch>
            <a:fillRect/>
          </a:stretch>
        </p:blipFill>
        <p:spPr>
          <a:xfrm>
            <a:off x="6957599" y="2839657"/>
            <a:ext cx="450000" cy="580000"/>
          </a:xfrm>
          <a:prstGeom prst="rect">
            <a:avLst/>
          </a:prstGeom>
        </p:spPr>
      </p:pic>
      <p:pic>
        <p:nvPicPr>
          <p:cNvPr id="120" name="Icon Patient"/>
          <p:cNvPicPr>
            <a:picLocks noChangeAspect="1"/>
          </p:cNvPicPr>
          <p:nvPr/>
        </p:nvPicPr>
        <p:blipFill>
          <a:blip r:embed="rId8"/>
          <a:srcRect t="10300" b="10300"/>
          <a:stretch>
            <a:fillRect/>
          </a:stretch>
        </p:blipFill>
        <p:spPr>
          <a:xfrm>
            <a:off x="7593995" y="2203261"/>
            <a:ext cx="450000" cy="580000"/>
          </a:xfrm>
          <a:prstGeom prst="rect">
            <a:avLst/>
          </a:prstGeom>
        </p:spPr>
      </p:pic>
      <p:pic>
        <p:nvPicPr>
          <p:cNvPr id="121" name="Icon Procurement"/>
          <p:cNvPicPr>
            <a:picLocks noChangeAspect="1"/>
          </p:cNvPicPr>
          <p:nvPr/>
        </p:nvPicPr>
        <p:blipFill>
          <a:blip r:embed="rId9"/>
          <a:srcRect t="4900" b="4900"/>
          <a:stretch>
            <a:fillRect/>
          </a:stretch>
        </p:blipFill>
        <p:spPr>
          <a:xfrm>
            <a:off x="6693995" y="2203261"/>
            <a:ext cx="450000" cy="580000"/>
          </a:xfrm>
          <a:prstGeom prst="rect">
            <a:avLst/>
          </a:prstGeom>
        </p:spPr>
      </p:pic>
      <p:sp>
        <p:nvSpPr>
          <p:cNvPr id="200" name="Label Doctor"/>
          <p:cNvSpPr txBox="1"/>
          <p:nvPr/>
        </p:nvSpPr>
        <p:spPr>
          <a:xfrm>
            <a:off x="7418995" y="1113315"/>
            <a:ext cx="80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Doctor</a:t>
            </a:r>
          </a:p>
        </p:txBody>
      </p:sp>
      <p:sp>
        <p:nvSpPr>
          <p:cNvPr id="201" name="Label Support"/>
          <p:cNvSpPr txBox="1"/>
          <p:nvPr/>
        </p:nvSpPr>
        <p:spPr>
          <a:xfrm>
            <a:off x="6782599" y="1376315"/>
            <a:ext cx="80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Finance</a:t>
            </a:r>
          </a:p>
        </p:txBody>
      </p:sp>
      <p:sp>
        <p:nvSpPr>
          <p:cNvPr id="202" name="Label Nurse"/>
          <p:cNvSpPr txBox="1"/>
          <p:nvPr/>
        </p:nvSpPr>
        <p:spPr>
          <a:xfrm>
            <a:off x="8055391" y="1376315"/>
            <a:ext cx="80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Nurse</a:t>
            </a:r>
          </a:p>
        </p:txBody>
      </p:sp>
      <p:sp>
        <p:nvSpPr>
          <p:cNvPr id="203" name="Label Procurement"/>
          <p:cNvSpPr txBox="1"/>
          <p:nvPr/>
        </p:nvSpPr>
        <p:spPr>
          <a:xfrm rot="10800000" flipV="1">
            <a:off x="6150797" y="2018315"/>
            <a:ext cx="900000" cy="133793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r"/>
            <a:r>
              <a:rPr lang="en-SG" sz="800" b="1" dirty="0">
                <a:solidFill>
                  <a:srgbClr val="D93A49"/>
                </a:solidFill>
                <a:latin typeface="Calibri"/>
              </a:rPr>
              <a:t>Procurement</a:t>
            </a:r>
          </a:p>
        </p:txBody>
      </p:sp>
      <p:sp>
        <p:nvSpPr>
          <p:cNvPr id="204" name="Label AHP"/>
          <p:cNvSpPr txBox="1"/>
          <p:nvPr/>
        </p:nvSpPr>
        <p:spPr>
          <a:xfrm>
            <a:off x="8458200" y="2556510"/>
            <a:ext cx="900000" cy="18288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l"/>
            <a:r>
              <a:rPr lang="en-SG" sz="800" b="1" dirty="0">
                <a:solidFill>
                  <a:srgbClr val="D93A49"/>
                </a:solidFill>
                <a:latin typeface="Calibri"/>
              </a:rPr>
              <a:t>AHP</a:t>
            </a:r>
          </a:p>
        </p:txBody>
      </p:sp>
      <p:sp>
        <p:nvSpPr>
          <p:cNvPr id="205" name="Label Patient"/>
          <p:cNvSpPr txBox="1"/>
          <p:nvPr/>
        </p:nvSpPr>
        <p:spPr>
          <a:xfrm>
            <a:off x="7418995" y="2018315"/>
            <a:ext cx="800000" cy="16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Patient</a:t>
            </a:r>
          </a:p>
        </p:txBody>
      </p:sp>
      <p:sp>
        <p:nvSpPr>
          <p:cNvPr id="206" name="Label Secretary"/>
          <p:cNvSpPr txBox="1"/>
          <p:nvPr/>
        </p:nvSpPr>
        <p:spPr>
          <a:xfrm>
            <a:off x="6642258" y="3387084"/>
            <a:ext cx="95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 dirty="0">
                <a:solidFill>
                  <a:srgbClr val="D93A49"/>
                </a:solidFill>
                <a:latin typeface="Calibri"/>
              </a:rPr>
              <a:t>Human Resource</a:t>
            </a:r>
          </a:p>
        </p:txBody>
      </p:sp>
      <p:sp>
        <p:nvSpPr>
          <p:cNvPr id="207" name="Label Pharmacist"/>
          <p:cNvSpPr txBox="1"/>
          <p:nvPr/>
        </p:nvSpPr>
        <p:spPr>
          <a:xfrm>
            <a:off x="7418995" y="3693315"/>
            <a:ext cx="80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Surgeon</a:t>
            </a:r>
          </a:p>
        </p:txBody>
      </p:sp>
      <p:sp>
        <p:nvSpPr>
          <p:cNvPr id="208" name="Label SocialWorker"/>
          <p:cNvSpPr txBox="1"/>
          <p:nvPr/>
        </p:nvSpPr>
        <p:spPr>
          <a:xfrm>
            <a:off x="8055391" y="3429657"/>
            <a:ext cx="800000" cy="18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SG" sz="800" b="1">
                <a:solidFill>
                  <a:srgbClr val="D93A49"/>
                </a:solidFill>
                <a:latin typeface="Calibri"/>
              </a:rPr>
              <a:t>Nursing</a:t>
            </a:r>
          </a:p>
        </p:txBody>
      </p:sp>
      <p:pic>
        <p:nvPicPr>
          <p:cNvPr id="112" name="Icon Support"/>
          <p:cNvPicPr>
            <a:picLocks noChangeAspect="1"/>
          </p:cNvPicPr>
          <p:nvPr/>
        </p:nvPicPr>
        <p:blipFill>
          <a:blip r:embed="rId10"/>
          <a:srcRect t="7680" b="7680"/>
          <a:stretch>
            <a:fillRect/>
          </a:stretch>
        </p:blipFill>
        <p:spPr>
          <a:xfrm>
            <a:off x="6957599" y="1566865"/>
            <a:ext cx="450000" cy="580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A6CB12-4C5B-97A5-52DC-53B399D6966E}"/>
              </a:ext>
            </a:extLst>
          </p:cNvPr>
          <p:cNvSpPr txBox="1">
            <a:spLocks/>
          </p:cNvSpPr>
          <p:nvPr/>
        </p:nvSpPr>
        <p:spPr>
          <a:xfrm>
            <a:off x="379473" y="1566865"/>
            <a:ext cx="5812785" cy="12163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Recent cluster-wide survey (n=7268) reveals areas for improvements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sz="18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300" name="SWOT Strengths"/>
          <p:cNvSpPr/>
          <p:nvPr/>
        </p:nvSpPr>
        <p:spPr>
          <a:xfrm>
            <a:off x="838200" y="2914463"/>
            <a:ext cx="2609336" cy="877723"/>
          </a:xfrm>
          <a:prstGeom prst="rect">
            <a:avLst/>
          </a:prstGeom>
          <a:solidFill>
            <a:srgbClr val="1B5E3F"/>
          </a:solidFill>
          <a:ln>
            <a:noFill/>
          </a:ln>
        </p:spPr>
        <p:txBody>
          <a:bodyPr wrap="square" lIns="91440" tIns="60000" rIns="91440" bIns="60000" anchor="t"/>
          <a:lstStyle/>
          <a:p>
            <a:pPr algn="l"/>
            <a:r>
              <a:rPr lang="en-SG" sz="1500" b="1" dirty="0">
                <a:solidFill>
                  <a:srgbClr val="FFFFFF"/>
                </a:solidFill>
                <a:latin typeface="Calibri"/>
              </a:rPr>
              <a:t>STRENGTHS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 dirty="0">
                <a:solidFill>
                  <a:srgbClr val="FFFFFF"/>
                </a:solidFill>
                <a:latin typeface="Calibri"/>
              </a:rPr>
              <a:t>Good Awareness 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 dirty="0">
                <a:solidFill>
                  <a:srgbClr val="FFFFFF"/>
                </a:solidFill>
                <a:latin typeface="Calibri"/>
              </a:rPr>
              <a:t>Personal practice </a:t>
            </a:r>
          </a:p>
        </p:txBody>
      </p:sp>
      <p:sp>
        <p:nvSpPr>
          <p:cNvPr id="301" name="SWOT Weaknesses"/>
          <p:cNvSpPr/>
          <p:nvPr/>
        </p:nvSpPr>
        <p:spPr>
          <a:xfrm>
            <a:off x="3492537" y="2914463"/>
            <a:ext cx="2609336" cy="877724"/>
          </a:xfrm>
          <a:prstGeom prst="rect">
            <a:avLst/>
          </a:prstGeom>
          <a:solidFill>
            <a:srgbClr val="6B3410"/>
          </a:solidFill>
          <a:ln>
            <a:noFill/>
          </a:ln>
        </p:spPr>
        <p:txBody>
          <a:bodyPr wrap="square" lIns="91440" tIns="60000" rIns="91440" bIns="60000" anchor="t"/>
          <a:lstStyle/>
          <a:p>
            <a:pPr algn="l"/>
            <a:r>
              <a:rPr lang="en-SG" sz="1500" b="1">
                <a:solidFill>
                  <a:srgbClr val="FFFFFF"/>
                </a:solidFill>
                <a:latin typeface="Calibri"/>
              </a:rPr>
              <a:t>WEAKNESSES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>
                <a:solidFill>
                  <a:srgbClr val="FFFFFF"/>
                </a:solidFill>
                <a:latin typeface="Calibri"/>
              </a:rPr>
              <a:t>Knowledge gap on initiatives</a:t>
            </a:r>
            <a:endParaRPr lang="en-SG" sz="13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2" name="SWOT Opportunities"/>
          <p:cNvSpPr/>
          <p:nvPr/>
        </p:nvSpPr>
        <p:spPr>
          <a:xfrm>
            <a:off x="838198" y="3822189"/>
            <a:ext cx="2609337" cy="959361"/>
          </a:xfrm>
          <a:prstGeom prst="rect">
            <a:avLst/>
          </a:prstGeom>
          <a:solidFill>
            <a:srgbClr val="8A6210"/>
          </a:solidFill>
          <a:ln>
            <a:noFill/>
          </a:ln>
        </p:spPr>
        <p:txBody>
          <a:bodyPr wrap="square" lIns="91440" tIns="60000" rIns="91440" bIns="60000" anchor="t"/>
          <a:lstStyle/>
          <a:p>
            <a:pPr algn="l"/>
            <a:r>
              <a:rPr lang="en-SG" sz="1500" b="1">
                <a:solidFill>
                  <a:srgbClr val="FFFFFF"/>
                </a:solidFill>
                <a:latin typeface="Calibri"/>
              </a:rPr>
              <a:t>OPPORTUNITIES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>
                <a:solidFill>
                  <a:srgbClr val="FFFFFF"/>
                </a:solidFill>
                <a:latin typeface="Calibri"/>
              </a:rPr>
              <a:t>Teleconsultation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>
                <a:solidFill>
                  <a:srgbClr val="FFFFFF"/>
                </a:solidFill>
                <a:latin typeface="Calibri"/>
              </a:rPr>
              <a:t>Interest in green initiatives</a:t>
            </a:r>
            <a:endParaRPr lang="en-SG" sz="13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3" name="SWOT Threats"/>
          <p:cNvSpPr/>
          <p:nvPr/>
        </p:nvSpPr>
        <p:spPr>
          <a:xfrm>
            <a:off x="3492537" y="3822188"/>
            <a:ext cx="2609336" cy="959362"/>
          </a:xfrm>
          <a:prstGeom prst="rect">
            <a:avLst/>
          </a:prstGeom>
          <a:solidFill>
            <a:srgbClr val="6B1818"/>
          </a:solidFill>
          <a:ln>
            <a:noFill/>
          </a:ln>
        </p:spPr>
        <p:txBody>
          <a:bodyPr wrap="square" lIns="91440" tIns="60000" rIns="91440" bIns="60000" anchor="t"/>
          <a:lstStyle/>
          <a:p>
            <a:pPr algn="l"/>
            <a:r>
              <a:rPr lang="en-SG" sz="1500" b="1">
                <a:solidFill>
                  <a:srgbClr val="FFFFFF"/>
                </a:solidFill>
                <a:latin typeface="Calibri"/>
              </a:rPr>
              <a:t>THREATS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>
                <a:solidFill>
                  <a:srgbClr val="FFFFFF"/>
                </a:solidFill>
                <a:latin typeface="Calibri"/>
              </a:rPr>
              <a:t>Device waste complex to recycle</a:t>
            </a:r>
          </a:p>
          <a:p>
            <a:pPr marL="171450" indent="-171450" algn="l">
              <a:buFont typeface="Arial"/>
              <a:buChar char="•"/>
            </a:pPr>
            <a:r>
              <a:rPr lang="en-SG" sz="1300">
                <a:solidFill>
                  <a:srgbClr val="FFFFFF"/>
                </a:solidFill>
                <a:latin typeface="Calibri"/>
              </a:rPr>
              <a:t>Heavey workload limits behaviour change</a:t>
            </a:r>
            <a:endParaRPr lang="en-SG" sz="13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CC9BD-3B51-057B-BE1D-948D79D2FB5C}"/>
              </a:ext>
            </a:extLst>
          </p:cNvPr>
          <p:cNvSpPr txBox="1"/>
          <p:nvPr/>
        </p:nvSpPr>
        <p:spPr>
          <a:xfrm>
            <a:off x="2438400" y="4758354"/>
            <a:ext cx="611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b="1" dirty="0"/>
              <a:t>SWOT Analysis for NHCS</a:t>
            </a:r>
          </a:p>
        </p:txBody>
      </p:sp>
      <p:sp>
        <p:nvSpPr>
          <p:cNvPr id="8" name="Arrow Attitude-Awareness">
            <a:extLst>
              <a:ext uri="{FF2B5EF4-FFF2-40B4-BE49-F238E27FC236}">
                <a16:creationId xmlns:a16="http://schemas.microsoft.com/office/drawing/2014/main" id="{F78620D7-05BF-63F0-1FE4-C9D72731E1A7}"/>
              </a:ext>
            </a:extLst>
          </p:cNvPr>
          <p:cNvSpPr/>
          <p:nvPr/>
        </p:nvSpPr>
        <p:spPr>
          <a:xfrm>
            <a:off x="2583851" y="1988984"/>
            <a:ext cx="381000" cy="172501"/>
          </a:xfrm>
          <a:prstGeom prst="leftRightArrow">
            <a:avLst>
              <a:gd name="adj1" fmla="val 40000"/>
              <a:gd name="adj2" fmla="val 40000"/>
            </a:avLst>
          </a:prstGeom>
          <a:solidFill>
            <a:srgbClr val="FFD54F"/>
          </a:solidFill>
          <a:ln w="19050">
            <a:solidFill>
              <a:srgbClr val="222222"/>
            </a:solidFill>
          </a:ln>
        </p:spPr>
        <p:txBody>
          <a:bodyPr/>
          <a:lstStyle/>
          <a:p>
            <a:endParaRPr lang="en-SG"/>
          </a:p>
        </p:txBody>
      </p:sp>
      <p:sp>
        <p:nvSpPr>
          <p:cNvPr id="10" name="Arrow Attitude-Awareness">
            <a:extLst>
              <a:ext uri="{FF2B5EF4-FFF2-40B4-BE49-F238E27FC236}">
                <a16:creationId xmlns:a16="http://schemas.microsoft.com/office/drawing/2014/main" id="{D90C22F0-8DAB-C2B0-4885-F0C9BE258E2C}"/>
              </a:ext>
            </a:extLst>
          </p:cNvPr>
          <p:cNvSpPr/>
          <p:nvPr/>
        </p:nvSpPr>
        <p:spPr>
          <a:xfrm>
            <a:off x="3285865" y="2308749"/>
            <a:ext cx="381000" cy="172501"/>
          </a:xfrm>
          <a:prstGeom prst="leftRightArrow">
            <a:avLst>
              <a:gd name="adj1" fmla="val 40000"/>
              <a:gd name="adj2" fmla="val 40000"/>
            </a:avLst>
          </a:prstGeom>
          <a:solidFill>
            <a:srgbClr val="FFD54F"/>
          </a:solidFill>
          <a:ln w="19050">
            <a:solidFill>
              <a:srgbClr val="222222"/>
            </a:solidFill>
          </a:ln>
        </p:spPr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832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1" grpId="0" animBg="1"/>
      <p:bldP spid="302" grpId="0" animBg="1"/>
      <p:bldP spid="30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3437-E657-83BC-4BA4-B8800537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8D7C3B8-EB0C-7418-B946-CAF355AA1D26}"/>
              </a:ext>
            </a:extLst>
          </p:cNvPr>
          <p:cNvSpPr>
            <a:spLocks noGrp="1"/>
          </p:cNvSpPr>
          <p:nvPr/>
        </p:nvSpPr>
        <p:spPr>
          <a:xfrm>
            <a:off x="304800" y="-121947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200" kern="1200" dirty="0">
                <a:solidFill>
                  <a:schemeClr val="accent1"/>
                </a:solidFill>
              </a:rPr>
              <a:t>Catheter Recycling </a:t>
            </a:r>
            <a:r>
              <a:rPr lang="en-US" sz="2200" kern="1200" dirty="0" err="1">
                <a:solidFill>
                  <a:schemeClr val="accent1"/>
                </a:solidFill>
              </a:rPr>
              <a:t>Programme</a:t>
            </a:r>
            <a:r>
              <a:rPr lang="en-US" sz="2200" kern="12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in </a:t>
            </a:r>
            <a:r>
              <a:rPr lang="en-US" sz="2200" kern="1200" dirty="0">
                <a:solidFill>
                  <a:schemeClr val="accent1"/>
                </a:solidFill>
              </a:rPr>
              <a:t>NHCS</a:t>
            </a:r>
            <a:endParaRPr lang="en-SG" sz="2200" kern="12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AD5F0-2230-C05A-67E6-9B4CAAE88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32484" r="3903" b="19562"/>
          <a:stretch>
            <a:fillRect/>
          </a:stretch>
        </p:blipFill>
        <p:spPr>
          <a:xfrm>
            <a:off x="6172200" y="3870084"/>
            <a:ext cx="2202273" cy="984440"/>
          </a:xfrm>
          <a:prstGeom prst="rect">
            <a:avLst/>
          </a:prstGeom>
        </p:spPr>
      </p:pic>
      <p:pic>
        <p:nvPicPr>
          <p:cNvPr id="6" name="Picture 5" descr="A black and white object with a long wire  AI-generated content may be incorrect.">
            <a:extLst>
              <a:ext uri="{FF2B5EF4-FFF2-40B4-BE49-F238E27FC236}">
                <a16:creationId xmlns:a16="http://schemas.microsoft.com/office/drawing/2014/main" id="{FA96666E-4FF8-8707-6A10-B2D4C3E4E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15" y="885400"/>
            <a:ext cx="1270179" cy="846786"/>
          </a:xfrm>
          <a:prstGeom prst="rect">
            <a:avLst/>
          </a:prstGeom>
        </p:spPr>
      </p:pic>
      <p:pic>
        <p:nvPicPr>
          <p:cNvPr id="10" name="Picture 9" descr="A close-up of a tool  AI-generated content may be incorrect.">
            <a:extLst>
              <a:ext uri="{FF2B5EF4-FFF2-40B4-BE49-F238E27FC236}">
                <a16:creationId xmlns:a16="http://schemas.microsoft.com/office/drawing/2014/main" id="{8E7F046C-700D-BB78-07A4-44BEE8D9F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311">
            <a:off x="6027209" y="1600807"/>
            <a:ext cx="906992" cy="855727"/>
          </a:xfrm>
          <a:prstGeom prst="rect">
            <a:avLst/>
          </a:prstGeom>
        </p:spPr>
      </p:pic>
      <p:pic>
        <p:nvPicPr>
          <p:cNvPr id="12" name="Picture 11" descr="Several types of medical instruments  AI-generated content may be incorrect.">
            <a:extLst>
              <a:ext uri="{FF2B5EF4-FFF2-40B4-BE49-F238E27FC236}">
                <a16:creationId xmlns:a16="http://schemas.microsoft.com/office/drawing/2014/main" id="{5A2E08C2-62D9-FAB6-6769-7E07281614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0" t="3438" r="1662" b="24064"/>
          <a:stretch/>
        </p:blipFill>
        <p:spPr>
          <a:xfrm>
            <a:off x="5811213" y="2488745"/>
            <a:ext cx="2819400" cy="14308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515E6C-7D8C-F428-9B0A-97CC108E7714}"/>
              </a:ext>
            </a:extLst>
          </p:cNvPr>
          <p:cNvSpPr txBox="1"/>
          <p:nvPr/>
        </p:nvSpPr>
        <p:spPr>
          <a:xfrm>
            <a:off x="-47773" y="1703373"/>
            <a:ext cx="5638800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sz="1600" b="1" u="sng" dirty="0">
                <a:latin typeface="Calibri" panose="020B0502020202020204" pitchFamily="34" charset="0"/>
              </a:rPr>
              <a:t>Environmental Impact: </a:t>
            </a:r>
          </a:p>
          <a:p>
            <a:pPr lvl="1">
              <a:lnSpc>
                <a:spcPct val="120000"/>
              </a:lnSpc>
            </a:pPr>
            <a:r>
              <a:rPr lang="en-SG" sz="1600" dirty="0">
                <a:latin typeface="Calibri" panose="020B0502020202020204" pitchFamily="34" charset="0"/>
              </a:rPr>
              <a:t>	40,000 </a:t>
            </a:r>
            <a:r>
              <a:rPr lang="en-US" sz="1600" dirty="0"/>
              <a:t>kg CO</a:t>
            </a:r>
            <a:r>
              <a:rPr lang="en-US" sz="1600" baseline="-25000" dirty="0"/>
              <a:t>2</a:t>
            </a:r>
            <a:r>
              <a:rPr lang="en-US" sz="1600" dirty="0"/>
              <a:t>e /kg </a:t>
            </a:r>
            <a:r>
              <a:rPr lang="en-SG" sz="1600" dirty="0">
                <a:latin typeface="Calibri" panose="020B0502020202020204" pitchFamily="34" charset="0"/>
              </a:rPr>
              <a:t>for platinum production, vs 1,500 	to 3,500 kg </a:t>
            </a:r>
            <a:r>
              <a:rPr lang="en-US" sz="1600" dirty="0"/>
              <a:t>kg CO</a:t>
            </a:r>
            <a:r>
              <a:rPr lang="en-US" sz="1600" baseline="-25000" dirty="0"/>
              <a:t>2</a:t>
            </a:r>
            <a:r>
              <a:rPr lang="en-US" sz="1600" dirty="0"/>
              <a:t>e /kg</a:t>
            </a:r>
            <a:r>
              <a:rPr lang="en-SG" sz="1600" dirty="0">
                <a:latin typeface="Calibri" panose="020B0502020202020204" pitchFamily="34" charset="0"/>
              </a:rPr>
              <a:t> secondary platinum recovery</a:t>
            </a:r>
          </a:p>
          <a:p>
            <a:pPr lvl="1">
              <a:lnSpc>
                <a:spcPct val="120000"/>
              </a:lnSpc>
            </a:pPr>
            <a:r>
              <a:rPr lang="en-SG" sz="1600" b="1" dirty="0">
                <a:solidFill>
                  <a:schemeClr val="accent1"/>
                </a:solidFill>
                <a:latin typeface="Calibri" panose="020B0502020202020204" pitchFamily="34" charset="0"/>
              </a:rPr>
              <a:t>	~95% reduction </a:t>
            </a:r>
            <a:r>
              <a:rPr lang="en-SG" sz="1600" dirty="0">
                <a:latin typeface="Calibri" panose="020B0502020202020204" pitchFamily="34" charset="0"/>
              </a:rPr>
              <a:t>in carbon emission </a:t>
            </a:r>
            <a:endParaRPr lang="en-US" sz="1600" dirty="0">
              <a:latin typeface="Calibri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B1DF5-DCEA-C9A2-FE44-0117C5086F39}"/>
              </a:ext>
            </a:extLst>
          </p:cNvPr>
          <p:cNvSpPr txBox="1"/>
          <p:nvPr/>
        </p:nvSpPr>
        <p:spPr>
          <a:xfrm>
            <a:off x="-5462" y="3040743"/>
            <a:ext cx="5638800" cy="95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sz="1600" b="1" u="sng" dirty="0">
                <a:latin typeface="Calibri" panose="020B0502020202020204" pitchFamily="34" charset="0"/>
              </a:rPr>
              <a:t>Financial Benefit: </a:t>
            </a:r>
          </a:p>
          <a:p>
            <a:pPr lvl="1">
              <a:lnSpc>
                <a:spcPct val="120000"/>
              </a:lnSpc>
            </a:pPr>
            <a:r>
              <a:rPr lang="en-SG" sz="1600" b="1" dirty="0">
                <a:solidFill>
                  <a:schemeClr val="accent1"/>
                </a:solidFill>
                <a:latin typeface="Calibri" panose="020B0502020202020204" pitchFamily="34" charset="0"/>
              </a:rPr>
              <a:t>	</a:t>
            </a:r>
            <a:r>
              <a:rPr lang="en-SG" sz="1600" dirty="0">
                <a:latin typeface="Calibri" panose="020B0502020202020204" pitchFamily="34" charset="0"/>
              </a:rPr>
              <a:t>Financial savings from rare metal recovery and cost 	avoidance for waste disposal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9CA0A8-63DA-D7A0-D687-3F091F8AC272}"/>
              </a:ext>
            </a:extLst>
          </p:cNvPr>
          <p:cNvSpPr txBox="1">
            <a:spLocks/>
          </p:cNvSpPr>
          <p:nvPr/>
        </p:nvSpPr>
        <p:spPr>
          <a:xfrm>
            <a:off x="342690" y="1030472"/>
            <a:ext cx="3962400" cy="1316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Calibri "/>
              </a:rPr>
              <a:t>Nursing-led Initiative</a:t>
            </a:r>
          </a:p>
        </p:txBody>
      </p:sp>
      <p:pic>
        <p:nvPicPr>
          <p:cNvPr id="2050" name="Picture 2" descr="Profile image">
            <a:extLst>
              <a:ext uri="{FF2B5EF4-FFF2-40B4-BE49-F238E27FC236}">
                <a16:creationId xmlns:a16="http://schemas.microsoft.com/office/drawing/2014/main" id="{32502C30-299F-701D-3871-22F880EE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03004"/>
            <a:ext cx="1069603" cy="10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8DE798-6A0B-157C-46BD-487D566E6209}"/>
              </a:ext>
            </a:extLst>
          </p:cNvPr>
          <p:cNvSpPr txBox="1"/>
          <p:nvPr/>
        </p:nvSpPr>
        <p:spPr>
          <a:xfrm>
            <a:off x="7543800" y="2026110"/>
            <a:ext cx="4593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Sister Ng SP</a:t>
            </a:r>
            <a:endParaRPr lang="en-SG" sz="1200" b="1" dirty="0"/>
          </a:p>
        </p:txBody>
      </p:sp>
    </p:spTree>
    <p:extLst>
      <p:ext uri="{BB962C8B-B14F-4D97-AF65-F5344CB8AC3E}">
        <p14:creationId xmlns:p14="http://schemas.microsoft.com/office/powerpoint/2010/main" val="359449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A6713-BD42-C4A8-CD3D-C9A30CAC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CD01D80E-0FE5-23EC-9B29-6DBDD5730BD6}"/>
              </a:ext>
            </a:extLst>
          </p:cNvPr>
          <p:cNvSpPr>
            <a:spLocks noGrp="1"/>
          </p:cNvSpPr>
          <p:nvPr/>
        </p:nvSpPr>
        <p:spPr>
          <a:xfrm>
            <a:off x="228600" y="-63772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200" kern="1200" dirty="0">
                <a:solidFill>
                  <a:schemeClr val="accent1"/>
                </a:solidFill>
              </a:rPr>
              <a:t>Life Cycle Analysis (LCA) in Cardiovascular Imaging</a:t>
            </a:r>
            <a:endParaRPr lang="en-SG" sz="2200" kern="1200" dirty="0">
              <a:solidFill>
                <a:schemeClr val="accent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4F2D29-2FD8-2609-03D0-C326B41C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58" y="1123951"/>
            <a:ext cx="43677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175F9-BE85-C1E0-A00D-1608CB94649A}"/>
              </a:ext>
            </a:extLst>
          </p:cNvPr>
          <p:cNvSpPr txBox="1"/>
          <p:nvPr/>
        </p:nvSpPr>
        <p:spPr>
          <a:xfrm>
            <a:off x="712814" y="4095750"/>
            <a:ext cx="2229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200" i="1" dirty="0"/>
              <a:t>Thiel et al., Radiology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58BF8-3289-BE00-7B6C-DD48AD60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28750"/>
            <a:ext cx="3641998" cy="257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82DAC-CBCC-820A-EE64-D212187539B1}"/>
              </a:ext>
            </a:extLst>
          </p:cNvPr>
          <p:cNvSpPr txBox="1"/>
          <p:nvPr/>
        </p:nvSpPr>
        <p:spPr>
          <a:xfrm>
            <a:off x="5029200" y="4638909"/>
            <a:ext cx="2229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200" i="1" dirty="0"/>
              <a:t>Thiel et al.,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308340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D09E8-1D79-6C8E-8A6F-6CE2513ED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40DA4510-04F7-049F-CA4F-99EC9E635E5B}"/>
              </a:ext>
            </a:extLst>
          </p:cNvPr>
          <p:cNvSpPr>
            <a:spLocks noGrp="1"/>
          </p:cNvSpPr>
          <p:nvPr/>
        </p:nvSpPr>
        <p:spPr>
          <a:xfrm>
            <a:off x="275115" y="3510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200" kern="1200" dirty="0">
                <a:solidFill>
                  <a:schemeClr val="accent1"/>
                </a:solidFill>
              </a:rPr>
              <a:t>Life Cycle Analysis (LCA) Project in NHCS</a:t>
            </a:r>
            <a:endParaRPr lang="en-SG" sz="2200" kern="12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person in a suit and tie AI-generated content may be incorrect.">
            <a:extLst>
              <a:ext uri="{FF2B5EF4-FFF2-40B4-BE49-F238E27FC236}">
                <a16:creationId xmlns:a16="http://schemas.microsoft.com/office/drawing/2014/main" id="{AF7D68B7-A79A-F507-0AE2-6A859F7D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6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7" name="Picture 6" descr="A person smiling at the camera AI-generated content may be incorrect.">
            <a:extLst>
              <a:ext uri="{FF2B5EF4-FFF2-40B4-BE49-F238E27FC236}">
                <a16:creationId xmlns:a16="http://schemas.microsoft.com/office/drawing/2014/main" id="{A6807F79-F085-7585-015D-95344760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22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9" name="Picture 8" descr="A close-up of a person AI-generated content may be incorrect.">
            <a:extLst>
              <a:ext uri="{FF2B5EF4-FFF2-40B4-BE49-F238E27FC236}">
                <a16:creationId xmlns:a16="http://schemas.microsoft.com/office/drawing/2014/main" id="{48590D07-FBEE-A245-3243-3B298A82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64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Picture 10" descr="A close-up of a person AI-generated content may be incorrect.">
            <a:extLst>
              <a:ext uri="{FF2B5EF4-FFF2-40B4-BE49-F238E27FC236}">
                <a16:creationId xmlns:a16="http://schemas.microsoft.com/office/drawing/2014/main" id="{A3B9F5D3-F06B-08BA-6E98-35840383F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88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3" name="Picture 12" descr="A close-up of a person AI-generated content may be incorrect.">
            <a:extLst>
              <a:ext uri="{FF2B5EF4-FFF2-40B4-BE49-F238E27FC236}">
                <a16:creationId xmlns:a16="http://schemas.microsoft.com/office/drawing/2014/main" id="{D87A5F36-75F4-5ADB-BF00-2409D97C1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38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5" name="Picture 14" descr="A person smiling at the camera AI-generated content may be incorrect.">
            <a:extLst>
              <a:ext uri="{FF2B5EF4-FFF2-40B4-BE49-F238E27FC236}">
                <a16:creationId xmlns:a16="http://schemas.microsoft.com/office/drawing/2014/main" id="{E685A96A-4104-71AC-32FC-88B5CCCE7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81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21" name="Picture 20" descr="A person smiling at the camera AI-generated content may be incorrect.">
            <a:extLst>
              <a:ext uri="{FF2B5EF4-FFF2-40B4-BE49-F238E27FC236}">
                <a16:creationId xmlns:a16="http://schemas.microsoft.com/office/drawing/2014/main" id="{802C17BD-7737-FB87-7638-5423716C2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5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30" name="Picture 29" descr="A person smiling at camera AI-generated content may be incorrect.">
            <a:extLst>
              <a:ext uri="{FF2B5EF4-FFF2-40B4-BE49-F238E27FC236}">
                <a16:creationId xmlns:a16="http://schemas.microsoft.com/office/drawing/2014/main" id="{1F79C037-3354-D2FA-7FF5-C72C1ACC5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0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40" name="Picture 39" descr="A close-up of a person AI-generated content may be incorrect.">
            <a:extLst>
              <a:ext uri="{FF2B5EF4-FFF2-40B4-BE49-F238E27FC236}">
                <a16:creationId xmlns:a16="http://schemas.microsoft.com/office/drawing/2014/main" id="{F2ABCB2B-AF88-0835-D9B3-A1D3F67F3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88" y="3855000"/>
            <a:ext cx="870000" cy="870000"/>
          </a:xfrm>
          <a:prstGeom prst="ellipse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2" name="Picture 1" descr="A diagram of a life cycle framework AI-generated content may be incorrect.">
            <a:extLst>
              <a:ext uri="{FF2B5EF4-FFF2-40B4-BE49-F238E27FC236}">
                <a16:creationId xmlns:a16="http://schemas.microsoft.com/office/drawing/2014/main" id="{D252F213-2637-8DFE-67BD-B1DE88D178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2649"/>
          <a:stretch>
            <a:fillRect/>
          </a:stretch>
        </p:blipFill>
        <p:spPr>
          <a:xfrm>
            <a:off x="3892517" y="1200150"/>
            <a:ext cx="5227610" cy="198137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8BF8E4-D78E-7686-0FC1-FEDA5789AE89}"/>
              </a:ext>
            </a:extLst>
          </p:cNvPr>
          <p:cNvSpPr txBox="1">
            <a:spLocks noGrp="1"/>
          </p:cNvSpPr>
          <p:nvPr/>
        </p:nvSpPr>
        <p:spPr>
          <a:xfrm>
            <a:off x="457200" y="1352550"/>
            <a:ext cx="2802381" cy="315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SG" sz="2400" kern="1200" dirty="0">
              <a:solidFill>
                <a:prstClr val="black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2F3F2E-F808-CB26-8BA6-297B7BB8101E}"/>
              </a:ext>
            </a:extLst>
          </p:cNvPr>
          <p:cNvSpPr txBox="1">
            <a:spLocks/>
          </p:cNvSpPr>
          <p:nvPr/>
        </p:nvSpPr>
        <p:spPr>
          <a:xfrm>
            <a:off x="115002" y="1255273"/>
            <a:ext cx="4041056" cy="15150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Identify areas for improvement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Engaging trainees 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Promote sustainability-related projects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endParaRPr lang="en-US" sz="2000" b="0" dirty="0">
              <a:solidFill>
                <a:prstClr val="black"/>
              </a:solidFill>
            </a:endParaRPr>
          </a:p>
          <a:p>
            <a:endParaRPr lang="en-US" sz="20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9F108-821F-BC1A-684A-FD63DDE45326}"/>
              </a:ext>
            </a:extLst>
          </p:cNvPr>
          <p:cNvSpPr txBox="1"/>
          <p:nvPr/>
        </p:nvSpPr>
        <p:spPr>
          <a:xfrm>
            <a:off x="5486400" y="3107126"/>
            <a:ext cx="611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b="1" dirty="0"/>
              <a:t>LCA </a:t>
            </a:r>
            <a:r>
              <a:rPr lang="en-SG" sz="1400" b="1" dirty="0" err="1"/>
              <a:t>Analaysis</a:t>
            </a:r>
            <a:r>
              <a:rPr lang="en-SG" sz="1400" b="1" dirty="0"/>
              <a:t> at NHCS</a:t>
            </a:r>
          </a:p>
        </p:txBody>
      </p:sp>
    </p:spTree>
    <p:extLst>
      <p:ext uri="{BB962C8B-B14F-4D97-AF65-F5344CB8AC3E}">
        <p14:creationId xmlns:p14="http://schemas.microsoft.com/office/powerpoint/2010/main" val="80791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CFF3-7DA7-4C1C-F621-131B8B9B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179A6B-5B8C-A839-E8A2-74EABAB92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Culture Building</a:t>
            </a:r>
            <a:r>
              <a:rPr lang="en-US" dirty="0"/>
              <a:t>, One Step at a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4AC56-1D45-CC74-E7A6-F4DDDF3D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34" y="850731"/>
            <a:ext cx="3796699" cy="1858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72684-39F5-069D-56B1-22A45CA674B8}"/>
              </a:ext>
            </a:extLst>
          </p:cNvPr>
          <p:cNvSpPr txBox="1">
            <a:spLocks/>
          </p:cNvSpPr>
          <p:nvPr/>
        </p:nvSpPr>
        <p:spPr>
          <a:xfrm>
            <a:off x="381000" y="1200150"/>
            <a:ext cx="4191000" cy="1316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Culture-building and Engagement of the wider </a:t>
            </a:r>
            <a:r>
              <a:rPr lang="en-US" sz="2000" b="0" dirty="0" err="1">
                <a:solidFill>
                  <a:prstClr val="black"/>
                </a:solidFill>
              </a:rPr>
              <a:t>Singhealth</a:t>
            </a:r>
            <a:r>
              <a:rPr lang="en-US" sz="2000" b="0" dirty="0">
                <a:solidFill>
                  <a:prstClr val="black"/>
                </a:solidFill>
              </a:rPr>
              <a:t> community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B41B1-9244-18CE-9344-EF2A84F07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401906"/>
            <a:ext cx="3843347" cy="24020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827D45-1C47-FF1B-E243-C89EF3323AB5}"/>
              </a:ext>
            </a:extLst>
          </p:cNvPr>
          <p:cNvSpPr txBox="1">
            <a:spLocks/>
          </p:cNvSpPr>
          <p:nvPr/>
        </p:nvSpPr>
        <p:spPr>
          <a:xfrm>
            <a:off x="4603940" y="2876550"/>
            <a:ext cx="4191000" cy="16914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Connection with other public hospital clusters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Connection with regional health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5917D-67D0-BE98-D35F-7462AF84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B8F053-9D98-FB2F-918F-3629469AF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09550"/>
            <a:ext cx="6336357" cy="432048"/>
          </a:xfrm>
        </p:spPr>
        <p:txBody>
          <a:bodyPr/>
          <a:lstStyle/>
          <a:p>
            <a:r>
              <a:rPr lang="en-US" sz="2400" dirty="0"/>
              <a:t>Local Engagement and Beyond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91BD3-4747-94C8-80AB-550BE8D6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47750"/>
            <a:ext cx="4416848" cy="20581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21F4-859C-C014-3035-E37FF2D45500}"/>
              </a:ext>
            </a:extLst>
          </p:cNvPr>
          <p:cNvSpPr txBox="1">
            <a:spLocks/>
          </p:cNvSpPr>
          <p:nvPr/>
        </p:nvSpPr>
        <p:spPr>
          <a:xfrm>
            <a:off x="457200" y="1110368"/>
            <a:ext cx="3810000" cy="2362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Aim to engage the Singapore Cardiac Society to create a </a:t>
            </a:r>
            <a:r>
              <a:rPr lang="en-US" sz="2000" dirty="0">
                <a:solidFill>
                  <a:prstClr val="black"/>
                </a:solidFill>
              </a:rPr>
              <a:t>lecture series </a:t>
            </a:r>
            <a:r>
              <a:rPr lang="en-US" sz="2000" b="0" dirty="0">
                <a:solidFill>
                  <a:prstClr val="black"/>
                </a:solidFill>
              </a:rPr>
              <a:t>on sustainability-related topics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</a:rPr>
              <a:t>If you’re </a:t>
            </a:r>
            <a:r>
              <a:rPr lang="en-US" sz="2000" b="0">
                <a:solidFill>
                  <a:prstClr val="black"/>
                </a:solidFill>
              </a:rPr>
              <a:t>kind enough </a:t>
            </a:r>
            <a:r>
              <a:rPr lang="en-US" sz="2000" b="0" dirty="0">
                <a:solidFill>
                  <a:prstClr val="black"/>
                </a:solidFill>
              </a:rPr>
              <a:t>to offer your expertise in </a:t>
            </a:r>
            <a:r>
              <a:rPr lang="en-US" sz="2000" b="0">
                <a:solidFill>
                  <a:prstClr val="black"/>
                </a:solidFill>
              </a:rPr>
              <a:t>future webinars, </a:t>
            </a:r>
            <a:r>
              <a:rPr lang="en-US" sz="2000" b="0" dirty="0">
                <a:solidFill>
                  <a:prstClr val="black"/>
                </a:solidFill>
              </a:rPr>
              <a:t>please reach out </a:t>
            </a:r>
            <a:r>
              <a:rPr lang="en-US" sz="2000" b="0">
                <a:solidFill>
                  <a:prstClr val="black"/>
                </a:solidFill>
              </a:rPr>
              <a:t>to us</a:t>
            </a: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20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59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A7551-796A-23DC-0CA8-ABF0303F9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D0400A32-8807-610B-BC39-5C807B29B014}"/>
              </a:ext>
            </a:extLst>
          </p:cNvPr>
          <p:cNvSpPr>
            <a:spLocks noGrp="1"/>
          </p:cNvSpPr>
          <p:nvPr/>
        </p:nvSpPr>
        <p:spPr>
          <a:xfrm>
            <a:off x="275115" y="3510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endParaRPr lang="en-SG" sz="2200" kern="1200" dirty="0">
              <a:solidFill>
                <a:srgbClr val="D93A49"/>
              </a:solidFill>
            </a:endParaRPr>
          </a:p>
        </p:txBody>
      </p:sp>
      <p:pic>
        <p:nvPicPr>
          <p:cNvPr id="1026" name="Picture 2" descr="African Proverb Quote: “If you want to go fast, go alone. If you want ...">
            <a:extLst>
              <a:ext uri="{FF2B5EF4-FFF2-40B4-BE49-F238E27FC236}">
                <a16:creationId xmlns:a16="http://schemas.microsoft.com/office/drawing/2014/main" id="{FD6ADA40-DA94-85FB-C01D-DA575415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6750"/>
            <a:ext cx="70866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4C16E4-E486-B850-9598-CCCEC0B9CD00}"/>
              </a:ext>
            </a:extLst>
          </p:cNvPr>
          <p:cNvSpPr txBox="1"/>
          <p:nvPr/>
        </p:nvSpPr>
        <p:spPr>
          <a:xfrm>
            <a:off x="6241906" y="486772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200" i="1" dirty="0"/>
              <a:t>Image copyright from </a:t>
            </a:r>
            <a:r>
              <a:rPr lang="en-SG" sz="1200" i="1" dirty="0" err="1"/>
              <a:t>quotefancy</a:t>
            </a:r>
            <a:endParaRPr lang="en-SG" sz="1200" i="1" dirty="0"/>
          </a:p>
        </p:txBody>
      </p:sp>
    </p:spTree>
    <p:extLst>
      <p:ext uri="{BB962C8B-B14F-4D97-AF65-F5344CB8AC3E}">
        <p14:creationId xmlns:p14="http://schemas.microsoft.com/office/powerpoint/2010/main" val="297240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/>
        </p:nvSpPr>
        <p:spPr>
          <a:xfrm>
            <a:off x="275115" y="3510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kern="1200" dirty="0">
                <a:solidFill>
                  <a:srgbClr val="D93A49"/>
                </a:solidFill>
              </a:rPr>
              <a:t>Declaration of Interest</a:t>
            </a:r>
            <a:endParaRPr lang="en-SG" kern="1200" dirty="0">
              <a:solidFill>
                <a:srgbClr val="D93A49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381000" y="1123950"/>
            <a:ext cx="8461715" cy="315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SG" sz="2400" dirty="0">
                <a:solidFill>
                  <a:prstClr val="black"/>
                </a:solidFill>
              </a:rPr>
              <a:t>Medical advisor and investor — </a:t>
            </a:r>
            <a:r>
              <a:rPr lang="en-SG" sz="2400" dirty="0" err="1">
                <a:solidFill>
                  <a:prstClr val="black"/>
                </a:solidFill>
              </a:rPr>
              <a:t>Medclarity</a:t>
            </a:r>
            <a:endParaRPr lang="en-SG" sz="24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SG" sz="2400" dirty="0">
                <a:solidFill>
                  <a:prstClr val="black"/>
                </a:solidFill>
              </a:rPr>
              <a:t>Did not receive honorarium </a:t>
            </a:r>
          </a:p>
        </p:txBody>
      </p:sp>
    </p:spTree>
    <p:extLst>
      <p:ext uri="{BB962C8B-B14F-4D97-AF65-F5344CB8AC3E}">
        <p14:creationId xmlns:p14="http://schemas.microsoft.com/office/powerpoint/2010/main" val="3805518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9817A-4CE7-9B5E-BD4A-C74DE35C3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4259"/>
          <a:stretch/>
        </p:blipFill>
        <p:spPr>
          <a:xfrm>
            <a:off x="0" y="0"/>
            <a:ext cx="9144000" cy="4040422"/>
          </a:xfrm>
          <a:prstGeom prst="rect">
            <a:avLst/>
          </a:prstGeom>
        </p:spPr>
      </p:pic>
      <p:sp>
        <p:nvSpPr>
          <p:cNvPr id="23" name="Title 5">
            <a:extLst>
              <a:ext uri="{FF2B5EF4-FFF2-40B4-BE49-F238E27FC236}">
                <a16:creationId xmlns:a16="http://schemas.microsoft.com/office/drawing/2014/main" id="{71B4D5FA-2711-807D-BDE9-994E4A0CBAC9}"/>
              </a:ext>
            </a:extLst>
          </p:cNvPr>
          <p:cNvSpPr>
            <a:spLocks noGrp="1"/>
          </p:cNvSpPr>
          <p:nvPr/>
        </p:nvSpPr>
        <p:spPr>
          <a:xfrm>
            <a:off x="-1" y="326451"/>
            <a:ext cx="9144000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algn="ctr"/>
            <a:r>
              <a:rPr lang="en-US" sz="5000" u="none" kern="1200" dirty="0">
                <a:solidFill>
                  <a:srgbClr val="D93A49"/>
                </a:solidFill>
              </a:rPr>
              <a:t>Thank you</a:t>
            </a:r>
            <a:endParaRPr lang="en-SG" sz="5000" u="none" kern="1200" dirty="0">
              <a:solidFill>
                <a:srgbClr val="D93A4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4D262F-80E2-5D36-01F5-C52F64EF1E25}"/>
              </a:ext>
            </a:extLst>
          </p:cNvPr>
          <p:cNvSpPr txBox="1"/>
          <p:nvPr/>
        </p:nvSpPr>
        <p:spPr>
          <a:xfrm>
            <a:off x="208078" y="4346932"/>
            <a:ext cx="6135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>
                <a:effectLst/>
                <a:latin typeface="Calibri" panose="020B0604020202020204" pitchFamily="34" charset="0"/>
                <a:cs typeface="Calibri" panose="020B0604020202020204" pitchFamily="34" charset="0"/>
              </a:rPr>
              <a:t>Disclaimer: Contents including images and charts used are properties of the respective copyright owners and are meant for educational purposes only.</a:t>
            </a:r>
            <a:endParaRPr lang="en-SG" sz="1000">
              <a:latin typeface="Calibri" panose="020B0604020202020204" pitchFamily="34" charset="0"/>
              <a:cs typeface="Calibri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06C488-DDC8-9B2A-2268-64D1C48A3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78" y="2471607"/>
            <a:ext cx="3695440" cy="417157"/>
          </a:xfrm>
          <a:prstGeom prst="rect">
            <a:avLst/>
          </a:prstGeom>
        </p:spPr>
      </p:pic>
      <p:pic>
        <p:nvPicPr>
          <p:cNvPr id="29" name="Picture 28" descr="Shape  Description automatically generated with medium confidence">
            <a:extLst>
              <a:ext uri="{FF2B5EF4-FFF2-40B4-BE49-F238E27FC236}">
                <a16:creationId xmlns:a16="http://schemas.microsoft.com/office/drawing/2014/main" id="{4829BA9F-8712-C7C2-30D0-C188F8B69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60" y="1536709"/>
            <a:ext cx="2113077" cy="6486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87B657-FB77-1F4D-DF35-B274DEC1142A}"/>
              </a:ext>
            </a:extLst>
          </p:cNvPr>
          <p:cNvGrpSpPr/>
          <p:nvPr/>
        </p:nvGrpSpPr>
        <p:grpSpPr>
          <a:xfrm>
            <a:off x="6502401" y="4114010"/>
            <a:ext cx="2580640" cy="788817"/>
            <a:chOff x="6502401" y="4093691"/>
            <a:chExt cx="2580640" cy="7888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351BCF-33E3-7D9E-8B60-C05B387DA16E}"/>
                </a:ext>
              </a:extLst>
            </p:cNvPr>
            <p:cNvSpPr/>
            <p:nvPr/>
          </p:nvSpPr>
          <p:spPr>
            <a:xfrm>
              <a:off x="6502401" y="4093691"/>
              <a:ext cx="2580640" cy="788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7" name="Picture 6" descr="A group of red circles with white text  AI-generated content may be incorrect.">
              <a:extLst>
                <a:ext uri="{FF2B5EF4-FFF2-40B4-BE49-F238E27FC236}">
                  <a16:creationId xmlns:a16="http://schemas.microsoft.com/office/drawing/2014/main" id="{579A32FA-A368-8095-A63F-9409BAD02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789" y="4120783"/>
              <a:ext cx="2280686" cy="727290"/>
            </a:xfrm>
            <a:prstGeom prst="rect">
              <a:avLst/>
            </a:prstGeom>
          </p:spPr>
        </p:pic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5F22D74A-45B6-E3BE-EC38-0E1C85EED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680" y="3019148"/>
            <a:ext cx="6145651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85835">
              <a:lnSpc>
                <a:spcPct val="87000"/>
              </a:lnSpc>
            </a:pPr>
            <a:r>
              <a:rPr lang="en-US" sz="2100" b="1" u="sng">
                <a:solidFill>
                  <a:srgbClr val="D93A49"/>
                </a:solidFill>
                <a:latin typeface="Calibri" charset="0"/>
                <a:sym typeface="Calibri"/>
              </a:rPr>
              <a:t>For more information on NHCS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EDC25E-18B9-FDA2-A934-6D23BD9FC210}"/>
              </a:ext>
            </a:extLst>
          </p:cNvPr>
          <p:cNvSpPr/>
          <p:nvPr/>
        </p:nvSpPr>
        <p:spPr>
          <a:xfrm>
            <a:off x="1598789" y="3481723"/>
            <a:ext cx="594642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35"/>
            <a:r>
              <a:rPr lang="en-SG" sz="1500" b="1">
                <a:solidFill>
                  <a:srgbClr val="D93A49"/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Web:</a:t>
            </a:r>
            <a:r>
              <a:rPr lang="en-SG" sz="1500" b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 www.nhcs.com.sg</a:t>
            </a:r>
          </a:p>
        </p:txBody>
      </p:sp>
    </p:spTree>
    <p:extLst>
      <p:ext uri="{BB962C8B-B14F-4D97-AF65-F5344CB8AC3E}">
        <p14:creationId xmlns:p14="http://schemas.microsoft.com/office/powerpoint/2010/main" val="4007289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386243" y="265775"/>
            <a:ext cx="6145651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85835">
              <a:lnSpc>
                <a:spcPct val="87000"/>
              </a:lnSpc>
            </a:pPr>
            <a:r>
              <a:rPr lang="en-US" sz="2100" b="1" u="sng">
                <a:solidFill>
                  <a:srgbClr val="D93A49"/>
                </a:solidFill>
                <a:latin typeface="Calibri" charset="0"/>
                <a:sym typeface="Calibri"/>
              </a:rPr>
              <a:t>For more information on NHCS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92028" y="2221296"/>
            <a:ext cx="3334079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35"/>
            <a:r>
              <a:rPr lang="en-US" sz="1500" b="1">
                <a:solidFill>
                  <a:srgbClr val="D93A49"/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Operating Hours</a:t>
            </a:r>
          </a:p>
          <a:p>
            <a:pPr algn="ctr" defTabSz="685835"/>
            <a:r>
              <a:rPr lang="en-US" sz="15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Mon - Fri: 8.30 am – 5.00 pm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7031" y="1122751"/>
            <a:ext cx="4681094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>
                <a:solidFill>
                  <a:srgbClr val="D93A49"/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General Appointment Line</a:t>
            </a:r>
          </a:p>
          <a:p>
            <a:pPr algn="ctr"/>
            <a:r>
              <a:rPr lang="en-SG" sz="15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6704 2000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57352" y="728350"/>
            <a:ext cx="5946421" cy="3231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35"/>
            <a:r>
              <a:rPr lang="en-SG" sz="1500" b="1">
                <a:solidFill>
                  <a:srgbClr val="D93A49"/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Web:</a:t>
            </a:r>
            <a:r>
              <a:rPr lang="en-SG" sz="1500" b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 www.nhcs.com.sg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61131" y="1771066"/>
            <a:ext cx="6138863" cy="3231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35"/>
            <a:r>
              <a:rPr lang="en-US" sz="1500" b="1">
                <a:solidFill>
                  <a:srgbClr val="D93A49"/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Email: </a:t>
            </a:r>
            <a:r>
              <a:rPr lang="en-SG" sz="1500" b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B0604020202020204" pitchFamily="34" charset="0"/>
                <a:cs typeface="Calibri" panose="020B0604020202020204" pitchFamily="34" charset="0"/>
                <a:sym typeface="Calibri"/>
              </a:rPr>
              <a:t>central.appt@nhcs.com.sg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AB4ABDAD-2ED3-FD3B-1023-A156C90138BB}"/>
              </a:ext>
            </a:extLst>
          </p:cNvPr>
          <p:cNvSpPr>
            <a:spLocks/>
          </p:cNvSpPr>
          <p:nvPr/>
        </p:nvSpPr>
        <p:spPr>
          <a:xfrm>
            <a:off x="1866900" y="2902359"/>
            <a:ext cx="5410200" cy="1802992"/>
          </a:xfrm>
          <a:prstGeom prst="roundRect">
            <a:avLst/>
          </a:prstGeom>
          <a:noFill/>
          <a:ln w="76200">
            <a:solidFill>
              <a:srgbClr val="D93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4076A-3C69-7B83-0A8B-9526F9389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6434" r="8373" b="17291"/>
          <a:stretch/>
        </p:blipFill>
        <p:spPr bwMode="auto">
          <a:xfrm>
            <a:off x="4955852" y="3095112"/>
            <a:ext cx="1212127" cy="1212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AA480-67B7-1512-0FAB-3F9FD7918314}"/>
              </a:ext>
            </a:extLst>
          </p:cNvPr>
          <p:cNvSpPr txBox="1">
            <a:spLocks/>
          </p:cNvSpPr>
          <p:nvPr/>
        </p:nvSpPr>
        <p:spPr>
          <a:xfrm>
            <a:off x="4299928" y="4304977"/>
            <a:ext cx="2418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D93A4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for.sg/nhcs-appointmentform</a:t>
            </a:r>
            <a:endParaRPr lang="en-SG" sz="1200" b="1">
              <a:solidFill>
                <a:srgbClr val="D93A49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6EF8AA1-F93F-B53D-EC59-4A2ADC888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361" y="3448196"/>
            <a:ext cx="2418412" cy="6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85835">
              <a:lnSpc>
                <a:spcPct val="87000"/>
              </a:lnSpc>
            </a:pPr>
            <a:r>
              <a:rPr lang="en-US" sz="2100" b="1">
                <a:solidFill>
                  <a:srgbClr val="D93A49"/>
                </a:solidFill>
                <a:latin typeface="Calibri" charset="0"/>
                <a:sym typeface="Calibri"/>
              </a:rPr>
              <a:t>Scan here to make an appointment:</a:t>
            </a:r>
          </a:p>
        </p:txBody>
      </p:sp>
    </p:spTree>
    <p:extLst>
      <p:ext uri="{BB962C8B-B14F-4D97-AF65-F5344CB8AC3E}">
        <p14:creationId xmlns:p14="http://schemas.microsoft.com/office/powerpoint/2010/main" val="49933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FB814-ADB1-B828-548A-ACCE0318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dicting Heart Disease in Asian Population">
            <a:extLst>
              <a:ext uri="{FF2B5EF4-FFF2-40B4-BE49-F238E27FC236}">
                <a16:creationId xmlns:a16="http://schemas.microsoft.com/office/drawing/2014/main" id="{90BB0B7E-F866-E7EE-DC57-A9E73E97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3574749"/>
            <a:ext cx="1733736" cy="11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B51DA6-0A5F-1C26-3CBD-FED865F29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National Heart Centre Singapore (NHCS)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F5FF4-A08B-632D-C55A-90ACB1785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7" y="1049332"/>
            <a:ext cx="2966575" cy="1979618"/>
          </a:xfrm>
          <a:prstGeom prst="rect">
            <a:avLst/>
          </a:prstGeom>
        </p:spPr>
      </p:pic>
      <p:pic>
        <p:nvPicPr>
          <p:cNvPr id="9" name="Picture 2" descr="KOH TIAN HAI">
            <a:extLst>
              <a:ext uri="{FF2B5EF4-FFF2-40B4-BE49-F238E27FC236}">
                <a16:creationId xmlns:a16="http://schemas.microsoft.com/office/drawing/2014/main" id="{343644EB-1376-520A-B405-376965CCA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7"/>
          <a:stretch>
            <a:fillRect/>
          </a:stretch>
        </p:blipFill>
        <p:spPr bwMode="auto">
          <a:xfrm>
            <a:off x="3242239" y="3600128"/>
            <a:ext cx="1257300" cy="11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5B7B9-0D8D-B9D5-C188-D514CE2C9945}"/>
              </a:ext>
            </a:extLst>
          </p:cNvPr>
          <p:cNvSpPr txBox="1"/>
          <p:nvPr/>
        </p:nvSpPr>
        <p:spPr>
          <a:xfrm>
            <a:off x="3270604" y="4820000"/>
            <a:ext cx="16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Prof Koh Tian Hai</a:t>
            </a:r>
            <a:endParaRPr lang="en-SG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9DD6E-087D-8420-6C7A-E486658D4811}"/>
              </a:ext>
            </a:extLst>
          </p:cNvPr>
          <p:cNvSpPr txBox="1"/>
          <p:nvPr/>
        </p:nvSpPr>
        <p:spPr>
          <a:xfrm>
            <a:off x="24333" y="4820000"/>
            <a:ext cx="2268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Prof Yeo Khung Keong, CEO</a:t>
            </a:r>
            <a:endParaRPr lang="en-SG" sz="1200" b="1" dirty="0"/>
          </a:p>
        </p:txBody>
      </p:sp>
      <p:pic>
        <p:nvPicPr>
          <p:cNvPr id="7172" name="Picture 4" descr="Cardiologist - Heart Doctor: Adj Asst Prof Tan Wei Chieh Jack | National  Heart Centre Singapore">
            <a:extLst>
              <a:ext uri="{FF2B5EF4-FFF2-40B4-BE49-F238E27FC236}">
                <a16:creationId xmlns:a16="http://schemas.microsoft.com/office/drawing/2014/main" id="{9EB48B26-091E-7F3A-1AC6-69458113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14" y="3592256"/>
            <a:ext cx="930686" cy="11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AC6B2-B7E5-A99A-377C-9E53FE796C3B}"/>
              </a:ext>
            </a:extLst>
          </p:cNvPr>
          <p:cNvSpPr txBox="1"/>
          <p:nvPr/>
        </p:nvSpPr>
        <p:spPr>
          <a:xfrm>
            <a:off x="4546655" y="4820000"/>
            <a:ext cx="1454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Prof Jack Tan</a:t>
            </a:r>
            <a:endParaRPr lang="en-SG" sz="1200" b="1" dirty="0"/>
          </a:p>
        </p:txBody>
      </p:sp>
      <p:pic>
        <p:nvPicPr>
          <p:cNvPr id="7174" name="Picture 6" descr="Terrance Chua - Senior Consultant at National Heart Centre Singapore |  LinkedIn">
            <a:extLst>
              <a:ext uri="{FF2B5EF4-FFF2-40B4-BE49-F238E27FC236}">
                <a16:creationId xmlns:a16="http://schemas.microsoft.com/office/drawing/2014/main" id="{40F45E95-F17E-5C91-17AC-F31CB8E2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88" y="3600128"/>
            <a:ext cx="1166565" cy="11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ealing spaces in SGH">
            <a:extLst>
              <a:ext uri="{FF2B5EF4-FFF2-40B4-BE49-F238E27FC236}">
                <a16:creationId xmlns:a16="http://schemas.microsoft.com/office/drawing/2014/main" id="{A281567B-F3B4-DFB7-5F20-5DB4A67E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97" y="3181350"/>
            <a:ext cx="2935860" cy="15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C7F3B9-1555-E840-D810-720178836DCE}"/>
              </a:ext>
            </a:extLst>
          </p:cNvPr>
          <p:cNvSpPr txBox="1"/>
          <p:nvPr/>
        </p:nvSpPr>
        <p:spPr>
          <a:xfrm>
            <a:off x="7121261" y="2805068"/>
            <a:ext cx="281252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  NHCS, </a:t>
            </a:r>
            <a:r>
              <a:rPr lang="en-US" sz="135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Singhealth</a:t>
            </a:r>
            <a:r>
              <a:rPr lang="en-US" sz="135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   </a:t>
            </a:r>
            <a:r>
              <a:rPr lang="en-US" sz="1350" b="1" dirty="0">
                <a:solidFill>
                  <a:schemeClr val="bg1"/>
                </a:solidFill>
                <a:highlight>
                  <a:srgbClr val="FFFFFF"/>
                </a:highlight>
                <a:latin typeface="Calibri"/>
              </a:rPr>
              <a:t>. </a:t>
            </a:r>
            <a:r>
              <a:rPr lang="en-US" sz="135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  </a:t>
            </a:r>
            <a:endParaRPr lang="en-SG" sz="135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93D44-6EED-10A4-7646-48EFACA62EF0}"/>
              </a:ext>
            </a:extLst>
          </p:cNvPr>
          <p:cNvSpPr txBox="1"/>
          <p:nvPr/>
        </p:nvSpPr>
        <p:spPr>
          <a:xfrm>
            <a:off x="5698898" y="4503314"/>
            <a:ext cx="34451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Singapore General Hospital, </a:t>
            </a:r>
            <a:r>
              <a:rPr lang="en-US" sz="135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Singhealth</a:t>
            </a:r>
            <a:endParaRPr lang="en-SG" sz="135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3B1B6-B6B5-AC34-AD1A-B71274066BFD}"/>
              </a:ext>
            </a:extLst>
          </p:cNvPr>
          <p:cNvSpPr txBox="1">
            <a:spLocks/>
          </p:cNvSpPr>
          <p:nvPr/>
        </p:nvSpPr>
        <p:spPr>
          <a:xfrm>
            <a:off x="381000" y="1088681"/>
            <a:ext cx="4724400" cy="131624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Largest cardiac specialty center in Singapore</a:t>
            </a: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Services ~50% of Singapore’s five million population</a:t>
            </a: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Part of the </a:t>
            </a:r>
            <a:r>
              <a:rPr lang="en-US" sz="7200" b="0" dirty="0" err="1">
                <a:solidFill>
                  <a:prstClr val="black"/>
                </a:solidFill>
              </a:rPr>
              <a:t>Singhealth</a:t>
            </a:r>
            <a:r>
              <a:rPr lang="en-US" sz="7200" b="0" dirty="0">
                <a:solidFill>
                  <a:prstClr val="black"/>
                </a:solidFill>
              </a:rPr>
              <a:t> cluster </a:t>
            </a: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•"/>
            </a:pPr>
            <a:endParaRPr lang="en-US" sz="7200" b="0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•"/>
            </a:pPr>
            <a:r>
              <a:rPr lang="en-US" sz="7200" b="0" dirty="0">
                <a:solidFill>
                  <a:prstClr val="black"/>
                </a:solidFill>
              </a:rPr>
              <a:t>Committee of Sustainability since 2024</a:t>
            </a:r>
          </a:p>
          <a:p>
            <a:pPr marL="342900" indent="-342900">
              <a:buFont typeface="Calibri" panose="020B0604020202020204" pitchFamily="34" charset="0"/>
              <a:buChar char="•"/>
            </a:pPr>
            <a:endParaRPr lang="en-US" sz="72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A6600-AEFE-3F56-799B-FBD5F9476C0E}"/>
              </a:ext>
            </a:extLst>
          </p:cNvPr>
          <p:cNvSpPr txBox="1"/>
          <p:nvPr/>
        </p:nvSpPr>
        <p:spPr>
          <a:xfrm>
            <a:off x="1989070" y="4820000"/>
            <a:ext cx="20574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Prof Terrance Chua</a:t>
            </a:r>
            <a:endParaRPr lang="en-SG" sz="1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A9F36-5A8A-7C35-80EF-4B4D3F354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870" y="1869256"/>
            <a:ext cx="761202" cy="5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6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DDD63D-FB44-5FFB-5662-0EE079468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A727E8-9D21-88B3-84AA-B1EDD24DB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NHCS Was Built With Sustainability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4366-4744-37C5-29EC-2E874EEE0E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1515" y="1047749"/>
            <a:ext cx="5162550" cy="3890434"/>
          </a:xfrm>
        </p:spPr>
        <p:txBody>
          <a:bodyPr>
            <a:normAutofit/>
          </a:bodyPr>
          <a:lstStyle/>
          <a:p>
            <a:r>
              <a:rPr lang="en-US" sz="2000" dirty="0"/>
              <a:t>Purposefully built in 2013 for environmental sustainability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Heat-deflecting building scaffolds </a:t>
            </a: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</a:rPr>
              <a:t>Rain-harvesting fixtures</a:t>
            </a: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</a:rPr>
              <a:t>Regenerative lifts which generate energy when moving</a:t>
            </a:r>
            <a:endParaRPr lang="en-US" sz="18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</a:rPr>
              <a:t>Air corridor to reduce solar heat</a:t>
            </a: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Energy-efficient air-conditioning </a:t>
            </a:r>
          </a:p>
          <a:p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BCA Green Mark Platinum Award 2012</a:t>
            </a:r>
          </a:p>
          <a:p>
            <a:pPr marL="0" indent="0">
              <a:buNone/>
            </a:pPr>
            <a:b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</a:br>
            <a:endParaRPr lang="en-US" sz="18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endParaRPr lang="en-US" dirty="0"/>
          </a:p>
        </p:txBody>
      </p:sp>
      <p:pic>
        <p:nvPicPr>
          <p:cNvPr id="4" name="Picture 2" descr="KOH TIAN HAI">
            <a:extLst>
              <a:ext uri="{FF2B5EF4-FFF2-40B4-BE49-F238E27FC236}">
                <a16:creationId xmlns:a16="http://schemas.microsoft.com/office/drawing/2014/main" id="{4E5DA5A9-2EC6-1605-2430-8DD917F91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28950"/>
            <a:ext cx="2343477" cy="15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891F-14E1-BCFE-EAF2-3031CFE89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47749"/>
            <a:ext cx="2875545" cy="191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8D93E-50A9-FB00-D4BF-36A7ED26A23E}"/>
              </a:ext>
            </a:extLst>
          </p:cNvPr>
          <p:cNvSpPr txBox="1"/>
          <p:nvPr/>
        </p:nvSpPr>
        <p:spPr>
          <a:xfrm>
            <a:off x="7086600" y="4317872"/>
            <a:ext cx="46105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Prof Koh Tian Hai</a:t>
            </a:r>
            <a:endParaRPr lang="en-SG" sz="1350" b="1" dirty="0"/>
          </a:p>
        </p:txBody>
      </p:sp>
    </p:spTree>
    <p:extLst>
      <p:ext uri="{BB962C8B-B14F-4D97-AF65-F5344CB8AC3E}">
        <p14:creationId xmlns:p14="http://schemas.microsoft.com/office/powerpoint/2010/main" val="341614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8E8925A-E6C9-C1FC-FC37-486C40DA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9D5899-283B-5AAB-B8AD-75B6BF2A4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25328"/>
            <a:ext cx="7631757" cy="432048"/>
          </a:xfrm>
        </p:spPr>
        <p:txBody>
          <a:bodyPr/>
          <a:lstStyle/>
          <a:p>
            <a:r>
              <a:rPr lang="en-US" sz="2400" dirty="0"/>
              <a:t>Eastern General Hospital (EGH) Sustainable Designs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21CEE-CF1C-7F38-A31E-7E9EBF58A6AF}"/>
              </a:ext>
            </a:extLst>
          </p:cNvPr>
          <p:cNvSpPr txBox="1"/>
          <p:nvPr/>
        </p:nvSpPr>
        <p:spPr>
          <a:xfrm>
            <a:off x="5562600" y="3380267"/>
            <a:ext cx="46105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Easten General Hospital, Est. 2029 Completion</a:t>
            </a:r>
            <a:endParaRPr lang="en-SG" sz="135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CFDB5F-2F29-9BEE-DA86-F0400B5D10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083" y="1015776"/>
            <a:ext cx="4892517" cy="389043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In construction, planned opening in 2029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pPr>
              <a:spcAft>
                <a:spcPts val="600"/>
              </a:spcAft>
            </a:pPr>
            <a:r>
              <a:rPr lang="en-SG" sz="1800" b="0" dirty="0">
                <a:highlight>
                  <a:srgbClr val="FFFFFF"/>
                </a:highlight>
              </a:rPr>
              <a:t>Biophilic designs for function 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“Phygital” (physical + digital) integration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Natural therapeutic spaces via partnership with national park (Mandai X)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Minimum carbon footprint construction (</a:t>
            </a:r>
            <a:r>
              <a:rPr lang="en-SG" sz="1800" b="0" dirty="0">
                <a:highlight>
                  <a:srgbClr val="FFFFFF"/>
                </a:highlight>
              </a:rPr>
              <a:t>Obayashi-</a:t>
            </a:r>
            <a:r>
              <a:rPr lang="en-SG" sz="1800" b="0" dirty="0" err="1">
                <a:highlight>
                  <a:srgbClr val="FFFFFF"/>
                </a:highlight>
              </a:rPr>
              <a:t>Santarli</a:t>
            </a:r>
            <a:r>
              <a:rPr lang="en-SG" sz="1800" b="0" dirty="0">
                <a:highlight>
                  <a:srgbClr val="FFFFFF"/>
                </a:highlight>
              </a:rPr>
              <a:t> Joint Venture)</a:t>
            </a:r>
            <a:endParaRPr lang="en-US" sz="18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Future-proof, pandemic-ready design 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  <a:t>BCA Green Mark certification</a:t>
            </a:r>
          </a:p>
          <a:p>
            <a:endParaRPr lang="en-US" sz="16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</a:rPr>
            </a:br>
            <a:endParaRPr lang="en-US" sz="16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endParaRPr lang="en-US" dirty="0"/>
          </a:p>
        </p:txBody>
      </p:sp>
      <p:pic>
        <p:nvPicPr>
          <p:cNvPr id="2052" name="Picture 4" descr="New Eastern General and Community Hospitals to Meet Singapore’s Growing ...">
            <a:extLst>
              <a:ext uri="{FF2B5EF4-FFF2-40B4-BE49-F238E27FC236}">
                <a16:creationId xmlns:a16="http://schemas.microsoft.com/office/drawing/2014/main" id="{BE9AC439-2740-1A77-E5CB-9278558E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5826"/>
            <a:ext cx="3798359" cy="165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6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41B5-D32B-192F-CCA7-77E1956B8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F5259D8-70A1-7442-D75B-024858E8D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6"/>
          <a:stretch>
            <a:fillRect/>
          </a:stretch>
        </p:blipFill>
        <p:spPr bwMode="auto">
          <a:xfrm>
            <a:off x="1600200" y="438150"/>
            <a:ext cx="5257799" cy="45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0D23A52C-BA75-AB78-577A-B8D994E4BC07}"/>
              </a:ext>
            </a:extLst>
          </p:cNvPr>
          <p:cNvSpPr>
            <a:spLocks noGrp="1"/>
          </p:cNvSpPr>
          <p:nvPr/>
        </p:nvSpPr>
        <p:spPr>
          <a:xfrm>
            <a:off x="152400" y="0"/>
            <a:ext cx="6963885" cy="677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400" kern="1200" dirty="0">
                <a:solidFill>
                  <a:schemeClr val="accent1"/>
                </a:solidFill>
              </a:rPr>
              <a:t>Healthcare Sustainability is </a:t>
            </a:r>
            <a:r>
              <a:rPr lang="en-US" sz="2400" dirty="0">
                <a:solidFill>
                  <a:schemeClr val="accent1"/>
                </a:solidFill>
              </a:rPr>
              <a:t>a Pressing Issue In Singapore</a:t>
            </a:r>
            <a:endParaRPr lang="en-SG" sz="2400" kern="12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2F83A9-C7BE-B87E-9854-9597C3DA4302}"/>
              </a:ext>
            </a:extLst>
          </p:cNvPr>
          <p:cNvSpPr txBox="1"/>
          <p:nvPr/>
        </p:nvSpPr>
        <p:spPr>
          <a:xfrm>
            <a:off x="1676400" y="4869158"/>
            <a:ext cx="6338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200" i="1" dirty="0"/>
              <a:t>Sources: </a:t>
            </a:r>
            <a:r>
              <a:rPr lang="en-SG" sz="1200" b="1" i="1" baseline="30000" dirty="0"/>
              <a:t>1</a:t>
            </a:r>
            <a:r>
              <a:rPr lang="en-SG" sz="1200" i="1" dirty="0"/>
              <a:t>greengov.sg; </a:t>
            </a:r>
            <a:r>
              <a:rPr lang="en-SG" sz="1200" b="1" i="1" baseline="30000" dirty="0"/>
              <a:t>2</a:t>
            </a:r>
            <a:r>
              <a:rPr lang="en-SG" sz="1200" i="1" dirty="0"/>
              <a:t>moh.gov.sg; </a:t>
            </a:r>
            <a:r>
              <a:rPr lang="en-SG" sz="1200" b="1" i="1" baseline="30000" dirty="0"/>
              <a:t>3</a:t>
            </a:r>
            <a:r>
              <a:rPr lang="en-SG" sz="1200" i="1" dirty="0"/>
              <a:t>Tan et al., Ann </a:t>
            </a:r>
            <a:r>
              <a:rPr lang="en-SG" sz="1200" i="1" dirty="0" err="1"/>
              <a:t>Acad</a:t>
            </a:r>
            <a:r>
              <a:rPr lang="en-SG" sz="1200" i="1" dirty="0"/>
              <a:t> Med </a:t>
            </a:r>
            <a:r>
              <a:rPr lang="en-SG" sz="1200" i="1" dirty="0" err="1"/>
              <a:t>Singap</a:t>
            </a:r>
            <a:r>
              <a:rPr lang="en-SG" sz="1200" i="1" dirty="0"/>
              <a:t> (2022); static.vecteezy.com;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7E18B-1C36-0B0B-8DF5-8F9BD68BB94E}"/>
              </a:ext>
            </a:extLst>
          </p:cNvPr>
          <p:cNvSpPr txBox="1"/>
          <p:nvPr/>
        </p:nvSpPr>
        <p:spPr>
          <a:xfrm>
            <a:off x="5393756" y="846608"/>
            <a:ext cx="2928487" cy="1373345"/>
          </a:xfrm>
          <a:prstGeom prst="roundRect">
            <a:avLst>
              <a:gd name="adj" fmla="val 16000"/>
            </a:avLst>
          </a:prstGeom>
          <a:solidFill>
            <a:srgbClr val="FDE2DD"/>
          </a:solidFill>
          <a:ln w="19050">
            <a:solidFill>
              <a:srgbClr val="D93A49"/>
            </a:solidFill>
          </a:ln>
          <a:effectLst>
            <a:outerShdw blurRad="50800" dist="25400" dir="2700000" algn="tl" rotWithShape="0">
              <a:srgbClr val="000000">
                <a:alpha val="20000"/>
              </a:srgbClr>
            </a:outerShdw>
          </a:effectLst>
        </p:spPr>
        <p:txBody>
          <a:bodyPr wrap="square" lIns="180000" tIns="108000" rIns="180000" bIns="108000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92% of Healthcare workers reports stressed at work</a:t>
            </a:r>
            <a:r>
              <a:rPr lang="en-SG" sz="1600" b="1" baseline="30000" dirty="0"/>
              <a:t>3</a:t>
            </a:r>
          </a:p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AHP’s amongst most vulnerable to burnout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CCF8A-0CBA-A322-4286-8F4EDC4609EC}"/>
              </a:ext>
            </a:extLst>
          </p:cNvPr>
          <p:cNvSpPr txBox="1"/>
          <p:nvPr/>
        </p:nvSpPr>
        <p:spPr>
          <a:xfrm>
            <a:off x="5867400" y="3009752"/>
            <a:ext cx="3048000" cy="1643379"/>
          </a:xfrm>
          <a:prstGeom prst="roundRect">
            <a:avLst>
              <a:gd name="adj" fmla="val 16000"/>
            </a:avLst>
          </a:prstGeom>
          <a:solidFill>
            <a:srgbClr val="FFE9D6"/>
          </a:solidFill>
          <a:ln w="19050">
            <a:solidFill>
              <a:srgbClr val="D93A49"/>
            </a:solidFill>
          </a:ln>
          <a:effectLst>
            <a:outerShdw blurRad="50800" dist="25400" dir="2700000" algn="tl" rotWithShape="0">
              <a:srgbClr val="000000">
                <a:alpha val="20000"/>
              </a:srgbClr>
            </a:outerShdw>
          </a:effectLst>
        </p:spPr>
        <p:txBody>
          <a:bodyPr wrap="square" lIns="180000" tIns="108000" rIns="180000" bIns="10800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Healthcare expenditure outpaces GDP </a:t>
            </a:r>
          </a:p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Projected to nearly triple from $22 billion in 2018 to $59 billion by 2030</a:t>
            </a:r>
            <a:r>
              <a:rPr lang="en-SG" sz="1600" b="1" baseline="30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72026-51D9-B034-D92A-C849BDBAEFAA}"/>
              </a:ext>
            </a:extLst>
          </p:cNvPr>
          <p:cNvSpPr txBox="1"/>
          <p:nvPr/>
        </p:nvSpPr>
        <p:spPr>
          <a:xfrm>
            <a:off x="152400" y="2536410"/>
            <a:ext cx="2590800" cy="1103311"/>
          </a:xfrm>
          <a:prstGeom prst="roundRect">
            <a:avLst>
              <a:gd name="adj" fmla="val 16000"/>
            </a:avLst>
          </a:prstGeom>
          <a:solidFill>
            <a:srgbClr val="FCE4E4"/>
          </a:solidFill>
          <a:ln w="19050">
            <a:solidFill>
              <a:srgbClr val="D93A49"/>
            </a:solidFill>
          </a:ln>
          <a:effectLst>
            <a:outerShdw blurRad="50800" dist="25400" dir="2700000" algn="tl" rotWithShape="0">
              <a:srgbClr val="000000">
                <a:alpha val="20000"/>
              </a:srgbClr>
            </a:outerShdw>
          </a:effectLst>
        </p:spPr>
        <p:txBody>
          <a:bodyPr wrap="square" lIns="180000" tIns="108000" rIns="180000" bIns="10800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Singapore Healthcare GHG emission at 7%</a:t>
            </a:r>
            <a:r>
              <a:rPr lang="en-SG" sz="1600" b="1" baseline="30000" dirty="0"/>
              <a:t>1</a:t>
            </a:r>
            <a:endParaRPr lang="en-SG" sz="1600" b="1" dirty="0"/>
          </a:p>
          <a:p>
            <a:pPr marL="38700" defTabSz="360000">
              <a:spcBef>
                <a:spcPct val="20000"/>
              </a:spcBef>
              <a:buClr>
                <a:srgbClr val="D93A49"/>
              </a:buClr>
            </a:pPr>
            <a:r>
              <a:rPr lang="en-SG" sz="1600" b="1" dirty="0"/>
              <a:t>(Global average ~ 4.4%)</a:t>
            </a:r>
          </a:p>
        </p:txBody>
      </p:sp>
    </p:spTree>
    <p:extLst>
      <p:ext uri="{BB962C8B-B14F-4D97-AF65-F5344CB8AC3E}">
        <p14:creationId xmlns:p14="http://schemas.microsoft.com/office/powerpoint/2010/main" val="26969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74626-7A9F-6828-1BE6-7DCCE32B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5E518E05-13A5-60D8-AD01-09AB3F5D23E8}"/>
              </a:ext>
            </a:extLst>
          </p:cNvPr>
          <p:cNvSpPr>
            <a:spLocks noGrp="1"/>
          </p:cNvSpPr>
          <p:nvPr/>
        </p:nvSpPr>
        <p:spPr>
          <a:xfrm>
            <a:off x="275115" y="3510"/>
            <a:ext cx="9227442" cy="96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93A49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kern="1200" dirty="0">
                <a:solidFill>
                  <a:schemeClr val="accent1"/>
                </a:solidFill>
              </a:rPr>
              <a:t>Three Key Messages</a:t>
            </a:r>
            <a:endParaRPr lang="en-SG" kern="1200" dirty="0">
              <a:solidFill>
                <a:schemeClr val="accent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100B88-C4A5-42C0-6B15-54DA9F3B2C29}"/>
              </a:ext>
            </a:extLst>
          </p:cNvPr>
          <p:cNvSpPr txBox="1">
            <a:spLocks noGrp="1"/>
          </p:cNvSpPr>
          <p:nvPr/>
        </p:nvSpPr>
        <p:spPr>
          <a:xfrm>
            <a:off x="457200" y="1352550"/>
            <a:ext cx="8461715" cy="315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70000"/>
              </a:lnSpc>
              <a:buAutoNum type="arabicPeriod"/>
            </a:pPr>
            <a:r>
              <a:rPr lang="en-US" sz="2400" kern="1200" dirty="0">
                <a:solidFill>
                  <a:prstClr val="black"/>
                </a:solidFill>
              </a:rPr>
              <a:t>“Whole-of-System” Approach</a:t>
            </a:r>
          </a:p>
          <a:p>
            <a:pPr marL="457200" indent="-457200">
              <a:lnSpc>
                <a:spcPct val="70000"/>
              </a:lnSpc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70000"/>
              </a:lnSpc>
              <a:buAutoNum type="arabicPeriod"/>
            </a:pPr>
            <a:r>
              <a:rPr lang="en-US" sz="2400" kern="1200" dirty="0">
                <a:solidFill>
                  <a:prstClr val="black"/>
                </a:solidFill>
              </a:rPr>
              <a:t>Sustainability as a value-driver, not cost center</a:t>
            </a:r>
          </a:p>
          <a:p>
            <a:pPr marL="457200" indent="-457200">
              <a:lnSpc>
                <a:spcPct val="70000"/>
              </a:lnSpc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70000"/>
              </a:lnSpc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Embedding sustainability into culture and everyday life</a:t>
            </a:r>
            <a:endParaRPr lang="en-US" sz="2400" kern="12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70000"/>
              </a:lnSpc>
              <a:buAutoNum type="arabicPeriod"/>
            </a:pPr>
            <a:endParaRPr lang="en-US" sz="2400" kern="1200" dirty="0">
              <a:solidFill>
                <a:prstClr val="black"/>
              </a:solidFill>
            </a:endParaRPr>
          </a:p>
          <a:p>
            <a:pPr>
              <a:lnSpc>
                <a:spcPct val="70000"/>
              </a:lnSpc>
            </a:pPr>
            <a:endParaRPr lang="en-SG" sz="24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0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F23B-A58A-1CF6-C7C4-BB1BB4C6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AC7CD-6C52-F560-F9E4-1A47D838D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285750"/>
            <a:ext cx="6914382" cy="432048"/>
          </a:xfrm>
        </p:spPr>
        <p:txBody>
          <a:bodyPr/>
          <a:lstStyle/>
          <a:p>
            <a:r>
              <a:rPr lang="en-US" dirty="0"/>
              <a:t>1. A “Whole-Of-System” Approach to Healthcare Sustainability</a:t>
            </a:r>
          </a:p>
        </p:txBody>
      </p:sp>
      <p:pic>
        <p:nvPicPr>
          <p:cNvPr id="2050" name="Picture 2" descr="Fig 1">
            <a:extLst>
              <a:ext uri="{FF2B5EF4-FFF2-40B4-BE49-F238E27FC236}">
                <a16:creationId xmlns:a16="http://schemas.microsoft.com/office/drawing/2014/main" id="{8448F00D-8CAF-DF29-C4F8-74ABA3C7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27850"/>
            <a:ext cx="5548869" cy="280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0D6C90A-5FAE-40E5-C223-217C991A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Calibri" panose="020B0604020202020204" pitchFamily="34" charset="0"/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B8821-3AE0-B338-BA4B-457F996BF120}"/>
              </a:ext>
            </a:extLst>
          </p:cNvPr>
          <p:cNvSpPr txBox="1"/>
          <p:nvPr/>
        </p:nvSpPr>
        <p:spPr>
          <a:xfrm>
            <a:off x="4800600" y="4464453"/>
            <a:ext cx="2587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D93A49"/>
              </a:buClr>
              <a:buFont typeface="Calibri" panose="020B0604020202020204" pitchFamily="34" charset="0"/>
              <a:buNone/>
            </a:pPr>
            <a:r>
              <a:rPr lang="en-SG" sz="1200" i="1" dirty="0"/>
              <a:t>Lum et al., J Clim Chang Health (2025)</a:t>
            </a:r>
            <a:endParaRPr lang="en-SG" sz="1200" i="1" kern="12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53208-10D5-0F0B-F3D0-20A910B188D8}"/>
              </a:ext>
            </a:extLst>
          </p:cNvPr>
          <p:cNvSpPr txBox="1"/>
          <p:nvPr/>
        </p:nvSpPr>
        <p:spPr>
          <a:xfrm>
            <a:off x="3587162" y="4219919"/>
            <a:ext cx="611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b="1" dirty="0"/>
              <a:t>National </a:t>
            </a:r>
            <a:r>
              <a:rPr lang="en-SG" sz="1400" b="1" dirty="0" err="1"/>
              <a:t>Univeristy</a:t>
            </a:r>
            <a:r>
              <a:rPr lang="en-SG" sz="1400" b="1" dirty="0"/>
              <a:t> Hospital System Sustainability Governance Chart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E8646F-1686-DB68-4772-CA6323D89E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1327850"/>
            <a:ext cx="2819400" cy="2532482"/>
          </a:xfrm>
        </p:spPr>
        <p:txBody>
          <a:bodyPr>
            <a:normAutofit/>
          </a:bodyPr>
          <a:lstStyle/>
          <a:p>
            <a:r>
              <a:rPr lang="en-SG" sz="2000" b="0" dirty="0" err="1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Dedidated</a:t>
            </a:r>
            <a:r>
              <a:rPr lang="en-SG" sz="2000" b="0" dirty="0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 office</a:t>
            </a:r>
            <a:endParaRPr lang="en-SG" sz="2000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SG" sz="600" b="0" dirty="0">
              <a:solidFill>
                <a:srgbClr val="000000"/>
              </a:solidFill>
              <a:highlight>
                <a:srgbClr val="FFFFFF"/>
              </a:highlight>
              <a:latin typeface="MOIGA B+ Adv O T 5fa 4e 291"/>
            </a:endParaRPr>
          </a:p>
          <a:p>
            <a:r>
              <a:rPr lang="en-SG" sz="2000" b="0" dirty="0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Structured governance</a:t>
            </a:r>
          </a:p>
          <a:p>
            <a:r>
              <a:rPr lang="en-SG" sz="2000" b="0" dirty="0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Accountability</a:t>
            </a:r>
          </a:p>
          <a:p>
            <a:r>
              <a:rPr lang="en-SG" sz="2000" b="0" dirty="0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Management</a:t>
            </a:r>
          </a:p>
          <a:p>
            <a:r>
              <a:rPr lang="en-SG" sz="2000" b="0" dirty="0">
                <a:solidFill>
                  <a:srgbClr val="000000"/>
                </a:solidFill>
                <a:highlight>
                  <a:srgbClr val="FFFFFF"/>
                </a:highlight>
                <a:latin typeface="MOIGA B+ Adv O T 5fa 4e 291"/>
              </a:rPr>
              <a:t>Internal capability to decarbonize healthcare</a:t>
            </a:r>
          </a:p>
          <a:p>
            <a:pPr marL="0" indent="0">
              <a:buNone/>
            </a:pPr>
            <a:endParaRPr lang="en-US" sz="1600" b="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02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958F-A669-895E-DDCB-45A93410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9B9FE-9C39-5A41-1F8D-D8FBDA075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91888"/>
            <a:ext cx="6858000" cy="432048"/>
          </a:xfrm>
        </p:spPr>
        <p:txBody>
          <a:bodyPr/>
          <a:lstStyle/>
          <a:p>
            <a:r>
              <a:rPr lang="en-US" sz="2400" dirty="0"/>
              <a:t>Singapore Government as Enabler in Public Hospital Green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CAF08-04DC-D2F7-B1B4-3F9FF2458B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1253066"/>
            <a:ext cx="3657600" cy="3890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“Sticks”</a:t>
            </a:r>
          </a:p>
          <a:p>
            <a:r>
              <a:rPr lang="en-US" sz="1800" b="0" dirty="0"/>
              <a:t>Mandate for ISSB reporting</a:t>
            </a:r>
          </a:p>
          <a:p>
            <a:r>
              <a:rPr lang="en-US" sz="1800" b="0" dirty="0"/>
              <a:t>Mandate for energy, water, and waste improvements</a:t>
            </a:r>
          </a:p>
          <a:p>
            <a:r>
              <a:rPr lang="en-US" sz="1800" b="0" dirty="0" err="1"/>
              <a:t>Carbox</a:t>
            </a:r>
            <a:r>
              <a:rPr lang="en-US" sz="1800" b="0" dirty="0"/>
              <a:t> tax</a:t>
            </a:r>
          </a:p>
          <a:p>
            <a:endParaRPr lang="en-US" sz="2000" b="0" dirty="0"/>
          </a:p>
          <a:p>
            <a:pPr marL="0" indent="0">
              <a:buNone/>
            </a:pPr>
            <a:r>
              <a:rPr lang="en-US" sz="2000" dirty="0"/>
              <a:t>“Carrots”</a:t>
            </a:r>
          </a:p>
          <a:p>
            <a:r>
              <a:rPr lang="en-US" sz="1800" b="0" dirty="0"/>
              <a:t>Various grants available</a:t>
            </a:r>
          </a:p>
          <a:p>
            <a:endParaRPr lang="en-US" sz="2000" b="0" dirty="0"/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libri"/>
            </a:endParaRPr>
          </a:p>
          <a:p>
            <a:endParaRPr lang="en-US" dirty="0"/>
          </a:p>
        </p:txBody>
      </p:sp>
      <p:sp>
        <p:nvSpPr>
          <p:cNvPr id="7" name="AutoShape 4" descr=", AI generated">
            <a:extLst>
              <a:ext uri="{FF2B5EF4-FFF2-40B4-BE49-F238E27FC236}">
                <a16:creationId xmlns:a16="http://schemas.microsoft.com/office/drawing/2014/main" id="{2ABBE7D5-4DCD-280F-10EE-3C95F9D536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CC0B9-E35D-8964-7441-013468D0E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71550"/>
            <a:ext cx="4495800" cy="38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4519"/>
      </p:ext>
    </p:extLst>
  </p:cSld>
  <p:clrMapOvr>
    <a:masterClrMapping/>
  </p:clrMapOvr>
</p:sld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C_PPT_GENERIC_2021  -  Read-Only" id="{4B5B4D89-CB0E-439B-8CBF-AF4230193D5F}" vid="{AC3D5165-7A58-4614-8599-A1F589F7EA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Calibri"/>
        <a:font script="Jpan" typeface="Calibri"/>
        <a:font script="Hang" typeface="Calibri"/>
        <a:font script="Hans" typeface="Calibri"/>
        <a:font script="Hant" typeface="Calibri"/>
        <a:font script="Arab" typeface="Calibri"/>
        <a:font script="Hebr" typeface="Calibri"/>
        <a:font script="Thai" typeface="Calibri"/>
        <a:font script="Ethi" typeface="Calibri"/>
        <a:font script="Beng" typeface="Calibri"/>
        <a:font script="Gujr" typeface="Calibri"/>
        <a:font script="Khmr" typeface="Calibri"/>
        <a:font script="Knda" typeface="Calibri"/>
        <a:font script="Guru" typeface="Calibri"/>
        <a:font script="Cans" typeface="Calibri"/>
        <a:font script="Cher" typeface="Calibri"/>
        <a:font script="Yiii" typeface="Calibri"/>
        <a:font script="Tibt" typeface="Calibri"/>
        <a:font script="Thaa" typeface="Calibri"/>
        <a:font script="Deva" typeface="Calibri"/>
        <a:font script="Telu" typeface="Calibri"/>
        <a:font script="Taml" typeface="Calibri"/>
        <a:font script="Syrc" typeface="Calibri"/>
        <a:font script="Orya" typeface="Calibri"/>
        <a:font script="Mlym" typeface="Calibri"/>
        <a:font script="Laoo" typeface="Calibri"/>
        <a:font script="Sinh" typeface="Calibri"/>
        <a:font script="Mong" typeface="Calibri"/>
        <a:font script="Viet" typeface="Calibri"/>
        <a:font script="Uigh" typeface="Calibri"/>
      </a:majorFont>
      <a:minorFont>
        <a:latin typeface="Calibri"/>
        <a:ea typeface="Calibri"/>
        <a:cs typeface="Calibri"/>
        <a:font script="Jpan" typeface="Calibri"/>
        <a:font script="Hang" typeface="Calibri"/>
        <a:font script="Hans" typeface="Calibri"/>
        <a:font script="Hant" typeface="Calibri"/>
        <a:font script="Arab" typeface="Calibri"/>
        <a:font script="Hebr" typeface="Calibri"/>
        <a:font script="Thai" typeface="Calibri"/>
        <a:font script="Ethi" typeface="Calibri"/>
        <a:font script="Beng" typeface="Calibri"/>
        <a:font script="Gujr" typeface="Calibri"/>
        <a:font script="Khmr" typeface="Calibri"/>
        <a:font script="Knda" typeface="Calibri"/>
        <a:font script="Guru" typeface="Calibri"/>
        <a:font script="Cans" typeface="Calibri"/>
        <a:font script="Cher" typeface="Calibri"/>
        <a:font script="Yiii" typeface="Calibri"/>
        <a:font script="Tibt" typeface="Calibri"/>
        <a:font script="Thaa" typeface="Calibri"/>
        <a:font script="Deva" typeface="Calibri"/>
        <a:font script="Telu" typeface="Calibri"/>
        <a:font script="Taml" typeface="Calibri"/>
        <a:font script="Syrc" typeface="Calibri"/>
        <a:font script="Orya" typeface="Calibri"/>
        <a:font script="Mlym" typeface="Calibri"/>
        <a:font script="Laoo" typeface="Calibri"/>
        <a:font script="Sinh" typeface="Calibri"/>
        <a:font script="Mong" typeface="Calibri"/>
        <a:font script="Viet" typeface="Calibri"/>
        <a:font script="Uigh"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8297</TotalTime>
  <Words>944</Words>
  <Application>Microsoft Office PowerPoint</Application>
  <PresentationFormat>On-screen Show (16:9)</PresentationFormat>
  <Paragraphs>201</Paragraphs>
  <Slides>21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 </vt:lpstr>
      <vt:lpstr>MOIGA B+ Adv O T 5fa 4e 291</vt:lpstr>
      <vt:lpstr>Soho Pro</vt:lpstr>
      <vt:lpstr>Aptos</vt:lpstr>
      <vt:lpstr>Arial</vt:lpstr>
      <vt:lpstr>Calibri</vt:lpstr>
      <vt:lpstr>ESC_PPT_Light_220817-16-9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SUAREZ</dc:creator>
  <cp:lastModifiedBy>Man Chun Jeffrey Lau</cp:lastModifiedBy>
  <cp:revision>16</cp:revision>
  <dcterms:created xsi:type="dcterms:W3CDTF">2024-01-15T11:18:42Z</dcterms:created>
  <dcterms:modified xsi:type="dcterms:W3CDTF">2026-06-19T14:30:17Z</dcterms:modified>
</cp:coreProperties>
</file>