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21" autoAdjust="0"/>
    <p:restoredTop sz="94681"/>
  </p:normalViewPr>
  <p:slideViewPr>
    <p:cSldViewPr snapToGrid="0">
      <p:cViewPr varScale="1">
        <p:scale>
          <a:sx n="97" d="100"/>
          <a:sy n="97" d="100"/>
        </p:scale>
        <p:origin x="224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46736" y="5595171"/>
            <a:ext cx="1907608" cy="97845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7487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1110904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6436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67AF0-2ED8-BD46-3883-DA990FC98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F2193-9FB7-33A5-36D3-1304144D3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019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6F19A3-8D60-0387-7366-5DCC3167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BD8-0156-5D4C-9B57-A1F2ABD91B80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FA9266-1F30-E480-D50C-11D4C71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5A9975-35ED-DDC5-706D-2332C366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B2CA-6E7B-7D4F-BAD5-46689F11841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07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69"/>
            <a:ext cx="9887645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 baseline="0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29074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7567" y="1818887"/>
            <a:ext cx="9101139" cy="153678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82" indent="0">
              <a:buNone/>
              <a:defRPr/>
            </a:lvl2pPr>
            <a:lvl3pPr marL="709048" indent="0">
              <a:buNone/>
              <a:defRPr/>
            </a:lvl3pPr>
            <a:lvl4pPr marL="1079446" indent="0">
              <a:buNone/>
              <a:defRPr/>
            </a:lvl4pPr>
            <a:lvl5pPr marL="143502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7569" y="3429001"/>
            <a:ext cx="9101137" cy="2190751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355191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91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47CBA-F3C9-F4CE-3637-68E0CA00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34BBFB-1F37-753D-AC37-C50844FC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29028-128B-93F2-C7EA-4D18E81D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560E-A93B-4C3A-A4A9-2CEDE3542F80}" type="datetimeFigureOut">
              <a:rPr lang="es-ES" smtClean="0"/>
              <a:t>18/3/26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52820-AD14-17EF-4B7E-4A951F7A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F29A8-AE8E-39C4-11B5-31FD3B3D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03090" y="6349165"/>
            <a:ext cx="432001" cy="354963"/>
          </a:xfrm>
          <a:prstGeom prst="rect">
            <a:avLst/>
          </a:prstGeom>
        </p:spPr>
        <p:txBody>
          <a:bodyPr/>
          <a:lstStyle/>
          <a:p>
            <a:fld id="{26DBDB3D-3FDB-460E-B2F1-610F527AA409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éné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551FB21A-0E6D-4C3A-92F2-1A4C404F79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861B12CF-C574-4831-92D6-4B1240FED72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31800" y="1604434"/>
            <a:ext cx="10368723" cy="4129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  <a:lvl2pPr marL="355591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2pPr>
            <a:lvl3pPr marL="709065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3pPr>
            <a:lvl4pPr marL="1079473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4pPr>
            <a:lvl5pPr marL="1435064" indent="0"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fr-FR" dirty="0"/>
              <a:t>Cliquez pour ajouter le type de contenu souhaité</a:t>
            </a:r>
          </a:p>
        </p:txBody>
      </p:sp>
    </p:spTree>
    <p:extLst>
      <p:ext uri="{BB962C8B-B14F-4D97-AF65-F5344CB8AC3E}">
        <p14:creationId xmlns:p14="http://schemas.microsoft.com/office/powerpoint/2010/main" val="27946718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4C4DCEFD-DF8E-49D5-AC57-A796E5A217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1445E308-E33D-4DD7-B528-7AAEF390C5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2660915"/>
            <a:ext cx="2496277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3838AEB7-814F-4501-B3B0-295E086483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99456" y="2276873"/>
            <a:ext cx="2496277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DF18E9B8-1D26-4B26-97FC-0474D1DFA80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463819" y="1508787"/>
            <a:ext cx="4608512" cy="41897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chart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00951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6A01797-8D6C-4BBB-8B5F-CB24DB662E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6" y="452670"/>
            <a:ext cx="4703068" cy="96010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467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</a:t>
            </a:r>
            <a:br>
              <a:rPr lang="en-US" dirty="0"/>
            </a:br>
            <a:r>
              <a:rPr lang="en-US" dirty="0"/>
              <a:t>Of the headline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F734305-4997-41D6-B5C3-AD35E80BE4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3927" y="2180862"/>
            <a:ext cx="4032448" cy="30375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733" b="0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Abusus enim multitudine </a:t>
            </a:r>
            <a:r>
              <a:rPr lang="fr-FR" dirty="0" err="1"/>
              <a:t>hominum</a:t>
            </a:r>
            <a:r>
              <a:rPr lang="fr-FR" dirty="0"/>
              <a:t>,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tranquillis</a:t>
            </a:r>
            <a:r>
              <a:rPr lang="fr-FR" dirty="0"/>
              <a:t> in rebus </a:t>
            </a:r>
            <a:r>
              <a:rPr lang="fr-FR" dirty="0" err="1"/>
              <a:t>diutius</a:t>
            </a:r>
            <a:r>
              <a:rPr lang="fr-FR" dirty="0"/>
              <a:t> </a:t>
            </a:r>
            <a:r>
              <a:rPr lang="fr-FR" dirty="0" err="1"/>
              <a:t>rexit</a:t>
            </a:r>
            <a:r>
              <a:rPr lang="fr-FR" dirty="0"/>
              <a:t>, ex </a:t>
            </a:r>
            <a:r>
              <a:rPr lang="fr-FR" dirty="0" err="1"/>
              <a:t>agrestibus</a:t>
            </a:r>
            <a:r>
              <a:rPr lang="fr-FR" dirty="0"/>
              <a:t> </a:t>
            </a:r>
            <a:r>
              <a:rPr lang="fr-FR" dirty="0" err="1"/>
              <a:t>habitaculis</a:t>
            </a:r>
            <a:r>
              <a:rPr lang="fr-FR" dirty="0"/>
              <a:t> </a:t>
            </a:r>
            <a:r>
              <a:rPr lang="fr-FR" dirty="0" err="1"/>
              <a:t>urbes</a:t>
            </a:r>
            <a:r>
              <a:rPr lang="fr-FR" dirty="0"/>
              <a:t> </a:t>
            </a:r>
            <a:r>
              <a:rPr lang="fr-FR" dirty="0" err="1"/>
              <a:t>construxit</a:t>
            </a:r>
            <a:r>
              <a:rPr lang="fr-FR" dirty="0"/>
              <a:t> </a:t>
            </a:r>
            <a:r>
              <a:rPr lang="fr-FR" dirty="0" err="1"/>
              <a:t>multis</a:t>
            </a:r>
            <a:r>
              <a:rPr lang="fr-FR" dirty="0"/>
              <a:t> </a:t>
            </a:r>
            <a:r>
              <a:rPr lang="fr-FR" dirty="0" err="1"/>
              <a:t>opibus</a:t>
            </a:r>
            <a:r>
              <a:rPr lang="fr-FR" dirty="0"/>
              <a:t> </a:t>
            </a:r>
            <a:r>
              <a:rPr lang="fr-FR" dirty="0" err="1"/>
              <a:t>firmas</a:t>
            </a:r>
            <a:r>
              <a:rPr lang="fr-FR" dirty="0"/>
              <a:t> et </a:t>
            </a:r>
            <a:r>
              <a:rPr lang="fr-FR" dirty="0" err="1"/>
              <a:t>viribus</a:t>
            </a:r>
            <a:r>
              <a:rPr lang="fr-FR" dirty="0"/>
              <a:t>, </a:t>
            </a:r>
            <a:r>
              <a:rPr lang="fr-FR" dirty="0" err="1"/>
              <a:t>quarum</a:t>
            </a:r>
            <a:r>
              <a:rPr lang="fr-FR" dirty="0"/>
              <a:t> ad </a:t>
            </a:r>
            <a:r>
              <a:rPr lang="fr-FR" dirty="0" err="1"/>
              <a:t>praesens</a:t>
            </a:r>
            <a:r>
              <a:rPr lang="fr-FR" dirty="0"/>
              <a:t> </a:t>
            </a:r>
            <a:r>
              <a:rPr lang="fr-FR" dirty="0" err="1"/>
              <a:t>pleraeque</a:t>
            </a:r>
            <a:r>
              <a:rPr lang="fr-FR" dirty="0"/>
              <a:t> </a:t>
            </a:r>
            <a:r>
              <a:rPr lang="fr-FR" dirty="0" err="1"/>
              <a:t>licet</a:t>
            </a:r>
            <a:r>
              <a:rPr lang="fr-FR" dirty="0"/>
              <a:t> </a:t>
            </a:r>
            <a:r>
              <a:rPr lang="fr-FR" dirty="0" err="1"/>
              <a:t>Graecis</a:t>
            </a:r>
            <a:r>
              <a:rPr lang="fr-FR" dirty="0"/>
              <a:t> </a:t>
            </a:r>
            <a:r>
              <a:rPr lang="fr-FR" dirty="0" err="1"/>
              <a:t>nominibus</a:t>
            </a:r>
            <a:r>
              <a:rPr lang="fr-FR" dirty="0"/>
              <a:t> </a:t>
            </a:r>
            <a:r>
              <a:rPr lang="fr-FR" dirty="0" err="1"/>
              <a:t>appellentur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isdem</a:t>
            </a:r>
            <a:r>
              <a:rPr lang="fr-FR" dirty="0"/>
              <a:t> ad </a:t>
            </a:r>
            <a:r>
              <a:rPr lang="fr-FR" dirty="0" err="1"/>
              <a:t>arbitrium</a:t>
            </a:r>
            <a:r>
              <a:rPr lang="fr-FR" dirty="0"/>
              <a:t> </a:t>
            </a:r>
            <a:r>
              <a:rPr lang="fr-FR" dirty="0" err="1"/>
              <a:t>inposita</a:t>
            </a:r>
            <a:r>
              <a:rPr lang="fr-FR" dirty="0"/>
              <a:t> </a:t>
            </a:r>
            <a:r>
              <a:rPr lang="fr-FR" dirty="0" err="1"/>
              <a:t>sunt</a:t>
            </a:r>
            <a:r>
              <a:rPr lang="fr-FR" dirty="0"/>
              <a:t> </a:t>
            </a:r>
            <a:r>
              <a:rPr lang="fr-FR" dirty="0" err="1"/>
              <a:t>conditoris</a:t>
            </a:r>
            <a:r>
              <a:rPr lang="fr-FR" dirty="0"/>
              <a:t>, </a:t>
            </a:r>
            <a:r>
              <a:rPr lang="fr-FR" dirty="0" err="1"/>
              <a:t>primigenia</a:t>
            </a:r>
            <a:r>
              <a:rPr lang="fr-FR" dirty="0"/>
              <a:t> </a:t>
            </a:r>
            <a:r>
              <a:rPr lang="fr-FR" dirty="0" err="1"/>
              <a:t>tamen</a:t>
            </a:r>
            <a:r>
              <a:rPr lang="fr-FR" dirty="0"/>
              <a:t> nomina non </a:t>
            </a:r>
            <a:r>
              <a:rPr lang="fr-FR" dirty="0" err="1"/>
              <a:t>amittunt</a:t>
            </a:r>
            <a:r>
              <a:rPr lang="fr-FR" dirty="0"/>
              <a:t>, </a:t>
            </a:r>
            <a:r>
              <a:rPr lang="fr-FR" dirty="0" err="1"/>
              <a:t>quae</a:t>
            </a:r>
            <a:r>
              <a:rPr lang="fr-FR" dirty="0"/>
              <a:t> </a:t>
            </a:r>
            <a:r>
              <a:rPr lang="fr-FR" dirty="0" err="1"/>
              <a:t>eis</a:t>
            </a:r>
            <a:endParaRPr lang="fr-FR" dirty="0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527C28F-4A99-4774-A672-5D1B9EEC6F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3927" y="1796819"/>
            <a:ext cx="4032448" cy="38404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spcBef>
                <a:spcPts val="416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fr-FR" dirty="0"/>
              <a:t>Subtitle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EFADFAF9-AE6E-498A-A329-A501546781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27" y="1796819"/>
            <a:ext cx="5126567" cy="34205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C4A9C7A-5BA6-4888-A621-AF6B8C0AA0DF}"/>
              </a:ext>
            </a:extLst>
          </p:cNvPr>
          <p:cNvCxnSpPr>
            <a:cxnSpLocks/>
          </p:cNvCxnSpPr>
          <p:nvPr/>
        </p:nvCxnSpPr>
        <p:spPr>
          <a:xfrm>
            <a:off x="237200" y="6520908"/>
            <a:ext cx="12003483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D39A238-24AB-44F3-8FE5-EF47858B420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1472597" y="1056118"/>
            <a:ext cx="0" cy="536878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A040033-896C-4E78-8EDE-BBF09671494D}"/>
              </a:ext>
            </a:extLst>
          </p:cNvPr>
          <p:cNvCxnSpPr>
            <a:cxnSpLocks/>
          </p:cNvCxnSpPr>
          <p:nvPr/>
        </p:nvCxnSpPr>
        <p:spPr>
          <a:xfrm>
            <a:off x="383365" y="6520909"/>
            <a:ext cx="0" cy="337092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6FA7AD36-36F4-4B05-B569-FF77480FB16F}"/>
              </a:ext>
            </a:extLst>
          </p:cNvPr>
          <p:cNvSpPr/>
          <p:nvPr/>
        </p:nvSpPr>
        <p:spPr>
          <a:xfrm>
            <a:off x="239349" y="6376892"/>
            <a:ext cx="288032" cy="288032"/>
          </a:xfrm>
          <a:prstGeom prst="ellipse">
            <a:avLst/>
          </a:prstGeom>
          <a:solidFill>
            <a:srgbClr val="D0D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9103FAE-72E1-4BCF-93BD-189E9C5D00C2}"/>
              </a:ext>
            </a:extLst>
          </p:cNvPr>
          <p:cNvSpPr/>
          <p:nvPr/>
        </p:nvSpPr>
        <p:spPr>
          <a:xfrm>
            <a:off x="11376587" y="642489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51201"/>
            <a:ext cx="9696448" cy="546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3333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219200"/>
            <a:ext cx="10515600" cy="521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591" lvl="0" indent="-355591"/>
            <a:r>
              <a:rPr lang="en-US"/>
              <a:t>Click to edit Master text styles</a:t>
            </a:r>
          </a:p>
          <a:p>
            <a:pPr marL="355591" lvl="1" indent="-355591"/>
            <a:r>
              <a:rPr lang="en-US"/>
              <a:t>Second level</a:t>
            </a:r>
          </a:p>
          <a:p>
            <a:pPr marL="355591" lvl="2" indent="-355591"/>
            <a:r>
              <a:rPr lang="en-US"/>
              <a:t>Third level</a:t>
            </a:r>
          </a:p>
          <a:p>
            <a:pPr marL="355591" lvl="3" indent="-355591"/>
            <a:r>
              <a:rPr lang="en-US"/>
              <a:t>Fourth level</a:t>
            </a:r>
          </a:p>
          <a:p>
            <a:pPr marL="355591" lvl="4" indent="-355591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C3F81F-39D6-C5D5-D568-C12FCC77D4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164" y="141718"/>
            <a:ext cx="1533525" cy="914400"/>
          </a:xfrm>
          <a:prstGeom prst="rect">
            <a:avLst/>
          </a:prstGeom>
          <a:noFill/>
        </p:spPr>
      </p:pic>
      <p:sp>
        <p:nvSpPr>
          <p:cNvPr id="8" name="Text Box 1">
            <a:extLst>
              <a:ext uri="{FF2B5EF4-FFF2-40B4-BE49-F238E27FC236}">
                <a16:creationId xmlns:a16="http://schemas.microsoft.com/office/drawing/2014/main" id="{E048CC37-A480-A7FC-C8BF-E32778D2BD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3365" y="258124"/>
            <a:ext cx="4867910" cy="4324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buNone/>
            </a:pPr>
            <a:r>
              <a:rPr lang="fr-FR" sz="2200" b="1">
                <a:solidFill>
                  <a:srgbClr val="A6A6A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ESC Cardiovascular Round Table</a:t>
            </a:r>
            <a:endParaRPr lang="es-E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6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lang="en-US" sz="3733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355591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667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709065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1079473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435064" indent="0" algn="l" defTabSz="479988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2641534" indent="0" algn="l" defTabSz="121917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lang="en-US" sz="1867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68C861-723B-B4BC-288D-2CD776541A30}"/>
              </a:ext>
            </a:extLst>
          </p:cNvPr>
          <p:cNvSpPr txBox="1"/>
          <p:nvPr/>
        </p:nvSpPr>
        <p:spPr>
          <a:xfrm>
            <a:off x="325677" y="855239"/>
            <a:ext cx="1067714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cap="small" dirty="0">
                <a:solidFill>
                  <a:srgbClr val="C00000"/>
                </a:solidFill>
              </a:rPr>
              <a:t>Identify and deal with the Gaps in cardiometabolic disease</a:t>
            </a:r>
          </a:p>
          <a:p>
            <a:endParaRPr lang="en-US" sz="2000" b="1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BREAKOUT SESSION 3</a:t>
            </a:r>
            <a:endParaRPr lang="en-US" sz="20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  <a:p>
            <a:r>
              <a:rPr lang="en-US" b="1" dirty="0"/>
              <a:t>Health equity gap : Challenges for access to prevention and treatment in different population sectors</a:t>
            </a:r>
          </a:p>
          <a:p>
            <a:r>
              <a:rPr lang="fr-FR" u="sng" dirty="0"/>
              <a:t>Lead: </a:t>
            </a:r>
            <a:r>
              <a:rPr lang="fr-FR" dirty="0"/>
              <a:t> </a:t>
            </a:r>
            <a:r>
              <a:rPr lang="it-IT" dirty="0"/>
              <a:t>Paul Dendale</a:t>
            </a:r>
            <a:endParaRPr lang="fr-FR" dirty="0"/>
          </a:p>
          <a:p>
            <a:r>
              <a:rPr lang="fr-FR" u="sng" dirty="0"/>
              <a:t>Rapporteur: </a:t>
            </a:r>
            <a:r>
              <a:rPr lang="it-IT" dirty="0"/>
              <a:t> Massimo Piepoli</a:t>
            </a:r>
          </a:p>
          <a:p>
            <a:pPr>
              <a:lnSpc>
                <a:spcPct val="150000"/>
              </a:lnSpc>
            </a:pPr>
            <a:endParaRPr lang="en-US" sz="2000" b="1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US" sz="2000" b="1" dirty="0"/>
              <a:t>“What exactly is the gap, who is affected, and what are the root causes?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“What 1–3 specific interventions, studies or policy levers could close the gap, and what evidence or resources are needed?”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“How will we measure success, who must be accountable, and what are the immediate next steps to get started?”</a:t>
            </a:r>
          </a:p>
          <a:p>
            <a:endParaRPr lang="en-US" sz="2000" b="1" dirty="0"/>
          </a:p>
          <a:p>
            <a:endParaRPr lang="en-US" sz="2000" b="1" dirty="0"/>
          </a:p>
          <a:p>
            <a:pPr lvl="1"/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344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FFE58-D31D-CD78-E38A-51E4F4497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84DFAD-465E-1888-BEFE-F3464A39631D}"/>
              </a:ext>
            </a:extLst>
          </p:cNvPr>
          <p:cNvSpPr txBox="1"/>
          <p:nvPr/>
        </p:nvSpPr>
        <p:spPr>
          <a:xfrm>
            <a:off x="325677" y="855239"/>
            <a:ext cx="10677148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cap="small" dirty="0">
                <a:solidFill>
                  <a:srgbClr val="C00000"/>
                </a:solidFill>
              </a:rPr>
              <a:t>Identify and deal with the Gaps in cardiometabolic disease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en-US" b="1" dirty="0"/>
              <a:t>Question 1 — “What exactly is the gap, who is affected, and what are the root causes?</a:t>
            </a:r>
            <a:endParaRPr lang="en-US" sz="2000" b="1" dirty="0"/>
          </a:p>
          <a:p>
            <a:pPr lvl="1"/>
            <a:r>
              <a:rPr lang="en-US" u="sng" dirty="0"/>
              <a:t>Individuals underserved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There is need to reach individuals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Fragmented care: need for a single primary prevention </a:t>
            </a:r>
            <a:r>
              <a:rPr lang="en-US" dirty="0" err="1"/>
              <a:t>centres</a:t>
            </a:r>
            <a:r>
              <a:rPr lang="en-US" dirty="0"/>
              <a:t> (cardiometabolic clinic) with multidisciplinary expertise, </a:t>
            </a:r>
          </a:p>
          <a:p>
            <a:pPr marL="1657350" lvl="3" indent="-285750">
              <a:buFontTx/>
              <a:buChar char="-"/>
            </a:pPr>
            <a:r>
              <a:rPr lang="en-US" dirty="0" err="1"/>
              <a:t>eg.</a:t>
            </a:r>
            <a:r>
              <a:rPr lang="en-US" dirty="0"/>
              <a:t> nurse-led clinic in UK at IC to follow post-MI patients (experience limited by the difference in legislation in different EU country, by there is lack of nurses, and GP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Discrimination: women, individual with mental problem (who have lower life expectancy), aging, frailty individuals, living in remote areas, low-income people, minorities (immigrants) -&gt; Need of large population studies 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Regarding women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there is a lack of data/evidences on the effectiveness of preventive medication: need sex-specific research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they do not follow preventive intervention, because of physical and psychological stress (family duties, children, social responsibilities…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There is need to reach primary care physicians, but it is difficult to reach out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There is underuse of available treatments.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705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D7583A-9617-54B6-E51E-935BEA7FFB21}"/>
              </a:ext>
            </a:extLst>
          </p:cNvPr>
          <p:cNvSpPr txBox="1"/>
          <p:nvPr/>
        </p:nvSpPr>
        <p:spPr>
          <a:xfrm>
            <a:off x="225468" y="800456"/>
            <a:ext cx="1113563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Question 2 — “What 1–3 specific interventions, studies or policy levers could close the gap, and what evidence or resources are needed?”</a:t>
            </a:r>
          </a:p>
          <a:p>
            <a:pPr lvl="1"/>
            <a:r>
              <a:rPr lang="en-US" u="sng" dirty="0"/>
              <a:t>Prompts: 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Educational </a:t>
            </a:r>
            <a:r>
              <a:rPr lang="en-US" dirty="0" err="1"/>
              <a:t>programme</a:t>
            </a:r>
            <a:r>
              <a:rPr lang="en-US" dirty="0"/>
              <a:t> on the importance of regular control of BP, blood lipid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 culturally adapted: taking into consideration individual community characteristics 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Social media, key-note speakers, ambassadors of community leaders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Text-Messages to patients at high risk to remind control of risk factor (”</a:t>
            </a:r>
            <a:r>
              <a:rPr lang="en-US" i="1" dirty="0"/>
              <a:t>know your numbers</a:t>
            </a:r>
            <a:r>
              <a:rPr lang="en-US" dirty="0"/>
              <a:t>”) and follow-up (Greece) but limited data on the cost-effectiveness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Wearable devices to check parameters 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Occupational medicine, community health worker programs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National </a:t>
            </a:r>
            <a:r>
              <a:rPr lang="en-US" dirty="0" err="1"/>
              <a:t>programme</a:t>
            </a:r>
            <a:r>
              <a:rPr lang="en-US" dirty="0"/>
              <a:t> of health care prevention: 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Scotland national BP screening, with reward messages or aggressive negative msg </a:t>
            </a:r>
          </a:p>
          <a:p>
            <a:pPr marL="1657350" lvl="3" indent="-285750">
              <a:buFontTx/>
              <a:buChar char="-"/>
            </a:pPr>
            <a:r>
              <a:rPr lang="en-US" dirty="0"/>
              <a:t>there is lack of evidence of long term effect due to short term funding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Financial incentive. participants to campaign of prevention should receive a reward</a:t>
            </a:r>
            <a:endParaRPr lang="fr-FR" dirty="0"/>
          </a:p>
          <a:p>
            <a:pPr lvl="0"/>
            <a:endParaRPr lang="en-US" dirty="0"/>
          </a:p>
          <a:p>
            <a:pPr lvl="0"/>
            <a:endParaRPr lang="en-US" b="1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2397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EA82A-15EE-A405-8752-C6CF9192A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243EAD-7BF1-0A7F-5A08-245D9091CF5C}"/>
              </a:ext>
            </a:extLst>
          </p:cNvPr>
          <p:cNvSpPr txBox="1"/>
          <p:nvPr/>
        </p:nvSpPr>
        <p:spPr>
          <a:xfrm>
            <a:off x="225468" y="800456"/>
            <a:ext cx="1113563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endParaRPr lang="en-US" dirty="0"/>
          </a:p>
          <a:p>
            <a:pPr lvl="0"/>
            <a:r>
              <a:rPr lang="en-US" b="1" dirty="0"/>
              <a:t>Question 3 — “How will we measure success, who must be accountable, and what are the immediate next steps to get started?”</a:t>
            </a:r>
          </a:p>
          <a:p>
            <a:pPr lvl="0"/>
            <a:endParaRPr lang="en-US" b="1" dirty="0"/>
          </a:p>
          <a:p>
            <a:pPr marL="742950" lvl="1" indent="-285750">
              <a:buFontTx/>
              <a:buChar char="-"/>
            </a:pPr>
            <a:r>
              <a:rPr lang="en-US" dirty="0"/>
              <a:t>It is difficult to measure success: 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lack of short-term benefit of preventive intervention, impact of outcomes can take decades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Participation rate in the screening </a:t>
            </a:r>
            <a:r>
              <a:rPr lang="en-US" dirty="0" err="1"/>
              <a:t>programme</a:t>
            </a:r>
            <a:r>
              <a:rPr lang="en-US" dirty="0"/>
              <a:t> , blood pressure medication rate </a:t>
            </a:r>
          </a:p>
          <a:p>
            <a:pPr marL="1200150" lvl="2" indent="-285750">
              <a:buFontTx/>
              <a:buChar char="-"/>
            </a:pPr>
            <a:r>
              <a:rPr lang="en-US" dirty="0"/>
              <a:t>accountability should be derived from national data-base</a:t>
            </a:r>
          </a:p>
          <a:p>
            <a:pPr marL="1200150" lvl="2" indent="-285750">
              <a:buFontTx/>
              <a:buChar char="-"/>
            </a:pPr>
            <a:endParaRPr lang="en-US" dirty="0"/>
          </a:p>
          <a:p>
            <a:pPr lvl="0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8920392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505</Words>
  <Application>Microsoft Macintosh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ESC_PPT_Light_220817-16-9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lopez</dc:creator>
  <cp:lastModifiedBy>Massimo Piepoli</cp:lastModifiedBy>
  <cp:revision>18</cp:revision>
  <dcterms:created xsi:type="dcterms:W3CDTF">2025-11-26T07:23:32Z</dcterms:created>
  <dcterms:modified xsi:type="dcterms:W3CDTF">2026-03-18T16:28:07Z</dcterms:modified>
</cp:coreProperties>
</file>