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21" autoAdjust="0"/>
    <p:restoredTop sz="94681"/>
  </p:normalViewPr>
  <p:slideViewPr>
    <p:cSldViewPr snapToGrid="0">
      <p:cViewPr varScale="1">
        <p:scale>
          <a:sx n="97" d="100"/>
          <a:sy n="97" d="100"/>
        </p:scale>
        <p:origin x="224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9C2774E4-5C64-4C62-984F-3967F8EB8213}"/>
              </a:ext>
            </a:extLst>
          </p:cNvPr>
          <p:cNvCxnSpPr>
            <a:cxnSpLocks/>
          </p:cNvCxnSpPr>
          <p:nvPr userDrawn="1"/>
        </p:nvCxnSpPr>
        <p:spPr>
          <a:xfrm>
            <a:off x="0" y="836712"/>
            <a:ext cx="12192000" cy="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88241F9B-0D2C-427A-A3BB-2BECB174CFED}"/>
              </a:ext>
            </a:extLst>
          </p:cNvPr>
          <p:cNvCxnSpPr>
            <a:cxnSpLocks/>
          </p:cNvCxnSpPr>
          <p:nvPr userDrawn="1"/>
        </p:nvCxnSpPr>
        <p:spPr>
          <a:xfrm>
            <a:off x="0" y="6021288"/>
            <a:ext cx="9840416" cy="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180363E9-1308-4C0E-BDA5-CF390AD35CAC}"/>
              </a:ext>
            </a:extLst>
          </p:cNvPr>
          <p:cNvCxnSpPr>
            <a:cxnSpLocks/>
          </p:cNvCxnSpPr>
          <p:nvPr userDrawn="1"/>
        </p:nvCxnSpPr>
        <p:spPr>
          <a:xfrm>
            <a:off x="815413" y="0"/>
            <a:ext cx="0" cy="685800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lipse 27">
            <a:extLst>
              <a:ext uri="{FF2B5EF4-FFF2-40B4-BE49-F238E27FC236}">
                <a16:creationId xmlns:a16="http://schemas.microsoft.com/office/drawing/2014/main" id="{33F0FED1-B8F9-445B-959A-F64BB176898C}"/>
              </a:ext>
            </a:extLst>
          </p:cNvPr>
          <p:cNvSpPr/>
          <p:nvPr userDrawn="1"/>
        </p:nvSpPr>
        <p:spPr>
          <a:xfrm>
            <a:off x="719403" y="740702"/>
            <a:ext cx="192021" cy="192021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0F7C9BB3-3FAB-4AF6-A672-13B009C327B3}"/>
              </a:ext>
            </a:extLst>
          </p:cNvPr>
          <p:cNvSpPr/>
          <p:nvPr userDrawn="1"/>
        </p:nvSpPr>
        <p:spPr>
          <a:xfrm>
            <a:off x="750930" y="5284730"/>
            <a:ext cx="128967" cy="128967"/>
          </a:xfrm>
          <a:prstGeom prst="ellipse">
            <a:avLst/>
          </a:prstGeom>
          <a:solidFill>
            <a:srgbClr val="AE10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4953AD7C-105B-44C2-B8FA-6295064382B1}"/>
              </a:ext>
            </a:extLst>
          </p:cNvPr>
          <p:cNvSpPr/>
          <p:nvPr userDrawn="1"/>
        </p:nvSpPr>
        <p:spPr>
          <a:xfrm>
            <a:off x="719403" y="5925278"/>
            <a:ext cx="192021" cy="192021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B770CC4A-0144-496C-B843-8E6984A9BF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46736" y="5595171"/>
            <a:ext cx="1907608" cy="978451"/>
          </a:xfrm>
          <a:prstGeom prst="rect">
            <a:avLst/>
          </a:prstGeom>
        </p:spPr>
      </p:pic>
      <p:sp>
        <p:nvSpPr>
          <p:cNvPr id="33" name="Espace réservé du texte 32">
            <a:extLst>
              <a:ext uri="{FF2B5EF4-FFF2-40B4-BE49-F238E27FC236}">
                <a16:creationId xmlns:a16="http://schemas.microsoft.com/office/drawing/2014/main" id="{E87A3DCC-5F52-46C1-83E5-0DCD52BF0AF8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386361" y="3356071"/>
            <a:ext cx="9126120" cy="74879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133" b="0">
                <a:solidFill>
                  <a:schemeClr val="tx1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A short description about the subject of the presentation. Can be used as a subtitle. </a:t>
            </a:r>
          </a:p>
        </p:txBody>
      </p:sp>
      <p:sp>
        <p:nvSpPr>
          <p:cNvPr id="36" name="Espace réservé du texte 32">
            <a:extLst>
              <a:ext uri="{FF2B5EF4-FFF2-40B4-BE49-F238E27FC236}">
                <a16:creationId xmlns:a16="http://schemas.microsoft.com/office/drawing/2014/main" id="{16284A64-7B54-461F-9363-2BE4503F91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1463" y="5282092"/>
            <a:ext cx="7584835" cy="3840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133" b="0">
                <a:solidFill>
                  <a:srgbClr val="AE1022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Presentation date</a:t>
            </a:r>
          </a:p>
        </p:txBody>
      </p:sp>
      <p:sp>
        <p:nvSpPr>
          <p:cNvPr id="15" name="Espace réservé du texte 32">
            <a:extLst>
              <a:ext uri="{FF2B5EF4-FFF2-40B4-BE49-F238E27FC236}">
                <a16:creationId xmlns:a16="http://schemas.microsoft.com/office/drawing/2014/main" id="{DFFB4CC0-14B2-483B-83A6-DA9CE43781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1481" y="4770503"/>
            <a:ext cx="7584825" cy="3866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133" b="0">
                <a:solidFill>
                  <a:schemeClr val="tx1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Espace réservé du texte 32">
            <a:extLst>
              <a:ext uri="{FF2B5EF4-FFF2-40B4-BE49-F238E27FC236}">
                <a16:creationId xmlns:a16="http://schemas.microsoft.com/office/drawing/2014/main" id="{495DAAF3-5ADD-3B4B-9B4A-F80003C2F6E4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391480" y="1237013"/>
            <a:ext cx="9024995" cy="1110904"/>
          </a:xfrm>
          <a:prstGeom prst="rect">
            <a:avLst/>
          </a:prstGeom>
        </p:spPr>
        <p:txBody>
          <a:bodyPr wrap="square" lIns="90000" tIns="46800" rIns="90000" bIns="46800">
            <a:spAutoFit/>
          </a:bodyPr>
          <a:lstStyle>
            <a:lvl1pPr marL="0" indent="0">
              <a:spcBef>
                <a:spcPts val="800"/>
              </a:spcBef>
              <a:buNone/>
              <a:defRPr sz="6400" b="1" i="0" baseline="0">
                <a:solidFill>
                  <a:schemeClr val="accent1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064367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67AF0-2ED8-BD46-3883-DA990FC98B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5F2193-9FB7-33A5-36D3-1304144D3A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0196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16F19A3-8D60-0387-7366-5DCC31670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5BD8-0156-5D4C-9B57-A1F2ABD91B80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0FA9266-1F30-E480-D50C-11D4C71F7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55A9975-35ED-DDC5-706D-2332C3664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B2CA-6E7B-7D4F-BAD5-46689F11841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543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tra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EC9FD404-747D-47CF-8BD6-85DE35A09C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6" y="452669"/>
            <a:ext cx="9887645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3733" b="1">
                <a:solidFill>
                  <a:schemeClr val="accent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First line of the headline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48225EB-A123-4416-BF74-09996F92429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1800" y="1220755"/>
            <a:ext cx="10176933" cy="5187245"/>
          </a:xfrm>
          <a:prstGeom prst="rect">
            <a:avLst/>
          </a:prstGeom>
        </p:spPr>
        <p:txBody>
          <a:bodyPr/>
          <a:lstStyle>
            <a:lvl1pPr marL="241294" indent="-241294" defTabSz="479988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1pPr>
            <a:lvl2pPr marL="596885" indent="-239178" defTabSz="478355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2pPr>
            <a:lvl3pPr marL="838179" indent="-239178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073124" indent="-23917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3124" algn="l"/>
              </a:tabLst>
              <a:defRPr>
                <a:solidFill>
                  <a:schemeClr val="tx1"/>
                </a:solidFill>
                <a:latin typeface="+mn-lt"/>
              </a:defRPr>
            </a:lvl4pPr>
            <a:lvl5pPr marL="1314418" indent="-239178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5pPr>
            <a:lvl6pPr marL="1555712" indent="-23917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435064" algn="l"/>
              </a:tabLst>
              <a:defRPr sz="2400"/>
            </a:lvl6pPr>
            <a:lvl7pPr marL="1795155" indent="-239178">
              <a:buClr>
                <a:srgbClr val="C00000"/>
              </a:buClr>
              <a:defRPr sz="2400"/>
            </a:lvl7pPr>
            <a:lvl8pPr marL="2039949" indent="-239178">
              <a:buClr>
                <a:srgbClr val="C00000"/>
              </a:buClr>
              <a:defRPr sz="2400"/>
            </a:lvl8pPr>
            <a:lvl9pPr marL="3232070" indent="-304792">
              <a:buClr>
                <a:srgbClr val="C00000"/>
              </a:buClr>
              <a:buNone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807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75713D93-C919-4892-838C-B532C4D773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6" y="452669"/>
            <a:ext cx="9887645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3733" b="1" baseline="0">
                <a:solidFill>
                  <a:schemeClr val="accent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Want to use just a headline? =&gt; type here</a:t>
            </a:r>
          </a:p>
        </p:txBody>
      </p:sp>
    </p:spTree>
    <p:extLst>
      <p:ext uri="{BB962C8B-B14F-4D97-AF65-F5344CB8AC3E}">
        <p14:creationId xmlns:p14="http://schemas.microsoft.com/office/powerpoint/2010/main" val="229074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8A1CE93C-D99C-4EDD-BA67-BCAAD80495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7567" y="1818887"/>
            <a:ext cx="9101139" cy="1536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3733" b="1">
                <a:solidFill>
                  <a:schemeClr val="accent1"/>
                </a:solidFill>
                <a:latin typeface="+mj-lt"/>
              </a:defRPr>
            </a:lvl1pPr>
            <a:lvl2pPr marL="355582" indent="0">
              <a:buNone/>
              <a:defRPr/>
            </a:lvl2pPr>
            <a:lvl3pPr marL="709048" indent="0">
              <a:buNone/>
              <a:defRPr/>
            </a:lvl3pPr>
            <a:lvl4pPr marL="1079446" indent="0">
              <a:buNone/>
              <a:defRPr/>
            </a:lvl4pPr>
            <a:lvl5pPr marL="1435028" indent="0">
              <a:buNone/>
              <a:defRPr/>
            </a:lvl5pPr>
          </a:lstStyle>
          <a:p>
            <a:pPr lvl="0"/>
            <a:r>
              <a:rPr lang="en-GB" dirty="0"/>
              <a:t>S</a:t>
            </a:r>
            <a:r>
              <a:rPr lang="en-US" dirty="0" err="1"/>
              <a:t>ub</a:t>
            </a:r>
            <a:r>
              <a:rPr lang="en-US" dirty="0"/>
              <a:t>-Title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2DF46A-1BA8-44CA-B779-2ACC2C3196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7569" y="3429001"/>
            <a:ext cx="9101137" cy="2190751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latin typeface="+mn-lt"/>
              </a:defRPr>
            </a:lvl1pPr>
            <a:lvl2pPr indent="-355191">
              <a:buClr>
                <a:srgbClr val="AE102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2pPr>
            <a:lvl3pPr indent="-355191">
              <a:buClr>
                <a:srgbClr val="AE102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3pPr>
            <a:lvl4pPr indent="-355191">
              <a:buClr>
                <a:srgbClr val="AE102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4pPr>
            <a:lvl5pPr indent="-355191">
              <a:buClr>
                <a:srgbClr val="AE102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302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5912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247CBA-F3C9-F4CE-3637-68E0CA00F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34BBFB-1F37-753D-AC37-C50844FC3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A29028-128B-93F2-C7EA-4D18E81D4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560E-A93B-4C3A-A4A9-2CEDE3542F80}" type="datetimeFigureOut">
              <a:rPr lang="es-ES" smtClean="0"/>
              <a:t>18/3/26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2452820-AD14-17EF-4B7E-4A951F7A5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2F29A8-AE8E-39C4-11B5-31FD3B3D5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3090" y="6349165"/>
            <a:ext cx="432001" cy="354963"/>
          </a:xfrm>
          <a:prstGeom prst="rect">
            <a:avLst/>
          </a:prstGeom>
        </p:spPr>
        <p:txBody>
          <a:bodyPr/>
          <a:lstStyle/>
          <a:p>
            <a:fld id="{26DBDB3D-3FDB-460E-B2F1-610F527AA40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9081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géné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551FB21A-0E6D-4C3A-92F2-1A4C404F79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6" y="452670"/>
            <a:ext cx="4703068" cy="9601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3467" b="0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First line</a:t>
            </a:r>
            <a:br>
              <a:rPr lang="en-US" dirty="0"/>
            </a:br>
            <a:r>
              <a:rPr lang="en-US" dirty="0"/>
              <a:t>Of the headline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861B12CF-C574-4831-92D6-4B1240FED72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31800" y="1604434"/>
            <a:ext cx="10368723" cy="41296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  <a:lvl2pPr marL="355591" indent="0"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2pPr>
            <a:lvl3pPr marL="709065" indent="0"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3pPr>
            <a:lvl4pPr marL="1079473" indent="0"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4pPr>
            <a:lvl5pPr marL="1435064" indent="0"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fr-FR" dirty="0"/>
              <a:t>Cliquez pour ajouter le type de contenu souhaité</a:t>
            </a:r>
          </a:p>
        </p:txBody>
      </p:sp>
    </p:spTree>
    <p:extLst>
      <p:ext uri="{BB962C8B-B14F-4D97-AF65-F5344CB8AC3E}">
        <p14:creationId xmlns:p14="http://schemas.microsoft.com/office/powerpoint/2010/main" val="2794671800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4C4DCEFD-DF8E-49D5-AC57-A796E5A217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6" y="452670"/>
            <a:ext cx="4703068" cy="9601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3467" b="0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First line</a:t>
            </a:r>
            <a:br>
              <a:rPr lang="en-US" dirty="0"/>
            </a:br>
            <a:r>
              <a:rPr lang="en-US" dirty="0"/>
              <a:t>Of the headline</a:t>
            </a:r>
          </a:p>
        </p:txBody>
      </p:sp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1445E308-E33D-4DD7-B528-7AAEF390C5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99456" y="2660915"/>
            <a:ext cx="2496277" cy="30375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416"/>
              </a:spcBef>
              <a:buNone/>
              <a:defRPr sz="1733" b="0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fr-FR" dirty="0"/>
              <a:t>Abusus enim multitudine </a:t>
            </a:r>
            <a:r>
              <a:rPr lang="fr-FR" dirty="0" err="1"/>
              <a:t>hominum</a:t>
            </a:r>
            <a:r>
              <a:rPr lang="fr-FR" dirty="0"/>
              <a:t>, </a:t>
            </a:r>
            <a:r>
              <a:rPr lang="fr-FR" dirty="0" err="1"/>
              <a:t>quam</a:t>
            </a:r>
            <a:r>
              <a:rPr lang="fr-FR" dirty="0"/>
              <a:t> </a:t>
            </a:r>
            <a:r>
              <a:rPr lang="fr-FR" dirty="0" err="1"/>
              <a:t>tranquillis</a:t>
            </a:r>
            <a:r>
              <a:rPr lang="fr-FR" dirty="0"/>
              <a:t> in rebus </a:t>
            </a:r>
            <a:r>
              <a:rPr lang="fr-FR" dirty="0" err="1"/>
              <a:t>diutius</a:t>
            </a:r>
            <a:r>
              <a:rPr lang="fr-FR" dirty="0"/>
              <a:t> </a:t>
            </a:r>
            <a:r>
              <a:rPr lang="fr-FR" dirty="0" err="1"/>
              <a:t>rexit</a:t>
            </a:r>
            <a:r>
              <a:rPr lang="fr-FR" dirty="0"/>
              <a:t>, ex </a:t>
            </a:r>
            <a:r>
              <a:rPr lang="fr-FR" dirty="0" err="1"/>
              <a:t>agrestibus</a:t>
            </a:r>
            <a:r>
              <a:rPr lang="fr-FR" dirty="0"/>
              <a:t> </a:t>
            </a:r>
            <a:r>
              <a:rPr lang="fr-FR" dirty="0" err="1"/>
              <a:t>habitaculis</a:t>
            </a:r>
            <a:r>
              <a:rPr lang="fr-FR" dirty="0"/>
              <a:t> </a:t>
            </a:r>
            <a:r>
              <a:rPr lang="fr-FR" dirty="0" err="1"/>
              <a:t>urbes</a:t>
            </a:r>
            <a:r>
              <a:rPr lang="fr-FR" dirty="0"/>
              <a:t> </a:t>
            </a:r>
            <a:r>
              <a:rPr lang="fr-FR" dirty="0" err="1"/>
              <a:t>construxit</a:t>
            </a:r>
            <a:r>
              <a:rPr lang="fr-FR" dirty="0"/>
              <a:t> </a:t>
            </a:r>
            <a:r>
              <a:rPr lang="fr-FR" dirty="0" err="1"/>
              <a:t>multis</a:t>
            </a:r>
            <a:r>
              <a:rPr lang="fr-FR" dirty="0"/>
              <a:t> </a:t>
            </a:r>
            <a:r>
              <a:rPr lang="fr-FR" dirty="0" err="1"/>
              <a:t>opibus</a:t>
            </a:r>
            <a:r>
              <a:rPr lang="fr-FR" dirty="0"/>
              <a:t> </a:t>
            </a:r>
            <a:r>
              <a:rPr lang="fr-FR" dirty="0" err="1"/>
              <a:t>firmas</a:t>
            </a:r>
            <a:endParaRPr lang="fr-FR" dirty="0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3838AEB7-814F-4501-B3B0-295E086483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99456" y="2276873"/>
            <a:ext cx="2496277" cy="3840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416"/>
              </a:spcBef>
              <a:buNone/>
              <a:defRPr sz="1867" b="1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fr-FR" dirty="0"/>
              <a:t>Subtitle</a:t>
            </a:r>
          </a:p>
        </p:txBody>
      </p:sp>
      <p:sp>
        <p:nvSpPr>
          <p:cNvPr id="8" name="Espace réservé du graphique 7">
            <a:extLst>
              <a:ext uri="{FF2B5EF4-FFF2-40B4-BE49-F238E27FC236}">
                <a16:creationId xmlns:a16="http://schemas.microsoft.com/office/drawing/2014/main" id="{DF18E9B8-1D26-4B26-97FC-0474D1DFA809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463819" y="1508787"/>
            <a:ext cx="4608512" cy="41897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33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icon to add chart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500951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6A01797-8D6C-4BBB-8B5F-CB24DB662E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6" y="452670"/>
            <a:ext cx="4703068" cy="9601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3467" b="0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First line</a:t>
            </a:r>
            <a:br>
              <a:rPr lang="en-US" dirty="0"/>
            </a:br>
            <a:r>
              <a:rPr lang="en-US" dirty="0"/>
              <a:t>Of the headline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F734305-4997-41D6-B5C3-AD35E80BE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23927" y="2180862"/>
            <a:ext cx="4032448" cy="30375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416"/>
              </a:spcBef>
              <a:buNone/>
              <a:defRPr sz="1733" b="0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fr-FR" dirty="0"/>
              <a:t>Abusus enim multitudine </a:t>
            </a:r>
            <a:r>
              <a:rPr lang="fr-FR" dirty="0" err="1"/>
              <a:t>hominum</a:t>
            </a:r>
            <a:r>
              <a:rPr lang="fr-FR" dirty="0"/>
              <a:t>, </a:t>
            </a:r>
            <a:r>
              <a:rPr lang="fr-FR" dirty="0" err="1"/>
              <a:t>quam</a:t>
            </a:r>
            <a:r>
              <a:rPr lang="fr-FR" dirty="0"/>
              <a:t> </a:t>
            </a:r>
            <a:r>
              <a:rPr lang="fr-FR" dirty="0" err="1"/>
              <a:t>tranquillis</a:t>
            </a:r>
            <a:r>
              <a:rPr lang="fr-FR" dirty="0"/>
              <a:t> in rebus </a:t>
            </a:r>
            <a:r>
              <a:rPr lang="fr-FR" dirty="0" err="1"/>
              <a:t>diutius</a:t>
            </a:r>
            <a:r>
              <a:rPr lang="fr-FR" dirty="0"/>
              <a:t> </a:t>
            </a:r>
            <a:r>
              <a:rPr lang="fr-FR" dirty="0" err="1"/>
              <a:t>rexit</a:t>
            </a:r>
            <a:r>
              <a:rPr lang="fr-FR" dirty="0"/>
              <a:t>, ex </a:t>
            </a:r>
            <a:r>
              <a:rPr lang="fr-FR" dirty="0" err="1"/>
              <a:t>agrestibus</a:t>
            </a:r>
            <a:r>
              <a:rPr lang="fr-FR" dirty="0"/>
              <a:t> </a:t>
            </a:r>
            <a:r>
              <a:rPr lang="fr-FR" dirty="0" err="1"/>
              <a:t>habitaculis</a:t>
            </a:r>
            <a:r>
              <a:rPr lang="fr-FR" dirty="0"/>
              <a:t> </a:t>
            </a:r>
            <a:r>
              <a:rPr lang="fr-FR" dirty="0" err="1"/>
              <a:t>urbes</a:t>
            </a:r>
            <a:r>
              <a:rPr lang="fr-FR" dirty="0"/>
              <a:t> </a:t>
            </a:r>
            <a:r>
              <a:rPr lang="fr-FR" dirty="0" err="1"/>
              <a:t>construxit</a:t>
            </a:r>
            <a:r>
              <a:rPr lang="fr-FR" dirty="0"/>
              <a:t> </a:t>
            </a:r>
            <a:r>
              <a:rPr lang="fr-FR" dirty="0" err="1"/>
              <a:t>multis</a:t>
            </a:r>
            <a:r>
              <a:rPr lang="fr-FR" dirty="0"/>
              <a:t> </a:t>
            </a:r>
            <a:r>
              <a:rPr lang="fr-FR" dirty="0" err="1"/>
              <a:t>opibus</a:t>
            </a:r>
            <a:r>
              <a:rPr lang="fr-FR" dirty="0"/>
              <a:t> </a:t>
            </a:r>
            <a:r>
              <a:rPr lang="fr-FR" dirty="0" err="1"/>
              <a:t>firmas</a:t>
            </a:r>
            <a:r>
              <a:rPr lang="fr-FR" dirty="0"/>
              <a:t> et </a:t>
            </a:r>
            <a:r>
              <a:rPr lang="fr-FR" dirty="0" err="1"/>
              <a:t>viribus</a:t>
            </a:r>
            <a:r>
              <a:rPr lang="fr-FR" dirty="0"/>
              <a:t>, </a:t>
            </a:r>
            <a:r>
              <a:rPr lang="fr-FR" dirty="0" err="1"/>
              <a:t>quarum</a:t>
            </a:r>
            <a:r>
              <a:rPr lang="fr-FR" dirty="0"/>
              <a:t> ad </a:t>
            </a:r>
            <a:r>
              <a:rPr lang="fr-FR" dirty="0" err="1"/>
              <a:t>praesens</a:t>
            </a:r>
            <a:r>
              <a:rPr lang="fr-FR" dirty="0"/>
              <a:t> </a:t>
            </a:r>
            <a:r>
              <a:rPr lang="fr-FR" dirty="0" err="1"/>
              <a:t>pleraeque</a:t>
            </a:r>
            <a:r>
              <a:rPr lang="fr-FR" dirty="0"/>
              <a:t> </a:t>
            </a:r>
            <a:r>
              <a:rPr lang="fr-FR" dirty="0" err="1"/>
              <a:t>licet</a:t>
            </a:r>
            <a:r>
              <a:rPr lang="fr-FR" dirty="0"/>
              <a:t> </a:t>
            </a:r>
            <a:r>
              <a:rPr lang="fr-FR" dirty="0" err="1"/>
              <a:t>Graecis</a:t>
            </a:r>
            <a:r>
              <a:rPr lang="fr-FR" dirty="0"/>
              <a:t> </a:t>
            </a:r>
            <a:r>
              <a:rPr lang="fr-FR" dirty="0" err="1"/>
              <a:t>nominibus</a:t>
            </a:r>
            <a:r>
              <a:rPr lang="fr-FR" dirty="0"/>
              <a:t> </a:t>
            </a:r>
            <a:r>
              <a:rPr lang="fr-FR" dirty="0" err="1"/>
              <a:t>appellentur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isdem</a:t>
            </a:r>
            <a:r>
              <a:rPr lang="fr-FR" dirty="0"/>
              <a:t> ad </a:t>
            </a:r>
            <a:r>
              <a:rPr lang="fr-FR" dirty="0" err="1"/>
              <a:t>arbitrium</a:t>
            </a:r>
            <a:r>
              <a:rPr lang="fr-FR" dirty="0"/>
              <a:t> </a:t>
            </a:r>
            <a:r>
              <a:rPr lang="fr-FR" dirty="0" err="1"/>
              <a:t>inposita</a:t>
            </a:r>
            <a:r>
              <a:rPr lang="fr-FR" dirty="0"/>
              <a:t> </a:t>
            </a:r>
            <a:r>
              <a:rPr lang="fr-FR" dirty="0" err="1"/>
              <a:t>sunt</a:t>
            </a:r>
            <a:r>
              <a:rPr lang="fr-FR" dirty="0"/>
              <a:t> </a:t>
            </a:r>
            <a:r>
              <a:rPr lang="fr-FR" dirty="0" err="1"/>
              <a:t>conditoris</a:t>
            </a:r>
            <a:r>
              <a:rPr lang="fr-FR" dirty="0"/>
              <a:t>, </a:t>
            </a:r>
            <a:r>
              <a:rPr lang="fr-FR" dirty="0" err="1"/>
              <a:t>primigenia</a:t>
            </a:r>
            <a:r>
              <a:rPr lang="fr-FR" dirty="0"/>
              <a:t> </a:t>
            </a:r>
            <a:r>
              <a:rPr lang="fr-FR" dirty="0" err="1"/>
              <a:t>tamen</a:t>
            </a:r>
            <a:r>
              <a:rPr lang="fr-FR" dirty="0"/>
              <a:t> nomina non </a:t>
            </a:r>
            <a:r>
              <a:rPr lang="fr-FR" dirty="0" err="1"/>
              <a:t>amittunt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eis</a:t>
            </a:r>
            <a:endParaRPr lang="fr-FR" dirty="0"/>
          </a:p>
        </p:txBody>
      </p:sp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2527C28F-4A99-4774-A672-5D1B9EEC6F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3927" y="1796819"/>
            <a:ext cx="4032448" cy="3840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416"/>
              </a:spcBef>
              <a:buNone/>
              <a:defRPr sz="1867" b="1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fr-FR" dirty="0"/>
              <a:t>Subtitle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EFADFAF9-AE6E-498A-A329-A501546781A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27" y="1796819"/>
            <a:ext cx="5126567" cy="3420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33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9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C4A9C7A-5BA6-4888-A621-AF6B8C0AA0DF}"/>
              </a:ext>
            </a:extLst>
          </p:cNvPr>
          <p:cNvCxnSpPr>
            <a:cxnSpLocks/>
          </p:cNvCxnSpPr>
          <p:nvPr/>
        </p:nvCxnSpPr>
        <p:spPr>
          <a:xfrm>
            <a:off x="237200" y="6520908"/>
            <a:ext cx="12003483" cy="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D39A238-24AB-44F3-8FE5-EF47858B4208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11472597" y="1056118"/>
            <a:ext cx="0" cy="536878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FA040033-896C-4E78-8EDE-BBF09671494D}"/>
              </a:ext>
            </a:extLst>
          </p:cNvPr>
          <p:cNvCxnSpPr>
            <a:cxnSpLocks/>
          </p:cNvCxnSpPr>
          <p:nvPr/>
        </p:nvCxnSpPr>
        <p:spPr>
          <a:xfrm>
            <a:off x="383365" y="6520909"/>
            <a:ext cx="0" cy="337092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6FA7AD36-36F4-4B05-B569-FF77480FB16F}"/>
              </a:ext>
            </a:extLst>
          </p:cNvPr>
          <p:cNvSpPr/>
          <p:nvPr/>
        </p:nvSpPr>
        <p:spPr>
          <a:xfrm>
            <a:off x="239349" y="6376892"/>
            <a:ext cx="288032" cy="288032"/>
          </a:xfrm>
          <a:prstGeom prst="ellipse">
            <a:avLst/>
          </a:prstGeom>
          <a:solidFill>
            <a:srgbClr val="D0D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9103FAE-72E1-4BCF-93BD-189E9C5D00C2}"/>
              </a:ext>
            </a:extLst>
          </p:cNvPr>
          <p:cNvSpPr/>
          <p:nvPr/>
        </p:nvSpPr>
        <p:spPr>
          <a:xfrm>
            <a:off x="11376587" y="6424898"/>
            <a:ext cx="192021" cy="192021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89271022-20A5-4D9A-84BD-CFB63810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51201"/>
            <a:ext cx="9696448" cy="5461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lvl="0" indent="0">
              <a:lnSpc>
                <a:spcPts val="3333"/>
              </a:lnSpc>
              <a:spcBef>
                <a:spcPts val="0"/>
              </a:spcBef>
              <a:buClr>
                <a:srgbClr val="D00040"/>
              </a:buClr>
              <a:buFont typeface="Arial" pitchFamily="34" charset="0"/>
            </a:pPr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74904E-396E-4218-8F2B-633F12126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219200"/>
            <a:ext cx="10515600" cy="521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55591" lvl="0" indent="-355591"/>
            <a:r>
              <a:rPr lang="en-US"/>
              <a:t>Click to edit Master text styles</a:t>
            </a:r>
          </a:p>
          <a:p>
            <a:pPr marL="355591" lvl="1" indent="-355591"/>
            <a:r>
              <a:rPr lang="en-US"/>
              <a:t>Second level</a:t>
            </a:r>
          </a:p>
          <a:p>
            <a:pPr marL="355591" lvl="2" indent="-355591"/>
            <a:r>
              <a:rPr lang="en-US"/>
              <a:t>Third level</a:t>
            </a:r>
          </a:p>
          <a:p>
            <a:pPr marL="355591" lvl="3" indent="-355591"/>
            <a:r>
              <a:rPr lang="en-US"/>
              <a:t>Fourth level</a:t>
            </a:r>
          </a:p>
          <a:p>
            <a:pPr marL="355591" lvl="4" indent="-355591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C3F81F-39D6-C5D5-D568-C12FCC77D49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164" y="141718"/>
            <a:ext cx="1533525" cy="914400"/>
          </a:xfrm>
          <a:prstGeom prst="rect">
            <a:avLst/>
          </a:prstGeom>
          <a:noFill/>
        </p:spPr>
      </p:pic>
      <p:sp>
        <p:nvSpPr>
          <p:cNvPr id="8" name="Text Box 1">
            <a:extLst>
              <a:ext uri="{FF2B5EF4-FFF2-40B4-BE49-F238E27FC236}">
                <a16:creationId xmlns:a16="http://schemas.microsoft.com/office/drawing/2014/main" id="{E048CC37-A480-A7FC-C8BF-E32778D2BD7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83365" y="258124"/>
            <a:ext cx="4867910" cy="43243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>
              <a:buNone/>
            </a:pPr>
            <a:r>
              <a:rPr lang="fr-FR" sz="2200" b="1">
                <a:solidFill>
                  <a:srgbClr val="A6A6A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ESC Cardiovascular Round Table</a:t>
            </a:r>
            <a:endParaRPr lang="es-ES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062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lang="en-US" sz="3733" b="1" i="0" kern="1200" smtClean="0">
          <a:solidFill>
            <a:schemeClr val="accent1"/>
          </a:solidFill>
          <a:latin typeface="+mj-lt"/>
          <a:ea typeface="+mn-ea"/>
          <a:cs typeface="Verdana"/>
        </a:defRPr>
      </a:lvl1pPr>
    </p:titleStyle>
    <p:bodyStyle>
      <a:lvl1pPr marL="0" indent="0" algn="l" defTabSz="479988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3200" b="1" i="0" kern="1200" dirty="0" smtClean="0">
          <a:solidFill>
            <a:schemeClr val="tx1"/>
          </a:solidFill>
          <a:latin typeface="+mn-lt"/>
          <a:ea typeface="+mn-ea"/>
          <a:cs typeface="Verdana"/>
        </a:defRPr>
      </a:lvl1pPr>
      <a:lvl2pPr marL="355591" indent="0" algn="l" defTabSz="479988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2667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2pPr>
      <a:lvl3pPr marL="709065" indent="0" algn="l" defTabSz="479988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24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3pPr>
      <a:lvl4pPr marL="1079473" indent="0" algn="l" defTabSz="479988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24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4pPr>
      <a:lvl5pPr marL="1435064" indent="0" algn="l" defTabSz="479988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24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5pPr>
      <a:lvl6pPr marL="2641534" indent="0" algn="l" defTabSz="121917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867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lang="en-US" sz="1867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lang="en-US" sz="1867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168C861-723B-B4BC-288D-2CD776541A30}"/>
              </a:ext>
            </a:extLst>
          </p:cNvPr>
          <p:cNvSpPr txBox="1"/>
          <p:nvPr/>
        </p:nvSpPr>
        <p:spPr>
          <a:xfrm>
            <a:off x="325677" y="855239"/>
            <a:ext cx="10677148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cap="small" dirty="0">
                <a:solidFill>
                  <a:srgbClr val="C00000"/>
                </a:solidFill>
              </a:rPr>
              <a:t>Identify and deal with the Gaps in cardiometabolic disease</a:t>
            </a:r>
          </a:p>
          <a:p>
            <a:endParaRPr lang="en-US" sz="2000" b="1" dirty="0"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2000" b="1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BREAKOUT SESSION 3</a:t>
            </a:r>
            <a:endParaRPr lang="en-US" sz="2000" dirty="0"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  <a:p>
            <a:r>
              <a:rPr lang="en-US" b="1" dirty="0"/>
              <a:t>Health equity gap : Challenges for access to prevention and treatment in different population sectors</a:t>
            </a:r>
          </a:p>
          <a:p>
            <a:r>
              <a:rPr lang="fr-FR" u="sng" dirty="0"/>
              <a:t>Lead: </a:t>
            </a:r>
            <a:r>
              <a:rPr lang="fr-FR" dirty="0"/>
              <a:t> </a:t>
            </a:r>
            <a:r>
              <a:rPr lang="it-IT" dirty="0"/>
              <a:t>Paul Dendale</a:t>
            </a:r>
            <a:endParaRPr lang="fr-FR" dirty="0"/>
          </a:p>
          <a:p>
            <a:r>
              <a:rPr lang="fr-FR" u="sng" dirty="0"/>
              <a:t>Rapporteur: </a:t>
            </a:r>
            <a:r>
              <a:rPr lang="it-IT" dirty="0"/>
              <a:t> Massimo Piepoli</a:t>
            </a:r>
          </a:p>
          <a:p>
            <a:pPr>
              <a:lnSpc>
                <a:spcPct val="150000"/>
              </a:lnSpc>
            </a:pPr>
            <a:endParaRPr lang="en-US" sz="2000" b="1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r>
              <a:rPr lang="en-US" sz="2000" b="1" dirty="0"/>
              <a:t>“What exactly is the gap, who is affected, and what are the root causes?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/>
              <a:t>“What 1–3 specific interventions, studies or policy levers could close the gap, and what evidence or resources are needed?”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/>
              <a:t>“How will we measure success, who must be accountable, and what are the immediate next steps to get started?”</a:t>
            </a:r>
          </a:p>
          <a:p>
            <a:endParaRPr lang="en-US" sz="2000" b="1" dirty="0"/>
          </a:p>
          <a:p>
            <a:endParaRPr lang="en-US" sz="2000" b="1" dirty="0"/>
          </a:p>
          <a:p>
            <a:pPr lvl="1"/>
            <a:endParaRPr lang="en-US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53445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FFE58-D31D-CD78-E38A-51E4F4497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884DFAD-465E-1888-BEFE-F3464A39631D}"/>
              </a:ext>
            </a:extLst>
          </p:cNvPr>
          <p:cNvSpPr txBox="1"/>
          <p:nvPr/>
        </p:nvSpPr>
        <p:spPr>
          <a:xfrm>
            <a:off x="325677" y="855239"/>
            <a:ext cx="10677148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cap="small" dirty="0">
                <a:solidFill>
                  <a:srgbClr val="C00000"/>
                </a:solidFill>
              </a:rPr>
              <a:t>Identify and deal with the Gaps in cardiometabolic disease</a:t>
            </a:r>
          </a:p>
          <a:p>
            <a:endParaRPr lang="en-US" dirty="0"/>
          </a:p>
          <a:p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r>
              <a:rPr lang="en-US" b="1" dirty="0"/>
              <a:t>Question 1 — “What exactly is the gap, who is affected, and what are the root causes?</a:t>
            </a:r>
            <a:endParaRPr lang="en-US" sz="2000" b="1" dirty="0"/>
          </a:p>
          <a:p>
            <a:pPr lvl="1"/>
            <a:r>
              <a:rPr lang="en-US" u="sng" dirty="0"/>
              <a:t>Individuals underserved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There is need to reach individuals</a:t>
            </a:r>
          </a:p>
          <a:p>
            <a:pPr marL="1200150" lvl="2" indent="-285750">
              <a:buFontTx/>
              <a:buChar char="-"/>
            </a:pPr>
            <a:r>
              <a:rPr lang="en-US" dirty="0"/>
              <a:t>Fragmented care: need for a single primary prevention </a:t>
            </a:r>
            <a:r>
              <a:rPr lang="en-US" dirty="0" err="1"/>
              <a:t>centres</a:t>
            </a:r>
            <a:r>
              <a:rPr lang="en-US" dirty="0"/>
              <a:t> (cardiometabolic clinic) with multidisciplinary expertise, </a:t>
            </a:r>
          </a:p>
          <a:p>
            <a:pPr marL="1657350" lvl="3" indent="-285750">
              <a:buFontTx/>
              <a:buChar char="-"/>
            </a:pPr>
            <a:r>
              <a:rPr lang="en-US" dirty="0" err="1"/>
              <a:t>eg.</a:t>
            </a:r>
            <a:r>
              <a:rPr lang="en-US" dirty="0"/>
              <a:t> nurse-led clinic in UK at IC to follow post-MI patients (experience limited by the difference in legislation in different EU country, by there is lack of nurses, and GP</a:t>
            </a:r>
          </a:p>
          <a:p>
            <a:pPr marL="1200150" lvl="2" indent="-285750">
              <a:buFontTx/>
              <a:buChar char="-"/>
            </a:pPr>
            <a:r>
              <a:rPr lang="en-US" dirty="0"/>
              <a:t>Discrimination: women, individual with mental problem (who have lower life expectancy), aging, frailty individuals, living in remote areas, low-income people, minorities (immigrants) -&gt; Need of large population studies 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Regarding women</a:t>
            </a:r>
          </a:p>
          <a:p>
            <a:pPr marL="1200150" lvl="2" indent="-285750">
              <a:buFontTx/>
              <a:buChar char="-"/>
            </a:pPr>
            <a:r>
              <a:rPr lang="en-US" dirty="0"/>
              <a:t>there is a lack of data/evidences on the effectiveness of preventive medication: need sex-specific research</a:t>
            </a:r>
          </a:p>
          <a:p>
            <a:pPr marL="1200150" lvl="2" indent="-285750">
              <a:buFontTx/>
              <a:buChar char="-"/>
            </a:pPr>
            <a:r>
              <a:rPr lang="en-US" dirty="0"/>
              <a:t>they do not follow preventive intervention, because of physical and psychological stress (family duties, children, social responsibilities…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There is need to reach primary care physicians, but it is difficult to reach out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There is underuse of available treatments.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57059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3D7583A-9617-54B6-E51E-935BEA7FFB21}"/>
              </a:ext>
            </a:extLst>
          </p:cNvPr>
          <p:cNvSpPr txBox="1"/>
          <p:nvPr/>
        </p:nvSpPr>
        <p:spPr>
          <a:xfrm>
            <a:off x="225468" y="800456"/>
            <a:ext cx="11135639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Question 2 — “What 1–3 specific interventions, studies or policy levers could close the gap, and what evidence or resources are needed?”</a:t>
            </a:r>
          </a:p>
          <a:p>
            <a:pPr lvl="1"/>
            <a:r>
              <a:rPr lang="en-US" u="sng" dirty="0"/>
              <a:t>Prompts: 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Educational </a:t>
            </a:r>
            <a:r>
              <a:rPr lang="en-US" dirty="0" err="1"/>
              <a:t>programme</a:t>
            </a:r>
            <a:r>
              <a:rPr lang="en-US" dirty="0"/>
              <a:t> on the importance of regular control of BP, blood lipid</a:t>
            </a:r>
          </a:p>
          <a:p>
            <a:pPr marL="1200150" lvl="2" indent="-285750">
              <a:buFontTx/>
              <a:buChar char="-"/>
            </a:pPr>
            <a:r>
              <a:rPr lang="en-US" dirty="0"/>
              <a:t> culturally adapted: taking into consideration individual community characteristics </a:t>
            </a:r>
          </a:p>
          <a:p>
            <a:pPr marL="1200150" lvl="2" indent="-285750">
              <a:buFontTx/>
              <a:buChar char="-"/>
            </a:pPr>
            <a:r>
              <a:rPr lang="en-US" dirty="0"/>
              <a:t>Social media, key-note speakers, ambassadors of community leaders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Text-Messages to patients at high risk to remind control of risk factor (”</a:t>
            </a:r>
            <a:r>
              <a:rPr lang="en-US" i="1" dirty="0"/>
              <a:t>know your numbers</a:t>
            </a:r>
            <a:r>
              <a:rPr lang="en-US" dirty="0"/>
              <a:t>”) and follow-up (Greece) but limited data on the cost-effectiveness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Wearable devices to check parameters 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Occupational medicine, community health worker programs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National </a:t>
            </a:r>
            <a:r>
              <a:rPr lang="en-US" dirty="0" err="1"/>
              <a:t>programme</a:t>
            </a:r>
            <a:r>
              <a:rPr lang="en-US" dirty="0"/>
              <a:t> of health care prevention: </a:t>
            </a:r>
          </a:p>
          <a:p>
            <a:pPr marL="1200150" lvl="2" indent="-285750">
              <a:buFontTx/>
              <a:buChar char="-"/>
            </a:pPr>
            <a:r>
              <a:rPr lang="en-US" dirty="0"/>
              <a:t>Scotland national BP screening, with reward messages or aggressive negative msg </a:t>
            </a:r>
          </a:p>
          <a:p>
            <a:pPr marL="1657350" lvl="3" indent="-285750">
              <a:buFontTx/>
              <a:buChar char="-"/>
            </a:pPr>
            <a:r>
              <a:rPr lang="en-US" dirty="0"/>
              <a:t>there is lack of evidence of long term effect due to short term funding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Financial incentive. participants to campaign of prevention should receive a reward</a:t>
            </a:r>
            <a:endParaRPr lang="fr-FR" dirty="0"/>
          </a:p>
          <a:p>
            <a:pPr lvl="0"/>
            <a:endParaRPr lang="en-US" dirty="0"/>
          </a:p>
          <a:p>
            <a:pPr lvl="0"/>
            <a:endParaRPr lang="en-US" b="1" dirty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2397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EA82A-15EE-A405-8752-C6CF9192A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1243EAD-7BF1-0A7F-5A08-245D9091CF5C}"/>
              </a:ext>
            </a:extLst>
          </p:cNvPr>
          <p:cNvSpPr txBox="1"/>
          <p:nvPr/>
        </p:nvSpPr>
        <p:spPr>
          <a:xfrm>
            <a:off x="225468" y="800456"/>
            <a:ext cx="1113563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endParaRPr lang="en-US" dirty="0"/>
          </a:p>
          <a:p>
            <a:pPr lvl="0"/>
            <a:r>
              <a:rPr lang="en-US" b="1" dirty="0"/>
              <a:t>Question 3 — “How will we measure success, who must be accountable, and what are the immediate next steps to get started?”</a:t>
            </a:r>
          </a:p>
          <a:p>
            <a:pPr lvl="0"/>
            <a:endParaRPr lang="en-US" b="1" dirty="0"/>
          </a:p>
          <a:p>
            <a:pPr marL="742950" lvl="1" indent="-285750">
              <a:buFontTx/>
              <a:buChar char="-"/>
            </a:pPr>
            <a:r>
              <a:rPr lang="en-US" dirty="0"/>
              <a:t>It is difficult to measure success: </a:t>
            </a:r>
          </a:p>
          <a:p>
            <a:pPr marL="1200150" lvl="2" indent="-285750">
              <a:buFontTx/>
              <a:buChar char="-"/>
            </a:pPr>
            <a:r>
              <a:rPr lang="en-US" dirty="0"/>
              <a:t>lack of short-term benefit of preventive intervention, impact of outcomes can take decades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Participation rate in the screening </a:t>
            </a:r>
            <a:r>
              <a:rPr lang="en-US" dirty="0" err="1"/>
              <a:t>programme</a:t>
            </a:r>
            <a:r>
              <a:rPr lang="en-US" dirty="0"/>
              <a:t> , blood pressure medication rate </a:t>
            </a:r>
          </a:p>
          <a:p>
            <a:pPr marL="1200150" lvl="2" indent="-285750">
              <a:buFontTx/>
              <a:buChar char="-"/>
            </a:pPr>
            <a:r>
              <a:rPr lang="en-US" dirty="0"/>
              <a:t>accountability should be derived from national data-base</a:t>
            </a:r>
          </a:p>
          <a:p>
            <a:pPr marL="1200150" lvl="2" indent="-285750">
              <a:buFontTx/>
              <a:buChar char="-"/>
            </a:pPr>
            <a:endParaRPr lang="en-US" dirty="0"/>
          </a:p>
          <a:p>
            <a:pPr lvl="0"/>
            <a:endParaRPr lang="fr-FR" dirty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8920392"/>
      </p:ext>
    </p:extLst>
  </p:cSld>
  <p:clrMapOvr>
    <a:masterClrMapping/>
  </p:clrMapOvr>
</p:sld>
</file>

<file path=ppt/theme/theme1.xml><?xml version="1.0" encoding="utf-8"?>
<a:theme xmlns:a="http://schemas.openxmlformats.org/drawingml/2006/main" name="ESC_PPT_Light_220817-16-9">
  <a:themeElements>
    <a:clrScheme name="ESC // branding 2017">
      <a:dk1>
        <a:sysClr val="windowText" lastClr="000000"/>
      </a:dk1>
      <a:lt1>
        <a:sysClr val="window" lastClr="FFFFFF"/>
      </a:lt1>
      <a:dk2>
        <a:srgbClr val="595959"/>
      </a:dk2>
      <a:lt2>
        <a:srgbClr val="F2F2F2"/>
      </a:lt2>
      <a:accent1>
        <a:srgbClr val="AE1022"/>
      </a:accent1>
      <a:accent2>
        <a:srgbClr val="552682"/>
      </a:accent2>
      <a:accent3>
        <a:srgbClr val="00ABAA"/>
      </a:accent3>
      <a:accent4>
        <a:srgbClr val="005694"/>
      </a:accent4>
      <a:accent5>
        <a:srgbClr val="FBB800"/>
      </a:accent5>
      <a:accent6>
        <a:srgbClr val="EF7918"/>
      </a:accent6>
      <a:hlink>
        <a:srgbClr val="F8B836"/>
      </a:hlink>
      <a:folHlink>
        <a:srgbClr val="F5832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txDef>
      <a:spPr>
        <a:noFill/>
      </a:spPr>
      <a:bodyPr wrap="square" rtlCol="0">
        <a:spAutoFit/>
      </a:bodyPr>
      <a:lstStyle>
        <a:defPPr marL="38700" indent="0" algn="l" defTabSz="360000" rtl="0" eaLnBrk="1" latinLnBrk="0" hangingPunct="1">
          <a:spcBef>
            <a:spcPct val="20000"/>
          </a:spcBef>
          <a:buClr>
            <a:srgbClr val="C00000"/>
          </a:buClr>
          <a:buFont typeface="Arial" panose="020B0604020202020204" pitchFamily="34" charset="0"/>
          <a:buNone/>
          <a:defRPr sz="1600" b="1" i="0" kern="1200" dirty="0" smtClean="0">
            <a:solidFill>
              <a:schemeClr val="tx1"/>
            </a:solidFill>
            <a:latin typeface="+mn-lt"/>
            <a:ea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SC_PPT_GENERIC_12012021  -  Read-Only" id="{8CB5A6F9-0108-4F1C-927D-5872DF40D793}" vid="{717AFAD0-94CD-4965-A011-B2544BC0820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505</Words>
  <Application>Microsoft Macintosh PowerPoint</Application>
  <PresentationFormat>Widescreen</PresentationFormat>
  <Paragraphs>46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ESC_PPT_Light_220817-16-9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teresa lopez</dc:creator>
  <cp:lastModifiedBy>Massimo Piepoli</cp:lastModifiedBy>
  <cp:revision>18</cp:revision>
  <dcterms:created xsi:type="dcterms:W3CDTF">2025-11-26T07:23:32Z</dcterms:created>
  <dcterms:modified xsi:type="dcterms:W3CDTF">2026-03-18T16:28:07Z</dcterms:modified>
</cp:coreProperties>
</file>