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F9E19-1CBC-45F6-B67B-21647D83F483}" v="155" dt="2026-03-18T16:24:36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694"/>
  </p:normalViewPr>
  <p:slideViewPr>
    <p:cSldViewPr snapToGrid="0" showGuides="1">
      <p:cViewPr varScale="1">
        <p:scale>
          <a:sx n="62" d="100"/>
          <a:sy n="62" d="100"/>
        </p:scale>
        <p:origin x="1064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hussein,Ahmad (TA Ob.&amp;Liver) BII-DE-I" userId="f2d9f1c2-46ec-4385-9521-d54fce62ad6f" providerId="ADAL" clId="{DED666A3-F88B-428E-A16C-27814FF0C69A}"/>
    <pc:docChg chg="custSel addSld modSld sldOrd">
      <pc:chgData name="Alhussein,Ahmad (TA Ob.&amp;Liver) BII-DE-I" userId="f2d9f1c2-46ec-4385-9521-d54fce62ad6f" providerId="ADAL" clId="{DED666A3-F88B-428E-A16C-27814FF0C69A}" dt="2026-03-18T16:26:59.131" v="2595" actId="729"/>
      <pc:docMkLst>
        <pc:docMk/>
      </pc:docMkLst>
      <pc:sldChg chg="modSp mod">
        <pc:chgData name="Alhussein,Ahmad (TA Ob.&amp;Liver) BII-DE-I" userId="f2d9f1c2-46ec-4385-9521-d54fce62ad6f" providerId="ADAL" clId="{DED666A3-F88B-428E-A16C-27814FF0C69A}" dt="2026-03-18T16:25:44.471" v="2575" actId="20577"/>
        <pc:sldMkLst>
          <pc:docMk/>
          <pc:sldMk cId="4076607847" sldId="256"/>
        </pc:sldMkLst>
        <pc:spChg chg="mod">
          <ac:chgData name="Alhussein,Ahmad (TA Ob.&amp;Liver) BII-DE-I" userId="f2d9f1c2-46ec-4385-9521-d54fce62ad6f" providerId="ADAL" clId="{DED666A3-F88B-428E-A16C-27814FF0C69A}" dt="2026-03-18T16:25:44.471" v="2575" actId="20577"/>
          <ac:spMkLst>
            <pc:docMk/>
            <pc:sldMk cId="4076607847" sldId="256"/>
            <ac:spMk id="2" creationId="{545A74A5-A19D-F70C-45FB-8F3B3D5E20FC}"/>
          </ac:spMkLst>
        </pc:spChg>
        <pc:spChg chg="mod">
          <ac:chgData name="Alhussein,Ahmad (TA Ob.&amp;Liver) BII-DE-I" userId="f2d9f1c2-46ec-4385-9521-d54fce62ad6f" providerId="ADAL" clId="{DED666A3-F88B-428E-A16C-27814FF0C69A}" dt="2026-03-18T16:25:18.418" v="2567" actId="20577"/>
          <ac:spMkLst>
            <pc:docMk/>
            <pc:sldMk cId="4076607847" sldId="256"/>
            <ac:spMk id="4" creationId="{BCFE45DF-0C69-8F5C-D4D2-CF0361FD2D7D}"/>
          </ac:spMkLst>
        </pc:spChg>
        <pc:spChg chg="mod">
          <ac:chgData name="Alhussein,Ahmad (TA Ob.&amp;Liver) BII-DE-I" userId="f2d9f1c2-46ec-4385-9521-d54fce62ad6f" providerId="ADAL" clId="{DED666A3-F88B-428E-A16C-27814FF0C69A}" dt="2026-03-18T16:24:55.087" v="2542" actId="20577"/>
          <ac:spMkLst>
            <pc:docMk/>
            <pc:sldMk cId="4076607847" sldId="256"/>
            <ac:spMk id="5" creationId="{5E4F1C81-BB03-04D0-0CF8-364E694D05AF}"/>
          </ac:spMkLst>
        </pc:spChg>
      </pc:sldChg>
      <pc:sldChg chg="mod ord modShow">
        <pc:chgData name="Alhussein,Ahmad (TA Ob.&amp;Liver) BII-DE-I" userId="f2d9f1c2-46ec-4385-9521-d54fce62ad6f" providerId="ADAL" clId="{DED666A3-F88B-428E-A16C-27814FF0C69A}" dt="2026-03-18T16:26:59.131" v="2595" actId="729"/>
        <pc:sldMkLst>
          <pc:docMk/>
          <pc:sldMk cId="3492539401" sldId="257"/>
        </pc:sldMkLst>
      </pc:sldChg>
      <pc:sldChg chg="modSp mod modAnim">
        <pc:chgData name="Alhussein,Ahmad (TA Ob.&amp;Liver) BII-DE-I" userId="f2d9f1c2-46ec-4385-9521-d54fce62ad6f" providerId="ADAL" clId="{DED666A3-F88B-428E-A16C-27814FF0C69A}" dt="2026-03-18T16:20:42.234" v="2472"/>
        <pc:sldMkLst>
          <pc:docMk/>
          <pc:sldMk cId="1424806489" sldId="258"/>
        </pc:sldMkLst>
        <pc:spChg chg="mod">
          <ac:chgData name="Alhussein,Ahmad (TA Ob.&amp;Liver) BII-DE-I" userId="f2d9f1c2-46ec-4385-9521-d54fce62ad6f" providerId="ADAL" clId="{DED666A3-F88B-428E-A16C-27814FF0C69A}" dt="2026-03-18T15:33:14.714" v="204" actId="20577"/>
          <ac:spMkLst>
            <pc:docMk/>
            <pc:sldMk cId="1424806489" sldId="258"/>
            <ac:spMk id="2" creationId="{CBC4956B-8BA3-92EB-51BD-B282EADBD8B2}"/>
          </ac:spMkLst>
        </pc:spChg>
        <pc:spChg chg="mod">
          <ac:chgData name="Alhussein,Ahmad (TA Ob.&amp;Liver) BII-DE-I" userId="f2d9f1c2-46ec-4385-9521-d54fce62ad6f" providerId="ADAL" clId="{DED666A3-F88B-428E-A16C-27814FF0C69A}" dt="2026-03-18T16:20:35.634" v="2471" actId="20577"/>
          <ac:spMkLst>
            <pc:docMk/>
            <pc:sldMk cId="1424806489" sldId="258"/>
            <ac:spMk id="4" creationId="{D4CFB202-03DA-4578-A6A5-FD8D5F8697AC}"/>
          </ac:spMkLst>
        </pc:spChg>
      </pc:sldChg>
      <pc:sldChg chg="modSp mod">
        <pc:chgData name="Alhussein,Ahmad (TA Ob.&amp;Liver) BII-DE-I" userId="f2d9f1c2-46ec-4385-9521-d54fce62ad6f" providerId="ADAL" clId="{DED666A3-F88B-428E-A16C-27814FF0C69A}" dt="2026-03-18T16:26:49.998" v="2594" actId="403"/>
        <pc:sldMkLst>
          <pc:docMk/>
          <pc:sldMk cId="3427944568" sldId="259"/>
        </pc:sldMkLst>
        <pc:spChg chg="mod">
          <ac:chgData name="Alhussein,Ahmad (TA Ob.&amp;Liver) BII-DE-I" userId="f2d9f1c2-46ec-4385-9521-d54fce62ad6f" providerId="ADAL" clId="{DED666A3-F88B-428E-A16C-27814FF0C69A}" dt="2026-03-18T16:26:49.998" v="2594" actId="403"/>
          <ac:spMkLst>
            <pc:docMk/>
            <pc:sldMk cId="3427944568" sldId="259"/>
            <ac:spMk id="2" creationId="{9B8B7C09-5ADE-030C-4790-171D719A76A2}"/>
          </ac:spMkLst>
        </pc:spChg>
      </pc:sldChg>
      <pc:sldChg chg="mod modShow">
        <pc:chgData name="Alhussein,Ahmad (TA Ob.&amp;Liver) BII-DE-I" userId="f2d9f1c2-46ec-4385-9521-d54fce62ad6f" providerId="ADAL" clId="{DED666A3-F88B-428E-A16C-27814FF0C69A}" dt="2026-03-18T16:26:59.131" v="2595" actId="729"/>
        <pc:sldMkLst>
          <pc:docMk/>
          <pc:sldMk cId="3772745102" sldId="260"/>
        </pc:sldMkLst>
      </pc:sldChg>
      <pc:sldChg chg="mod modShow">
        <pc:chgData name="Alhussein,Ahmad (TA Ob.&amp;Liver) BII-DE-I" userId="f2d9f1c2-46ec-4385-9521-d54fce62ad6f" providerId="ADAL" clId="{DED666A3-F88B-428E-A16C-27814FF0C69A}" dt="2026-03-18T16:26:59.131" v="2595" actId="729"/>
        <pc:sldMkLst>
          <pc:docMk/>
          <pc:sldMk cId="3796033130" sldId="261"/>
        </pc:sldMkLst>
      </pc:sldChg>
      <pc:sldChg chg="modSp add mod modAnim">
        <pc:chgData name="Alhussein,Ahmad (TA Ob.&amp;Liver) BII-DE-I" userId="f2d9f1c2-46ec-4385-9521-d54fce62ad6f" providerId="ADAL" clId="{DED666A3-F88B-428E-A16C-27814FF0C69A}" dt="2026-03-18T16:22:55.346" v="2476"/>
        <pc:sldMkLst>
          <pc:docMk/>
          <pc:sldMk cId="3385182162" sldId="262"/>
        </pc:sldMkLst>
        <pc:spChg chg="mod">
          <ac:chgData name="Alhussein,Ahmad (TA Ob.&amp;Liver) BII-DE-I" userId="f2d9f1c2-46ec-4385-9521-d54fce62ad6f" providerId="ADAL" clId="{DED666A3-F88B-428E-A16C-27814FF0C69A}" dt="2026-03-18T15:50:03.961" v="1751" actId="20577"/>
          <ac:spMkLst>
            <pc:docMk/>
            <pc:sldMk cId="3385182162" sldId="262"/>
            <ac:spMk id="4" creationId="{2BA8ACBF-0220-167B-CDCF-DAD50EE19E05}"/>
          </ac:spMkLst>
        </pc:spChg>
      </pc:sldChg>
      <pc:sldChg chg="modSp add mod modAnim">
        <pc:chgData name="Alhussein,Ahmad (TA Ob.&amp;Liver) BII-DE-I" userId="f2d9f1c2-46ec-4385-9521-d54fce62ad6f" providerId="ADAL" clId="{DED666A3-F88B-428E-A16C-27814FF0C69A}" dt="2026-03-18T16:24:36.079" v="2490"/>
        <pc:sldMkLst>
          <pc:docMk/>
          <pc:sldMk cId="3243179923" sldId="263"/>
        </pc:sldMkLst>
        <pc:spChg chg="mod">
          <ac:chgData name="Alhussein,Ahmad (TA Ob.&amp;Liver) BII-DE-I" userId="f2d9f1c2-46ec-4385-9521-d54fce62ad6f" providerId="ADAL" clId="{DED666A3-F88B-428E-A16C-27814FF0C69A}" dt="2026-03-18T16:24:24.363" v="2489" actId="20577"/>
          <ac:spMkLst>
            <pc:docMk/>
            <pc:sldMk cId="3243179923" sldId="263"/>
            <ac:spMk id="4" creationId="{FFF4E12D-CB4D-4B4A-2212-70903E5356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A74A5-A19D-F70C-45FB-8F3B3D5E20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9501" y="3824990"/>
            <a:ext cx="7275639" cy="993913"/>
          </a:xfrm>
        </p:spPr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unknown</a:t>
            </a:r>
            <a:r>
              <a:rPr lang="fr-FR" dirty="0"/>
              <a:t> about new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. </a:t>
            </a:r>
          </a:p>
          <a:p>
            <a:r>
              <a:rPr lang="fr-FR" dirty="0"/>
              <a:t>1-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gap and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affected</a:t>
            </a:r>
            <a:endParaRPr lang="fr-FR" dirty="0"/>
          </a:p>
          <a:p>
            <a:r>
              <a:rPr lang="fr-FR" dirty="0"/>
              <a:t>2- interventions and </a:t>
            </a:r>
            <a:r>
              <a:rPr lang="fr-FR" dirty="0" err="1"/>
              <a:t>policy</a:t>
            </a:r>
            <a:r>
              <a:rPr lang="fr-FR" dirty="0"/>
              <a:t> levers</a:t>
            </a:r>
          </a:p>
          <a:p>
            <a:r>
              <a:rPr lang="fr-FR" dirty="0"/>
              <a:t>3- How to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success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9651-85DB-EB3A-D06B-E5B7C36C24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9501" y="2003893"/>
            <a:ext cx="8211380" cy="779485"/>
          </a:xfrm>
        </p:spPr>
        <p:txBody>
          <a:bodyPr/>
          <a:lstStyle/>
          <a:p>
            <a:r>
              <a:rPr lang="fr-FR" dirty="0" err="1"/>
              <a:t>Identify</a:t>
            </a:r>
            <a:r>
              <a:rPr lang="fr-FR" dirty="0"/>
              <a:t> and deal </a:t>
            </a:r>
            <a:r>
              <a:rPr lang="fr-FR" dirty="0" err="1"/>
              <a:t>with</a:t>
            </a:r>
            <a:r>
              <a:rPr lang="fr-FR" dirty="0"/>
              <a:t> gaps in CM </a:t>
            </a:r>
            <a:r>
              <a:rPr lang="fr-FR" dirty="0" err="1"/>
              <a:t>diseases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E45DF-0C69-8F5C-D4D2-CF0361FD2D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Ahmad Alhussein – Boehringer Ingelheim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behalf</a:t>
            </a:r>
            <a:r>
              <a:rPr lang="fr-FR" dirty="0"/>
              <a:t> of Group 2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F1C81-BB03-04D0-0CF8-364E694D05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6227" y="6003031"/>
            <a:ext cx="7275639" cy="368487"/>
          </a:xfrm>
        </p:spPr>
        <p:txBody>
          <a:bodyPr/>
          <a:lstStyle/>
          <a:p>
            <a:r>
              <a:rPr lang="fr-FR" dirty="0"/>
              <a:t>18 March 2026</a:t>
            </a:r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err="1"/>
              <a:t>drugs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Insights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Unknown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and limitations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Outcomes</a:t>
            </a:r>
            <a:r>
              <a:rPr lang="fr-FR" dirty="0"/>
              <a:t> are </a:t>
            </a:r>
            <a:r>
              <a:rPr lang="fr-FR" dirty="0" err="1"/>
              <a:t>evaluated</a:t>
            </a:r>
            <a:r>
              <a:rPr lang="fr-FR" dirty="0"/>
              <a:t> in isolation. CRM as a </a:t>
            </a:r>
            <a:r>
              <a:rPr lang="fr-FR" dirty="0" err="1"/>
              <a:t>complex</a:t>
            </a:r>
            <a:r>
              <a:rPr lang="fr-FR" dirty="0"/>
              <a:t> multi-system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requires</a:t>
            </a:r>
            <a:r>
              <a:rPr lang="fr-FR" dirty="0"/>
              <a:t> a non-</a:t>
            </a:r>
            <a:r>
              <a:rPr lang="fr-FR" dirty="0" err="1"/>
              <a:t>siloed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in </a:t>
            </a: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evaluations</a:t>
            </a:r>
            <a:r>
              <a:rPr lang="fr-FR" dirty="0"/>
              <a:t> on system-</a:t>
            </a:r>
            <a:r>
              <a:rPr lang="fr-FR" dirty="0" err="1"/>
              <a:t>level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knowledge</a:t>
            </a:r>
            <a:r>
              <a:rPr lang="fr-FR" dirty="0"/>
              <a:t> in </a:t>
            </a:r>
            <a:r>
              <a:rPr lang="fr-FR" dirty="0" err="1"/>
              <a:t>understanding</a:t>
            </a:r>
            <a:r>
              <a:rPr lang="fr-FR" dirty="0"/>
              <a:t> the </a:t>
            </a:r>
            <a:r>
              <a:rPr lang="fr-FR" dirty="0" err="1"/>
              <a:t>MoA</a:t>
            </a:r>
            <a:r>
              <a:rPr lang="fr-FR" dirty="0"/>
              <a:t>. Independent </a:t>
            </a:r>
            <a:r>
              <a:rPr lang="fr-FR" dirty="0" err="1"/>
              <a:t>outcomes</a:t>
            </a:r>
            <a:r>
              <a:rPr lang="fr-FR" dirty="0"/>
              <a:t> of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highlighted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SGLT-2I and GLP1RA are </a:t>
            </a:r>
            <a:r>
              <a:rPr lang="fr-FR" dirty="0" err="1"/>
              <a:t>very</a:t>
            </a:r>
            <a:r>
              <a:rPr lang="fr-FR" dirty="0"/>
              <a:t> diverse in </a:t>
            </a:r>
            <a:r>
              <a:rPr lang="fr-FR" dirty="0" err="1"/>
              <a:t>their</a:t>
            </a:r>
            <a:r>
              <a:rPr lang="fr-FR" dirty="0"/>
              <a:t> indications scope 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a more </a:t>
            </a:r>
            <a:r>
              <a:rPr lang="fr-FR" dirty="0" err="1"/>
              <a:t>holistic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drugs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ARNI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compelling</a:t>
            </a:r>
            <a:r>
              <a:rPr lang="fr-FR" dirty="0"/>
              <a:t> data; SE are </a:t>
            </a:r>
            <a:r>
              <a:rPr lang="fr-FR" dirty="0" err="1"/>
              <a:t>seen</a:t>
            </a:r>
            <a:r>
              <a:rPr lang="fr-FR" dirty="0"/>
              <a:t> and </a:t>
            </a:r>
            <a:r>
              <a:rPr lang="fr-FR" dirty="0" err="1"/>
              <a:t>effects</a:t>
            </a:r>
            <a:r>
              <a:rPr lang="fr-FR" dirty="0"/>
              <a:t> are not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interpreted</a:t>
            </a:r>
            <a:r>
              <a:rPr lang="fr-FR" dirty="0"/>
              <a:t> by </a:t>
            </a:r>
            <a:r>
              <a:rPr lang="fr-FR" dirty="0" err="1"/>
              <a:t>PCP’s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CRM as a continuum, but patients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suffer</a:t>
            </a:r>
            <a:r>
              <a:rPr lang="fr-FR" dirty="0"/>
              <a:t> from a single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RCT run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populations– a call for </a:t>
            </a:r>
            <a:r>
              <a:rPr lang="fr-FR" dirty="0" err="1"/>
              <a:t>registries</a:t>
            </a:r>
            <a:r>
              <a:rPr lang="fr-FR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follow up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evaluate</a:t>
            </a:r>
            <a:r>
              <a:rPr lang="fr-FR" dirty="0"/>
              <a:t> the new classes of </a:t>
            </a:r>
            <a:r>
              <a:rPr lang="fr-FR" dirty="0" err="1"/>
              <a:t>therapy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80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DDA2-1254-A7F6-5B19-D2A037126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9E6F09-C483-3BE1-E16D-E2F077249B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err="1"/>
              <a:t>drugs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313F-5C13-CD64-BA0D-184C19DC82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ACBF-0220-167B-CDCF-DAD50EE19E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Cardio-renal</a:t>
            </a:r>
            <a:r>
              <a:rPr lang="fr-FR" dirty="0"/>
              <a:t> </a:t>
            </a:r>
            <a:r>
              <a:rPr lang="fr-FR" dirty="0" err="1"/>
              <a:t>metabolic</a:t>
            </a:r>
            <a:r>
              <a:rPr lang="fr-FR" dirty="0"/>
              <a:t> </a:t>
            </a:r>
            <a:r>
              <a:rPr lang="fr-FR" dirty="0" err="1"/>
              <a:t>clinics</a:t>
            </a:r>
            <a:r>
              <a:rPr lang="fr-FR" dirty="0"/>
              <a:t> are </a:t>
            </a:r>
            <a:r>
              <a:rPr lang="fr-FR" dirty="0" err="1"/>
              <a:t>regarded</a:t>
            </a:r>
            <a:r>
              <a:rPr lang="fr-FR" dirty="0"/>
              <a:t> </a:t>
            </a:r>
            <a:r>
              <a:rPr lang="fr-FR" dirty="0" err="1"/>
              <a:t>positively</a:t>
            </a:r>
            <a:r>
              <a:rPr lang="fr-FR" dirty="0"/>
              <a:t>. </a:t>
            </a:r>
            <a:r>
              <a:rPr lang="fr-FR" dirty="0" err="1"/>
              <a:t>Cardiac</a:t>
            </a:r>
            <a:r>
              <a:rPr lang="fr-FR" dirty="0"/>
              <a:t> </a:t>
            </a:r>
            <a:r>
              <a:rPr lang="fr-FR" dirty="0" err="1"/>
              <a:t>rehab</a:t>
            </a:r>
            <a:r>
              <a:rPr lang="fr-FR" dirty="0"/>
              <a:t> follow in </a:t>
            </a:r>
            <a:r>
              <a:rPr lang="fr-FR" dirty="0" err="1"/>
              <a:t>terms</a:t>
            </a:r>
            <a:r>
              <a:rPr lang="fr-FR" dirty="0"/>
              <a:t> of expertise </a:t>
            </a:r>
            <a:r>
              <a:rPr lang="fr-FR" dirty="0" err="1"/>
              <a:t>using</a:t>
            </a:r>
            <a:r>
              <a:rPr lang="fr-FR" dirty="0"/>
              <a:t> the new </a:t>
            </a:r>
            <a:r>
              <a:rPr lang="fr-FR" dirty="0" err="1"/>
              <a:t>drugs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 call for building up </a:t>
            </a:r>
            <a:r>
              <a:rPr lang="fr-FR" dirty="0" err="1"/>
              <a:t>registries</a:t>
            </a:r>
            <a:r>
              <a:rPr lang="fr-FR" dirty="0"/>
              <a:t> to </a:t>
            </a:r>
            <a:r>
              <a:rPr lang="fr-FR" dirty="0" err="1"/>
              <a:t>collect</a:t>
            </a:r>
            <a:r>
              <a:rPr lang="fr-FR" dirty="0"/>
              <a:t>; mental </a:t>
            </a:r>
            <a:r>
              <a:rPr lang="fr-FR" dirty="0" err="1"/>
              <a:t>disorders</a:t>
            </a:r>
            <a:r>
              <a:rPr lang="fr-FR" dirty="0"/>
              <a:t> and muscle mass </a:t>
            </a:r>
            <a:r>
              <a:rPr lang="fr-FR" dirty="0" err="1"/>
              <a:t>loss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Primary</a:t>
            </a:r>
            <a:r>
              <a:rPr lang="fr-FR" dirty="0"/>
              <a:t> care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considerably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adoption of new management programs a challenge to </a:t>
            </a:r>
            <a:r>
              <a:rPr lang="fr-FR" dirty="0" err="1"/>
              <a:t>universally</a:t>
            </a:r>
            <a:r>
              <a:rPr lang="fr-FR" dirty="0"/>
              <a:t> launch. This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HF in </a:t>
            </a:r>
            <a:r>
              <a:rPr lang="fr-FR" dirty="0" err="1"/>
              <a:t>some</a:t>
            </a:r>
            <a:r>
              <a:rPr lang="fr-FR" dirty="0"/>
              <a:t> parts of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Asthma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a </a:t>
            </a:r>
            <a:r>
              <a:rPr lang="fr-FR" dirty="0" err="1"/>
              <a:t>success</a:t>
            </a:r>
            <a:r>
              <a:rPr lang="fr-FR" dirty="0"/>
              <a:t> story in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pratice</a:t>
            </a:r>
            <a:r>
              <a:rPr lang="fr-FR" dirty="0"/>
              <a:t> adoption. </a:t>
            </a:r>
            <a:r>
              <a:rPr lang="fr-FR" dirty="0" err="1"/>
              <a:t>Radiology</a:t>
            </a:r>
            <a:r>
              <a:rPr lang="fr-FR" dirty="0"/>
              <a:t> </a:t>
            </a:r>
            <a:r>
              <a:rPr lang="fr-FR" dirty="0" err="1"/>
              <a:t>biomarkers</a:t>
            </a:r>
            <a:r>
              <a:rPr lang="fr-FR" dirty="0"/>
              <a:t> can </a:t>
            </a:r>
            <a:r>
              <a:rPr lang="fr-FR" dirty="0" err="1"/>
              <a:t>create</a:t>
            </a:r>
            <a:r>
              <a:rPr lang="fr-FR" dirty="0"/>
              <a:t> a network and </a:t>
            </a:r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for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PCP’s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Role</a:t>
            </a:r>
            <a:r>
              <a:rPr lang="fr-FR" dirty="0"/>
              <a:t> of basic science </a:t>
            </a:r>
            <a:r>
              <a:rPr lang="fr-FR" dirty="0" err="1"/>
              <a:t>is</a:t>
            </a:r>
            <a:r>
              <a:rPr lang="fr-FR" dirty="0"/>
              <a:t> important and </a:t>
            </a:r>
            <a:r>
              <a:rPr lang="fr-FR" dirty="0" err="1"/>
              <a:t>understanding</a:t>
            </a:r>
            <a:r>
              <a:rPr lang="fr-FR" dirty="0"/>
              <a:t> </a:t>
            </a:r>
            <a:r>
              <a:rPr lang="fr-FR" dirty="0" err="1"/>
              <a:t>endotypes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Can </a:t>
            </a:r>
            <a:r>
              <a:rPr lang="fr-FR" dirty="0" err="1"/>
              <a:t>we</a:t>
            </a:r>
            <a:r>
              <a:rPr lang="fr-FR" dirty="0"/>
              <a:t> use AI for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medicine</a:t>
            </a:r>
            <a:r>
              <a:rPr lang="fr-FR" dirty="0"/>
              <a:t>, animal </a:t>
            </a:r>
            <a:r>
              <a:rPr lang="fr-FR" dirty="0" err="1"/>
              <a:t>phenotyping</a:t>
            </a:r>
            <a:r>
              <a:rPr lang="fr-FR" dirty="0"/>
              <a:t> and </a:t>
            </a:r>
            <a:r>
              <a:rPr lang="fr-FR" dirty="0" err="1"/>
              <a:t>study</a:t>
            </a:r>
            <a:r>
              <a:rPr lang="fr-FR" dirty="0"/>
              <a:t> the cross talk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organs</a:t>
            </a:r>
            <a:r>
              <a:rPr lang="fr-FR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Algorithms</a:t>
            </a:r>
            <a:r>
              <a:rPr lang="fr-FR" dirty="0"/>
              <a:t> </a:t>
            </a:r>
            <a:r>
              <a:rPr lang="fr-FR" dirty="0" err="1"/>
              <a:t>powered</a:t>
            </a:r>
            <a:r>
              <a:rPr lang="fr-FR" dirty="0"/>
              <a:t> on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recods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helping</a:t>
            </a:r>
            <a:r>
              <a:rPr lang="fr-FR" dirty="0"/>
              <a:t> </a:t>
            </a:r>
            <a:r>
              <a:rPr lang="fr-FR" dirty="0" err="1"/>
              <a:t>e.g</a:t>
            </a:r>
            <a:r>
              <a:rPr lang="fr-FR" dirty="0"/>
              <a:t> BPA / ESC chat </a:t>
            </a:r>
            <a:r>
              <a:rPr lang="fr-FR" dirty="0" err="1"/>
              <a:t>is</a:t>
            </a:r>
            <a:r>
              <a:rPr lang="fr-FR" dirty="0"/>
              <a:t> a good </a:t>
            </a:r>
            <a:r>
              <a:rPr lang="fr-FR" dirty="0" err="1"/>
              <a:t>example</a:t>
            </a:r>
            <a:r>
              <a:rPr lang="fr-F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1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EC870-353F-1D67-6FAC-4E743A90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44D4D-08CA-E103-1735-1DDB1761DB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err="1"/>
              <a:t>drugs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A74B-3EB3-404C-BC39-E15EF6E8EB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7030A0"/>
                </a:solidFill>
              </a:rPr>
              <a:t>Behavior</a:t>
            </a: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</a:rPr>
              <a:t>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4E12D-CB4D-4B4A-2212-70903E5356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Accepting</a:t>
            </a:r>
            <a:r>
              <a:rPr lang="fr-FR" dirty="0"/>
              <a:t> innovation &amp; </a:t>
            </a:r>
            <a:r>
              <a:rPr lang="fr-FR" dirty="0" err="1"/>
              <a:t>early</a:t>
            </a:r>
            <a:r>
              <a:rPr lang="fr-FR" dirty="0"/>
              <a:t> adoption vs </a:t>
            </a:r>
            <a:r>
              <a:rPr lang="fr-FR" dirty="0" err="1"/>
              <a:t>therapeutic</a:t>
            </a:r>
            <a:r>
              <a:rPr lang="fr-FR" dirty="0"/>
              <a:t> </a:t>
            </a:r>
            <a:r>
              <a:rPr lang="fr-FR" dirty="0" err="1"/>
              <a:t>inertia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by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advisors</a:t>
            </a:r>
            <a:r>
              <a:rPr lang="fr-FR" dirty="0"/>
              <a:t> as one of the </a:t>
            </a:r>
            <a:r>
              <a:rPr lang="fr-FR" dirty="0" err="1"/>
              <a:t>actionable</a:t>
            </a:r>
            <a:r>
              <a:rPr lang="fr-FR" dirty="0"/>
              <a:t>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Treatment</a:t>
            </a:r>
            <a:r>
              <a:rPr lang="fr-FR" dirty="0"/>
              <a:t> vs Scientific </a:t>
            </a:r>
            <a:r>
              <a:rPr lang="fr-FR" dirty="0" err="1"/>
              <a:t>curiosity</a:t>
            </a:r>
            <a:r>
              <a:rPr lang="fr-FR" dirty="0"/>
              <a:t> (</a:t>
            </a:r>
            <a:r>
              <a:rPr lang="fr-FR" dirty="0" err="1"/>
              <a:t>MoA</a:t>
            </a:r>
            <a:r>
              <a:rPr lang="fr-FR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Quality</a:t>
            </a:r>
            <a:r>
              <a:rPr lang="fr-FR" dirty="0"/>
              <a:t> of time vs </a:t>
            </a:r>
            <a:r>
              <a:rPr lang="fr-FR" dirty="0" err="1"/>
              <a:t>amount</a:t>
            </a:r>
            <a:r>
              <a:rPr lang="fr-FR" dirty="0"/>
              <a:t> of time +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are key </a:t>
            </a:r>
            <a:r>
              <a:rPr lang="fr-FR" dirty="0" err="1"/>
              <a:t>elements</a:t>
            </a:r>
            <a:r>
              <a:rPr lang="fr-FR" dirty="0"/>
              <a:t> for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decisions</a:t>
            </a:r>
            <a:r>
              <a:rPr lang="fr-FR" dirty="0"/>
              <a:t>.  </a:t>
            </a:r>
            <a:r>
              <a:rPr lang="fr-FR" dirty="0" err="1"/>
              <a:t>Gamifiation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 </a:t>
            </a:r>
            <a:r>
              <a:rPr lang="fr-FR" dirty="0" err="1"/>
              <a:t>heart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) can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techniques to </a:t>
            </a:r>
            <a:r>
              <a:rPr lang="fr-FR" dirty="0" err="1"/>
              <a:t>address</a:t>
            </a:r>
            <a:r>
              <a:rPr lang="fr-FR" dirty="0"/>
              <a:t> </a:t>
            </a:r>
            <a:r>
              <a:rPr lang="fr-FR" dirty="0" err="1"/>
              <a:t>adherence</a:t>
            </a:r>
            <a:r>
              <a:rPr lang="fr-FR" dirty="0"/>
              <a:t> topics </a:t>
            </a:r>
            <a:r>
              <a:rPr lang="fr-FR" dirty="0" err="1"/>
              <a:t>that</a:t>
            </a:r>
            <a:r>
              <a:rPr lang="fr-FR" dirty="0"/>
              <a:t> can </a:t>
            </a:r>
            <a:r>
              <a:rPr lang="fr-FR" dirty="0" err="1"/>
              <a:t>often</a:t>
            </a:r>
            <a:r>
              <a:rPr lang="fr-FR" dirty="0"/>
              <a:t> times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to impressions and patient </a:t>
            </a:r>
            <a:r>
              <a:rPr lang="fr-FR" dirty="0" err="1"/>
              <a:t>psychology</a:t>
            </a:r>
            <a:r>
              <a:rPr lang="fr-FR" dirty="0"/>
              <a:t>. </a:t>
            </a:r>
            <a:r>
              <a:rPr lang="fr-FR" dirty="0" err="1"/>
              <a:t>Wearables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leveraged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right </a:t>
            </a:r>
            <a:r>
              <a:rPr lang="fr-FR" dirty="0" err="1"/>
              <a:t>personality</a:t>
            </a:r>
            <a:r>
              <a:rPr lang="fr-FR" dirty="0"/>
              <a:t>. AFIB cases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successfully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Graphic 5" descr="Stopwatch outline">
            <a:extLst>
              <a:ext uri="{FF2B5EF4-FFF2-40B4-BE49-F238E27FC236}">
                <a16:creationId xmlns:a16="http://schemas.microsoft.com/office/drawing/2014/main" id="{6428FE47-F2A3-0291-E36F-19A26F66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5479" y="31464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B7C09-5ADE-030C-4790-171D719A76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0670" y="3143068"/>
            <a:ext cx="9139296" cy="571864"/>
          </a:xfrm>
        </p:spPr>
        <p:txBody>
          <a:bodyPr/>
          <a:lstStyle/>
          <a:p>
            <a:r>
              <a:rPr lang="fr-FR" sz="5400" dirty="0" err="1"/>
              <a:t>Thank</a:t>
            </a:r>
            <a:r>
              <a:rPr lang="fr-FR" sz="5400" dirty="0"/>
              <a:t> You!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94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0F79CD-1AC4-6A39-EBC3-828AA627FE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9C635-90C7-34AA-6AA1-D58382A8FD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3C692-A0B2-E915-E972-883131F489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4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23135-C0AF-763A-1413-2AA52F590D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061A-C161-7F83-BFAB-EF58900857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AD616C-8035-3B80-E86A-1DD8FCF22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3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FE713E-2910-C183-0029-2808E676846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194D-C128-6E4E-4319-D0841678A4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2241-3CF5-4041-1B62-A61B4EA554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FE89F8-B881-614D-084D-36E056C81E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3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0">
    <a:dk1>
      <a:srgbClr val="000000"/>
    </a:dk1>
    <a:lt1>
      <a:srgbClr val="FFFFFF"/>
    </a:lt1>
    <a:dk2>
      <a:srgbClr val="0E2841"/>
    </a:dk2>
    <a:lt2>
      <a:srgbClr val="E8E8E8"/>
    </a:lt2>
    <a:accent1>
      <a:srgbClr val="AE1022"/>
    </a:accent1>
    <a:accent2>
      <a:srgbClr val="878787"/>
    </a:accent2>
    <a:accent3>
      <a:srgbClr val="D0D0D0"/>
    </a:accent3>
    <a:accent4>
      <a:srgbClr val="ECEEF2"/>
    </a:accent4>
    <a:accent5>
      <a:srgbClr val="FEFFFF"/>
    </a:accent5>
    <a:accent6>
      <a:srgbClr val="FEFFFF"/>
    </a:accent6>
    <a:hlink>
      <a:srgbClr val="0070C0"/>
    </a:hlink>
    <a:folHlink>
      <a:srgbClr val="0070C0"/>
    </a:folHlink>
  </a:clrScheme>
</a:themeOverride>
</file>

<file path=docMetadata/LabelInfo.xml><?xml version="1.0" encoding="utf-8"?>
<clbl:labelList xmlns:clbl="http://schemas.microsoft.com/office/2020/mipLabelMetadata">
  <clbl:label id="{bfd0b529-4a04-4616-88d2-531082d94bb8}" enabled="1" method="Standard" siteId="{e1f8af86-ee95-4718-bd0d-375b37366c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Widescreen</PresentationFormat>
  <Paragraphs>32</Paragraphs>
  <Slides>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Alhussein,Ahmad (TA Ob.&amp;Liver) BII-DE-I</cp:lastModifiedBy>
  <cp:revision>18</cp:revision>
  <dcterms:created xsi:type="dcterms:W3CDTF">2025-03-26T14:03:13Z</dcterms:created>
  <dcterms:modified xsi:type="dcterms:W3CDTF">2026-03-18T16:39:00Z</dcterms:modified>
</cp:coreProperties>
</file>