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8" r:id="rId3"/>
    <p:sldId id="262" r:id="rId4"/>
    <p:sldId id="263" r:id="rId5"/>
    <p:sldId id="259" r:id="rId6"/>
    <p:sldId id="260" r:id="rId7"/>
    <p:sldId id="261" r:id="rId8"/>
    <p:sldId id="25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EF9E19-1CBC-45F6-B67B-21647D83F483}" v="155" dt="2026-03-18T16:24:36.0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40"/>
    <p:restoredTop sz="94694"/>
  </p:normalViewPr>
  <p:slideViewPr>
    <p:cSldViewPr snapToGrid="0" showGuides="1">
      <p:cViewPr varScale="1">
        <p:scale>
          <a:sx n="62" d="100"/>
          <a:sy n="62" d="100"/>
        </p:scale>
        <p:origin x="1064" y="4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7" d="100"/>
          <a:sy n="97" d="100"/>
        </p:scale>
        <p:origin x="31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hussein,Ahmad (TA Ob.&amp;Liver) BII-DE-I" userId="f2d9f1c2-46ec-4385-9521-d54fce62ad6f" providerId="ADAL" clId="{DED666A3-F88B-428E-A16C-27814FF0C69A}"/>
    <pc:docChg chg="custSel addSld modSld sldOrd">
      <pc:chgData name="Alhussein,Ahmad (TA Ob.&amp;Liver) BII-DE-I" userId="f2d9f1c2-46ec-4385-9521-d54fce62ad6f" providerId="ADAL" clId="{DED666A3-F88B-428E-A16C-27814FF0C69A}" dt="2026-03-18T16:26:59.131" v="2595" actId="729"/>
      <pc:docMkLst>
        <pc:docMk/>
      </pc:docMkLst>
      <pc:sldChg chg="modSp mod">
        <pc:chgData name="Alhussein,Ahmad (TA Ob.&amp;Liver) BII-DE-I" userId="f2d9f1c2-46ec-4385-9521-d54fce62ad6f" providerId="ADAL" clId="{DED666A3-F88B-428E-A16C-27814FF0C69A}" dt="2026-03-18T16:25:44.471" v="2575" actId="20577"/>
        <pc:sldMkLst>
          <pc:docMk/>
          <pc:sldMk cId="4076607847" sldId="256"/>
        </pc:sldMkLst>
        <pc:spChg chg="mod">
          <ac:chgData name="Alhussein,Ahmad (TA Ob.&amp;Liver) BII-DE-I" userId="f2d9f1c2-46ec-4385-9521-d54fce62ad6f" providerId="ADAL" clId="{DED666A3-F88B-428E-A16C-27814FF0C69A}" dt="2026-03-18T16:25:44.471" v="2575" actId="20577"/>
          <ac:spMkLst>
            <pc:docMk/>
            <pc:sldMk cId="4076607847" sldId="256"/>
            <ac:spMk id="2" creationId="{545A74A5-A19D-F70C-45FB-8F3B3D5E20FC}"/>
          </ac:spMkLst>
        </pc:spChg>
        <pc:spChg chg="mod">
          <ac:chgData name="Alhussein,Ahmad (TA Ob.&amp;Liver) BII-DE-I" userId="f2d9f1c2-46ec-4385-9521-d54fce62ad6f" providerId="ADAL" clId="{DED666A3-F88B-428E-A16C-27814FF0C69A}" dt="2026-03-18T16:25:18.418" v="2567" actId="20577"/>
          <ac:spMkLst>
            <pc:docMk/>
            <pc:sldMk cId="4076607847" sldId="256"/>
            <ac:spMk id="4" creationId="{BCFE45DF-0C69-8F5C-D4D2-CF0361FD2D7D}"/>
          </ac:spMkLst>
        </pc:spChg>
        <pc:spChg chg="mod">
          <ac:chgData name="Alhussein,Ahmad (TA Ob.&amp;Liver) BII-DE-I" userId="f2d9f1c2-46ec-4385-9521-d54fce62ad6f" providerId="ADAL" clId="{DED666A3-F88B-428E-A16C-27814FF0C69A}" dt="2026-03-18T16:24:55.087" v="2542" actId="20577"/>
          <ac:spMkLst>
            <pc:docMk/>
            <pc:sldMk cId="4076607847" sldId="256"/>
            <ac:spMk id="5" creationId="{5E4F1C81-BB03-04D0-0CF8-364E694D05AF}"/>
          </ac:spMkLst>
        </pc:spChg>
      </pc:sldChg>
      <pc:sldChg chg="mod ord modShow">
        <pc:chgData name="Alhussein,Ahmad (TA Ob.&amp;Liver) BII-DE-I" userId="f2d9f1c2-46ec-4385-9521-d54fce62ad6f" providerId="ADAL" clId="{DED666A3-F88B-428E-A16C-27814FF0C69A}" dt="2026-03-18T16:26:59.131" v="2595" actId="729"/>
        <pc:sldMkLst>
          <pc:docMk/>
          <pc:sldMk cId="3492539401" sldId="257"/>
        </pc:sldMkLst>
      </pc:sldChg>
      <pc:sldChg chg="modSp mod modAnim">
        <pc:chgData name="Alhussein,Ahmad (TA Ob.&amp;Liver) BII-DE-I" userId="f2d9f1c2-46ec-4385-9521-d54fce62ad6f" providerId="ADAL" clId="{DED666A3-F88B-428E-A16C-27814FF0C69A}" dt="2026-03-18T16:20:42.234" v="2472"/>
        <pc:sldMkLst>
          <pc:docMk/>
          <pc:sldMk cId="1424806489" sldId="258"/>
        </pc:sldMkLst>
        <pc:spChg chg="mod">
          <ac:chgData name="Alhussein,Ahmad (TA Ob.&amp;Liver) BII-DE-I" userId="f2d9f1c2-46ec-4385-9521-d54fce62ad6f" providerId="ADAL" clId="{DED666A3-F88B-428E-A16C-27814FF0C69A}" dt="2026-03-18T15:33:14.714" v="204" actId="20577"/>
          <ac:spMkLst>
            <pc:docMk/>
            <pc:sldMk cId="1424806489" sldId="258"/>
            <ac:spMk id="2" creationId="{CBC4956B-8BA3-92EB-51BD-B282EADBD8B2}"/>
          </ac:spMkLst>
        </pc:spChg>
        <pc:spChg chg="mod">
          <ac:chgData name="Alhussein,Ahmad (TA Ob.&amp;Liver) BII-DE-I" userId="f2d9f1c2-46ec-4385-9521-d54fce62ad6f" providerId="ADAL" clId="{DED666A3-F88B-428E-A16C-27814FF0C69A}" dt="2026-03-18T16:20:35.634" v="2471" actId="20577"/>
          <ac:spMkLst>
            <pc:docMk/>
            <pc:sldMk cId="1424806489" sldId="258"/>
            <ac:spMk id="4" creationId="{D4CFB202-03DA-4578-A6A5-FD8D5F8697AC}"/>
          </ac:spMkLst>
        </pc:spChg>
      </pc:sldChg>
      <pc:sldChg chg="modSp mod">
        <pc:chgData name="Alhussein,Ahmad (TA Ob.&amp;Liver) BII-DE-I" userId="f2d9f1c2-46ec-4385-9521-d54fce62ad6f" providerId="ADAL" clId="{DED666A3-F88B-428E-A16C-27814FF0C69A}" dt="2026-03-18T16:26:49.998" v="2594" actId="403"/>
        <pc:sldMkLst>
          <pc:docMk/>
          <pc:sldMk cId="3427944568" sldId="259"/>
        </pc:sldMkLst>
        <pc:spChg chg="mod">
          <ac:chgData name="Alhussein,Ahmad (TA Ob.&amp;Liver) BII-DE-I" userId="f2d9f1c2-46ec-4385-9521-d54fce62ad6f" providerId="ADAL" clId="{DED666A3-F88B-428E-A16C-27814FF0C69A}" dt="2026-03-18T16:26:49.998" v="2594" actId="403"/>
          <ac:spMkLst>
            <pc:docMk/>
            <pc:sldMk cId="3427944568" sldId="259"/>
            <ac:spMk id="2" creationId="{9B8B7C09-5ADE-030C-4790-171D719A76A2}"/>
          </ac:spMkLst>
        </pc:spChg>
      </pc:sldChg>
      <pc:sldChg chg="mod modShow">
        <pc:chgData name="Alhussein,Ahmad (TA Ob.&amp;Liver) BII-DE-I" userId="f2d9f1c2-46ec-4385-9521-d54fce62ad6f" providerId="ADAL" clId="{DED666A3-F88B-428E-A16C-27814FF0C69A}" dt="2026-03-18T16:26:59.131" v="2595" actId="729"/>
        <pc:sldMkLst>
          <pc:docMk/>
          <pc:sldMk cId="3772745102" sldId="260"/>
        </pc:sldMkLst>
      </pc:sldChg>
      <pc:sldChg chg="mod modShow">
        <pc:chgData name="Alhussein,Ahmad (TA Ob.&amp;Liver) BII-DE-I" userId="f2d9f1c2-46ec-4385-9521-d54fce62ad6f" providerId="ADAL" clId="{DED666A3-F88B-428E-A16C-27814FF0C69A}" dt="2026-03-18T16:26:59.131" v="2595" actId="729"/>
        <pc:sldMkLst>
          <pc:docMk/>
          <pc:sldMk cId="3796033130" sldId="261"/>
        </pc:sldMkLst>
      </pc:sldChg>
      <pc:sldChg chg="modSp add mod modAnim">
        <pc:chgData name="Alhussein,Ahmad (TA Ob.&amp;Liver) BII-DE-I" userId="f2d9f1c2-46ec-4385-9521-d54fce62ad6f" providerId="ADAL" clId="{DED666A3-F88B-428E-A16C-27814FF0C69A}" dt="2026-03-18T16:22:55.346" v="2476"/>
        <pc:sldMkLst>
          <pc:docMk/>
          <pc:sldMk cId="3385182162" sldId="262"/>
        </pc:sldMkLst>
        <pc:spChg chg="mod">
          <ac:chgData name="Alhussein,Ahmad (TA Ob.&amp;Liver) BII-DE-I" userId="f2d9f1c2-46ec-4385-9521-d54fce62ad6f" providerId="ADAL" clId="{DED666A3-F88B-428E-A16C-27814FF0C69A}" dt="2026-03-18T15:50:03.961" v="1751" actId="20577"/>
          <ac:spMkLst>
            <pc:docMk/>
            <pc:sldMk cId="3385182162" sldId="262"/>
            <ac:spMk id="4" creationId="{2BA8ACBF-0220-167B-CDCF-DAD50EE19E05}"/>
          </ac:spMkLst>
        </pc:spChg>
      </pc:sldChg>
      <pc:sldChg chg="modSp add mod modAnim">
        <pc:chgData name="Alhussein,Ahmad (TA Ob.&amp;Liver) BII-DE-I" userId="f2d9f1c2-46ec-4385-9521-d54fce62ad6f" providerId="ADAL" clId="{DED666A3-F88B-428E-A16C-27814FF0C69A}" dt="2026-03-18T16:24:36.079" v="2490"/>
        <pc:sldMkLst>
          <pc:docMk/>
          <pc:sldMk cId="3243179923" sldId="263"/>
        </pc:sldMkLst>
        <pc:spChg chg="mod">
          <ac:chgData name="Alhussein,Ahmad (TA Ob.&amp;Liver) BII-DE-I" userId="f2d9f1c2-46ec-4385-9521-d54fce62ad6f" providerId="ADAL" clId="{DED666A3-F88B-428E-A16C-27814FF0C69A}" dt="2026-03-18T16:24:24.363" v="2489" actId="20577"/>
          <ac:spMkLst>
            <pc:docMk/>
            <pc:sldMk cId="3243179923" sldId="263"/>
            <ac:spMk id="4" creationId="{FFF4E12D-CB4D-4B4A-2212-70903E5356C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1005A74-81CE-6AF0-E169-54F8DEF4357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0B79A5-C832-B622-D114-83DC1CE19EF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810EEC-FD30-7A4D-8A2D-F29B18C9441F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CC11A6-7154-ECF0-7DD8-A5ED878C624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2E28E3-766F-78D7-04BD-DAF91C16EE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EBE7EB-1D53-FA4D-8BF1-2B4CE78D5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51831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482412-8B51-8647-B56F-D0196D1705BF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46C954-6969-9246-88B2-A497838185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137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F37D321-2A7A-4EF1-6538-145EC84FC54B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345775"/>
            <a:ext cx="9470635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6BC52EF-D3BE-3AFC-EC88-16221B89A6AD}"/>
              </a:ext>
            </a:extLst>
          </p:cNvPr>
          <p:cNvCxnSpPr>
            <a:cxnSpLocks/>
            <a:stCxn id="15" idx="4"/>
          </p:cNvCxnSpPr>
          <p:nvPr userDrawn="1"/>
        </p:nvCxnSpPr>
        <p:spPr>
          <a:xfrm>
            <a:off x="544683" y="680930"/>
            <a:ext cx="0" cy="61770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43756724-2974-F1AA-D727-D8CBF40FC40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16228" y="4254408"/>
            <a:ext cx="7275639" cy="993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Insert short description of </a:t>
            </a:r>
            <a:r>
              <a:rPr lang="en-US" dirty="0" err="1"/>
              <a:t>powerpoint</a:t>
            </a:r>
            <a:r>
              <a:rPr lang="en-US" dirty="0"/>
              <a:t> here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DAD0EC7-C401-CAD3-5567-ADB3D8E8E9F2}"/>
              </a:ext>
            </a:extLst>
          </p:cNvPr>
          <p:cNvSpPr/>
          <p:nvPr userDrawn="1"/>
        </p:nvSpPr>
        <p:spPr>
          <a:xfrm>
            <a:off x="5220849" y="-646116"/>
            <a:ext cx="1712673" cy="171267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92E6A62-7E27-90F2-A2AD-DAD1EE9E0389}"/>
              </a:ext>
            </a:extLst>
          </p:cNvPr>
          <p:cNvSpPr/>
          <p:nvPr userDrawn="1"/>
        </p:nvSpPr>
        <p:spPr>
          <a:xfrm>
            <a:off x="10112281" y="-413263"/>
            <a:ext cx="2415059" cy="24150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1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5A2A34F-359B-F1D8-7E51-703795561407}"/>
              </a:ext>
            </a:extLst>
          </p:cNvPr>
          <p:cNvSpPr/>
          <p:nvPr userDrawn="1"/>
        </p:nvSpPr>
        <p:spPr>
          <a:xfrm>
            <a:off x="6077185" y="1844483"/>
            <a:ext cx="344164" cy="3441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10837"/>
            <a:ext cx="269877" cy="2698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575423"/>
            <a:ext cx="105507" cy="105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820D280-7F46-5177-086A-6FB0167B6615}"/>
              </a:ext>
            </a:extLst>
          </p:cNvPr>
          <p:cNvSpPr/>
          <p:nvPr userDrawn="1"/>
        </p:nvSpPr>
        <p:spPr>
          <a:xfrm>
            <a:off x="9463865" y="6293021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A0ECB36-2A5C-D2A6-E491-5CE6559F0D81}"/>
              </a:ext>
            </a:extLst>
          </p:cNvPr>
          <p:cNvSpPr/>
          <p:nvPr userDrawn="1"/>
        </p:nvSpPr>
        <p:spPr>
          <a:xfrm>
            <a:off x="10865289" y="4240546"/>
            <a:ext cx="410483" cy="41048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755F0D0-BD1E-0C46-1CCF-5474C249F344}"/>
              </a:ext>
            </a:extLst>
          </p:cNvPr>
          <p:cNvSpPr/>
          <p:nvPr userDrawn="1"/>
        </p:nvSpPr>
        <p:spPr>
          <a:xfrm>
            <a:off x="3488229" y="1108435"/>
            <a:ext cx="779487" cy="77948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9" name="Picture 38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92403695-778B-5957-E2D3-A3573A9A7C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5280" y="5672666"/>
            <a:ext cx="1772838" cy="793594"/>
          </a:xfrm>
          <a:prstGeom prst="rect">
            <a:avLst/>
          </a:prstGeom>
        </p:spPr>
      </p:pic>
      <p:pic>
        <p:nvPicPr>
          <p:cNvPr id="44" name="Picture 43" descr="A red ball on a black background&#10;&#10;AI-generated content may be incorrect.">
            <a:extLst>
              <a:ext uri="{FF2B5EF4-FFF2-40B4-BE49-F238E27FC236}">
                <a16:creationId xmlns:a16="http://schemas.microsoft.com/office/drawing/2014/main" id="{7002F26D-0B38-9B33-8A38-92D0A7210DA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37170" y="221252"/>
            <a:ext cx="2775111" cy="2775111"/>
          </a:xfrm>
          <a:prstGeom prst="rect">
            <a:avLst/>
          </a:prstGeom>
        </p:spPr>
      </p:pic>
      <p:pic>
        <p:nvPicPr>
          <p:cNvPr id="46" name="Picture 45" descr="A pink light in the dark&#10;&#10;AI-generated content may be incorrect.">
            <a:extLst>
              <a:ext uri="{FF2B5EF4-FFF2-40B4-BE49-F238E27FC236}">
                <a16:creationId xmlns:a16="http://schemas.microsoft.com/office/drawing/2014/main" id="{26505E9B-0283-BFE5-F40A-86ABC78ADC3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67387" y="-969457"/>
            <a:ext cx="2077892" cy="2077892"/>
          </a:xfrm>
          <a:prstGeom prst="rect">
            <a:avLst/>
          </a:prstGeom>
        </p:spPr>
      </p:pic>
      <p:pic>
        <p:nvPicPr>
          <p:cNvPr id="47" name="Picture 46" descr="A pink light in the dark&#10;&#10;AI-generated content may be incorrect.">
            <a:extLst>
              <a:ext uri="{FF2B5EF4-FFF2-40B4-BE49-F238E27FC236}">
                <a16:creationId xmlns:a16="http://schemas.microsoft.com/office/drawing/2014/main" id="{F99DB87C-529B-AE1A-A28E-224A627CDA0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69372" y="4451423"/>
            <a:ext cx="147990" cy="147990"/>
          </a:xfrm>
          <a:prstGeom prst="rect">
            <a:avLst/>
          </a:prstGeom>
        </p:spPr>
      </p:pic>
      <p:pic>
        <p:nvPicPr>
          <p:cNvPr id="50" name="Picture 49" descr="A white circle in a black background&#10;&#10;AI-generated content may be incorrect.">
            <a:extLst>
              <a:ext uri="{FF2B5EF4-FFF2-40B4-BE49-F238E27FC236}">
                <a16:creationId xmlns:a16="http://schemas.microsoft.com/office/drawing/2014/main" id="{25FDD5F0-6773-FF78-1D1D-88411C9C865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258731" y="2398608"/>
            <a:ext cx="593256" cy="593256"/>
          </a:xfrm>
          <a:prstGeom prst="rect">
            <a:avLst/>
          </a:prstGeom>
        </p:spPr>
      </p:pic>
      <p:sp>
        <p:nvSpPr>
          <p:cNvPr id="54" name="Content Placeholder 7">
            <a:extLst>
              <a:ext uri="{FF2B5EF4-FFF2-40B4-BE49-F238E27FC236}">
                <a16:creationId xmlns:a16="http://schemas.microsoft.com/office/drawing/2014/main" id="{FA80644C-B76D-EF89-754B-2E528950A17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0085" y="3348061"/>
            <a:ext cx="8211380" cy="779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5" name="Content Placeholder 7">
            <a:extLst>
              <a:ext uri="{FF2B5EF4-FFF2-40B4-BE49-F238E27FC236}">
                <a16:creationId xmlns:a16="http://schemas.microsoft.com/office/drawing/2014/main" id="{FFC22842-A6EB-BDA5-A3E7-DC4D54BBD2D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916227" y="5410967"/>
            <a:ext cx="7275639" cy="3684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6717EEE5-8A01-AF7D-781C-15C95F93ECE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916227" y="5860515"/>
            <a:ext cx="7275639" cy="3684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10A284-28AE-0D64-00A0-AB02FD3DF23D}"/>
              </a:ext>
            </a:extLst>
          </p:cNvPr>
          <p:cNvSpPr txBox="1"/>
          <p:nvPr userDrawn="1"/>
        </p:nvSpPr>
        <p:spPr>
          <a:xfrm>
            <a:off x="10448674" y="447457"/>
            <a:ext cx="1689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Cardiovascular 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Round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Table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2880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F37D321-2A7A-4EF1-6538-145EC84FC54B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345775"/>
            <a:ext cx="9470635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6BC52EF-D3BE-3AFC-EC88-16221B89A6AD}"/>
              </a:ext>
            </a:extLst>
          </p:cNvPr>
          <p:cNvCxnSpPr>
            <a:cxnSpLocks/>
            <a:stCxn id="15" idx="4"/>
          </p:cNvCxnSpPr>
          <p:nvPr userDrawn="1"/>
        </p:nvCxnSpPr>
        <p:spPr>
          <a:xfrm>
            <a:off x="544683" y="680930"/>
            <a:ext cx="0" cy="61770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4DAD0EC7-C401-CAD3-5567-ADB3D8E8E9F2}"/>
              </a:ext>
            </a:extLst>
          </p:cNvPr>
          <p:cNvSpPr/>
          <p:nvPr userDrawn="1"/>
        </p:nvSpPr>
        <p:spPr>
          <a:xfrm>
            <a:off x="5220849" y="-646116"/>
            <a:ext cx="1712673" cy="171267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5A2A34F-359B-F1D8-7E51-703795561407}"/>
              </a:ext>
            </a:extLst>
          </p:cNvPr>
          <p:cNvSpPr/>
          <p:nvPr userDrawn="1"/>
        </p:nvSpPr>
        <p:spPr>
          <a:xfrm>
            <a:off x="5923918" y="1996238"/>
            <a:ext cx="344164" cy="3441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10837"/>
            <a:ext cx="269877" cy="2698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575423"/>
            <a:ext cx="105507" cy="10550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820D280-7F46-5177-086A-6FB0167B6615}"/>
              </a:ext>
            </a:extLst>
          </p:cNvPr>
          <p:cNvSpPr/>
          <p:nvPr userDrawn="1"/>
        </p:nvSpPr>
        <p:spPr>
          <a:xfrm>
            <a:off x="9463865" y="6293021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A0ECB36-2A5C-D2A6-E491-5CE6559F0D81}"/>
              </a:ext>
            </a:extLst>
          </p:cNvPr>
          <p:cNvSpPr/>
          <p:nvPr userDrawn="1"/>
        </p:nvSpPr>
        <p:spPr>
          <a:xfrm>
            <a:off x="10865289" y="4240546"/>
            <a:ext cx="410483" cy="41048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6" name="Picture 45" descr="A pink light in the dark&#10;&#10;AI-generated content may be incorrect.">
            <a:extLst>
              <a:ext uri="{FF2B5EF4-FFF2-40B4-BE49-F238E27FC236}">
                <a16:creationId xmlns:a16="http://schemas.microsoft.com/office/drawing/2014/main" id="{26505E9B-0283-BFE5-F40A-86ABC78ADC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69884" y="-696872"/>
            <a:ext cx="1752690" cy="1752690"/>
          </a:xfrm>
          <a:prstGeom prst="rect">
            <a:avLst/>
          </a:prstGeom>
        </p:spPr>
      </p:pic>
      <p:pic>
        <p:nvPicPr>
          <p:cNvPr id="47" name="Picture 46" descr="A pink light in the dark&#10;&#10;AI-generated content may be incorrect.">
            <a:extLst>
              <a:ext uri="{FF2B5EF4-FFF2-40B4-BE49-F238E27FC236}">
                <a16:creationId xmlns:a16="http://schemas.microsoft.com/office/drawing/2014/main" id="{F99DB87C-529B-AE1A-A28E-224A627CDA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76393" y="4439653"/>
            <a:ext cx="147990" cy="147990"/>
          </a:xfrm>
          <a:prstGeom prst="rect">
            <a:avLst/>
          </a:prstGeom>
        </p:spPr>
      </p:pic>
      <p:pic>
        <p:nvPicPr>
          <p:cNvPr id="2" name="Picture 1" descr="A pink light in the dark&#10;&#10;AI-generated content may be incorrect.">
            <a:extLst>
              <a:ext uri="{FF2B5EF4-FFF2-40B4-BE49-F238E27FC236}">
                <a16:creationId xmlns:a16="http://schemas.microsoft.com/office/drawing/2014/main" id="{F2C4E082-1863-0596-F431-DFDFAFC5B6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18711" y="2308557"/>
            <a:ext cx="789498" cy="789498"/>
          </a:xfrm>
          <a:prstGeom prst="rect">
            <a:avLst/>
          </a:prstGeom>
        </p:spPr>
      </p:pic>
      <p:pic>
        <p:nvPicPr>
          <p:cNvPr id="3" name="Content Placeholder 5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0B681AEC-C90D-D440-7938-9166ABBE2A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25280" y="5676763"/>
            <a:ext cx="1765859" cy="789498"/>
          </a:xfrm>
          <a:prstGeom prst="rect">
            <a:avLst/>
          </a:prstGeom>
        </p:spPr>
      </p:pic>
      <p:pic>
        <p:nvPicPr>
          <p:cNvPr id="4" name="Picture 3" descr="A red ball on a black background&#10;&#10;AI-generated content may be incorrect.">
            <a:extLst>
              <a:ext uri="{FF2B5EF4-FFF2-40B4-BE49-F238E27FC236}">
                <a16:creationId xmlns:a16="http://schemas.microsoft.com/office/drawing/2014/main" id="{50EF8612-E0FD-5F8D-F023-CCB59D500E3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37170" y="221252"/>
            <a:ext cx="2775111" cy="2775111"/>
          </a:xfrm>
          <a:prstGeom prst="rect">
            <a:avLst/>
          </a:prstGeom>
        </p:spPr>
      </p:pic>
      <p:pic>
        <p:nvPicPr>
          <p:cNvPr id="8" name="Picture 7" descr="A red ball on a black background&#10;&#10;AI-generated content may be incorrect.">
            <a:extLst>
              <a:ext uri="{FF2B5EF4-FFF2-40B4-BE49-F238E27FC236}">
                <a16:creationId xmlns:a16="http://schemas.microsoft.com/office/drawing/2014/main" id="{EA78B541-3DAF-1E5B-6460-BA8C5471AE1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904739" y="210220"/>
            <a:ext cx="1858200" cy="1858200"/>
          </a:xfrm>
          <a:prstGeom prst="rect">
            <a:avLst/>
          </a:prstGeom>
        </p:spPr>
      </p:pic>
      <p:sp>
        <p:nvSpPr>
          <p:cNvPr id="22" name="Content Placeholder 7">
            <a:extLst>
              <a:ext uri="{FF2B5EF4-FFF2-40B4-BE49-F238E27FC236}">
                <a16:creationId xmlns:a16="http://schemas.microsoft.com/office/drawing/2014/main" id="{26A98B98-9EBC-672A-77B0-CB48E5CF7A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16228" y="4254408"/>
            <a:ext cx="7275639" cy="993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Insert short description of </a:t>
            </a:r>
            <a:r>
              <a:rPr lang="en-US" dirty="0" err="1"/>
              <a:t>powerpoint</a:t>
            </a:r>
            <a:r>
              <a:rPr lang="en-US" dirty="0"/>
              <a:t> here</a:t>
            </a:r>
          </a:p>
        </p:txBody>
      </p:sp>
      <p:sp>
        <p:nvSpPr>
          <p:cNvPr id="25" name="Content Placeholder 7">
            <a:extLst>
              <a:ext uri="{FF2B5EF4-FFF2-40B4-BE49-F238E27FC236}">
                <a16:creationId xmlns:a16="http://schemas.microsoft.com/office/drawing/2014/main" id="{8BCED26D-DE0D-A93A-9DEA-EB0A6339808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0085" y="3348061"/>
            <a:ext cx="8211380" cy="779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Content Placeholder 7">
            <a:extLst>
              <a:ext uri="{FF2B5EF4-FFF2-40B4-BE49-F238E27FC236}">
                <a16:creationId xmlns:a16="http://schemas.microsoft.com/office/drawing/2014/main" id="{E3C9B735-3107-33A8-8487-B330382A926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916227" y="5410967"/>
            <a:ext cx="7275639" cy="3684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27" name="Content Placeholder 7">
            <a:extLst>
              <a:ext uri="{FF2B5EF4-FFF2-40B4-BE49-F238E27FC236}">
                <a16:creationId xmlns:a16="http://schemas.microsoft.com/office/drawing/2014/main" id="{DA3DE91D-4E7D-91A8-C061-E4B8F9EB3C6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916227" y="5860515"/>
            <a:ext cx="7275639" cy="3684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BCFEE90-FFE7-3875-3019-0AA2344FF794}"/>
              </a:ext>
            </a:extLst>
          </p:cNvPr>
          <p:cNvSpPr/>
          <p:nvPr userDrawn="1"/>
        </p:nvSpPr>
        <p:spPr>
          <a:xfrm>
            <a:off x="10112281" y="-413263"/>
            <a:ext cx="2415059" cy="24150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501893-9601-2874-22AD-2CFAD93266FE}"/>
              </a:ext>
            </a:extLst>
          </p:cNvPr>
          <p:cNvSpPr txBox="1"/>
          <p:nvPr userDrawn="1"/>
        </p:nvSpPr>
        <p:spPr>
          <a:xfrm>
            <a:off x="10448674" y="447457"/>
            <a:ext cx="1689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Cardiovascular 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Round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Table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598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16A714-B742-EE43-2A56-E93BBDADD161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409938"/>
            <a:ext cx="10031506" cy="12679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F5F04541-456A-8BD1-6E38-00D567109B54}"/>
              </a:ext>
            </a:extLst>
          </p:cNvPr>
          <p:cNvSpPr/>
          <p:nvPr userDrawn="1"/>
        </p:nvSpPr>
        <p:spPr>
          <a:xfrm>
            <a:off x="9993467" y="6356955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A8C8B1F-DA56-19A0-C57A-A95AC3EA8591}"/>
              </a:ext>
            </a:extLst>
          </p:cNvPr>
          <p:cNvCxnSpPr>
            <a:cxnSpLocks/>
          </p:cNvCxnSpPr>
          <p:nvPr userDrawn="1"/>
        </p:nvCxnSpPr>
        <p:spPr>
          <a:xfrm>
            <a:off x="544683" y="680930"/>
            <a:ext cx="0" cy="61770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DA67207-414F-9E4E-A38C-FB476F9F277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0086" y="520500"/>
            <a:ext cx="9111420" cy="5718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43756724-2974-F1AA-D727-D8CBF40FC40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20087" y="1227303"/>
            <a:ext cx="9111420" cy="3582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Supporting title copy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93021"/>
            <a:ext cx="269877" cy="2698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575423"/>
            <a:ext cx="105507" cy="105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AC0B4246-1956-4481-ED4D-E359458DB27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20086" y="1828059"/>
            <a:ext cx="9429526" cy="3712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ea typeface="Calibri" panose="020F0502020204030204" pitchFamily="34" charset="0"/>
              </a:defRPr>
            </a:lvl2pPr>
            <a:lvl3pPr>
              <a:defRPr sz="1800">
                <a:ea typeface="Calibri" panose="020F0502020204030204" pitchFamily="34" charset="0"/>
              </a:defRPr>
            </a:lvl3pPr>
            <a:lvl4pPr>
              <a:defRPr sz="1600">
                <a:ea typeface="Calibri" panose="020F0502020204030204" pitchFamily="34" charset="0"/>
              </a:defRPr>
            </a:lvl4pPr>
            <a:lvl5pPr>
              <a:defRPr sz="1400">
                <a:ea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8B97E1BE-2D45-FEA7-0FFF-99891E5421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9370" y="5978233"/>
            <a:ext cx="1258417" cy="56331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21BF62F7-4A04-0DCA-106F-042F111B5371}"/>
              </a:ext>
            </a:extLst>
          </p:cNvPr>
          <p:cNvSpPr/>
          <p:nvPr userDrawn="1"/>
        </p:nvSpPr>
        <p:spPr>
          <a:xfrm>
            <a:off x="10112281" y="-413263"/>
            <a:ext cx="2415059" cy="24150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65B392-0315-2C06-1322-65B28DAE2ED7}"/>
              </a:ext>
            </a:extLst>
          </p:cNvPr>
          <p:cNvSpPr txBox="1"/>
          <p:nvPr userDrawn="1"/>
        </p:nvSpPr>
        <p:spPr>
          <a:xfrm>
            <a:off x="10448674" y="447457"/>
            <a:ext cx="1689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Cardiovascular 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Round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Table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4944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16A714-B742-EE43-2A56-E93BBDADD161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409938"/>
            <a:ext cx="10031506" cy="12679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F5F04541-456A-8BD1-6E38-00D567109B54}"/>
              </a:ext>
            </a:extLst>
          </p:cNvPr>
          <p:cNvSpPr/>
          <p:nvPr userDrawn="1"/>
        </p:nvSpPr>
        <p:spPr>
          <a:xfrm>
            <a:off x="9993467" y="6356955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A8C8B1F-DA56-19A0-C57A-A95AC3EA8591}"/>
              </a:ext>
            </a:extLst>
          </p:cNvPr>
          <p:cNvCxnSpPr>
            <a:cxnSpLocks/>
          </p:cNvCxnSpPr>
          <p:nvPr userDrawn="1"/>
        </p:nvCxnSpPr>
        <p:spPr>
          <a:xfrm>
            <a:off x="544683" y="680930"/>
            <a:ext cx="0" cy="61770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DA67207-414F-9E4E-A38C-FB476F9F277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0086" y="520500"/>
            <a:ext cx="9139296" cy="5718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Title Only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93021"/>
            <a:ext cx="269877" cy="2698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575423"/>
            <a:ext cx="105507" cy="105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8B97E1BE-2D45-FEA7-0FFF-99891E5421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9370" y="5978233"/>
            <a:ext cx="1258417" cy="563318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38FB998E-D289-172B-26E1-CD6C9346DC26}"/>
              </a:ext>
            </a:extLst>
          </p:cNvPr>
          <p:cNvSpPr/>
          <p:nvPr userDrawn="1"/>
        </p:nvSpPr>
        <p:spPr>
          <a:xfrm>
            <a:off x="10112281" y="-413263"/>
            <a:ext cx="2415059" cy="24150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65C905-D067-7B04-78B2-BABBB2D23348}"/>
              </a:ext>
            </a:extLst>
          </p:cNvPr>
          <p:cNvSpPr txBox="1"/>
          <p:nvPr userDrawn="1"/>
        </p:nvSpPr>
        <p:spPr>
          <a:xfrm>
            <a:off x="10448674" y="447457"/>
            <a:ext cx="1689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Cardiovascular 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Round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Table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9746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16A714-B742-EE43-2A56-E93BBDADD161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409938"/>
            <a:ext cx="10031506" cy="12679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F5F04541-456A-8BD1-6E38-00D567109B54}"/>
              </a:ext>
            </a:extLst>
          </p:cNvPr>
          <p:cNvSpPr/>
          <p:nvPr userDrawn="1"/>
        </p:nvSpPr>
        <p:spPr>
          <a:xfrm>
            <a:off x="9993467" y="6356955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A8C8B1F-DA56-19A0-C57A-A95AC3EA8591}"/>
              </a:ext>
            </a:extLst>
          </p:cNvPr>
          <p:cNvCxnSpPr>
            <a:cxnSpLocks/>
          </p:cNvCxnSpPr>
          <p:nvPr userDrawn="1"/>
        </p:nvCxnSpPr>
        <p:spPr>
          <a:xfrm>
            <a:off x="544683" y="680930"/>
            <a:ext cx="0" cy="61770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93021"/>
            <a:ext cx="269877" cy="2698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575423"/>
            <a:ext cx="105507" cy="105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8B97E1BE-2D45-FEA7-0FFF-99891E5421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9370" y="5978233"/>
            <a:ext cx="1258417" cy="563318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1D785207-E1C3-B28E-715C-D71BFC38A09A}"/>
              </a:ext>
            </a:extLst>
          </p:cNvPr>
          <p:cNvSpPr/>
          <p:nvPr userDrawn="1"/>
        </p:nvSpPr>
        <p:spPr>
          <a:xfrm>
            <a:off x="10112281" y="-413263"/>
            <a:ext cx="2415059" cy="24150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7CA656-3A3C-1A18-BB1E-033A65D5BF0F}"/>
              </a:ext>
            </a:extLst>
          </p:cNvPr>
          <p:cNvSpPr txBox="1"/>
          <p:nvPr userDrawn="1"/>
        </p:nvSpPr>
        <p:spPr>
          <a:xfrm>
            <a:off x="10448674" y="447457"/>
            <a:ext cx="1689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Cardiovascular 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Round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Table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0942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5C350DB-7D39-5CB7-13FB-B07EB16F0548}"/>
              </a:ext>
            </a:extLst>
          </p:cNvPr>
          <p:cNvCxnSpPr>
            <a:cxnSpLocks/>
            <a:stCxn id="17" idx="2"/>
          </p:cNvCxnSpPr>
          <p:nvPr userDrawn="1"/>
        </p:nvCxnSpPr>
        <p:spPr>
          <a:xfrm flipH="1">
            <a:off x="0" y="6409709"/>
            <a:ext cx="10212819" cy="12908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A8C8B1F-DA56-19A0-C57A-A95AC3EA8591}"/>
              </a:ext>
            </a:extLst>
          </p:cNvPr>
          <p:cNvCxnSpPr>
            <a:cxnSpLocks/>
            <a:stCxn id="15" idx="0"/>
          </p:cNvCxnSpPr>
          <p:nvPr userDrawn="1"/>
        </p:nvCxnSpPr>
        <p:spPr>
          <a:xfrm>
            <a:off x="544683" y="4746904"/>
            <a:ext cx="0" cy="253243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43756724-2974-F1AA-D727-D8CBF40FC40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08414" y="4746904"/>
            <a:ext cx="9187226" cy="352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93021"/>
            <a:ext cx="269877" cy="2698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4746904"/>
            <a:ext cx="105507" cy="105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820D280-7F46-5177-086A-6FB0167B6615}"/>
              </a:ext>
            </a:extLst>
          </p:cNvPr>
          <p:cNvSpPr/>
          <p:nvPr userDrawn="1"/>
        </p:nvSpPr>
        <p:spPr>
          <a:xfrm>
            <a:off x="10212819" y="6356955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3BCB590-1D28-DAD9-E06C-FEA0103FA7F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441565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on to add picture</a:t>
            </a:r>
          </a:p>
        </p:txBody>
      </p:sp>
      <p:pic>
        <p:nvPicPr>
          <p:cNvPr id="16" name="Picture 15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C7D02584-1B30-A530-F339-8FB1BE307D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9370" y="5978233"/>
            <a:ext cx="1258417" cy="563318"/>
          </a:xfrm>
          <a:prstGeom prst="rect">
            <a:avLst/>
          </a:prstGeom>
        </p:spPr>
      </p:pic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E53912B1-2A3B-DA53-CCC8-76C622827EF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908414" y="5248373"/>
            <a:ext cx="9187221" cy="9436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Image Description</a:t>
            </a:r>
          </a:p>
        </p:txBody>
      </p:sp>
    </p:spTree>
    <p:extLst>
      <p:ext uri="{BB962C8B-B14F-4D97-AF65-F5344CB8AC3E}">
        <p14:creationId xmlns:p14="http://schemas.microsoft.com/office/powerpoint/2010/main" val="3693982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>
            <a:extLst>
              <a:ext uri="{FF2B5EF4-FFF2-40B4-BE49-F238E27FC236}">
                <a16:creationId xmlns:a16="http://schemas.microsoft.com/office/drawing/2014/main" id="{089AA657-EE4C-534A-F9A7-1FA3084797B0}"/>
              </a:ext>
            </a:extLst>
          </p:cNvPr>
          <p:cNvSpPr/>
          <p:nvPr userDrawn="1"/>
        </p:nvSpPr>
        <p:spPr>
          <a:xfrm>
            <a:off x="8530892" y="-300535"/>
            <a:ext cx="722003" cy="72200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3252857-6862-CEB7-8C6C-07E53469ECDA}"/>
              </a:ext>
            </a:extLst>
          </p:cNvPr>
          <p:cNvSpPr/>
          <p:nvPr userDrawn="1"/>
        </p:nvSpPr>
        <p:spPr>
          <a:xfrm>
            <a:off x="10935225" y="-609714"/>
            <a:ext cx="2006528" cy="200652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2" name="Picture 41" descr="A red ball on a black background&#10;&#10;AI-generated content may be incorrect.">
            <a:extLst>
              <a:ext uri="{FF2B5EF4-FFF2-40B4-BE49-F238E27FC236}">
                <a16:creationId xmlns:a16="http://schemas.microsoft.com/office/drawing/2014/main" id="{2515637B-BA4A-3F42-E9F4-BB704B90E0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91097" y="4748703"/>
            <a:ext cx="2459060" cy="2459060"/>
          </a:xfrm>
          <a:prstGeom prst="rect">
            <a:avLst/>
          </a:prstGeom>
        </p:spPr>
      </p:pic>
      <p:pic>
        <p:nvPicPr>
          <p:cNvPr id="44" name="Picture 43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2BF30A3E-EB2B-7EB7-6EEE-89D3081A36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59370" y="5978233"/>
            <a:ext cx="1258417" cy="563318"/>
          </a:xfrm>
          <a:prstGeom prst="rect">
            <a:avLst/>
          </a:prstGeom>
        </p:spPr>
      </p:pic>
      <p:pic>
        <p:nvPicPr>
          <p:cNvPr id="45" name="Picture 44" descr="A white circle in a black background&#10;&#10;AI-generated content may be incorrect.">
            <a:extLst>
              <a:ext uri="{FF2B5EF4-FFF2-40B4-BE49-F238E27FC236}">
                <a16:creationId xmlns:a16="http://schemas.microsoft.com/office/drawing/2014/main" id="{EE61A3CE-689B-F400-432B-8E8AC586EF5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25180" y="6111578"/>
            <a:ext cx="296628" cy="296628"/>
          </a:xfrm>
          <a:prstGeom prst="rect">
            <a:avLst/>
          </a:prstGeom>
        </p:spPr>
      </p:pic>
      <p:pic>
        <p:nvPicPr>
          <p:cNvPr id="46" name="Picture 45" descr="A pink light in the dark&#10;&#10;AI-generated content may be incorrect.">
            <a:extLst>
              <a:ext uri="{FF2B5EF4-FFF2-40B4-BE49-F238E27FC236}">
                <a16:creationId xmlns:a16="http://schemas.microsoft.com/office/drawing/2014/main" id="{B345901C-1715-6064-C58F-1684039A922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752641" y="1001542"/>
            <a:ext cx="341419" cy="341419"/>
          </a:xfrm>
          <a:prstGeom prst="rect">
            <a:avLst/>
          </a:prstGeom>
        </p:spPr>
      </p:pic>
      <p:sp>
        <p:nvSpPr>
          <p:cNvPr id="47" name="Oval 46">
            <a:extLst>
              <a:ext uri="{FF2B5EF4-FFF2-40B4-BE49-F238E27FC236}">
                <a16:creationId xmlns:a16="http://schemas.microsoft.com/office/drawing/2014/main" id="{65AEAE4E-3F0A-BBA2-E54E-9E09AC704709}"/>
              </a:ext>
            </a:extLst>
          </p:cNvPr>
          <p:cNvSpPr/>
          <p:nvPr userDrawn="1"/>
        </p:nvSpPr>
        <p:spPr>
          <a:xfrm>
            <a:off x="7345378" y="696974"/>
            <a:ext cx="950556" cy="9505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449C4B7C-F467-6E79-473D-3FEB7FD0259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551506" y="1924722"/>
            <a:ext cx="4101027" cy="8992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14" name="Content Placeholder 12">
            <a:extLst>
              <a:ext uri="{FF2B5EF4-FFF2-40B4-BE49-F238E27FC236}">
                <a16:creationId xmlns:a16="http://schemas.microsoft.com/office/drawing/2014/main" id="{9A4DE67A-F9C7-4A2D-318D-806795742AD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551505" y="2823982"/>
            <a:ext cx="4101027" cy="26354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F5A2BC7-B500-92F5-1363-EB1F8A8E294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1198386" y="1"/>
            <a:ext cx="7980326" cy="6858000"/>
          </a:xfrm>
          <a:custGeom>
            <a:avLst/>
            <a:gdLst>
              <a:gd name="connsiteX0" fmla="*/ 0 w 7980326"/>
              <a:gd name="connsiteY0" fmla="*/ 0 h 6858000"/>
              <a:gd name="connsiteX1" fmla="*/ 6905458 w 7980326"/>
              <a:gd name="connsiteY1" fmla="*/ 0 h 6858000"/>
              <a:gd name="connsiteX2" fmla="*/ 6973134 w 7980326"/>
              <a:gd name="connsiteY2" fmla="*/ 95169 h 6858000"/>
              <a:gd name="connsiteX3" fmla="*/ 7980326 w 7980326"/>
              <a:gd name="connsiteY3" fmla="*/ 3392489 h 6858000"/>
              <a:gd name="connsiteX4" fmla="*/ 6973134 w 7980326"/>
              <a:gd name="connsiteY4" fmla="*/ 6689808 h 6858000"/>
              <a:gd name="connsiteX5" fmla="*/ 6853530 w 7980326"/>
              <a:gd name="connsiteY5" fmla="*/ 6858000 h 6858000"/>
              <a:gd name="connsiteX6" fmla="*/ 0 w 798032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80326" h="6858000">
                <a:moveTo>
                  <a:pt x="0" y="0"/>
                </a:moveTo>
                <a:lnTo>
                  <a:pt x="6905458" y="0"/>
                </a:lnTo>
                <a:lnTo>
                  <a:pt x="6973134" y="95169"/>
                </a:lnTo>
                <a:cubicBezTo>
                  <a:pt x="7609023" y="1036408"/>
                  <a:pt x="7980326" y="2171088"/>
                  <a:pt x="7980326" y="3392489"/>
                </a:cubicBezTo>
                <a:cubicBezTo>
                  <a:pt x="7980326" y="4613891"/>
                  <a:pt x="7609023" y="5748569"/>
                  <a:pt x="6973134" y="6689808"/>
                </a:cubicBezTo>
                <a:lnTo>
                  <a:pt x="685353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		Click 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06989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7594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60" r:id="rId3"/>
    <p:sldLayoutId id="2147483663" r:id="rId4"/>
    <p:sldLayoutId id="2147483664" r:id="rId5"/>
    <p:sldLayoutId id="2147483659" r:id="rId6"/>
    <p:sldLayoutId id="214748366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45A74A5-A19D-F70C-45FB-8F3B3D5E20F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19501" y="3824990"/>
            <a:ext cx="7275639" cy="993913"/>
          </a:xfrm>
        </p:spPr>
        <p:txBody>
          <a:bodyPr/>
          <a:lstStyle/>
          <a:p>
            <a:r>
              <a:rPr lang="fr-FR" dirty="0" err="1"/>
              <a:t>We</a:t>
            </a:r>
            <a:r>
              <a:rPr lang="fr-FR" dirty="0"/>
              <a:t> are </a:t>
            </a:r>
            <a:r>
              <a:rPr lang="fr-FR" dirty="0" err="1"/>
              <a:t>focusing</a:t>
            </a:r>
            <a:r>
              <a:rPr lang="fr-FR" dirty="0"/>
              <a:t> on </a:t>
            </a:r>
            <a:r>
              <a:rPr lang="fr-FR" dirty="0" err="1"/>
              <a:t>what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unknown</a:t>
            </a:r>
            <a:r>
              <a:rPr lang="fr-FR" dirty="0"/>
              <a:t> about new </a:t>
            </a:r>
            <a:r>
              <a:rPr lang="fr-FR" dirty="0" err="1"/>
              <a:t>drug</a:t>
            </a:r>
            <a:r>
              <a:rPr lang="fr-FR" dirty="0"/>
              <a:t> </a:t>
            </a:r>
            <a:r>
              <a:rPr lang="fr-FR" dirty="0" err="1"/>
              <a:t>effects</a:t>
            </a:r>
            <a:r>
              <a:rPr lang="fr-FR" dirty="0"/>
              <a:t>. </a:t>
            </a:r>
          </a:p>
          <a:p>
            <a:r>
              <a:rPr lang="fr-FR" dirty="0"/>
              <a:t>1- </a:t>
            </a:r>
            <a:r>
              <a:rPr lang="fr-FR" dirty="0" err="1"/>
              <a:t>What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the gap and </a:t>
            </a:r>
            <a:r>
              <a:rPr lang="fr-FR" dirty="0" err="1"/>
              <a:t>who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affected</a:t>
            </a:r>
            <a:endParaRPr lang="fr-FR" dirty="0"/>
          </a:p>
          <a:p>
            <a:r>
              <a:rPr lang="fr-FR" dirty="0"/>
              <a:t>2- interventions and </a:t>
            </a:r>
            <a:r>
              <a:rPr lang="fr-FR" dirty="0" err="1"/>
              <a:t>policy</a:t>
            </a:r>
            <a:r>
              <a:rPr lang="fr-FR" dirty="0"/>
              <a:t> levers</a:t>
            </a:r>
          </a:p>
          <a:p>
            <a:r>
              <a:rPr lang="fr-FR" dirty="0"/>
              <a:t>3- How to </a:t>
            </a:r>
            <a:r>
              <a:rPr lang="fr-FR" dirty="0" err="1"/>
              <a:t>measure</a:t>
            </a:r>
            <a:r>
              <a:rPr lang="fr-FR" dirty="0"/>
              <a:t> </a:t>
            </a:r>
            <a:r>
              <a:rPr lang="fr-FR" dirty="0" err="1"/>
              <a:t>success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29651-85DB-EB3A-D06B-E5B7C36C246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19501" y="2003893"/>
            <a:ext cx="8211380" cy="779485"/>
          </a:xfrm>
        </p:spPr>
        <p:txBody>
          <a:bodyPr/>
          <a:lstStyle/>
          <a:p>
            <a:r>
              <a:rPr lang="fr-FR" dirty="0" err="1"/>
              <a:t>Identify</a:t>
            </a:r>
            <a:r>
              <a:rPr lang="fr-FR" dirty="0"/>
              <a:t> and deal </a:t>
            </a:r>
            <a:r>
              <a:rPr lang="fr-FR" dirty="0" err="1"/>
              <a:t>with</a:t>
            </a:r>
            <a:r>
              <a:rPr lang="fr-FR" dirty="0"/>
              <a:t> gaps in CM </a:t>
            </a:r>
            <a:r>
              <a:rPr lang="fr-FR" dirty="0" err="1"/>
              <a:t>diseases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FE45DF-0C69-8F5C-D4D2-CF0361FD2D7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fr-FR" dirty="0"/>
              <a:t>Ahmad Alhussein – Boehringer Ingelheim</a:t>
            </a:r>
            <a:br>
              <a:rPr lang="fr-FR" dirty="0"/>
            </a:br>
            <a:r>
              <a:rPr lang="fr-FR" dirty="0"/>
              <a:t>On </a:t>
            </a:r>
            <a:r>
              <a:rPr lang="fr-FR" dirty="0" err="1"/>
              <a:t>behalf</a:t>
            </a:r>
            <a:r>
              <a:rPr lang="fr-FR" dirty="0"/>
              <a:t> of Group 2	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4F1C81-BB03-04D0-0CF8-364E694D05A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6227" y="6003031"/>
            <a:ext cx="7275639" cy="368487"/>
          </a:xfrm>
        </p:spPr>
        <p:txBody>
          <a:bodyPr/>
          <a:lstStyle/>
          <a:p>
            <a:r>
              <a:rPr lang="fr-FR" dirty="0"/>
              <a:t>18 March 2026</a:t>
            </a:r>
          </a:p>
        </p:txBody>
      </p:sp>
    </p:spTree>
    <p:extLst>
      <p:ext uri="{BB962C8B-B14F-4D97-AF65-F5344CB8AC3E}">
        <p14:creationId xmlns:p14="http://schemas.microsoft.com/office/powerpoint/2010/main" val="4076607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BC4956B-8BA3-92EB-51BD-B282EADBD8B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Long </a:t>
            </a:r>
            <a:r>
              <a:rPr lang="fr-FR" dirty="0" err="1"/>
              <a:t>Term</a:t>
            </a:r>
            <a:r>
              <a:rPr lang="fr-FR" dirty="0"/>
              <a:t> </a:t>
            </a:r>
            <a:r>
              <a:rPr lang="fr-FR" dirty="0" err="1"/>
              <a:t>safety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new </a:t>
            </a:r>
            <a:r>
              <a:rPr lang="fr-FR" dirty="0" err="1"/>
              <a:t>drugs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3F288-7CE4-282E-3F68-98594D98913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b="1" dirty="0">
                <a:solidFill>
                  <a:srgbClr val="7030A0"/>
                </a:solidFill>
              </a:rPr>
              <a:t>Insights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CFB202-03DA-4578-A6A5-FD8D5F8697A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 err="1"/>
              <a:t>Unknown</a:t>
            </a:r>
            <a:r>
              <a:rPr lang="fr-FR" dirty="0"/>
              <a:t> </a:t>
            </a:r>
            <a:r>
              <a:rPr lang="fr-FR" dirty="0" err="1"/>
              <a:t>effects</a:t>
            </a:r>
            <a:r>
              <a:rPr lang="fr-FR" dirty="0"/>
              <a:t> and limitations in practice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 err="1"/>
              <a:t>Outcomes</a:t>
            </a:r>
            <a:r>
              <a:rPr lang="fr-FR" dirty="0"/>
              <a:t> are </a:t>
            </a:r>
            <a:r>
              <a:rPr lang="fr-FR" dirty="0" err="1"/>
              <a:t>evaluated</a:t>
            </a:r>
            <a:r>
              <a:rPr lang="fr-FR" dirty="0"/>
              <a:t> in isolation. CRM as a </a:t>
            </a:r>
            <a:r>
              <a:rPr lang="fr-FR" dirty="0" err="1"/>
              <a:t>complex</a:t>
            </a:r>
            <a:r>
              <a:rPr lang="fr-FR" dirty="0"/>
              <a:t> multi-system </a:t>
            </a:r>
            <a:r>
              <a:rPr lang="fr-FR" dirty="0" err="1"/>
              <a:t>matter</a:t>
            </a:r>
            <a:r>
              <a:rPr lang="fr-FR" dirty="0"/>
              <a:t> </a:t>
            </a:r>
            <a:r>
              <a:rPr lang="fr-FR" dirty="0" err="1"/>
              <a:t>requires</a:t>
            </a:r>
            <a:r>
              <a:rPr lang="fr-FR" dirty="0"/>
              <a:t> a non-</a:t>
            </a:r>
            <a:r>
              <a:rPr lang="fr-FR" dirty="0" err="1"/>
              <a:t>siloed</a:t>
            </a:r>
            <a:r>
              <a:rPr lang="fr-FR" dirty="0"/>
              <a:t> </a:t>
            </a:r>
            <a:r>
              <a:rPr lang="fr-FR" dirty="0" err="1"/>
              <a:t>approach</a:t>
            </a:r>
            <a:r>
              <a:rPr lang="fr-FR" dirty="0"/>
              <a:t> in </a:t>
            </a:r>
            <a:r>
              <a:rPr lang="fr-FR" dirty="0" err="1"/>
              <a:t>safety</a:t>
            </a:r>
            <a:r>
              <a:rPr lang="fr-FR" dirty="0"/>
              <a:t> </a:t>
            </a:r>
            <a:r>
              <a:rPr lang="fr-FR" dirty="0" err="1"/>
              <a:t>evaluations</a:t>
            </a:r>
            <a:r>
              <a:rPr lang="fr-FR" dirty="0"/>
              <a:t> on system-</a:t>
            </a:r>
            <a:r>
              <a:rPr lang="fr-FR" dirty="0" err="1"/>
              <a:t>level</a:t>
            </a: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 err="1"/>
              <a:t>Lack</a:t>
            </a:r>
            <a:r>
              <a:rPr lang="fr-FR" dirty="0"/>
              <a:t> of </a:t>
            </a:r>
            <a:r>
              <a:rPr lang="fr-FR" dirty="0" err="1"/>
              <a:t>knowledge</a:t>
            </a:r>
            <a:r>
              <a:rPr lang="fr-FR" dirty="0"/>
              <a:t> in </a:t>
            </a:r>
            <a:r>
              <a:rPr lang="fr-FR" dirty="0" err="1"/>
              <a:t>understanding</a:t>
            </a:r>
            <a:r>
              <a:rPr lang="fr-FR" dirty="0"/>
              <a:t> the </a:t>
            </a:r>
            <a:r>
              <a:rPr lang="fr-FR" dirty="0" err="1"/>
              <a:t>MoA</a:t>
            </a:r>
            <a:r>
              <a:rPr lang="fr-FR" dirty="0"/>
              <a:t>. Independent </a:t>
            </a:r>
            <a:r>
              <a:rPr lang="fr-FR" dirty="0" err="1"/>
              <a:t>outcomes</a:t>
            </a:r>
            <a:r>
              <a:rPr lang="fr-FR" dirty="0"/>
              <a:t> of </a:t>
            </a:r>
            <a:r>
              <a:rPr lang="fr-FR" dirty="0" err="1"/>
              <a:t>weight</a:t>
            </a:r>
            <a:r>
              <a:rPr lang="fr-FR" dirty="0"/>
              <a:t> </a:t>
            </a:r>
            <a:r>
              <a:rPr lang="fr-FR" dirty="0" err="1"/>
              <a:t>loss</a:t>
            </a:r>
            <a:r>
              <a:rPr lang="fr-FR" dirty="0"/>
              <a:t> </a:t>
            </a:r>
            <a:r>
              <a:rPr lang="fr-FR" dirty="0" err="1"/>
              <a:t>need</a:t>
            </a:r>
            <a:r>
              <a:rPr lang="fr-FR" dirty="0"/>
              <a:t> to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highlighted</a:t>
            </a:r>
            <a:r>
              <a:rPr lang="fr-FR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SGLT-2I and GLP1RA are </a:t>
            </a:r>
            <a:r>
              <a:rPr lang="fr-FR" dirty="0" err="1"/>
              <a:t>very</a:t>
            </a:r>
            <a:r>
              <a:rPr lang="fr-FR" dirty="0"/>
              <a:t> diverse in </a:t>
            </a:r>
            <a:r>
              <a:rPr lang="fr-FR" dirty="0" err="1"/>
              <a:t>their</a:t>
            </a:r>
            <a:r>
              <a:rPr lang="fr-FR" dirty="0"/>
              <a:t> indications scope and </a:t>
            </a:r>
            <a:r>
              <a:rPr lang="fr-FR" dirty="0" err="1"/>
              <a:t>this</a:t>
            </a:r>
            <a:r>
              <a:rPr lang="fr-FR" dirty="0"/>
              <a:t> </a:t>
            </a:r>
            <a:r>
              <a:rPr lang="fr-FR" dirty="0" err="1"/>
              <a:t>allows</a:t>
            </a:r>
            <a:r>
              <a:rPr lang="fr-FR" dirty="0"/>
              <a:t> a more </a:t>
            </a:r>
            <a:r>
              <a:rPr lang="fr-FR" dirty="0" err="1"/>
              <a:t>holistic</a:t>
            </a:r>
            <a:r>
              <a:rPr lang="fr-FR" dirty="0"/>
              <a:t> </a:t>
            </a:r>
            <a:r>
              <a:rPr lang="fr-FR" dirty="0" err="1"/>
              <a:t>evaluation</a:t>
            </a:r>
            <a:r>
              <a:rPr lang="fr-FR" dirty="0"/>
              <a:t> of </a:t>
            </a:r>
            <a:r>
              <a:rPr lang="fr-FR" dirty="0" err="1"/>
              <a:t>drugs</a:t>
            </a:r>
            <a:r>
              <a:rPr lang="fr-FR" dirty="0"/>
              <a:t> </a:t>
            </a:r>
            <a:r>
              <a:rPr lang="fr-FR" dirty="0" err="1"/>
              <a:t>effects</a:t>
            </a:r>
            <a:r>
              <a:rPr lang="fr-FR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ARNI </a:t>
            </a:r>
            <a:r>
              <a:rPr lang="fr-FR" dirty="0" err="1"/>
              <a:t>example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compelling</a:t>
            </a:r>
            <a:r>
              <a:rPr lang="fr-FR" dirty="0"/>
              <a:t> data; SE are </a:t>
            </a:r>
            <a:r>
              <a:rPr lang="fr-FR" dirty="0" err="1"/>
              <a:t>seen</a:t>
            </a:r>
            <a:r>
              <a:rPr lang="fr-FR" dirty="0"/>
              <a:t> and </a:t>
            </a:r>
            <a:r>
              <a:rPr lang="fr-FR" dirty="0" err="1"/>
              <a:t>effects</a:t>
            </a:r>
            <a:r>
              <a:rPr lang="fr-FR" dirty="0"/>
              <a:t> are not </a:t>
            </a:r>
            <a:r>
              <a:rPr lang="fr-FR" dirty="0" err="1"/>
              <a:t>easily</a:t>
            </a:r>
            <a:r>
              <a:rPr lang="fr-FR" dirty="0"/>
              <a:t> </a:t>
            </a:r>
            <a:r>
              <a:rPr lang="fr-FR" dirty="0" err="1"/>
              <a:t>interpreted</a:t>
            </a:r>
            <a:r>
              <a:rPr lang="fr-FR" dirty="0"/>
              <a:t> by </a:t>
            </a:r>
            <a:r>
              <a:rPr lang="fr-FR" dirty="0" err="1"/>
              <a:t>PCP’s</a:t>
            </a: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CRM as a continuum, but patients </a:t>
            </a:r>
            <a:r>
              <a:rPr lang="fr-FR" dirty="0" err="1"/>
              <a:t>still</a:t>
            </a:r>
            <a:r>
              <a:rPr lang="fr-FR" dirty="0"/>
              <a:t> </a:t>
            </a:r>
            <a:r>
              <a:rPr lang="fr-FR" dirty="0" err="1"/>
              <a:t>suffer</a:t>
            </a:r>
            <a:r>
              <a:rPr lang="fr-FR" dirty="0"/>
              <a:t> from a single condition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RCT run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selected</a:t>
            </a:r>
            <a:r>
              <a:rPr lang="fr-FR" dirty="0"/>
              <a:t> populations– a call for </a:t>
            </a:r>
            <a:r>
              <a:rPr lang="fr-FR" dirty="0" err="1"/>
              <a:t>registries</a:t>
            </a:r>
            <a:r>
              <a:rPr lang="fr-FR" dirty="0"/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Long </a:t>
            </a:r>
            <a:r>
              <a:rPr lang="fr-FR" dirty="0" err="1"/>
              <a:t>term</a:t>
            </a:r>
            <a:r>
              <a:rPr lang="fr-FR" dirty="0"/>
              <a:t> follow up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needed</a:t>
            </a:r>
            <a:r>
              <a:rPr lang="fr-FR" dirty="0"/>
              <a:t> to </a:t>
            </a:r>
            <a:r>
              <a:rPr lang="fr-FR" dirty="0" err="1"/>
              <a:t>evaluate</a:t>
            </a:r>
            <a:r>
              <a:rPr lang="fr-FR" dirty="0"/>
              <a:t> the new classes of </a:t>
            </a:r>
            <a:r>
              <a:rPr lang="fr-FR" dirty="0" err="1"/>
              <a:t>therapy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248064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0DDA2-1254-A7F6-5B19-D2A037126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79E6F09-C483-3BE1-E16D-E2F077249B3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Long </a:t>
            </a:r>
            <a:r>
              <a:rPr lang="fr-FR" dirty="0" err="1"/>
              <a:t>Term</a:t>
            </a:r>
            <a:r>
              <a:rPr lang="fr-FR" dirty="0"/>
              <a:t> </a:t>
            </a:r>
            <a:r>
              <a:rPr lang="fr-FR" dirty="0" err="1"/>
              <a:t>safety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new </a:t>
            </a:r>
            <a:r>
              <a:rPr lang="fr-FR" dirty="0" err="1"/>
              <a:t>drugs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F2313F-5C13-CD64-BA0D-184C19DC829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b="1" dirty="0">
                <a:solidFill>
                  <a:srgbClr val="7030A0"/>
                </a:solidFill>
              </a:rPr>
              <a:t>Solutions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A8ACBF-0220-167B-CDCF-DAD50EE19E0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 err="1"/>
              <a:t>Cardio-renal</a:t>
            </a:r>
            <a:r>
              <a:rPr lang="fr-FR" dirty="0"/>
              <a:t> </a:t>
            </a:r>
            <a:r>
              <a:rPr lang="fr-FR" dirty="0" err="1"/>
              <a:t>metabolic</a:t>
            </a:r>
            <a:r>
              <a:rPr lang="fr-FR" dirty="0"/>
              <a:t> </a:t>
            </a:r>
            <a:r>
              <a:rPr lang="fr-FR" dirty="0" err="1"/>
              <a:t>clinics</a:t>
            </a:r>
            <a:r>
              <a:rPr lang="fr-FR" dirty="0"/>
              <a:t> are </a:t>
            </a:r>
            <a:r>
              <a:rPr lang="fr-FR" dirty="0" err="1"/>
              <a:t>regarded</a:t>
            </a:r>
            <a:r>
              <a:rPr lang="fr-FR" dirty="0"/>
              <a:t> </a:t>
            </a:r>
            <a:r>
              <a:rPr lang="fr-FR" dirty="0" err="1"/>
              <a:t>positively</a:t>
            </a:r>
            <a:r>
              <a:rPr lang="fr-FR" dirty="0"/>
              <a:t>. </a:t>
            </a:r>
            <a:r>
              <a:rPr lang="fr-FR" dirty="0" err="1"/>
              <a:t>Cardiac</a:t>
            </a:r>
            <a:r>
              <a:rPr lang="fr-FR" dirty="0"/>
              <a:t> </a:t>
            </a:r>
            <a:r>
              <a:rPr lang="fr-FR" dirty="0" err="1"/>
              <a:t>rehab</a:t>
            </a:r>
            <a:r>
              <a:rPr lang="fr-FR" dirty="0"/>
              <a:t> follow in </a:t>
            </a:r>
            <a:r>
              <a:rPr lang="fr-FR" dirty="0" err="1"/>
              <a:t>terms</a:t>
            </a:r>
            <a:r>
              <a:rPr lang="fr-FR" dirty="0"/>
              <a:t> of expertise </a:t>
            </a:r>
            <a:r>
              <a:rPr lang="fr-FR" dirty="0" err="1"/>
              <a:t>using</a:t>
            </a:r>
            <a:r>
              <a:rPr lang="fr-FR" dirty="0"/>
              <a:t> the new </a:t>
            </a:r>
            <a:r>
              <a:rPr lang="fr-FR" dirty="0" err="1"/>
              <a:t>drugs</a:t>
            </a: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A call for building up </a:t>
            </a:r>
            <a:r>
              <a:rPr lang="fr-FR" dirty="0" err="1"/>
              <a:t>registries</a:t>
            </a:r>
            <a:r>
              <a:rPr lang="fr-FR" dirty="0"/>
              <a:t> to </a:t>
            </a:r>
            <a:r>
              <a:rPr lang="fr-FR" dirty="0" err="1"/>
              <a:t>collect</a:t>
            </a:r>
            <a:r>
              <a:rPr lang="fr-FR" dirty="0"/>
              <a:t>; mental </a:t>
            </a:r>
            <a:r>
              <a:rPr lang="fr-FR" dirty="0" err="1"/>
              <a:t>disorders</a:t>
            </a:r>
            <a:r>
              <a:rPr lang="fr-FR" dirty="0"/>
              <a:t> and muscle mass </a:t>
            </a:r>
            <a:r>
              <a:rPr lang="fr-FR" dirty="0" err="1"/>
              <a:t>loss</a:t>
            </a: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 err="1"/>
              <a:t>Primary</a:t>
            </a:r>
            <a:r>
              <a:rPr lang="fr-FR" dirty="0"/>
              <a:t> care </a:t>
            </a:r>
            <a:r>
              <a:rPr lang="fr-FR" dirty="0" err="1"/>
              <a:t>systems</a:t>
            </a:r>
            <a:r>
              <a:rPr lang="fr-FR" dirty="0"/>
              <a:t> </a:t>
            </a:r>
            <a:r>
              <a:rPr lang="fr-FR" dirty="0" err="1"/>
              <a:t>vary</a:t>
            </a:r>
            <a:r>
              <a:rPr lang="fr-FR" dirty="0"/>
              <a:t> </a:t>
            </a:r>
            <a:r>
              <a:rPr lang="fr-FR" dirty="0" err="1"/>
              <a:t>considerably</a:t>
            </a:r>
            <a:r>
              <a:rPr lang="fr-FR" dirty="0"/>
              <a:t> </a:t>
            </a:r>
            <a:r>
              <a:rPr lang="fr-FR" dirty="0" err="1"/>
              <a:t>making</a:t>
            </a:r>
            <a:r>
              <a:rPr lang="fr-FR" dirty="0"/>
              <a:t> adoption of new management programs a challenge to </a:t>
            </a:r>
            <a:r>
              <a:rPr lang="fr-FR" dirty="0" err="1"/>
              <a:t>universally</a:t>
            </a:r>
            <a:r>
              <a:rPr lang="fr-FR" dirty="0"/>
              <a:t> launch. This </a:t>
            </a:r>
            <a:r>
              <a:rPr lang="fr-FR" dirty="0" err="1"/>
              <a:t>was</a:t>
            </a:r>
            <a:r>
              <a:rPr lang="fr-FR" dirty="0"/>
              <a:t> </a:t>
            </a:r>
            <a:r>
              <a:rPr lang="fr-FR" dirty="0" err="1"/>
              <a:t>seen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HF in </a:t>
            </a:r>
            <a:r>
              <a:rPr lang="fr-FR" dirty="0" err="1"/>
              <a:t>some</a:t>
            </a:r>
            <a:r>
              <a:rPr lang="fr-FR" dirty="0"/>
              <a:t> parts of Europe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 err="1"/>
              <a:t>Asthma</a:t>
            </a:r>
            <a:r>
              <a:rPr lang="fr-FR" dirty="0"/>
              <a:t> </a:t>
            </a:r>
            <a:r>
              <a:rPr lang="fr-FR" dirty="0" err="1"/>
              <a:t>was</a:t>
            </a:r>
            <a:r>
              <a:rPr lang="fr-FR" dirty="0"/>
              <a:t> a </a:t>
            </a:r>
            <a:r>
              <a:rPr lang="fr-FR" dirty="0" err="1"/>
              <a:t>success</a:t>
            </a:r>
            <a:r>
              <a:rPr lang="fr-FR" dirty="0"/>
              <a:t> story in </a:t>
            </a:r>
            <a:r>
              <a:rPr lang="fr-FR" dirty="0" err="1"/>
              <a:t>clinical</a:t>
            </a:r>
            <a:r>
              <a:rPr lang="fr-FR" dirty="0"/>
              <a:t> </a:t>
            </a:r>
            <a:r>
              <a:rPr lang="fr-FR" dirty="0" err="1"/>
              <a:t>pratice</a:t>
            </a:r>
            <a:r>
              <a:rPr lang="fr-FR" dirty="0"/>
              <a:t> adoption. </a:t>
            </a:r>
            <a:r>
              <a:rPr lang="fr-FR" dirty="0" err="1"/>
              <a:t>Radiology</a:t>
            </a:r>
            <a:r>
              <a:rPr lang="fr-FR" dirty="0"/>
              <a:t> </a:t>
            </a:r>
            <a:r>
              <a:rPr lang="fr-FR" dirty="0" err="1"/>
              <a:t>biomarkers</a:t>
            </a:r>
            <a:r>
              <a:rPr lang="fr-FR" dirty="0"/>
              <a:t> can </a:t>
            </a:r>
            <a:r>
              <a:rPr lang="fr-FR" dirty="0" err="1"/>
              <a:t>create</a:t>
            </a:r>
            <a:r>
              <a:rPr lang="fr-FR" dirty="0"/>
              <a:t> a network and </a:t>
            </a:r>
            <a:r>
              <a:rPr lang="fr-FR" dirty="0" err="1"/>
              <a:t>easy</a:t>
            </a:r>
            <a:r>
              <a:rPr lang="fr-FR" dirty="0"/>
              <a:t> </a:t>
            </a:r>
            <a:r>
              <a:rPr lang="fr-FR" dirty="0" err="1"/>
              <a:t>path</a:t>
            </a:r>
            <a:r>
              <a:rPr lang="fr-FR" dirty="0"/>
              <a:t> for </a:t>
            </a:r>
            <a:r>
              <a:rPr lang="fr-FR" dirty="0" err="1"/>
              <a:t>onboarding</a:t>
            </a:r>
            <a:r>
              <a:rPr lang="fr-FR" dirty="0"/>
              <a:t> </a:t>
            </a:r>
            <a:r>
              <a:rPr lang="fr-FR" dirty="0" err="1"/>
              <a:t>PCP’s</a:t>
            </a: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 err="1"/>
              <a:t>Role</a:t>
            </a:r>
            <a:r>
              <a:rPr lang="fr-FR" dirty="0"/>
              <a:t> of basic science </a:t>
            </a:r>
            <a:r>
              <a:rPr lang="fr-FR" dirty="0" err="1"/>
              <a:t>is</a:t>
            </a:r>
            <a:r>
              <a:rPr lang="fr-FR" dirty="0"/>
              <a:t> important and </a:t>
            </a:r>
            <a:r>
              <a:rPr lang="fr-FR" dirty="0" err="1"/>
              <a:t>understanding</a:t>
            </a:r>
            <a:r>
              <a:rPr lang="fr-FR" dirty="0"/>
              <a:t> </a:t>
            </a:r>
            <a:r>
              <a:rPr lang="fr-FR" dirty="0" err="1"/>
              <a:t>endotypes</a:t>
            </a: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Can </a:t>
            </a:r>
            <a:r>
              <a:rPr lang="fr-FR" dirty="0" err="1"/>
              <a:t>we</a:t>
            </a:r>
            <a:r>
              <a:rPr lang="fr-FR" dirty="0"/>
              <a:t> use AI for </a:t>
            </a:r>
            <a:r>
              <a:rPr lang="fr-FR" dirty="0" err="1"/>
              <a:t>experimental</a:t>
            </a:r>
            <a:r>
              <a:rPr lang="fr-FR" dirty="0"/>
              <a:t> </a:t>
            </a:r>
            <a:r>
              <a:rPr lang="fr-FR" dirty="0" err="1"/>
              <a:t>medicine</a:t>
            </a:r>
            <a:r>
              <a:rPr lang="fr-FR" dirty="0"/>
              <a:t>, animal </a:t>
            </a:r>
            <a:r>
              <a:rPr lang="fr-FR" dirty="0" err="1"/>
              <a:t>phenotyping</a:t>
            </a:r>
            <a:r>
              <a:rPr lang="fr-FR" dirty="0"/>
              <a:t> and </a:t>
            </a:r>
            <a:r>
              <a:rPr lang="fr-FR" dirty="0" err="1"/>
              <a:t>study</a:t>
            </a:r>
            <a:r>
              <a:rPr lang="fr-FR" dirty="0"/>
              <a:t> the cross talk </a:t>
            </a:r>
            <a:r>
              <a:rPr lang="fr-FR" dirty="0" err="1"/>
              <a:t>between</a:t>
            </a:r>
            <a:r>
              <a:rPr lang="fr-FR" dirty="0"/>
              <a:t> </a:t>
            </a:r>
            <a:r>
              <a:rPr lang="fr-FR" dirty="0" err="1"/>
              <a:t>organs</a:t>
            </a:r>
            <a:r>
              <a:rPr lang="fr-FR" dirty="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 err="1"/>
              <a:t>Algorithms</a:t>
            </a:r>
            <a:r>
              <a:rPr lang="fr-FR" dirty="0"/>
              <a:t> </a:t>
            </a:r>
            <a:r>
              <a:rPr lang="fr-FR" dirty="0" err="1"/>
              <a:t>powered</a:t>
            </a:r>
            <a:r>
              <a:rPr lang="fr-FR" dirty="0"/>
              <a:t> on </a:t>
            </a:r>
            <a:r>
              <a:rPr lang="fr-FR" dirty="0" err="1"/>
              <a:t>health</a:t>
            </a:r>
            <a:r>
              <a:rPr lang="fr-FR" dirty="0"/>
              <a:t> </a:t>
            </a:r>
            <a:r>
              <a:rPr lang="fr-FR" dirty="0" err="1"/>
              <a:t>recods</a:t>
            </a:r>
            <a:r>
              <a:rPr lang="fr-FR" dirty="0"/>
              <a:t> </a:t>
            </a:r>
            <a:r>
              <a:rPr lang="fr-FR" dirty="0" err="1"/>
              <a:t>should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helping</a:t>
            </a:r>
            <a:r>
              <a:rPr lang="fr-FR" dirty="0"/>
              <a:t> </a:t>
            </a:r>
            <a:r>
              <a:rPr lang="fr-FR" dirty="0" err="1"/>
              <a:t>e.g</a:t>
            </a:r>
            <a:r>
              <a:rPr lang="fr-FR" dirty="0"/>
              <a:t> BPA / ESC chat </a:t>
            </a:r>
            <a:r>
              <a:rPr lang="fr-FR" dirty="0" err="1"/>
              <a:t>is</a:t>
            </a:r>
            <a:r>
              <a:rPr lang="fr-FR" dirty="0"/>
              <a:t> a good </a:t>
            </a:r>
            <a:r>
              <a:rPr lang="fr-FR" dirty="0" err="1"/>
              <a:t>example</a:t>
            </a:r>
            <a:r>
              <a:rPr lang="fr-FR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5182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EC870-353F-1D67-6FAC-4E743A90C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5144D4D-08CA-E103-1735-1DDB1761DB8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Long </a:t>
            </a:r>
            <a:r>
              <a:rPr lang="fr-FR" dirty="0" err="1"/>
              <a:t>Term</a:t>
            </a:r>
            <a:r>
              <a:rPr lang="fr-FR" dirty="0"/>
              <a:t> </a:t>
            </a:r>
            <a:r>
              <a:rPr lang="fr-FR" dirty="0" err="1"/>
              <a:t>safety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new </a:t>
            </a:r>
            <a:r>
              <a:rPr lang="fr-FR" dirty="0" err="1"/>
              <a:t>drugs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3EA74B-3EB3-404C-BC39-E15EF6E8EB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b="1" dirty="0" err="1">
                <a:solidFill>
                  <a:srgbClr val="7030A0"/>
                </a:solidFill>
              </a:rPr>
              <a:t>Behavior</a:t>
            </a:r>
            <a:r>
              <a:rPr lang="fr-FR" dirty="0"/>
              <a:t> </a:t>
            </a:r>
            <a:r>
              <a:rPr lang="fr-FR" b="1" dirty="0">
                <a:solidFill>
                  <a:srgbClr val="7030A0"/>
                </a:solidFill>
              </a:rPr>
              <a:t>change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F4E12D-CB4D-4B4A-2212-70903E5356C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 err="1"/>
              <a:t>Accepting</a:t>
            </a:r>
            <a:r>
              <a:rPr lang="fr-FR" dirty="0"/>
              <a:t> innovation &amp; </a:t>
            </a:r>
            <a:r>
              <a:rPr lang="fr-FR" dirty="0" err="1"/>
              <a:t>early</a:t>
            </a:r>
            <a:r>
              <a:rPr lang="fr-FR" dirty="0"/>
              <a:t> adoption vs </a:t>
            </a:r>
            <a:r>
              <a:rPr lang="fr-FR" dirty="0" err="1"/>
              <a:t>therapeutic</a:t>
            </a:r>
            <a:r>
              <a:rPr lang="fr-FR" dirty="0"/>
              <a:t> </a:t>
            </a:r>
            <a:r>
              <a:rPr lang="fr-FR" dirty="0" err="1"/>
              <a:t>inertia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seen</a:t>
            </a:r>
            <a:r>
              <a:rPr lang="fr-FR" dirty="0"/>
              <a:t> by </a:t>
            </a:r>
            <a:r>
              <a:rPr lang="fr-FR" dirty="0" err="1"/>
              <a:t>some</a:t>
            </a:r>
            <a:r>
              <a:rPr lang="fr-FR" dirty="0"/>
              <a:t> </a:t>
            </a:r>
            <a:r>
              <a:rPr lang="fr-FR" dirty="0" err="1"/>
              <a:t>advisors</a:t>
            </a:r>
            <a:r>
              <a:rPr lang="fr-FR" dirty="0"/>
              <a:t> as one of the </a:t>
            </a:r>
            <a:r>
              <a:rPr lang="fr-FR" dirty="0" err="1"/>
              <a:t>actionable</a:t>
            </a:r>
            <a:r>
              <a:rPr lang="fr-FR" dirty="0"/>
              <a:t> points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 err="1"/>
              <a:t>Treatment</a:t>
            </a:r>
            <a:r>
              <a:rPr lang="fr-FR" dirty="0"/>
              <a:t> vs Scientific </a:t>
            </a:r>
            <a:r>
              <a:rPr lang="fr-FR" dirty="0" err="1"/>
              <a:t>curiosity</a:t>
            </a:r>
            <a:r>
              <a:rPr lang="fr-FR" dirty="0"/>
              <a:t> (</a:t>
            </a:r>
            <a:r>
              <a:rPr lang="fr-FR" dirty="0" err="1"/>
              <a:t>MoA</a:t>
            </a:r>
            <a:r>
              <a:rPr lang="fr-FR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 err="1"/>
              <a:t>Quality</a:t>
            </a:r>
            <a:r>
              <a:rPr lang="fr-FR" dirty="0"/>
              <a:t> of time vs </a:t>
            </a:r>
            <a:r>
              <a:rPr lang="fr-FR" dirty="0" err="1"/>
              <a:t>amount</a:t>
            </a:r>
            <a:r>
              <a:rPr lang="fr-FR" dirty="0"/>
              <a:t> of time + </a:t>
            </a:r>
            <a:r>
              <a:rPr lang="fr-FR" dirty="0" err="1"/>
              <a:t>shared</a:t>
            </a:r>
            <a:r>
              <a:rPr lang="fr-FR" dirty="0"/>
              <a:t> </a:t>
            </a:r>
            <a:r>
              <a:rPr lang="fr-FR" dirty="0" err="1"/>
              <a:t>decision</a:t>
            </a:r>
            <a:r>
              <a:rPr lang="fr-FR" dirty="0"/>
              <a:t> </a:t>
            </a:r>
            <a:r>
              <a:rPr lang="fr-FR" dirty="0" err="1"/>
              <a:t>making</a:t>
            </a:r>
            <a:r>
              <a:rPr lang="fr-FR" dirty="0"/>
              <a:t> are key </a:t>
            </a:r>
            <a:r>
              <a:rPr lang="fr-FR" dirty="0" err="1"/>
              <a:t>elements</a:t>
            </a:r>
            <a:r>
              <a:rPr lang="fr-FR" dirty="0"/>
              <a:t> for </a:t>
            </a:r>
            <a:r>
              <a:rPr lang="fr-FR" dirty="0" err="1"/>
              <a:t>treatment</a:t>
            </a:r>
            <a:r>
              <a:rPr lang="fr-FR" dirty="0"/>
              <a:t> </a:t>
            </a:r>
            <a:r>
              <a:rPr lang="fr-FR" dirty="0" err="1"/>
              <a:t>decisions</a:t>
            </a:r>
            <a:r>
              <a:rPr lang="fr-FR" dirty="0"/>
              <a:t>.  </a:t>
            </a:r>
            <a:r>
              <a:rPr lang="fr-FR" dirty="0" err="1"/>
              <a:t>Gamifiation</a:t>
            </a:r>
            <a:r>
              <a:rPr lang="fr-FR" dirty="0"/>
              <a:t> (</a:t>
            </a:r>
            <a:r>
              <a:rPr lang="fr-FR" dirty="0" err="1"/>
              <a:t>e.g</a:t>
            </a:r>
            <a:r>
              <a:rPr lang="fr-FR" dirty="0"/>
              <a:t> </a:t>
            </a:r>
            <a:r>
              <a:rPr lang="fr-FR" dirty="0" err="1"/>
              <a:t>heart</a:t>
            </a:r>
            <a:r>
              <a:rPr lang="fr-FR" dirty="0"/>
              <a:t> </a:t>
            </a:r>
            <a:r>
              <a:rPr lang="fr-FR" dirty="0" err="1"/>
              <a:t>age</a:t>
            </a:r>
            <a:r>
              <a:rPr lang="fr-FR" dirty="0"/>
              <a:t>) can </a:t>
            </a:r>
            <a:r>
              <a:rPr lang="fr-FR" dirty="0" err="1"/>
              <a:t>provide</a:t>
            </a:r>
            <a:r>
              <a:rPr lang="fr-FR" dirty="0"/>
              <a:t> </a:t>
            </a:r>
            <a:r>
              <a:rPr lang="fr-FR" dirty="0" err="1"/>
              <a:t>useful</a:t>
            </a:r>
            <a:r>
              <a:rPr lang="fr-FR" dirty="0"/>
              <a:t> techniques to </a:t>
            </a:r>
            <a:r>
              <a:rPr lang="fr-FR" dirty="0" err="1"/>
              <a:t>address</a:t>
            </a:r>
            <a:r>
              <a:rPr lang="fr-FR" dirty="0"/>
              <a:t> </a:t>
            </a:r>
            <a:r>
              <a:rPr lang="fr-FR" dirty="0" err="1"/>
              <a:t>adherence</a:t>
            </a:r>
            <a:r>
              <a:rPr lang="fr-FR" dirty="0"/>
              <a:t> topics </a:t>
            </a:r>
            <a:r>
              <a:rPr lang="fr-FR" dirty="0" err="1"/>
              <a:t>that</a:t>
            </a:r>
            <a:r>
              <a:rPr lang="fr-FR" dirty="0"/>
              <a:t> can </a:t>
            </a:r>
            <a:r>
              <a:rPr lang="fr-FR" dirty="0" err="1"/>
              <a:t>often</a:t>
            </a:r>
            <a:r>
              <a:rPr lang="fr-FR" dirty="0"/>
              <a:t> times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subject</a:t>
            </a:r>
            <a:r>
              <a:rPr lang="fr-FR" dirty="0"/>
              <a:t> to impressions and patient </a:t>
            </a:r>
            <a:r>
              <a:rPr lang="fr-FR" dirty="0" err="1"/>
              <a:t>psychology</a:t>
            </a:r>
            <a:r>
              <a:rPr lang="fr-FR" dirty="0"/>
              <a:t>. </a:t>
            </a:r>
            <a:r>
              <a:rPr lang="fr-FR" dirty="0" err="1"/>
              <a:t>Wearables</a:t>
            </a:r>
            <a:r>
              <a:rPr lang="fr-FR" dirty="0"/>
              <a:t> </a:t>
            </a:r>
            <a:r>
              <a:rPr lang="fr-FR" dirty="0" err="1"/>
              <a:t>should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leveraged</a:t>
            </a:r>
            <a:r>
              <a:rPr lang="fr-FR" dirty="0"/>
              <a:t> </a:t>
            </a:r>
            <a:r>
              <a:rPr lang="fr-FR" dirty="0" err="1"/>
              <a:t>too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the right </a:t>
            </a:r>
            <a:r>
              <a:rPr lang="fr-FR" dirty="0" err="1"/>
              <a:t>personality</a:t>
            </a:r>
            <a:r>
              <a:rPr lang="fr-FR" dirty="0"/>
              <a:t>. AFIB cases </a:t>
            </a:r>
            <a:r>
              <a:rPr lang="fr-FR" dirty="0" err="1"/>
              <a:t>were</a:t>
            </a:r>
            <a:r>
              <a:rPr lang="fr-FR" dirty="0"/>
              <a:t> </a:t>
            </a:r>
            <a:r>
              <a:rPr lang="fr-FR" dirty="0" err="1"/>
              <a:t>successfully</a:t>
            </a:r>
            <a:r>
              <a:rPr lang="fr-FR" dirty="0"/>
              <a:t> </a:t>
            </a:r>
            <a:r>
              <a:rPr lang="fr-FR" dirty="0" err="1"/>
              <a:t>reported</a:t>
            </a:r>
            <a:r>
              <a:rPr lang="fr-FR" dirty="0"/>
              <a:t> in practice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</p:txBody>
      </p:sp>
      <p:pic>
        <p:nvPicPr>
          <p:cNvPr id="6" name="Graphic 5" descr="Stopwatch outline">
            <a:extLst>
              <a:ext uri="{FF2B5EF4-FFF2-40B4-BE49-F238E27FC236}">
                <a16:creationId xmlns:a16="http://schemas.microsoft.com/office/drawing/2014/main" id="{6428FE47-F2A3-0291-E36F-19A26F6661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55479" y="314646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17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B8B7C09-5ADE-030C-4790-171D719A76A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020670" y="3143068"/>
            <a:ext cx="9139296" cy="571864"/>
          </a:xfrm>
        </p:spPr>
        <p:txBody>
          <a:bodyPr/>
          <a:lstStyle/>
          <a:p>
            <a:r>
              <a:rPr lang="fr-FR" sz="5400" dirty="0" err="1"/>
              <a:t>Thank</a:t>
            </a:r>
            <a:r>
              <a:rPr lang="fr-FR" sz="5400" dirty="0"/>
              <a:t> You!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27944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80F79CD-1AC4-6A39-EBC3-828AA627FE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E9C635-90C7-34AA-6AA1-D58382A8FDF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53C692-A0B2-E915-E972-883131F489C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2745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2723135-C0AF-763A-1413-2AA52F590D6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6061A-C161-7F83-BFAB-EF58900857D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4AD616C-8035-3B80-E86A-1DD8FCF22FB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6033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CFE713E-2910-C183-0029-2808E676846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51194D-C128-6E4E-4319-D0841678A4AD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F62241-3CF5-4041-1B62-A61B4EA554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2FE89F8-B881-614D-084D-36E056C81E8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25394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0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AE1022"/>
      </a:accent1>
      <a:accent2>
        <a:srgbClr val="878787"/>
      </a:accent2>
      <a:accent3>
        <a:srgbClr val="D0D0D0"/>
      </a:accent3>
      <a:accent4>
        <a:srgbClr val="ECEEF2"/>
      </a:accent4>
      <a:accent5>
        <a:srgbClr val="FEFFFF"/>
      </a:accent5>
      <a:accent6>
        <a:srgbClr val="FEFFFF"/>
      </a:accent6>
      <a:hlink>
        <a:srgbClr val="0070C0"/>
      </a:hlink>
      <a:folHlink>
        <a:srgbClr val="0070C0"/>
      </a:folHlink>
    </a:clrScheme>
    <a:fontScheme name="Custom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Custom 10">
    <a:dk1>
      <a:srgbClr val="000000"/>
    </a:dk1>
    <a:lt1>
      <a:srgbClr val="FFFFFF"/>
    </a:lt1>
    <a:dk2>
      <a:srgbClr val="0E2841"/>
    </a:dk2>
    <a:lt2>
      <a:srgbClr val="E8E8E8"/>
    </a:lt2>
    <a:accent1>
      <a:srgbClr val="AE1022"/>
    </a:accent1>
    <a:accent2>
      <a:srgbClr val="878787"/>
    </a:accent2>
    <a:accent3>
      <a:srgbClr val="D0D0D0"/>
    </a:accent3>
    <a:accent4>
      <a:srgbClr val="ECEEF2"/>
    </a:accent4>
    <a:accent5>
      <a:srgbClr val="FEFFFF"/>
    </a:accent5>
    <a:accent6>
      <a:srgbClr val="FEFFFF"/>
    </a:accent6>
    <a:hlink>
      <a:srgbClr val="0070C0"/>
    </a:hlink>
    <a:folHlink>
      <a:srgbClr val="0070C0"/>
    </a:folHlink>
  </a:clrScheme>
</a:themeOverride>
</file>

<file path=docMetadata/LabelInfo.xml><?xml version="1.0" encoding="utf-8"?>
<clbl:labelList xmlns:clbl="http://schemas.microsoft.com/office/2020/mipLabelMetadata">
  <clbl:label id="{bfd0b529-4a04-4616-88d2-531082d94bb8}" enabled="1" method="Standard" siteId="{e1f8af86-ee95-4718-bd0d-375b37366c83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415</Words>
  <Application>Microsoft Office PowerPoint</Application>
  <PresentationFormat>Widescreen</PresentationFormat>
  <Paragraphs>32</Paragraphs>
  <Slides>8</Slides>
  <Notes>0</Notes>
  <HiddenSlides>3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Yasmin Gratton</dc:creator>
  <cp:lastModifiedBy>Alhussein,Ahmad (TA Ob.&amp;Liver) BII-DE-I</cp:lastModifiedBy>
  <cp:revision>18</cp:revision>
  <dcterms:created xsi:type="dcterms:W3CDTF">2025-03-26T14:03:13Z</dcterms:created>
  <dcterms:modified xsi:type="dcterms:W3CDTF">2026-03-18T16:39:00Z</dcterms:modified>
</cp:coreProperties>
</file>