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4694"/>
  </p:normalViewPr>
  <p:slideViewPr>
    <p:cSldViewPr snapToGrid="0" showGuides="1">
      <p:cViewPr>
        <p:scale>
          <a:sx n="66" d="100"/>
          <a:sy n="66" d="100"/>
        </p:scale>
        <p:origin x="904" y="-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284-28AE-0D64-00A0-AB02FD3DF23D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FEE90-FFE7-3875-3019-0AA2344FF794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01893-9601-2874-22AD-2CFAD93266FE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7" y="1227303"/>
            <a:ext cx="9111420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BF62F7-4A04-0DCA-106F-042F111B5371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B392-0315-2C06-1322-65B28DAE2ED7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39296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B998E-D289-172B-26E1-CD6C9346DC26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C905-D067-7B04-78B2-BABBB2D23348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785207-E1C3-B28E-715C-D71BFC38A09A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A656-3A3C-1A18-BB1E-033A65D5BF0F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A74A5-A19D-F70C-45FB-8F3B3D5E20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8233" y="3221011"/>
            <a:ext cx="10482457" cy="3636989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BREAKOUT SESSION 1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b="1" dirty="0"/>
              <a:t>Prevention and treatment gap: Lack of implementation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it-IT" sz="2800" u="sng" dirty="0"/>
              <a:t>Lead: </a:t>
            </a:r>
            <a:r>
              <a:rPr lang="en-US" sz="2800" dirty="0"/>
              <a:t>Matthias Wilhelm </a:t>
            </a:r>
            <a:endParaRPr lang="fr-FR" sz="2800" dirty="0"/>
          </a:p>
          <a:p>
            <a:r>
              <a:rPr lang="en-US" sz="2800" u="sng" dirty="0"/>
              <a:t>Rapporteur</a:t>
            </a:r>
            <a:r>
              <a:rPr lang="en-US" sz="2800" dirty="0"/>
              <a:t>:  Michael Madigan (ESC Patient Forum)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6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71D7C-4E12-3EB2-32D2-2AA95E12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19462-8983-8941-21A2-EEDD66840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0930" y="450937"/>
            <a:ext cx="9429526" cy="571864"/>
          </a:xfrm>
        </p:spPr>
        <p:txBody>
          <a:bodyPr/>
          <a:lstStyle/>
          <a:p>
            <a:r>
              <a:rPr lang="en-US" dirty="0"/>
              <a:t>Group 1: Prevention and treatment gap: Lack of implementation (in proper)</a:t>
            </a:r>
            <a:endParaRPr lang="fr-FR" dirty="0"/>
          </a:p>
          <a:p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2A68B-F562-5B38-846B-C2B16BFF2A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6536" y="2139996"/>
            <a:ext cx="10135632" cy="4809444"/>
          </a:xfrm>
        </p:spPr>
        <p:txBody>
          <a:bodyPr/>
          <a:lstStyle/>
          <a:p>
            <a:pPr algn="just"/>
            <a:r>
              <a:rPr lang="fr-FR" sz="1800" b="1" dirty="0">
                <a:solidFill>
                  <a:srgbClr val="00B0F0"/>
                </a:solidFill>
              </a:rPr>
              <a:t>1- Gaps: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Support on prevention due to lack of time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Health literacy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Effective education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Structural challenges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Implementations of environment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Lack of value (priority from a funding perspective)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How de we reward the patient to change their behaviors?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evidence and concrete benefits of behavioral change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how can we show value of interactions to the healthcare system </a:t>
            </a:r>
          </a:p>
          <a:p>
            <a:pPr marL="342900" indent="-342900" algn="just">
              <a:buFontTx/>
              <a:buChar char="-"/>
            </a:pPr>
            <a:r>
              <a:rPr lang="en-US" sz="1800" u="sng" dirty="0"/>
              <a:t>The perception of the problem itself is a gap </a:t>
            </a:r>
          </a:p>
          <a:p>
            <a:endParaRPr lang="fr-FR" sz="2800" b="1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16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618E-EF99-4A70-8E50-4031D859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B0141-50AA-761E-723C-F532DD8ED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0930" y="450937"/>
            <a:ext cx="9429526" cy="571864"/>
          </a:xfrm>
        </p:spPr>
        <p:txBody>
          <a:bodyPr/>
          <a:lstStyle/>
          <a:p>
            <a:r>
              <a:rPr lang="en-US" dirty="0"/>
              <a:t>Group 1: Prevention and treatment gap: Lack of implementation (in proper)</a:t>
            </a:r>
            <a:endParaRPr lang="fr-FR" dirty="0"/>
          </a:p>
          <a:p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AB2EC-70E6-8DBB-5B60-397BA23215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6536" y="2139996"/>
            <a:ext cx="10135632" cy="4809444"/>
          </a:xfrm>
        </p:spPr>
        <p:txBody>
          <a:bodyPr/>
          <a:lstStyle/>
          <a:p>
            <a:pPr algn="just"/>
            <a:r>
              <a:rPr lang="fr-FR" sz="1800" b="1" dirty="0">
                <a:solidFill>
                  <a:srgbClr val="00B0F0"/>
                </a:solidFill>
              </a:rPr>
              <a:t>2- Interventions: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Personalized education; delivery by nurses (well positioned to deliver the course)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Peer support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Disease management programs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We need to change how and where we deliver the message, </a:t>
            </a:r>
            <a:r>
              <a:rPr lang="en-US" sz="1800" b="1" dirty="0"/>
              <a:t>The barber shop example</a:t>
            </a:r>
            <a:r>
              <a:rPr lang="en-US" sz="1800" dirty="0"/>
              <a:t>; importance of influencers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Reimbursement strategies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Patient involvement </a:t>
            </a:r>
          </a:p>
          <a:p>
            <a:pPr marL="342900" indent="-342900" algn="just">
              <a:buFontTx/>
              <a:buChar char="-"/>
            </a:pPr>
            <a:r>
              <a:rPr lang="en-US" sz="1800" dirty="0"/>
              <a:t>Behavioral changes: gamifications or incentive rewards</a:t>
            </a:r>
          </a:p>
          <a:p>
            <a:pPr marL="342900" indent="-342900" algn="just">
              <a:buFontTx/>
              <a:buChar char="-"/>
            </a:pPr>
            <a:endParaRPr lang="en-US" sz="1800" dirty="0"/>
          </a:p>
          <a:p>
            <a:pPr marL="342900" indent="-342900" algn="just">
              <a:buFontTx/>
              <a:buChar char="-"/>
            </a:pPr>
            <a:endParaRPr lang="en-US" sz="1800" dirty="0"/>
          </a:p>
          <a:p>
            <a:pPr marL="342900" indent="-342900" algn="just">
              <a:buFontTx/>
              <a:buChar char="-"/>
            </a:pPr>
            <a:endParaRPr lang="en-US" sz="1800" dirty="0"/>
          </a:p>
          <a:p>
            <a:pPr marL="342900" indent="-342900" algn="just">
              <a:buFontTx/>
              <a:buChar char="-"/>
            </a:pPr>
            <a:endParaRPr lang="en-US" sz="1800" dirty="0"/>
          </a:p>
          <a:p>
            <a:endParaRPr lang="fr-FR" sz="2800" b="1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16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097FD-15C4-628A-6F59-F7338A0F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C45E81-7934-8B93-1281-921ED46386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0930" y="450937"/>
            <a:ext cx="9429526" cy="571864"/>
          </a:xfrm>
        </p:spPr>
        <p:txBody>
          <a:bodyPr/>
          <a:lstStyle/>
          <a:p>
            <a:r>
              <a:rPr lang="en-US" dirty="0"/>
              <a:t>Group 1: Prevention and treatment gap: Lack of implementation (in proper)</a:t>
            </a:r>
            <a:endParaRPr lang="fr-FR" dirty="0"/>
          </a:p>
          <a:p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A1391-6217-BC17-3C97-BAC1ECEDBD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6536" y="2139996"/>
            <a:ext cx="10135632" cy="4809444"/>
          </a:xfrm>
        </p:spPr>
        <p:txBody>
          <a:bodyPr/>
          <a:lstStyle/>
          <a:p>
            <a:pPr algn="just"/>
            <a:r>
              <a:rPr lang="fr-FR" sz="1800" b="1" dirty="0">
                <a:solidFill>
                  <a:srgbClr val="00B0F0"/>
                </a:solidFill>
              </a:rPr>
              <a:t>3- </a:t>
            </a:r>
            <a:r>
              <a:rPr lang="fr-FR" sz="1800" b="1" dirty="0" err="1">
                <a:solidFill>
                  <a:srgbClr val="00B0F0"/>
                </a:solidFill>
              </a:rPr>
              <a:t>Success</a:t>
            </a:r>
            <a:r>
              <a:rPr lang="fr-FR" sz="1800" b="1" dirty="0">
                <a:solidFill>
                  <a:srgbClr val="00B0F0"/>
                </a:solidFill>
              </a:rPr>
              <a:t> </a:t>
            </a:r>
            <a:r>
              <a:rPr lang="fr-FR" sz="1800" b="1" dirty="0" err="1">
                <a:solidFill>
                  <a:srgbClr val="00B0F0"/>
                </a:solidFill>
              </a:rPr>
              <a:t>measurements</a:t>
            </a:r>
            <a:r>
              <a:rPr lang="fr-FR" sz="1800" b="1" dirty="0">
                <a:solidFill>
                  <a:srgbClr val="00B0F0"/>
                </a:solidFill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fr-FR" sz="1800" dirty="0"/>
              <a:t>Monitoring </a:t>
            </a:r>
            <a:r>
              <a:rPr lang="fr-FR" sz="1800" dirty="0" err="1"/>
              <a:t>risk</a:t>
            </a:r>
            <a:r>
              <a:rPr lang="fr-FR" sz="1800" dirty="0"/>
              <a:t> </a:t>
            </a:r>
            <a:r>
              <a:rPr lang="fr-FR" sz="1800" dirty="0" err="1"/>
              <a:t>factors</a:t>
            </a:r>
            <a:r>
              <a:rPr lang="fr-FR" sz="1800" dirty="0"/>
              <a:t>; </a:t>
            </a:r>
            <a:r>
              <a:rPr lang="fr-FR" sz="1800" dirty="0" err="1"/>
              <a:t>digitally</a:t>
            </a:r>
            <a:r>
              <a:rPr lang="fr-FR" sz="1800" dirty="0"/>
              <a:t> </a:t>
            </a:r>
            <a:r>
              <a:rPr lang="fr-FR" sz="1800" dirty="0" err="1"/>
              <a:t>supported</a:t>
            </a:r>
            <a:r>
              <a:rPr lang="fr-FR" sz="1800" dirty="0"/>
              <a:t> ( AI </a:t>
            </a:r>
            <a:r>
              <a:rPr lang="fr-FR" sz="1800" dirty="0" err="1"/>
              <a:t>tools</a:t>
            </a:r>
            <a:r>
              <a:rPr lang="fr-FR" sz="1800" dirty="0"/>
              <a:t>)</a:t>
            </a:r>
          </a:p>
          <a:p>
            <a:pPr marL="285750" indent="-285750" algn="just">
              <a:buFontTx/>
              <a:buChar char="-"/>
            </a:pPr>
            <a:r>
              <a:rPr lang="fr-FR" sz="1800" dirty="0" err="1"/>
              <a:t>Measurements</a:t>
            </a:r>
            <a:r>
              <a:rPr lang="fr-FR" sz="1800" dirty="0"/>
              <a:t> to </a:t>
            </a:r>
            <a:r>
              <a:rPr lang="fr-FR" sz="1800" dirty="0" err="1"/>
              <a:t>inform</a:t>
            </a:r>
            <a:r>
              <a:rPr lang="fr-FR" sz="1800" dirty="0"/>
              <a:t> </a:t>
            </a:r>
            <a:r>
              <a:rPr lang="fr-FR" sz="1800" dirty="0" err="1"/>
              <a:t>disease</a:t>
            </a:r>
            <a:r>
              <a:rPr lang="fr-FR" sz="1800" dirty="0"/>
              <a:t> management programs</a:t>
            </a:r>
          </a:p>
          <a:p>
            <a:pPr marL="285750" indent="-285750" algn="just">
              <a:buFontTx/>
              <a:buChar char="-"/>
            </a:pPr>
            <a:endParaRPr lang="fr-FR" sz="1800" dirty="0"/>
          </a:p>
          <a:p>
            <a:pPr marL="285750" indent="-285750" algn="just">
              <a:buFontTx/>
              <a:buChar char="-"/>
            </a:pPr>
            <a:endParaRPr lang="fr-FR" sz="1800" dirty="0"/>
          </a:p>
          <a:p>
            <a:endParaRPr lang="fr-FR" sz="2800" b="1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5E9D0DB-0BF0-B07C-0626-B7A6BCF649A5}"/>
              </a:ext>
            </a:extLst>
          </p:cNvPr>
          <p:cNvSpPr txBox="1">
            <a:spLocks/>
          </p:cNvSpPr>
          <p:nvPr/>
        </p:nvSpPr>
        <p:spPr>
          <a:xfrm>
            <a:off x="6481011" y="2011679"/>
            <a:ext cx="5852445" cy="50445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342900" indent="-342900">
              <a:buFontTx/>
              <a:buChar char="-"/>
            </a:pPr>
            <a:r>
              <a:rPr lang="en-US" sz="1400" dirty="0"/>
              <a:t>How we measure success?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Blood pressure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How do we incentivize? Clinicians to implement guidelines?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Importance of tests and investigations to Identify risk factors and diagnose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Need radical measures for primary preventions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Prevention should be more investable, we cannot quantify the risk yet, governments need to invest in it as well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How to measure the BP at home? 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Implementation research needs to be improved 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Too much emphasis on the RCT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Longevity community are receiving more funding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Blue zones </a:t>
            </a:r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endParaRPr lang="en-US" b="1" dirty="0"/>
          </a:p>
          <a:p>
            <a:endParaRPr lang="en-US" dirty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69BF7CD-F059-7F07-35E7-99545E3E8D92}"/>
              </a:ext>
            </a:extLst>
          </p:cNvPr>
          <p:cNvCxnSpPr>
            <a:cxnSpLocks/>
          </p:cNvCxnSpPr>
          <p:nvPr/>
        </p:nvCxnSpPr>
        <p:spPr>
          <a:xfrm>
            <a:off x="5425693" y="5162807"/>
            <a:ext cx="811478" cy="6701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2B5E5E-F874-DE2C-2D5B-321E54F4AAB8}"/>
              </a:ext>
            </a:extLst>
          </p:cNvPr>
          <p:cNvSpPr txBox="1">
            <a:spLocks/>
          </p:cNvSpPr>
          <p:nvPr/>
        </p:nvSpPr>
        <p:spPr>
          <a:xfrm>
            <a:off x="3310948" y="4801057"/>
            <a:ext cx="5852445" cy="723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What was brainstormed</a:t>
            </a: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Tx/>
              <a:buChar char="-"/>
            </a:pPr>
            <a:endParaRPr lang="en-US" sz="1400" dirty="0"/>
          </a:p>
          <a:p>
            <a:endParaRPr lang="en-US" b="1" dirty="0"/>
          </a:p>
          <a:p>
            <a:endParaRPr lang="en-US" dirty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49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297</Words>
  <Application>Microsoft Office PowerPoint</Application>
  <PresentationFormat>Widescreen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 Gratton</dc:creator>
  <cp:lastModifiedBy>Lydia BENZERDJEB</cp:lastModifiedBy>
  <cp:revision>17</cp:revision>
  <dcterms:created xsi:type="dcterms:W3CDTF">2025-03-26T14:03:13Z</dcterms:created>
  <dcterms:modified xsi:type="dcterms:W3CDTF">2026-03-18T16:37:48Z</dcterms:modified>
</cp:coreProperties>
</file>