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0" r:id="rId3"/>
    <p:sldId id="263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40"/>
    <p:restoredTop sz="94694"/>
  </p:normalViewPr>
  <p:slideViewPr>
    <p:cSldViewPr snapToGrid="0" showGuides="1">
      <p:cViewPr>
        <p:scale>
          <a:sx n="66" d="100"/>
          <a:sy n="66" d="100"/>
        </p:scale>
        <p:origin x="904" y="-3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05A74-81CE-6AF0-E169-54F8DEF435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B79A5-C832-B622-D114-83DC1CE19E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10EEC-FD30-7A4D-8A2D-F29B18C9441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C11A6-7154-ECF0-7DD8-A5ED878C62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2E28E3-766F-78D7-04BD-DAF91C16EE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BE7EB-1D53-FA4D-8BF1-2B4CE78D5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1831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82412-8B51-8647-B56F-D0196D1705B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6C954-6969-9246-88B2-A49783818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2E6A62-7E27-90F2-A2AD-DAD1EE9E0389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6077185" y="1844483"/>
            <a:ext cx="344164" cy="344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55F0D0-BD1E-0C46-1CCF-5474C249F344}"/>
              </a:ext>
            </a:extLst>
          </p:cNvPr>
          <p:cNvSpPr/>
          <p:nvPr userDrawn="1"/>
        </p:nvSpPr>
        <p:spPr>
          <a:xfrm>
            <a:off x="3488229" y="1108435"/>
            <a:ext cx="779487" cy="779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403695-778B-5957-E2D3-A3573A9A7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5280" y="5672666"/>
            <a:ext cx="1772838" cy="793594"/>
          </a:xfrm>
          <a:prstGeom prst="rect">
            <a:avLst/>
          </a:prstGeom>
        </p:spPr>
      </p:pic>
      <p:pic>
        <p:nvPicPr>
          <p:cNvPr id="44" name="Picture 4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7002F26D-0B38-9B33-8A38-92D0A7210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7387" y="-969457"/>
            <a:ext cx="2077892" cy="2077892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69372" y="4451423"/>
            <a:ext cx="147990" cy="147990"/>
          </a:xfrm>
          <a:prstGeom prst="rect">
            <a:avLst/>
          </a:prstGeom>
        </p:spPr>
      </p:pic>
      <p:pic>
        <p:nvPicPr>
          <p:cNvPr id="50" name="Picture 49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25FDD5F0-6773-FF78-1D1D-88411C9C86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731" y="2398608"/>
            <a:ext cx="593256" cy="593256"/>
          </a:xfrm>
          <a:prstGeom prst="rect">
            <a:avLst/>
          </a:prstGeom>
        </p:spPr>
      </p:pic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FA80644C-B76D-EF89-754B-2E528950A1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FFC22842-A6EB-BDA5-A3E7-DC4D54BBD2D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717EEE5-8A01-AF7D-781C-15C95F93EC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0A284-28AE-0D64-00A0-AB02FD3DF23D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8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5923918" y="1996238"/>
            <a:ext cx="344164" cy="344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69884" y="-696872"/>
            <a:ext cx="1752690" cy="1752690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6393" y="4439653"/>
            <a:ext cx="147990" cy="147990"/>
          </a:xfrm>
          <a:prstGeom prst="rect">
            <a:avLst/>
          </a:prstGeom>
        </p:spPr>
      </p:pic>
      <p:pic>
        <p:nvPicPr>
          <p:cNvPr id="2" name="Picture 1" descr="A pink light in the dark&#10;&#10;AI-generated content may be incorrect.">
            <a:extLst>
              <a:ext uri="{FF2B5EF4-FFF2-40B4-BE49-F238E27FC236}">
                <a16:creationId xmlns:a16="http://schemas.microsoft.com/office/drawing/2014/main" id="{F2C4E082-1863-0596-F431-DFDFAFC5B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8711" y="2308557"/>
            <a:ext cx="789498" cy="789498"/>
          </a:xfrm>
          <a:prstGeom prst="rect">
            <a:avLst/>
          </a:prstGeom>
        </p:spPr>
      </p:pic>
      <p:pic>
        <p:nvPicPr>
          <p:cNvPr id="3" name="Content Placeholder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B681AEC-C90D-D440-7938-9166ABBE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5280" y="5676763"/>
            <a:ext cx="1765859" cy="789498"/>
          </a:xfrm>
          <a:prstGeom prst="rect">
            <a:avLst/>
          </a:prstGeom>
        </p:spPr>
      </p:pic>
      <p:pic>
        <p:nvPicPr>
          <p:cNvPr id="4" name="Picture 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50EF8612-E0FD-5F8D-F023-CCB59D500E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8" name="Picture 7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EA78B541-3DAF-1E5B-6460-BA8C5471AE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04739" y="210220"/>
            <a:ext cx="1858200" cy="1858200"/>
          </a:xfrm>
          <a:prstGeom prst="rect">
            <a:avLst/>
          </a:prstGeom>
        </p:spPr>
      </p:pic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26A98B98-9EBC-672A-77B0-CB48E5CF7A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8BCED26D-DE0D-A93A-9DEA-EB0A6339808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E3C9B735-3107-33A8-8487-B330382A92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DA3DE91D-4E7D-91A8-C061-E4B8F9EB3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BCFEE90-FFE7-3875-3019-0AA2344FF794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501893-9601-2874-22AD-2CFAD93266FE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0087" y="1227303"/>
            <a:ext cx="9111420" cy="358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Supporting title copy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AC0B4246-1956-4481-ED4D-E359458DB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28059"/>
            <a:ext cx="9429526" cy="3712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ea typeface="Calibri" panose="020F0502020204030204" pitchFamily="34" charset="0"/>
              </a:defRPr>
            </a:lvl2pPr>
            <a:lvl3pPr>
              <a:defRPr sz="1800">
                <a:ea typeface="Calibri" panose="020F0502020204030204" pitchFamily="34" charset="0"/>
              </a:defRPr>
            </a:lvl3pPr>
            <a:lvl4pPr>
              <a:defRPr sz="1600">
                <a:ea typeface="Calibri" panose="020F0502020204030204" pitchFamily="34" charset="0"/>
              </a:defRPr>
            </a:lvl4pPr>
            <a:lvl5pPr>
              <a:defRPr sz="1400">
                <a:ea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1BF62F7-4A04-0DCA-106F-042F111B5371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5B392-0315-2C06-1322-65B28DAE2ED7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9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39296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Only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8FB998E-D289-172B-26E1-CD6C9346DC26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65C905-D067-7B04-78B2-BABBB2D23348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74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D785207-E1C3-B28E-715C-D71BFC38A09A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CA656-3A3C-1A18-BB1E-033A65D5BF0F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9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5C350DB-7D39-5CB7-13FB-B07EB16F0548}"/>
              </a:ext>
            </a:extLst>
          </p:cNvPr>
          <p:cNvCxnSpPr>
            <a:cxnSpLocks/>
            <a:stCxn id="17" idx="2"/>
          </p:cNvCxnSpPr>
          <p:nvPr userDrawn="1"/>
        </p:nvCxnSpPr>
        <p:spPr>
          <a:xfrm flipH="1">
            <a:off x="0" y="6409709"/>
            <a:ext cx="10212819" cy="1290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  <a:stCxn id="15" idx="0"/>
          </p:cNvCxnSpPr>
          <p:nvPr userDrawn="1"/>
        </p:nvCxnSpPr>
        <p:spPr>
          <a:xfrm>
            <a:off x="544683" y="4746904"/>
            <a:ext cx="0" cy="253243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8414" y="4746904"/>
            <a:ext cx="9187226" cy="352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4746904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10212819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BCB590-1D28-DAD9-E06C-FEA0103FA7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41565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on to add picture</a:t>
            </a: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D02584-1B30-A530-F339-8FB1BE307D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53912B1-2A3B-DA53-CCC8-76C622827EF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08414" y="5248373"/>
            <a:ext cx="9187221" cy="9436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9398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089AA657-EE4C-534A-F9A7-1FA3084797B0}"/>
              </a:ext>
            </a:extLst>
          </p:cNvPr>
          <p:cNvSpPr/>
          <p:nvPr userDrawn="1"/>
        </p:nvSpPr>
        <p:spPr>
          <a:xfrm>
            <a:off x="8530892" y="-300535"/>
            <a:ext cx="722003" cy="7220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3252857-6862-CEB7-8C6C-07E53469ECDA}"/>
              </a:ext>
            </a:extLst>
          </p:cNvPr>
          <p:cNvSpPr/>
          <p:nvPr userDrawn="1"/>
        </p:nvSpPr>
        <p:spPr>
          <a:xfrm>
            <a:off x="10935225" y="-609714"/>
            <a:ext cx="2006528" cy="20065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41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2515637B-BA4A-3F42-E9F4-BB704B90E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1097" y="4748703"/>
            <a:ext cx="2459060" cy="2459060"/>
          </a:xfrm>
          <a:prstGeom prst="rect">
            <a:avLst/>
          </a:prstGeom>
        </p:spPr>
      </p:pic>
      <p:pic>
        <p:nvPicPr>
          <p:cNvPr id="44" name="Picture 4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BF30A3E-EB2B-7EB7-6EEE-89D3081A3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pic>
        <p:nvPicPr>
          <p:cNvPr id="45" name="Picture 44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EE61A3CE-689B-F400-432B-8E8AC586EF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5180" y="6111578"/>
            <a:ext cx="296628" cy="296628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B345901C-1715-6064-C58F-1684039A92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2641" y="1001542"/>
            <a:ext cx="341419" cy="341419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5AEAE4E-3F0A-BBA2-E54E-9E09AC704709}"/>
              </a:ext>
            </a:extLst>
          </p:cNvPr>
          <p:cNvSpPr/>
          <p:nvPr userDrawn="1"/>
        </p:nvSpPr>
        <p:spPr>
          <a:xfrm>
            <a:off x="7345378" y="696974"/>
            <a:ext cx="950556" cy="9505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49C4B7C-F467-6E79-473D-3FEB7FD025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51506" y="1924722"/>
            <a:ext cx="4101027" cy="89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9A4DE67A-F9C7-4A2D-318D-806795742A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551505" y="2823982"/>
            <a:ext cx="4101027" cy="2635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5A2BC7-B500-92F5-1363-EB1F8A8E29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98386" y="1"/>
            <a:ext cx="7980326" cy="6858000"/>
          </a:xfrm>
          <a:custGeom>
            <a:avLst/>
            <a:gdLst>
              <a:gd name="connsiteX0" fmla="*/ 0 w 7980326"/>
              <a:gd name="connsiteY0" fmla="*/ 0 h 6858000"/>
              <a:gd name="connsiteX1" fmla="*/ 6905458 w 7980326"/>
              <a:gd name="connsiteY1" fmla="*/ 0 h 6858000"/>
              <a:gd name="connsiteX2" fmla="*/ 6973134 w 7980326"/>
              <a:gd name="connsiteY2" fmla="*/ 95169 h 6858000"/>
              <a:gd name="connsiteX3" fmla="*/ 7980326 w 7980326"/>
              <a:gd name="connsiteY3" fmla="*/ 3392489 h 6858000"/>
              <a:gd name="connsiteX4" fmla="*/ 6973134 w 7980326"/>
              <a:gd name="connsiteY4" fmla="*/ 6689808 h 6858000"/>
              <a:gd name="connsiteX5" fmla="*/ 6853530 w 7980326"/>
              <a:gd name="connsiteY5" fmla="*/ 6858000 h 6858000"/>
              <a:gd name="connsiteX6" fmla="*/ 0 w 798032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80326" h="6858000">
                <a:moveTo>
                  <a:pt x="0" y="0"/>
                </a:moveTo>
                <a:lnTo>
                  <a:pt x="6905458" y="0"/>
                </a:lnTo>
                <a:lnTo>
                  <a:pt x="6973134" y="95169"/>
                </a:lnTo>
                <a:cubicBezTo>
                  <a:pt x="7609023" y="1036408"/>
                  <a:pt x="7980326" y="2171088"/>
                  <a:pt x="7980326" y="3392489"/>
                </a:cubicBezTo>
                <a:cubicBezTo>
                  <a:pt x="7980326" y="4613891"/>
                  <a:pt x="7609023" y="5748569"/>
                  <a:pt x="6973134" y="6689808"/>
                </a:cubicBezTo>
                <a:lnTo>
                  <a:pt x="68535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		Click 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6989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63" r:id="rId4"/>
    <p:sldLayoutId id="2147483664" r:id="rId5"/>
    <p:sldLayoutId id="2147483659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5A74A5-A19D-F70C-45FB-8F3B3D5E20F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78233" y="3221011"/>
            <a:ext cx="10482457" cy="3636989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</a:rPr>
              <a:t>BREAKOUT SESSION 1</a:t>
            </a:r>
            <a:endParaRPr lang="en-US" sz="3200" dirty="0">
              <a:solidFill>
                <a:srgbClr val="0070C0"/>
              </a:solidFill>
            </a:endParaRPr>
          </a:p>
          <a:p>
            <a:r>
              <a:rPr lang="en-US" sz="3200" b="1" dirty="0"/>
              <a:t>Prevention and treatment gap: Lack of implementation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it-IT" sz="2800" u="sng" dirty="0"/>
              <a:t>Lead: </a:t>
            </a:r>
            <a:r>
              <a:rPr lang="en-US" sz="2800" dirty="0"/>
              <a:t>Matthias Wilhelm </a:t>
            </a:r>
            <a:endParaRPr lang="fr-FR" sz="2800" dirty="0"/>
          </a:p>
          <a:p>
            <a:r>
              <a:rPr lang="en-US" sz="2800" u="sng" dirty="0"/>
              <a:t>Rapporteur</a:t>
            </a:r>
            <a:r>
              <a:rPr lang="en-US" sz="2800" dirty="0"/>
              <a:t>:  Michael Madigan (ESC Patient Forum)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660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71D7C-4E12-3EB2-32D2-2AA95E12B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D19462-8983-8941-21A2-EEDD6684026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0930" y="450937"/>
            <a:ext cx="9429526" cy="571864"/>
          </a:xfrm>
        </p:spPr>
        <p:txBody>
          <a:bodyPr/>
          <a:lstStyle/>
          <a:p>
            <a:r>
              <a:rPr lang="en-US" dirty="0"/>
              <a:t>Group 1: Prevention and treatment gap: Lack of implementation (in proper)</a:t>
            </a:r>
            <a:endParaRPr lang="fr-FR" dirty="0"/>
          </a:p>
          <a:p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2A68B-F562-5B38-846B-C2B16BFF2A7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6536" y="2139996"/>
            <a:ext cx="10135632" cy="4809444"/>
          </a:xfrm>
        </p:spPr>
        <p:txBody>
          <a:bodyPr/>
          <a:lstStyle/>
          <a:p>
            <a:pPr algn="just"/>
            <a:r>
              <a:rPr lang="fr-FR" sz="1800" b="1" dirty="0">
                <a:solidFill>
                  <a:srgbClr val="00B0F0"/>
                </a:solidFill>
              </a:rPr>
              <a:t>1- Gaps: 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Support on prevention due to lack of time 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Health literacy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Effective education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Structural challenges 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Implementations of environment 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Lack of value (priority from a funding perspective)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How de we reward the patient to change their behaviors? 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evidence and concrete benefits of behavioral change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how can we show value of interactions to the healthcare system </a:t>
            </a:r>
          </a:p>
          <a:p>
            <a:pPr marL="342900" indent="-342900" algn="just">
              <a:buFontTx/>
              <a:buChar char="-"/>
            </a:pPr>
            <a:r>
              <a:rPr lang="en-US" sz="1800" u="sng" dirty="0"/>
              <a:t>The perception of the problem itself is a gap </a:t>
            </a:r>
          </a:p>
          <a:p>
            <a:endParaRPr lang="fr-FR" sz="2800" b="1" dirty="0">
              <a:solidFill>
                <a:srgbClr val="00B0F0"/>
              </a:solidFill>
            </a:endParaRPr>
          </a:p>
          <a:p>
            <a:pPr marL="342900" indent="-34290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2168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8618E-EF99-4A70-8E50-4031D859D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7B0141-50AA-761E-723C-F532DD8ED71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0930" y="450937"/>
            <a:ext cx="9429526" cy="571864"/>
          </a:xfrm>
        </p:spPr>
        <p:txBody>
          <a:bodyPr/>
          <a:lstStyle/>
          <a:p>
            <a:r>
              <a:rPr lang="en-US" dirty="0"/>
              <a:t>Group 1: Prevention and treatment gap: Lack of implementation (in proper)</a:t>
            </a:r>
            <a:endParaRPr lang="fr-FR" dirty="0"/>
          </a:p>
          <a:p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8AB2EC-70E6-8DBB-5B60-397BA23215C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6536" y="2139996"/>
            <a:ext cx="10135632" cy="4809444"/>
          </a:xfrm>
        </p:spPr>
        <p:txBody>
          <a:bodyPr/>
          <a:lstStyle/>
          <a:p>
            <a:pPr algn="just"/>
            <a:r>
              <a:rPr lang="fr-FR" sz="1800" b="1" dirty="0">
                <a:solidFill>
                  <a:srgbClr val="00B0F0"/>
                </a:solidFill>
              </a:rPr>
              <a:t>2- Interventions: 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Personalized education; delivery by nurses (well positioned to deliver the course)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Peer support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Disease management programs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We need to change how and where we deliver the message, </a:t>
            </a:r>
            <a:r>
              <a:rPr lang="en-US" sz="1800" b="1" dirty="0"/>
              <a:t>The barber shop example</a:t>
            </a:r>
            <a:r>
              <a:rPr lang="en-US" sz="1800" dirty="0"/>
              <a:t>; importance of influencers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Reimbursement strategies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Patient involvement </a:t>
            </a:r>
          </a:p>
          <a:p>
            <a:pPr marL="342900" indent="-342900" algn="just">
              <a:buFontTx/>
              <a:buChar char="-"/>
            </a:pPr>
            <a:r>
              <a:rPr lang="en-US" sz="1800" dirty="0"/>
              <a:t>Behavioral changes: gamifications or incentive rewards</a:t>
            </a:r>
          </a:p>
          <a:p>
            <a:pPr marL="342900" indent="-342900" algn="just">
              <a:buFontTx/>
              <a:buChar char="-"/>
            </a:pPr>
            <a:endParaRPr lang="en-US" sz="1800" dirty="0"/>
          </a:p>
          <a:p>
            <a:pPr marL="342900" indent="-342900" algn="just">
              <a:buFontTx/>
              <a:buChar char="-"/>
            </a:pPr>
            <a:endParaRPr lang="en-US" sz="1800" dirty="0"/>
          </a:p>
          <a:p>
            <a:pPr marL="342900" indent="-342900" algn="just">
              <a:buFontTx/>
              <a:buChar char="-"/>
            </a:pPr>
            <a:endParaRPr lang="en-US" sz="1800" dirty="0"/>
          </a:p>
          <a:p>
            <a:pPr marL="342900" indent="-342900" algn="just">
              <a:buFontTx/>
              <a:buChar char="-"/>
            </a:pPr>
            <a:endParaRPr lang="en-US" sz="1800" dirty="0"/>
          </a:p>
          <a:p>
            <a:endParaRPr lang="fr-FR" sz="2800" b="1" dirty="0">
              <a:solidFill>
                <a:srgbClr val="00B0F0"/>
              </a:solidFill>
            </a:endParaRPr>
          </a:p>
          <a:p>
            <a:pPr marL="342900" indent="-34290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816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097FD-15C4-628A-6F59-F7338A0F7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C45E81-7934-8B93-1281-921ED46386F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0930" y="450937"/>
            <a:ext cx="9429526" cy="571864"/>
          </a:xfrm>
        </p:spPr>
        <p:txBody>
          <a:bodyPr/>
          <a:lstStyle/>
          <a:p>
            <a:r>
              <a:rPr lang="en-US" dirty="0"/>
              <a:t>Group 1: Prevention and treatment gap: Lack of implementation (in proper)</a:t>
            </a:r>
            <a:endParaRPr lang="fr-FR" dirty="0"/>
          </a:p>
          <a:p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A1391-6217-BC17-3C97-BAC1ECEDBDC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6536" y="2139996"/>
            <a:ext cx="10135632" cy="4809444"/>
          </a:xfrm>
        </p:spPr>
        <p:txBody>
          <a:bodyPr/>
          <a:lstStyle/>
          <a:p>
            <a:pPr algn="just"/>
            <a:r>
              <a:rPr lang="fr-FR" sz="1800" b="1" dirty="0">
                <a:solidFill>
                  <a:srgbClr val="00B0F0"/>
                </a:solidFill>
              </a:rPr>
              <a:t>3- </a:t>
            </a:r>
            <a:r>
              <a:rPr lang="fr-FR" sz="1800" b="1" dirty="0" err="1">
                <a:solidFill>
                  <a:srgbClr val="00B0F0"/>
                </a:solidFill>
              </a:rPr>
              <a:t>Success</a:t>
            </a:r>
            <a:r>
              <a:rPr lang="fr-FR" sz="1800" b="1" dirty="0">
                <a:solidFill>
                  <a:srgbClr val="00B0F0"/>
                </a:solidFill>
              </a:rPr>
              <a:t> </a:t>
            </a:r>
            <a:r>
              <a:rPr lang="fr-FR" sz="1800" b="1" dirty="0" err="1">
                <a:solidFill>
                  <a:srgbClr val="00B0F0"/>
                </a:solidFill>
              </a:rPr>
              <a:t>measurements</a:t>
            </a:r>
            <a:r>
              <a:rPr lang="fr-FR" sz="1800" b="1" dirty="0">
                <a:solidFill>
                  <a:srgbClr val="00B0F0"/>
                </a:solidFill>
              </a:rPr>
              <a:t>: </a:t>
            </a:r>
          </a:p>
          <a:p>
            <a:pPr marL="285750" indent="-285750" algn="just">
              <a:buFontTx/>
              <a:buChar char="-"/>
            </a:pPr>
            <a:r>
              <a:rPr lang="fr-FR" sz="1800" dirty="0"/>
              <a:t>Monitoring </a:t>
            </a:r>
            <a:r>
              <a:rPr lang="fr-FR" sz="1800" dirty="0" err="1"/>
              <a:t>risk</a:t>
            </a:r>
            <a:r>
              <a:rPr lang="fr-FR" sz="1800" dirty="0"/>
              <a:t> </a:t>
            </a:r>
            <a:r>
              <a:rPr lang="fr-FR" sz="1800" dirty="0" err="1"/>
              <a:t>factors</a:t>
            </a:r>
            <a:r>
              <a:rPr lang="fr-FR" sz="1800" dirty="0"/>
              <a:t>; </a:t>
            </a:r>
            <a:r>
              <a:rPr lang="fr-FR" sz="1800" dirty="0" err="1"/>
              <a:t>digitally</a:t>
            </a:r>
            <a:r>
              <a:rPr lang="fr-FR" sz="1800" dirty="0"/>
              <a:t> </a:t>
            </a:r>
            <a:r>
              <a:rPr lang="fr-FR" sz="1800" dirty="0" err="1"/>
              <a:t>supported</a:t>
            </a:r>
            <a:r>
              <a:rPr lang="fr-FR" sz="1800" dirty="0"/>
              <a:t> ( AI </a:t>
            </a:r>
            <a:r>
              <a:rPr lang="fr-FR" sz="1800" dirty="0" err="1"/>
              <a:t>tools</a:t>
            </a:r>
            <a:r>
              <a:rPr lang="fr-FR" sz="1800" dirty="0"/>
              <a:t>)</a:t>
            </a:r>
          </a:p>
          <a:p>
            <a:pPr marL="285750" indent="-285750" algn="just">
              <a:buFontTx/>
              <a:buChar char="-"/>
            </a:pPr>
            <a:r>
              <a:rPr lang="fr-FR" sz="1800" dirty="0" err="1"/>
              <a:t>Measurements</a:t>
            </a:r>
            <a:r>
              <a:rPr lang="fr-FR" sz="1800" dirty="0"/>
              <a:t> to </a:t>
            </a:r>
            <a:r>
              <a:rPr lang="fr-FR" sz="1800" dirty="0" err="1"/>
              <a:t>inform</a:t>
            </a:r>
            <a:r>
              <a:rPr lang="fr-FR" sz="1800" dirty="0"/>
              <a:t> </a:t>
            </a:r>
            <a:r>
              <a:rPr lang="fr-FR" sz="1800" dirty="0" err="1"/>
              <a:t>disease</a:t>
            </a:r>
            <a:r>
              <a:rPr lang="fr-FR" sz="1800" dirty="0"/>
              <a:t> management programs</a:t>
            </a:r>
          </a:p>
          <a:p>
            <a:pPr marL="285750" indent="-285750" algn="just">
              <a:buFontTx/>
              <a:buChar char="-"/>
            </a:pPr>
            <a:endParaRPr lang="fr-FR" sz="1800" dirty="0"/>
          </a:p>
          <a:p>
            <a:pPr marL="285750" indent="-285750" algn="just">
              <a:buFontTx/>
              <a:buChar char="-"/>
            </a:pPr>
            <a:endParaRPr lang="fr-FR" sz="1800" dirty="0"/>
          </a:p>
          <a:p>
            <a:endParaRPr lang="fr-FR" sz="2800" b="1" dirty="0">
              <a:solidFill>
                <a:srgbClr val="00B0F0"/>
              </a:solidFill>
            </a:endParaRPr>
          </a:p>
          <a:p>
            <a:pPr marL="342900" indent="-342900">
              <a:buFontTx/>
              <a:buChar char="-"/>
            </a:pPr>
            <a:endParaRPr lang="fr-FR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5E9D0DB-0BF0-B07C-0626-B7A6BCF649A5}"/>
              </a:ext>
            </a:extLst>
          </p:cNvPr>
          <p:cNvSpPr txBox="1">
            <a:spLocks/>
          </p:cNvSpPr>
          <p:nvPr/>
        </p:nvSpPr>
        <p:spPr>
          <a:xfrm>
            <a:off x="6481011" y="2011679"/>
            <a:ext cx="5852445" cy="50445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/>
          </a:p>
          <a:p>
            <a:pPr marL="342900" indent="-342900">
              <a:buFontTx/>
              <a:buChar char="-"/>
            </a:pPr>
            <a:r>
              <a:rPr lang="en-US" sz="1400" dirty="0"/>
              <a:t>How we measure success?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Blood pressure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How do we incentivize? Clinicians to implement guidelines?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Importance of tests and investigations to Identify risk factors and diagnose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Need radical measures for primary preventions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Prevention should be more investable, we cannot quantify the risk yet, governments need to invest in it as well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How to measure the BP at home? 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Implementation research needs to be improved 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Too much emphasis on the RCT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Longevity community are receiving more funding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Blue zones </a:t>
            </a:r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endParaRPr lang="en-US" b="1" dirty="0"/>
          </a:p>
          <a:p>
            <a:endParaRPr lang="en-US" dirty="0"/>
          </a:p>
          <a:p>
            <a:pPr marL="342900" indent="-342900">
              <a:buFontTx/>
              <a:buChar char="-"/>
            </a:pPr>
            <a:endParaRPr lang="fr-FR" dirty="0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469BF7CD-F059-7F07-35E7-99545E3E8D92}"/>
              </a:ext>
            </a:extLst>
          </p:cNvPr>
          <p:cNvCxnSpPr>
            <a:cxnSpLocks/>
          </p:cNvCxnSpPr>
          <p:nvPr/>
        </p:nvCxnSpPr>
        <p:spPr>
          <a:xfrm>
            <a:off x="5425693" y="5162807"/>
            <a:ext cx="811478" cy="67010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32B5E5E-F874-DE2C-2D5B-321E54F4AAB8}"/>
              </a:ext>
            </a:extLst>
          </p:cNvPr>
          <p:cNvSpPr txBox="1">
            <a:spLocks/>
          </p:cNvSpPr>
          <p:nvPr/>
        </p:nvSpPr>
        <p:spPr>
          <a:xfrm>
            <a:off x="3310948" y="4801057"/>
            <a:ext cx="5852445" cy="7235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What was brainstormed</a:t>
            </a: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pPr marL="342900" indent="-342900">
              <a:buFontTx/>
              <a:buChar char="-"/>
            </a:pPr>
            <a:endParaRPr lang="en-US" sz="1400" dirty="0"/>
          </a:p>
          <a:p>
            <a:endParaRPr lang="en-US" b="1" dirty="0"/>
          </a:p>
          <a:p>
            <a:endParaRPr lang="en-US" dirty="0"/>
          </a:p>
          <a:p>
            <a:pPr marL="342900" indent="-34290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7493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E1022"/>
      </a:accent1>
      <a:accent2>
        <a:srgbClr val="878787"/>
      </a:accent2>
      <a:accent3>
        <a:srgbClr val="D0D0D0"/>
      </a:accent3>
      <a:accent4>
        <a:srgbClr val="ECEEF2"/>
      </a:accent4>
      <a:accent5>
        <a:srgbClr val="FEFFFF"/>
      </a:accent5>
      <a:accent6>
        <a:srgbClr val="FEFFFF"/>
      </a:accent6>
      <a:hlink>
        <a:srgbClr val="0070C0"/>
      </a:hlink>
      <a:folHlink>
        <a:srgbClr val="0070C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297</Words>
  <Application>Microsoft Office PowerPoint</Application>
  <PresentationFormat>Widescreen</PresentationFormat>
  <Paragraphs>63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Yasmin Gratton</dc:creator>
  <cp:lastModifiedBy>Lydia BENZERDJEB</cp:lastModifiedBy>
  <cp:revision>17</cp:revision>
  <dcterms:created xsi:type="dcterms:W3CDTF">2025-03-26T14:03:13Z</dcterms:created>
  <dcterms:modified xsi:type="dcterms:W3CDTF">2026-03-18T16:37:48Z</dcterms:modified>
</cp:coreProperties>
</file>