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1180" r:id="rId2"/>
    <p:sldId id="330" r:id="rId3"/>
    <p:sldId id="342" r:id="rId4"/>
    <p:sldId id="343" r:id="rId5"/>
    <p:sldId id="344" r:id="rId6"/>
    <p:sldId id="1181" r:id="rId7"/>
    <p:sldId id="1176" r:id="rId8"/>
    <p:sldId id="361" r:id="rId9"/>
    <p:sldId id="1182" r:id="rId10"/>
    <p:sldId id="1178" r:id="rId11"/>
    <p:sldId id="362" r:id="rId12"/>
    <p:sldId id="360" r:id="rId13"/>
    <p:sldId id="1183" r:id="rId14"/>
    <p:sldId id="1179" r:id="rId15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4"/>
    <p:restoredTop sz="94646"/>
  </p:normalViewPr>
  <p:slideViewPr>
    <p:cSldViewPr snapToGrid="0">
      <p:cViewPr>
        <p:scale>
          <a:sx n="111" d="100"/>
          <a:sy n="111" d="100"/>
        </p:scale>
        <p:origin x="60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C1CF8-726F-C541-A1D2-176010CA51C0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3331A-5C80-0143-ACE6-649F3403A3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804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Slid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ckground">
            <a:extLst>
              <a:ext uri="{FF2B5EF4-FFF2-40B4-BE49-F238E27FC236}">
                <a16:creationId xmlns:a16="http://schemas.microsoft.com/office/drawing/2014/main" id="{AB9E5210-7537-8745-AF3F-3498DC719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6512" y="201040"/>
            <a:ext cx="12234250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pic>
        <p:nvPicPr>
          <p:cNvPr id="7" name="UoC_BrandTexture_Expressive_RGB-02.png">
            <a:extLst>
              <a:ext uri="{FF2B5EF4-FFF2-40B4-BE49-F238E27FC236}">
                <a16:creationId xmlns:a16="http://schemas.microsoft.com/office/drawing/2014/main" id="{A2F8282D-2393-4047-A61A-917F90BA7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321" t="49968" r="57037" b="6182"/>
          <a:stretch/>
        </p:blipFill>
        <p:spPr>
          <a:xfrm>
            <a:off x="4332494" y="-4923"/>
            <a:ext cx="7901756" cy="686784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AAADA-AA24-4946-BBFE-9833FBDD3F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685" y="2118167"/>
            <a:ext cx="3782811" cy="30237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600" b="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Cover title slide</a:t>
            </a:r>
          </a:p>
        </p:txBody>
      </p:sp>
      <p:pic>
        <p:nvPicPr>
          <p:cNvPr id="9" name="Picture 8" descr="A close-up of a logo&#10;&#10;Description automatically generated">
            <a:extLst>
              <a:ext uri="{FF2B5EF4-FFF2-40B4-BE49-F238E27FC236}">
                <a16:creationId xmlns:a16="http://schemas.microsoft.com/office/drawing/2014/main" id="{608BE4D3-BDFF-80DE-C228-2CC655AAE0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2" y="314910"/>
            <a:ext cx="2074725" cy="84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1612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s on Ca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7E2533D0-B51D-0741-961B-9226EF2017A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oC_BrandTexture_SingleColour_RGB_UoC_SingleColour_LCB_CMYK.png">
            <a:extLst>
              <a:ext uri="{FF2B5EF4-FFF2-40B4-BE49-F238E27FC236}">
                <a16:creationId xmlns:a16="http://schemas.microsoft.com/office/drawing/2014/main" id="{44999B7E-16E8-0742-A2A3-D0B7F702F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9850"/>
          </a:blip>
          <a:srcRect l="12918" t="25286" r="29386" b="24908"/>
          <a:stretch/>
        </p:blipFill>
        <p:spPr>
          <a:xfrm>
            <a:off x="1184" y="937780"/>
            <a:ext cx="12190816" cy="592022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E2484D7-F300-634A-B0A7-F109B6FBA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646" y="1253626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Three images on Cambridge blue slide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EEF8897-9544-214A-B7FB-4E1EE04BBE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4646" y="2178049"/>
            <a:ext cx="3187783" cy="31877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8F31EDFC-76A1-374D-B5EA-FF3F84EA1B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98686" y="2178047"/>
            <a:ext cx="3187783" cy="31877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B25DECDE-8443-0A48-A7CF-9FAD953A63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42726" y="2178047"/>
            <a:ext cx="3187783" cy="31877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black text on a black background&#10;&#10;Description automatically generated">
            <a:extLst>
              <a:ext uri="{FF2B5EF4-FFF2-40B4-BE49-F238E27FC236}">
                <a16:creationId xmlns:a16="http://schemas.microsoft.com/office/drawing/2014/main" id="{DEEAA9BB-27D1-DFDB-D584-C3D515A412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50" y="281866"/>
            <a:ext cx="3456648" cy="45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03096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8">
            <a:extLst>
              <a:ext uri="{FF2B5EF4-FFF2-40B4-BE49-F238E27FC236}">
                <a16:creationId xmlns:a16="http://schemas.microsoft.com/office/drawing/2014/main" id="{18C8D0E6-7CA0-944A-80AE-991748573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7E2533D0-B51D-0741-961B-9226EF2017A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2484D7-F300-634A-B0A7-F109B6FBA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585" y="1262285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Three images with text slide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EEF8897-9544-214A-B7FB-4E1EE04BB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4585" y="2178049"/>
            <a:ext cx="3187783" cy="31877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8F31EDFC-76A1-374D-B5EA-FF3F84EA1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58046" y="2178047"/>
            <a:ext cx="3187783" cy="31877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B25DECDE-8443-0A48-A7CF-9FAD953A6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51120" y="2178047"/>
            <a:ext cx="3187783" cy="31877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67F390-2DFF-744F-B88F-0E97162C0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138" y="5595938"/>
            <a:ext cx="3187700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14D0458-1265-7643-95E0-C392EAAE36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58129" y="5595370"/>
            <a:ext cx="3187700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43D48A8-589B-3842-B4CF-7AE99F8DA0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1203" y="5595370"/>
            <a:ext cx="3187700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4514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Sq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8">
            <a:extLst>
              <a:ext uri="{FF2B5EF4-FFF2-40B4-BE49-F238E27FC236}">
                <a16:creationId xmlns:a16="http://schemas.microsoft.com/office/drawing/2014/main" id="{51FE957B-DC2F-C645-B3B8-38BE13F4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7E2533D0-B51D-0741-961B-9226EF2017A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2484D7-F300-634A-B0A7-F109B6FBA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585" y="1262285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Four images with text slide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EEF8897-9544-214A-B7FB-4E1EE04BB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4585" y="2178049"/>
            <a:ext cx="2513223" cy="25132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8F31EDFC-76A1-374D-B5EA-FF3F84EA1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80292" y="2172388"/>
            <a:ext cx="2513223" cy="25132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B25DECDE-8443-0A48-A7CF-9FAD953A6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2172388"/>
            <a:ext cx="2513223" cy="25132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67F390-2DFF-744F-B88F-0E97162C0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585" y="4988521"/>
            <a:ext cx="2512670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853A464F-E67A-0844-9E99-00A2592B8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1708" y="2172388"/>
            <a:ext cx="2513223" cy="25132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01B8C1E-737F-A740-B096-E01D3482F3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80292" y="4988521"/>
            <a:ext cx="2512670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E2E678A4-D6E3-A847-8B5D-7850F16E01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4977199"/>
            <a:ext cx="2512670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29EFBF3-4EFE-CC47-A427-3108309CFBA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11708" y="4977199"/>
            <a:ext cx="2512670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9664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8">
            <a:extLst>
              <a:ext uri="{FF2B5EF4-FFF2-40B4-BE49-F238E27FC236}">
                <a16:creationId xmlns:a16="http://schemas.microsoft.com/office/drawing/2014/main" id="{0468ACB1-684A-B440-8C87-363567574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7E2533D0-B51D-0741-961B-9226EF2017A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2484D7-F300-634A-B0A7-F109B6FBA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585" y="1262285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Five images with two column text slide 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EEF8897-9544-214A-B7FB-4E1EE04BB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4586" y="2232024"/>
            <a:ext cx="2236307" cy="223630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8F31EDFC-76A1-374D-B5EA-FF3F84EA1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00893" y="2234206"/>
            <a:ext cx="2236307" cy="223630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B25DECDE-8443-0A48-A7CF-9FAD953A6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37200" y="2234206"/>
            <a:ext cx="2236307" cy="223630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853A464F-E67A-0844-9E99-00A2592B8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73507" y="2234205"/>
            <a:ext cx="2236307" cy="223630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1B9720C8-8364-094D-952C-D5BB3DC3C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09814" y="2234207"/>
            <a:ext cx="2236307" cy="223630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59D91-E918-8C46-81FB-F22C851432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5138" y="4813300"/>
            <a:ext cx="5460533" cy="1112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A8D4919-0684-4047-B6CC-81AECF3B74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85588" y="4813300"/>
            <a:ext cx="5460533" cy="1112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94841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8">
            <a:extLst>
              <a:ext uri="{FF2B5EF4-FFF2-40B4-BE49-F238E27FC236}">
                <a16:creationId xmlns:a16="http://schemas.microsoft.com/office/drawing/2014/main" id="{0A176429-81A5-6B4D-8C6A-2CE230732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7E2533D0-B51D-0741-961B-9226EF2017A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2484D7-F300-634A-B0A7-F109B6FBA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767" y="1230923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Two images with text slide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EEF8897-9544-214A-B7FB-4E1EE04BB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4767" y="2178049"/>
            <a:ext cx="5194633" cy="30744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EC98B0A4-A0E3-1F44-84CC-189A56C2C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68496" y="2178049"/>
            <a:ext cx="5194633" cy="30744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C0AC0-0366-0144-8813-E59F049368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4767" y="5580301"/>
            <a:ext cx="5194300" cy="319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859CCFA-B432-924C-A742-52748A288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68829" y="5580300"/>
            <a:ext cx="5194300" cy="319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981937553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8">
            <a:extLst>
              <a:ext uri="{FF2B5EF4-FFF2-40B4-BE49-F238E27FC236}">
                <a16:creationId xmlns:a16="http://schemas.microsoft.com/office/drawing/2014/main" id="{15C5DC0F-2F5E-8AA2-EDFF-C0FD557AD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7E2533D0-B51D-0741-961B-9226EF2017A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2484D7-F300-634A-B0A7-F109B6FBA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585" y="1262285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Logo slide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EEF8897-9544-214A-B7FB-4E1EE04BB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4586" y="2178050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B25DECDE-8443-0A48-A7CF-9FAD953A6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00932" y="2180561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853A464F-E67A-0844-9E99-00A2592B8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69105" y="2180561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A1FBCC91-167F-174E-A8A6-1AEFAC8E3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37278" y="2180561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18B2014B-7BC8-0B40-865F-DE303BA65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05451" y="2180561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A42AE922-E20A-744C-84E2-518ECDE24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4585" y="3947216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CCEA9B6A-827F-2441-98C9-641038AE2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332758" y="3941555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B5D2A66B-93CD-0049-A7AF-6B6124A74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00931" y="3949727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B1149AC7-DA38-594B-9391-77A3DC88A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69104" y="3949727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3CE59067-057C-AB46-BE60-2EA853E32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937277" y="3949727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AA4C0EA4-6DE1-6142-835A-1288D6233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05450" y="3949727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83711FC0-E14E-D440-B2BE-78D39D340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332758" y="2178050"/>
            <a:ext cx="1424987" cy="1424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157412318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ith UoC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FCD60810-8061-7E2E-9C5A-84F7D81FC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8770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Icons on Circl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565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Five icons on Cambridge blue circles slide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25930-FE87-8940-A521-80DA1CD118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8055" y="4349840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D631F0D-8D57-FC49-A915-F7EBEACC62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55284" y="4336069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5418BF70-E45B-A345-B77B-63EF4C2781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04004" y="4336069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AD74AF9-7F7B-8646-8ED6-E70E7B65C1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85732" y="4336069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CB57C4D-4D34-6849-A54F-C386D598FA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01111" y="4359781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5C895C2-681E-E843-A259-0511E554B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3055" y="2443163"/>
            <a:ext cx="1350962" cy="1443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C47E7ECE-48AB-6E48-8A9C-C8A99CB3A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069585" y="2443163"/>
            <a:ext cx="1350962" cy="14430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CE9972EC-C9D6-8A48-835B-0E6B7875B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13741" y="2443163"/>
            <a:ext cx="1350962" cy="14430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EDE8649F-2920-9445-9CB4-612AECFD0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761154" y="2455195"/>
            <a:ext cx="1350962" cy="14430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677096CB-BEE8-E342-9743-F60CC1B37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113075" y="2455195"/>
            <a:ext cx="1350962" cy="14430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359EAA0C-2A65-529A-9816-B98A655B5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3465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grey circles for ic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8">
            <a:extLst>
              <a:ext uri="{FF2B5EF4-FFF2-40B4-BE49-F238E27FC236}">
                <a16:creationId xmlns:a16="http://schemas.microsoft.com/office/drawing/2014/main" id="{209E3B24-08AA-D544-9763-7B9604F89650}"/>
              </a:ext>
            </a:extLst>
          </p:cNvPr>
          <p:cNvSpPr/>
          <p:nvPr userDrawn="1"/>
        </p:nvSpPr>
        <p:spPr>
          <a:xfrm>
            <a:off x="0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5073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Five icons on Cambridge blue strip/circles slide</a:t>
            </a:r>
            <a:endParaRPr lang="en-US" dirty="0"/>
          </a:p>
        </p:txBody>
      </p:sp>
      <p:pic>
        <p:nvPicPr>
          <p:cNvPr id="10" name="UoC_BrandTexture_SingleColour_RGB_UoC_SingleColour_LCB_CMYK.png">
            <a:extLst>
              <a:ext uri="{FF2B5EF4-FFF2-40B4-BE49-F238E27FC236}">
                <a16:creationId xmlns:a16="http://schemas.microsoft.com/office/drawing/2014/main" id="{5678C70A-86AB-A742-BF8C-6CA1574D9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9894"/>
          </a:blip>
          <a:srcRect l="928" t="37802" r="15100" b="25943"/>
          <a:stretch>
            <a:fillRect/>
          </a:stretch>
        </p:blipFill>
        <p:spPr>
          <a:xfrm>
            <a:off x="595" y="1948457"/>
            <a:ext cx="12190816" cy="296091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Circle">
            <a:extLst>
              <a:ext uri="{FF2B5EF4-FFF2-40B4-BE49-F238E27FC236}">
                <a16:creationId xmlns:a16="http://schemas.microsoft.com/office/drawing/2014/main" id="{34B2F1D2-F567-DB40-BADC-6C414C45CD78}"/>
              </a:ext>
            </a:extLst>
          </p:cNvPr>
          <p:cNvSpPr/>
          <p:nvPr userDrawn="1"/>
        </p:nvSpPr>
        <p:spPr>
          <a:xfrm>
            <a:off x="530124" y="2388732"/>
            <a:ext cx="1403742" cy="1403742"/>
          </a:xfrm>
          <a:prstGeom prst="ellipse">
            <a:avLst/>
          </a:prstGeom>
          <a:solidFill>
            <a:srgbClr val="FFFFFF">
              <a:alpha val="80056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endParaRPr/>
          </a:p>
        </p:txBody>
      </p:sp>
      <p:sp>
        <p:nvSpPr>
          <p:cNvPr id="17" name="Circle">
            <a:extLst>
              <a:ext uri="{FF2B5EF4-FFF2-40B4-BE49-F238E27FC236}">
                <a16:creationId xmlns:a16="http://schemas.microsoft.com/office/drawing/2014/main" id="{07AB089A-1FA1-BF49-AB8C-7995B04A4028}"/>
              </a:ext>
            </a:extLst>
          </p:cNvPr>
          <p:cNvSpPr/>
          <p:nvPr userDrawn="1"/>
        </p:nvSpPr>
        <p:spPr>
          <a:xfrm>
            <a:off x="2766887" y="2388732"/>
            <a:ext cx="1403742" cy="1403742"/>
          </a:xfrm>
          <a:prstGeom prst="ellipse">
            <a:avLst/>
          </a:prstGeom>
          <a:solidFill>
            <a:srgbClr val="FFFFFF">
              <a:alpha val="80056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endParaRPr/>
          </a:p>
        </p:txBody>
      </p:sp>
      <p:sp>
        <p:nvSpPr>
          <p:cNvPr id="18" name="Circle">
            <a:extLst>
              <a:ext uri="{FF2B5EF4-FFF2-40B4-BE49-F238E27FC236}">
                <a16:creationId xmlns:a16="http://schemas.microsoft.com/office/drawing/2014/main" id="{7B9E3FE2-FEE8-1C4E-9F00-6F99765CC464}"/>
              </a:ext>
            </a:extLst>
          </p:cNvPr>
          <p:cNvSpPr/>
          <p:nvPr userDrawn="1"/>
        </p:nvSpPr>
        <p:spPr>
          <a:xfrm>
            <a:off x="5052546" y="2393690"/>
            <a:ext cx="1393826" cy="1393826"/>
          </a:xfrm>
          <a:prstGeom prst="ellipse">
            <a:avLst/>
          </a:prstGeom>
          <a:solidFill>
            <a:srgbClr val="FFFFFF">
              <a:alpha val="80056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endParaRPr/>
          </a:p>
        </p:txBody>
      </p:sp>
      <p:sp>
        <p:nvSpPr>
          <p:cNvPr id="19" name="Circle">
            <a:extLst>
              <a:ext uri="{FF2B5EF4-FFF2-40B4-BE49-F238E27FC236}">
                <a16:creationId xmlns:a16="http://schemas.microsoft.com/office/drawing/2014/main" id="{4A04ABC2-80E7-F143-9AC8-83AFA692422D}"/>
              </a:ext>
            </a:extLst>
          </p:cNvPr>
          <p:cNvSpPr/>
          <p:nvPr userDrawn="1"/>
        </p:nvSpPr>
        <p:spPr>
          <a:xfrm>
            <a:off x="7304344" y="2415789"/>
            <a:ext cx="1393826" cy="1393826"/>
          </a:xfrm>
          <a:prstGeom prst="ellipse">
            <a:avLst/>
          </a:prstGeom>
          <a:solidFill>
            <a:srgbClr val="FFFFFF">
              <a:alpha val="80056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endParaRPr/>
          </a:p>
        </p:txBody>
      </p:sp>
      <p:sp>
        <p:nvSpPr>
          <p:cNvPr id="20" name="Circle">
            <a:extLst>
              <a:ext uri="{FF2B5EF4-FFF2-40B4-BE49-F238E27FC236}">
                <a16:creationId xmlns:a16="http://schemas.microsoft.com/office/drawing/2014/main" id="{F7658BE0-AD56-2E49-992A-C0F85B7B96B8}"/>
              </a:ext>
            </a:extLst>
          </p:cNvPr>
          <p:cNvSpPr/>
          <p:nvPr userDrawn="1"/>
        </p:nvSpPr>
        <p:spPr>
          <a:xfrm>
            <a:off x="9547836" y="2398648"/>
            <a:ext cx="1393826" cy="1393826"/>
          </a:xfrm>
          <a:prstGeom prst="ellipse">
            <a:avLst/>
          </a:prstGeom>
          <a:solidFill>
            <a:srgbClr val="FFFFFF">
              <a:alpha val="80056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endParaRPr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DE6242-5706-9B4F-996F-C7C230D18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3929" y="2635250"/>
            <a:ext cx="1121453" cy="877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BFC58C9-871F-4347-BEF0-13FB7F94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912990" y="2659313"/>
            <a:ext cx="1121453" cy="8779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2EAD3FA7-7602-6A4F-BB80-156EE27FC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69681" y="2659313"/>
            <a:ext cx="1121453" cy="8779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D3A1FEF2-1052-784F-B581-7866A5DE1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40530" y="2673716"/>
            <a:ext cx="1121453" cy="8779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3F336894-E920-9945-B200-4F46ACB6F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681336" y="2659314"/>
            <a:ext cx="1121453" cy="8779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E5A792D-7881-DA47-B67B-6A9AED804F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2980" y="3979980"/>
            <a:ext cx="1403350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BA10E996-58AD-3D44-AA2E-2500D6C8C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67279" y="3979980"/>
            <a:ext cx="1403350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6630B48E-9A17-124B-B8F7-BFA13131E2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2546" y="3975022"/>
            <a:ext cx="1403350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47ACFCF4-33E3-014C-8A92-A7DEBB2F3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1997" y="3975022"/>
            <a:ext cx="1403350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094FF055-4CDA-9746-A300-EF1D03AB96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547836" y="3970553"/>
            <a:ext cx="1403350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A262BBFF-E1C7-BAF1-873B-4B593A045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58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Icons on Squar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pic>
        <p:nvPicPr>
          <p:cNvPr id="32" name="UoC_BrandTexture_SingleColour_RGB_UoC_SingleColour_CB_Texture_CMYK.png">
            <a:extLst>
              <a:ext uri="{FF2B5EF4-FFF2-40B4-BE49-F238E27FC236}">
                <a16:creationId xmlns:a16="http://schemas.microsoft.com/office/drawing/2014/main" id="{7D2A6EBE-AC87-3448-99AB-687BB8BC9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966" t="1510" r="45226" b="65462"/>
          <a:stretch>
            <a:fillRect/>
          </a:stretch>
        </p:blipFill>
        <p:spPr>
          <a:xfrm>
            <a:off x="417503" y="2503077"/>
            <a:ext cx="1888744" cy="1687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UoC_BrandTexture_SingleColour_RGB_UoC_SingleColour_CB_Texture_CMYK.png">
            <a:extLst>
              <a:ext uri="{FF2B5EF4-FFF2-40B4-BE49-F238E27FC236}">
                <a16:creationId xmlns:a16="http://schemas.microsoft.com/office/drawing/2014/main" id="{8D248FAF-B4E0-9147-9C2B-6266D9548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8310" t="45095" r="18417" b="33672"/>
          <a:stretch>
            <a:fillRect/>
          </a:stretch>
        </p:blipFill>
        <p:spPr>
          <a:xfrm>
            <a:off x="7375447" y="2503077"/>
            <a:ext cx="1874112" cy="1687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UoC_BrandTexture_SingleColour_RGB_UoC_SingleColour_CB_Texture_CMYK.png">
            <a:extLst>
              <a:ext uri="{FF2B5EF4-FFF2-40B4-BE49-F238E27FC236}">
                <a16:creationId xmlns:a16="http://schemas.microsoft.com/office/drawing/2014/main" id="{837F686A-D1E7-5A4B-904D-28C063280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0071" t="53938" r="34430" b="21462"/>
          <a:stretch>
            <a:fillRect/>
          </a:stretch>
        </p:blipFill>
        <p:spPr>
          <a:xfrm>
            <a:off x="2748903" y="2503077"/>
            <a:ext cx="1888744" cy="1687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UoC_BrandTexture_SingleColour_RGB_UoC_SingleColour_CB_Texture_CMYK.png">
            <a:extLst>
              <a:ext uri="{FF2B5EF4-FFF2-40B4-BE49-F238E27FC236}">
                <a16:creationId xmlns:a16="http://schemas.microsoft.com/office/drawing/2014/main" id="{22EC0DDB-14F5-A84D-83A2-2E6A33551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6493" t="7156" r="38008" b="68244"/>
          <a:stretch>
            <a:fillRect/>
          </a:stretch>
        </p:blipFill>
        <p:spPr>
          <a:xfrm>
            <a:off x="5080303" y="2507169"/>
            <a:ext cx="1888744" cy="1687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UoC_BrandTexture_SingleColour_RGB_UoC_SingleColour_CB_Texture_CMYK.png">
            <a:extLst>
              <a:ext uri="{FF2B5EF4-FFF2-40B4-BE49-F238E27FC236}">
                <a16:creationId xmlns:a16="http://schemas.microsoft.com/office/drawing/2014/main" id="{9C095093-AAF9-514E-8EDB-6A55EABD4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2918" t="2519" r="31795" b="73028"/>
          <a:stretch>
            <a:fillRect/>
          </a:stretch>
        </p:blipFill>
        <p:spPr>
          <a:xfrm>
            <a:off x="9655959" y="2508109"/>
            <a:ext cx="1862935" cy="1676955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Five icons on Cambridge blue squares slide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25930-FE87-8940-A521-80DA1CD118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8509" y="4472950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D631F0D-8D57-FC49-A915-F7EBEACC62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2929" y="4459179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5418BF70-E45B-A345-B77B-63EF4C2781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0421" y="4459179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AD74AF9-7F7B-8646-8ED6-E70E7B65C1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31483" y="4459179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CB57C4D-4D34-6849-A54F-C386D598FA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675" y="4482891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5C895C2-681E-E843-A259-0511E554B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434" y="2503075"/>
            <a:ext cx="1862935" cy="167695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C47E7ECE-48AB-6E48-8A9C-C8A99CB3A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6432" y="2513138"/>
            <a:ext cx="1862935" cy="167695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CE9972EC-C9D6-8A48-835B-0E6B7875B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87496" y="2503075"/>
            <a:ext cx="1862935" cy="167695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EDE8649F-2920-9445-9CB4-612AECFD0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84896" y="2503077"/>
            <a:ext cx="1862935" cy="167695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677096CB-BEE8-E342-9743-F60CC1B37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55958" y="2503077"/>
            <a:ext cx="1862935" cy="167695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1930E008-EEFF-735A-9AFC-8AAE67C1BE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1253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age/Title Div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14E28E23-8F82-8243-9C9D-1658786A2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1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377749" y="2929534"/>
            <a:ext cx="3766868" cy="2592036"/>
          </a:xfrm>
          <a:prstGeom prst="rect">
            <a:avLst/>
          </a:prstGeom>
        </p:spPr>
        <p:txBody>
          <a:bodyPr anchor="t"/>
          <a:lstStyle>
            <a:lvl1pPr defTabSz="914318">
              <a:lnSpc>
                <a:spcPct val="100000"/>
              </a:lnSpc>
              <a:defRPr sz="3600" b="0" i="0" spc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Montserrat Bold"/>
              </a:defRPr>
            </a:lvl1pPr>
          </a:lstStyle>
          <a:p>
            <a:r>
              <a:rPr lang="en-GB" dirty="0"/>
              <a:t>Divider title slide</a:t>
            </a:r>
            <a:endParaRPr dirty="0"/>
          </a:p>
        </p:txBody>
      </p:sp>
      <p:pic>
        <p:nvPicPr>
          <p:cNvPr id="8" name="UoC_BrandTexture_Expressive_RGB-02.png">
            <a:extLst>
              <a:ext uri="{FF2B5EF4-FFF2-40B4-BE49-F238E27FC236}">
                <a16:creationId xmlns:a16="http://schemas.microsoft.com/office/drawing/2014/main" id="{C57B90B4-B4BE-8240-90CA-4C6077308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095" t="54248" r="57932" b="21930"/>
          <a:stretch/>
        </p:blipFill>
        <p:spPr>
          <a:xfrm>
            <a:off x="0" y="-15843"/>
            <a:ext cx="4240883" cy="220838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804EC1-E822-FA46-A4BC-9BFED5A44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40214" y="-4574"/>
            <a:ext cx="7951786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" name="Picture 4" descr="A black text on a black background&#10;&#10;Description automatically generated">
            <a:extLst>
              <a:ext uri="{FF2B5EF4-FFF2-40B4-BE49-F238E27FC236}">
                <a16:creationId xmlns:a16="http://schemas.microsoft.com/office/drawing/2014/main" id="{0F764CDE-C46A-2350-3AA4-E5BF50E523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39" y="191083"/>
            <a:ext cx="3123015" cy="409812"/>
          </a:xfrm>
          <a:prstGeom prst="rect">
            <a:avLst/>
          </a:prstGeom>
        </p:spPr>
      </p:pic>
      <p:sp>
        <p:nvSpPr>
          <p:cNvPr id="7" name="Google Shape;90;p2">
            <a:extLst>
              <a:ext uri="{FF2B5EF4-FFF2-40B4-BE49-F238E27FC236}">
                <a16:creationId xmlns:a16="http://schemas.microsoft.com/office/drawing/2014/main" id="{AA3F4207-FE96-F6F8-E39D-37028DBC2271}"/>
              </a:ext>
            </a:extLst>
          </p:cNvPr>
          <p:cNvSpPr txBox="1">
            <a:spLocks/>
          </p:cNvSpPr>
          <p:nvPr userDrawn="1"/>
        </p:nvSpPr>
        <p:spPr>
          <a:xfrm>
            <a:off x="378647" y="741449"/>
            <a:ext cx="3031817" cy="34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205B"/>
              </a:buClr>
              <a:buSzPts val="1600"/>
              <a:buFont typeface="Montserrat Light"/>
              <a:buNone/>
              <a:defRPr sz="1600" b="0" i="0" u="none" strike="noStrike" kern="1200" cap="none">
                <a:solidFill>
                  <a:srgbClr val="00205B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302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205B"/>
              </a:buClr>
              <a:buSzPts val="1600"/>
              <a:buFont typeface="Montserrat Light"/>
              <a:buChar char="•"/>
              <a:defRPr sz="1600" b="0" i="0" u="none" strike="noStrike" kern="1200" cap="none">
                <a:solidFill>
                  <a:srgbClr val="00205B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302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205B"/>
              </a:buClr>
              <a:buSzPts val="1600"/>
              <a:buFont typeface="Montserrat Light"/>
              <a:buChar char="–"/>
              <a:defRPr sz="1600" b="0" i="0" u="none" strike="noStrike" kern="1200" cap="none">
                <a:solidFill>
                  <a:srgbClr val="00205B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302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205B"/>
              </a:buClr>
              <a:buSzPts val="1600"/>
              <a:buFont typeface="Montserrat Light"/>
              <a:buChar char="–"/>
              <a:defRPr sz="1600" b="0" i="0" u="none" strike="noStrike" kern="1200" cap="none">
                <a:solidFill>
                  <a:srgbClr val="00205B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302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205B"/>
              </a:buClr>
              <a:buSzPts val="1600"/>
              <a:buFont typeface="Montserrat Light"/>
              <a:buAutoNum type="arabicPeriod"/>
              <a:defRPr sz="1600" b="0" i="0" u="none" strike="noStrike" kern="1200" cap="none">
                <a:solidFill>
                  <a:srgbClr val="00205B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302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205B"/>
              </a:buClr>
              <a:buSzPts val="1600"/>
              <a:buFont typeface="Montserrat Light"/>
              <a:buAutoNum type="arabicPeriod"/>
              <a:defRPr sz="1600" b="0" i="0" u="none" strike="noStrike" kern="1200" cap="none">
                <a:solidFill>
                  <a:srgbClr val="00205B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302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205B"/>
              </a:buClr>
              <a:buSzPts val="1600"/>
              <a:buFont typeface="Montserrat Light"/>
              <a:buChar char="•"/>
              <a:defRPr sz="1600" b="0" i="0" u="none" strike="noStrike" kern="1200" cap="none">
                <a:solidFill>
                  <a:srgbClr val="00205B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302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205B"/>
              </a:buClr>
              <a:buSzPts val="1600"/>
              <a:buFont typeface="Montserrat Light"/>
              <a:buChar char="•"/>
              <a:defRPr sz="1600" b="0" i="0" u="none" strike="noStrike" kern="1200" cap="none">
                <a:solidFill>
                  <a:srgbClr val="00205B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en-GB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Cardiovascular Epidemiology Unit</a:t>
            </a:r>
          </a:p>
        </p:txBody>
      </p:sp>
    </p:spTree>
    <p:extLst>
      <p:ext uri="{BB962C8B-B14F-4D97-AF65-F5344CB8AC3E}">
        <p14:creationId xmlns:p14="http://schemas.microsoft.com/office/powerpoint/2010/main" val="2245239225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icons on navy squa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</a:extLst>
          </p:cNvPr>
          <p:cNvSpPr/>
          <p:nvPr userDrawn="1"/>
        </p:nvSpPr>
        <p:spPr>
          <a:xfrm>
            <a:off x="-15073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pic>
        <p:nvPicPr>
          <p:cNvPr id="26" name="UoC_BrandTexture_SingleColour_RGB_UoC_SingleColour_LCB_CMYK.png">
            <a:extLst>
              <a:ext uri="{FF2B5EF4-FFF2-40B4-BE49-F238E27FC236}">
                <a16:creationId xmlns:a16="http://schemas.microsoft.com/office/drawing/2014/main" id="{BB1AAC86-2820-824B-9AEA-0FCBCA49C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9894"/>
          </a:blip>
          <a:srcRect l="37074" t="56438" r="754" b="14565"/>
          <a:stretch/>
        </p:blipFill>
        <p:spPr>
          <a:xfrm>
            <a:off x="-15669" y="2152626"/>
            <a:ext cx="12280555" cy="319841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Five icons on navy squares slide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DE6242-5706-9B4F-996F-C7C230D18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9434" y="2666358"/>
            <a:ext cx="1888065" cy="168701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2328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E5A792D-7881-DA47-B67B-6A9AED804F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053" y="4574456"/>
            <a:ext cx="1624263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BA10E996-58AD-3D44-AA2E-2500D6C8C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31957" y="4574457"/>
            <a:ext cx="1624263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6630B48E-9A17-124B-B8F7-BFA13131E2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1861" y="4579648"/>
            <a:ext cx="1645419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47ACFCF4-33E3-014C-8A92-A7DEBB2F3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52921" y="4590386"/>
            <a:ext cx="1645419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094FF055-4CDA-9746-A300-EF1D03AB96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18583" y="4590386"/>
            <a:ext cx="1624263" cy="312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FE9F528E-29CF-8D45-9F1F-2B7121CE9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893942" y="2658037"/>
            <a:ext cx="1888064" cy="168701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2328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9BF65DE6-74C0-0141-B6DA-EF0A9D2A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165001" y="2658037"/>
            <a:ext cx="1888064" cy="168701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2328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734EF632-1E4F-7549-BBA6-31D1CD625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440479" y="2657382"/>
            <a:ext cx="1888064" cy="168701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2328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DCABADAE-7657-1C49-9AC1-852AF59E6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80567" y="2668759"/>
            <a:ext cx="1888064" cy="168701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2328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Icon</a:t>
            </a:r>
          </a:p>
          <a:p>
            <a:endParaRPr lang="en-US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73EE808D-22D2-828C-3DD3-3B439798DE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79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abstract circl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Cambridge blue circles with text slide</a:t>
            </a:r>
            <a:endParaRPr lang="en-US" dirty="0"/>
          </a:p>
        </p:txBody>
      </p:sp>
      <p:sp>
        <p:nvSpPr>
          <p:cNvPr id="11" name="Прямоугольник 15">
            <a:extLst>
              <a:ext uri="{FF2B5EF4-FFF2-40B4-BE49-F238E27FC236}">
                <a16:creationId xmlns:a16="http://schemas.microsoft.com/office/drawing/2014/main" id="{784D8408-EA1D-7746-B8F7-E2663CB396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9026" y="2884939"/>
            <a:ext cx="12241026" cy="2321681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/>
          </a:p>
        </p:txBody>
      </p:sp>
      <p:pic>
        <p:nvPicPr>
          <p:cNvPr id="16" name="UoC_BrandTexture_Expressive_RGB-02.png">
            <a:extLst>
              <a:ext uri="{FF2B5EF4-FFF2-40B4-BE49-F238E27FC236}">
                <a16:creationId xmlns:a16="http://schemas.microsoft.com/office/drawing/2014/main" id="{F85581C1-A9AD-B14B-9178-5781355FE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9678" t="7021" r="45993" b="67519"/>
          <a:stretch>
            <a:fillRect/>
          </a:stretch>
        </p:blipFill>
        <p:spPr>
          <a:xfrm>
            <a:off x="694438" y="2252234"/>
            <a:ext cx="1746086" cy="1745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41" y="0"/>
                </a:moveTo>
                <a:cubicBezTo>
                  <a:pt x="7323" y="0"/>
                  <a:pt x="4803" y="1004"/>
                  <a:pt x="2881" y="3015"/>
                </a:cubicBezTo>
                <a:cubicBezTo>
                  <a:pt x="-961" y="7036"/>
                  <a:pt x="-961" y="13557"/>
                  <a:pt x="2881" y="17578"/>
                </a:cubicBezTo>
                <a:cubicBezTo>
                  <a:pt x="6724" y="21600"/>
                  <a:pt x="12954" y="21600"/>
                  <a:pt x="16797" y="17578"/>
                </a:cubicBezTo>
                <a:cubicBezTo>
                  <a:pt x="20639" y="13557"/>
                  <a:pt x="20639" y="7036"/>
                  <a:pt x="16797" y="3015"/>
                </a:cubicBezTo>
                <a:cubicBezTo>
                  <a:pt x="14875" y="1004"/>
                  <a:pt x="12359" y="0"/>
                  <a:pt x="984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7" name="UoC_BrandTexture_Expressive_RGB-01.png">
            <a:extLst>
              <a:ext uri="{FF2B5EF4-FFF2-40B4-BE49-F238E27FC236}">
                <a16:creationId xmlns:a16="http://schemas.microsoft.com/office/drawing/2014/main" id="{804FE9B4-7209-234E-84B1-605B82D0E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5686" t="38627" r="29986" b="35913"/>
          <a:stretch>
            <a:fillRect/>
          </a:stretch>
        </p:blipFill>
        <p:spPr>
          <a:xfrm>
            <a:off x="3440587" y="2252234"/>
            <a:ext cx="1746086" cy="1745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41" y="0"/>
                </a:moveTo>
                <a:cubicBezTo>
                  <a:pt x="7323" y="0"/>
                  <a:pt x="4803" y="1004"/>
                  <a:pt x="2881" y="3015"/>
                </a:cubicBezTo>
                <a:cubicBezTo>
                  <a:pt x="-961" y="7036"/>
                  <a:pt x="-961" y="13557"/>
                  <a:pt x="2881" y="17578"/>
                </a:cubicBezTo>
                <a:cubicBezTo>
                  <a:pt x="6724" y="21600"/>
                  <a:pt x="12954" y="21600"/>
                  <a:pt x="16797" y="17578"/>
                </a:cubicBezTo>
                <a:cubicBezTo>
                  <a:pt x="20639" y="13557"/>
                  <a:pt x="20639" y="7036"/>
                  <a:pt x="16797" y="3015"/>
                </a:cubicBezTo>
                <a:cubicBezTo>
                  <a:pt x="14875" y="1004"/>
                  <a:pt x="12359" y="0"/>
                  <a:pt x="984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8" name="UoC_BrandTexture_Expressive_RGB-01.png">
            <a:extLst>
              <a:ext uri="{FF2B5EF4-FFF2-40B4-BE49-F238E27FC236}">
                <a16:creationId xmlns:a16="http://schemas.microsoft.com/office/drawing/2014/main" id="{18D0180A-E8EA-A442-884A-45CD4E000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6650" t="50066" r="59022" b="24474"/>
          <a:stretch>
            <a:fillRect/>
          </a:stretch>
        </p:blipFill>
        <p:spPr>
          <a:xfrm>
            <a:off x="6184974" y="2252234"/>
            <a:ext cx="1746086" cy="1745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41" y="0"/>
                </a:moveTo>
                <a:cubicBezTo>
                  <a:pt x="7323" y="0"/>
                  <a:pt x="4803" y="1004"/>
                  <a:pt x="2881" y="3015"/>
                </a:cubicBezTo>
                <a:cubicBezTo>
                  <a:pt x="-961" y="7036"/>
                  <a:pt x="-961" y="13557"/>
                  <a:pt x="2881" y="17578"/>
                </a:cubicBezTo>
                <a:cubicBezTo>
                  <a:pt x="6724" y="21600"/>
                  <a:pt x="12954" y="21600"/>
                  <a:pt x="16797" y="17578"/>
                </a:cubicBezTo>
                <a:cubicBezTo>
                  <a:pt x="20639" y="13557"/>
                  <a:pt x="20639" y="7036"/>
                  <a:pt x="16797" y="3015"/>
                </a:cubicBezTo>
                <a:cubicBezTo>
                  <a:pt x="14875" y="1004"/>
                  <a:pt x="12359" y="0"/>
                  <a:pt x="984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" name="UoC_BrandTexture_Expressive_RGB-02.png">
            <a:extLst>
              <a:ext uri="{FF2B5EF4-FFF2-40B4-BE49-F238E27FC236}">
                <a16:creationId xmlns:a16="http://schemas.microsoft.com/office/drawing/2014/main" id="{0CB4F5A6-693B-764D-B8A8-964FB0C05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2240" t="11917" r="33431" b="62623"/>
          <a:stretch>
            <a:fillRect/>
          </a:stretch>
        </p:blipFill>
        <p:spPr>
          <a:xfrm>
            <a:off x="8929360" y="2353834"/>
            <a:ext cx="1746086" cy="1745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41" y="0"/>
                </a:moveTo>
                <a:cubicBezTo>
                  <a:pt x="7323" y="0"/>
                  <a:pt x="4803" y="1004"/>
                  <a:pt x="2881" y="3015"/>
                </a:cubicBezTo>
                <a:cubicBezTo>
                  <a:pt x="-961" y="7036"/>
                  <a:pt x="-961" y="13557"/>
                  <a:pt x="2881" y="17578"/>
                </a:cubicBezTo>
                <a:cubicBezTo>
                  <a:pt x="6724" y="21600"/>
                  <a:pt x="12954" y="21600"/>
                  <a:pt x="16797" y="17578"/>
                </a:cubicBezTo>
                <a:cubicBezTo>
                  <a:pt x="20639" y="13557"/>
                  <a:pt x="20639" y="7036"/>
                  <a:pt x="16797" y="3015"/>
                </a:cubicBezTo>
                <a:cubicBezTo>
                  <a:pt x="14875" y="1004"/>
                  <a:pt x="12359" y="0"/>
                  <a:pt x="9841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25930-FE87-8940-A521-80DA1CD118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453" y="4301422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D631F0D-8D57-FC49-A915-F7EBEACC62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65419" y="4291028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5418BF70-E45B-A345-B77B-63EF4C2781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25385" y="4301422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AD74AF9-7F7B-8646-8ED6-E70E7B65C1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9772" y="4301422"/>
            <a:ext cx="1465263" cy="323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7567F07B-25E1-364E-654A-CEBB31F1B1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437071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</a:extLst>
          </p:cNvPr>
          <p:cNvSpPr/>
          <p:nvPr userDrawn="1"/>
        </p:nvSpPr>
        <p:spPr>
          <a:xfrm>
            <a:off x="-22607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Two column content slide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5A38A35-98AD-244B-BC56-964CBC1CCAC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0" y="2438931"/>
            <a:ext cx="5181600" cy="34226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BE56363-26EA-0E45-92A7-DC3D5187182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17503" y="2438931"/>
            <a:ext cx="5181600" cy="34226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  <a:p>
            <a:pPr lvl="0"/>
            <a:endParaRPr lang="en-GB" dirty="0"/>
          </a:p>
        </p:txBody>
      </p:sp>
      <p:pic>
        <p:nvPicPr>
          <p:cNvPr id="13" name="UoC_BrandTexture_SingleColour_RGB_UoC_SingleColour_DCB_Texture_CMYK.png">
            <a:extLst>
              <a:ext uri="{FF2B5EF4-FFF2-40B4-BE49-F238E27FC236}">
                <a16:creationId xmlns:a16="http://schemas.microsoft.com/office/drawing/2014/main" id="{8C3DBCC0-25B2-544F-AE91-1DB0C809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839" t="60989" r="22440" b="32214"/>
          <a:stretch>
            <a:fillRect/>
          </a:stretch>
        </p:blipFill>
        <p:spPr>
          <a:xfrm>
            <a:off x="3471995" y="-9012"/>
            <a:ext cx="8740567" cy="613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UoC_BrandTexture_SingleColour_RGB_UoC_SingleColour_CB_Texture_CMYK.png">
            <a:extLst>
              <a:ext uri="{FF2B5EF4-FFF2-40B4-BE49-F238E27FC236}">
                <a16:creationId xmlns:a16="http://schemas.microsoft.com/office/drawing/2014/main" id="{5F74C25D-5A08-BDFF-3365-842FA224A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3721" t="12423" r="29074" b="78629"/>
          <a:stretch/>
        </p:blipFill>
        <p:spPr>
          <a:xfrm>
            <a:off x="8129" y="-9012"/>
            <a:ext cx="4534143" cy="613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 descr="University of Cambridge logo">
            <a:extLst>
              <a:ext uri="{FF2B5EF4-FFF2-40B4-BE49-F238E27FC236}">
                <a16:creationId xmlns:a16="http://schemas.microsoft.com/office/drawing/2014/main" id="{D4C50ACE-2074-0605-8B9A-7C9C2DA453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4" y="160727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670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and me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</a:extLst>
          </p:cNvPr>
          <p:cNvSpPr/>
          <p:nvPr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Two column content slide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5A38A35-98AD-244B-BC56-964CBC1CCAC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0" y="2438931"/>
            <a:ext cx="5181600" cy="34226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BE56363-26EA-0E45-92A7-DC3D5187182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17503" y="2438931"/>
            <a:ext cx="5181600" cy="34226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</p:txBody>
      </p:sp>
      <p:pic>
        <p:nvPicPr>
          <p:cNvPr id="11" name="UoC_BrandTexture_SingleColour_RGB_UoC_SingleColour_CB_Texture_CMYK.png">
            <a:extLst>
              <a:ext uri="{FF2B5EF4-FFF2-40B4-BE49-F238E27FC236}">
                <a16:creationId xmlns:a16="http://schemas.microsoft.com/office/drawing/2014/main" id="{29EF94AE-3313-FC4E-B5A9-4CAF3AD8C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69" t="7599" r="11393" b="87147"/>
          <a:stretch/>
        </p:blipFill>
        <p:spPr>
          <a:xfrm>
            <a:off x="0" y="-9012"/>
            <a:ext cx="12192000" cy="6114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422E974F-DA5B-8A74-3FA2-BEECA96999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4" y="160727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8286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media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Two column content slide blank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5A38A35-98AD-244B-BC56-964CBC1CCAC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0" y="2438931"/>
            <a:ext cx="5181600" cy="34226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BE56363-26EA-0E45-92A7-DC3D5187182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17503" y="2438931"/>
            <a:ext cx="5181600" cy="34226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  <a:p>
            <a:pPr lvl="0"/>
            <a:endParaRPr lang="en-GB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7C68C89F-6490-F087-D5C7-ABE76EF305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025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and media on Cam blue abstr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6EF71B-F60E-7B48-83E4-55A1FCF58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" y="0"/>
            <a:ext cx="12189533" cy="6858000"/>
          </a:xfrm>
          <a:prstGeom prst="rect">
            <a:avLst/>
          </a:prstGeom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bg1"/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98E04A8-0CD1-A648-8A2F-B1EA42B62E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776" y="1230923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Two column content slide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1E6E109-7A1F-AC4E-A20C-F477A87B6AEF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0" y="2438931"/>
            <a:ext cx="5181600" cy="342260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D015750-7669-E749-AF70-F9497CC72862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553776" y="2432092"/>
            <a:ext cx="5181600" cy="342260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  <a:p>
            <a:pPr lvl="0"/>
            <a:endParaRPr lang="en-GB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51DD2926-5C64-53A1-FB32-118A1612B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608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or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</a:extLst>
          </p:cNvPr>
          <p:cNvSpPr/>
          <p:nvPr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426" y="1230923"/>
            <a:ext cx="5260870" cy="4742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One column content slide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5A38A35-98AD-244B-BC56-964CBC1CC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0" y="1230923"/>
            <a:ext cx="5181600" cy="46306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</p:txBody>
      </p:sp>
      <p:pic>
        <p:nvPicPr>
          <p:cNvPr id="8" name="UoC_BrandTexture_SingleColour_RGB_UoC_SingleColour_LCB_Texture_CMYK.png">
            <a:extLst>
              <a:ext uri="{FF2B5EF4-FFF2-40B4-BE49-F238E27FC236}">
                <a16:creationId xmlns:a16="http://schemas.microsoft.com/office/drawing/2014/main" id="{8A5DD817-C57A-5A4B-94D0-CB17A35E1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031" t="32840" r="10963" b="9040"/>
          <a:stretch>
            <a:fillRect/>
          </a:stretch>
        </p:blipFill>
        <p:spPr>
          <a:xfrm>
            <a:off x="220" y="3491896"/>
            <a:ext cx="2592239" cy="23546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ADD5DC0B-2A71-283C-1DBD-02BBA22827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82191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media on Ca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</a:extLst>
          </p:cNvPr>
          <p:cNvSpPr/>
          <p:nvPr userDrawn="1"/>
        </p:nvSpPr>
        <p:spPr>
          <a:xfrm>
            <a:off x="-15070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Three images and content slide</a:t>
            </a:r>
            <a:endParaRPr lang="en-US" dirty="0"/>
          </a:p>
        </p:txBody>
      </p:sp>
      <p:pic>
        <p:nvPicPr>
          <p:cNvPr id="10" name="UoC_BrandTexture_SingleColour_RGB_UoC_SingleColour_LCB_CMYK.png">
            <a:extLst>
              <a:ext uri="{FF2B5EF4-FFF2-40B4-BE49-F238E27FC236}">
                <a16:creationId xmlns:a16="http://schemas.microsoft.com/office/drawing/2014/main" id="{0E6FA3B9-3A88-614A-9916-3E96C814E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9850"/>
          </a:blip>
          <a:srcRect l="927" t="40727" r="15100" b="16379"/>
          <a:stretch/>
        </p:blipFill>
        <p:spPr>
          <a:xfrm>
            <a:off x="592" y="2375991"/>
            <a:ext cx="12190816" cy="350305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E7BF0-16CB-CD4C-995F-A9EF04925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7514" y="1925638"/>
            <a:ext cx="3955106" cy="395341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F755ED9-66A0-D84C-BA10-A535056CF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40275" y="1925638"/>
            <a:ext cx="1816936" cy="18169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6CAAB61F-343A-CF4A-9F6D-CBF4E158C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40275" y="4062115"/>
            <a:ext cx="1816936" cy="18169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958071C-6A8E-0641-8C58-D7ED809CA27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924866" y="3188368"/>
            <a:ext cx="4577322" cy="26731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6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37F0056-4B73-F848-9F60-904A61DD18D6}"/>
              </a:ext>
            </a:extLst>
          </p:cNvPr>
          <p:cNvSpPr txBox="1">
            <a:spLocks/>
          </p:cNvSpPr>
          <p:nvPr userDrawn="1"/>
        </p:nvSpPr>
        <p:spPr>
          <a:xfrm>
            <a:off x="6924865" y="2568504"/>
            <a:ext cx="4577323" cy="420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i="0" kern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Click to edit subtitle</a:t>
            </a:r>
            <a:endParaRPr lang="en-US" sz="2200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University of Cambridge logo">
            <a:extLst>
              <a:ext uri="{FF2B5EF4-FFF2-40B4-BE49-F238E27FC236}">
                <a16:creationId xmlns:a16="http://schemas.microsoft.com/office/drawing/2014/main" id="{5A3C816A-93A1-A4E6-D800-397FB68E2E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8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Ca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6EF71B-F60E-7B48-83E4-55A1FCF58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" t="1868" r="1868" b="1620"/>
          <a:stretch/>
        </p:blipFill>
        <p:spPr>
          <a:xfrm>
            <a:off x="1" y="1"/>
            <a:ext cx="12191999" cy="6860776"/>
          </a:xfrm>
          <a:prstGeom prst="rect">
            <a:avLst/>
          </a:prstGeom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bg1"/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38C8141-5A82-894D-AA12-C382770E5E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01506" y="2077278"/>
            <a:ext cx="9588988" cy="30105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“Click to edit quote or statement text”</a:t>
            </a:r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F9B93B99-738E-D1B1-A511-97665A1BC8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908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/Image on Ca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6EF71B-F60E-7B48-83E4-55A1FCF58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" y="0"/>
            <a:ext cx="12189533" cy="6858000"/>
          </a:xfrm>
          <a:prstGeom prst="rect">
            <a:avLst/>
          </a:prstGeom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bg1"/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98E04A8-0CD1-A648-8A2F-B1EA42B62E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756" y="1230923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Two column content on Cambridge blue slide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1E6E109-7A1F-AC4E-A20C-F477A87B6AEF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11377" y="2438931"/>
            <a:ext cx="5181600" cy="342260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85750" indent="-285750">
              <a:buFont typeface="Arial" panose="020B0604020202020204" pitchFamily="34" charset="0"/>
              <a:buChar char="•"/>
              <a:defRPr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</a:lstStyle>
          <a:p>
            <a:pPr lvl="0"/>
            <a:r>
              <a:rPr lang="en-GB" dirty="0"/>
              <a:t>Click to edit text</a:t>
            </a:r>
          </a:p>
          <a:p>
            <a:pPr lvl="2"/>
            <a:endParaRPr lang="en-GB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D015750-7669-E749-AF70-F9497CC72862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30756" y="2438931"/>
            <a:ext cx="5181600" cy="342260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  <a:p>
            <a:pPr lvl="0"/>
            <a:endParaRPr lang="en-GB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B8E127C1-269A-E754-0D5E-2B6C17B127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7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/Title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14E28E23-8F82-8243-9C9D-1658786A2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1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380076" y="2929534"/>
            <a:ext cx="3713601" cy="2592036"/>
          </a:xfrm>
          <a:prstGeom prst="rect">
            <a:avLst/>
          </a:prstGeom>
        </p:spPr>
        <p:txBody>
          <a:bodyPr anchor="t"/>
          <a:lstStyle>
            <a:lvl1pPr defTabSz="914318">
              <a:lnSpc>
                <a:spcPct val="100000"/>
              </a:lnSpc>
              <a:defRPr sz="3600" b="0" i="0" spc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Montserrat Bold"/>
              </a:defRPr>
            </a:lvl1pPr>
          </a:lstStyle>
          <a:p>
            <a:r>
              <a:rPr lang="en-GB" dirty="0"/>
              <a:t>Divider title slide</a:t>
            </a:r>
            <a:endParaRPr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804EC1-E822-FA46-A4BC-9BFED5A44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40214" y="-15843"/>
            <a:ext cx="7951786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UoC_BrandTexture_SingleColour_RGB_UoC_SingleColour_LCB_Texture_CMYK.png">
            <a:extLst>
              <a:ext uri="{FF2B5EF4-FFF2-40B4-BE49-F238E27FC236}">
                <a16:creationId xmlns:a16="http://schemas.microsoft.com/office/drawing/2014/main" id="{E622DC4E-D75D-BF4D-9FC7-B89CF513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7048" t="51745" r="27941" b="15143"/>
          <a:stretch>
            <a:fillRect/>
          </a:stretch>
        </p:blipFill>
        <p:spPr>
          <a:xfrm>
            <a:off x="0" y="2061"/>
            <a:ext cx="4240214" cy="22316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BD3868DE-EC1D-AD92-1551-C25B969001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374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s with Text on Cam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6EF71B-F60E-7B48-83E4-55A1FCF58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" t="5601" r="20" b="10207"/>
          <a:stretch/>
        </p:blipFill>
        <p:spPr>
          <a:xfrm>
            <a:off x="0" y="935665"/>
            <a:ext cx="12192000" cy="5922335"/>
          </a:xfrm>
          <a:prstGeom prst="rect">
            <a:avLst/>
          </a:prstGeom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bg1"/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98E04A8-0CD1-A648-8A2F-B1EA42B62E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4" y="1230923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Four images with text slide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9A1A990-E648-6644-8210-3CB267904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6464" y="2192826"/>
            <a:ext cx="2315676" cy="2313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DA3BCBD-3049-8B47-9BC1-BD963871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34141" y="2192826"/>
            <a:ext cx="2315676" cy="2313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3CFA92E-DF5E-1E43-A711-07A2338E9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41818" y="2192826"/>
            <a:ext cx="2315676" cy="2313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DB84F2D-5DE7-944C-A3A4-FD59D8750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9495" y="2192827"/>
            <a:ext cx="2315675" cy="23133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B86BC3A-6D0F-DB48-879E-4217AAEA94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7075" y="4900613"/>
            <a:ext cx="2314575" cy="280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26F95699-F037-BF43-BC3C-EDFF6D2E62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35242" y="4900612"/>
            <a:ext cx="2314575" cy="280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F2BFE6A6-8704-8A49-AEB3-AF6F432BB9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2919" y="4900611"/>
            <a:ext cx="2314575" cy="280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DE761D8F-5630-434F-8E12-0132C9C89B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9495" y="4861832"/>
            <a:ext cx="2314575" cy="280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495143D8-FF2E-C78D-85AF-2103EC51EF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06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Video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7E2533D0-B51D-0741-961B-9226EF2017A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7989CFA1-8021-B744-954C-FB3ABD0E1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6053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P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7E2533D0-B51D-0741-961B-9226EF2017A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5CBCB9-8D5D-934D-99FD-571515827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255179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imag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8">
            <a:extLst>
              <a:ext uri="{FF2B5EF4-FFF2-40B4-BE49-F238E27FC236}">
                <a16:creationId xmlns:a16="http://schemas.microsoft.com/office/drawing/2014/main" id="{8BB00781-F97A-824B-801B-333F2FAA106B}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B83914-A4FB-9C49-B47E-BB356DACC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376988" cy="6858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UoC_BrandTexture_SingleColour_RGB_UoC_SingleColour_LCB_Texture_CMYK.png">
            <a:extLst>
              <a:ext uri="{FF2B5EF4-FFF2-40B4-BE49-F238E27FC236}">
                <a16:creationId xmlns:a16="http://schemas.microsoft.com/office/drawing/2014/main" id="{42B6E35C-81CA-4C46-A9D1-C22782F39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893" t="56170" r="28627" b="34921"/>
          <a:stretch>
            <a:fillRect/>
          </a:stretch>
        </p:blipFill>
        <p:spPr>
          <a:xfrm>
            <a:off x="6376855" y="-23787"/>
            <a:ext cx="5815527" cy="61398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DC8838-93AE-CB4F-B2CA-9D8103523A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463" y="1770675"/>
            <a:ext cx="4149237" cy="673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Bullet points with text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57765D6-285A-AB42-A9F9-EEA961C67B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463" y="2848708"/>
            <a:ext cx="4510088" cy="3200767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Bullet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Bullet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Bullet text</a:t>
            </a:r>
          </a:p>
          <a:p>
            <a:pPr lvl="0"/>
            <a:endParaRPr lang="en-GB" dirty="0"/>
          </a:p>
        </p:txBody>
      </p:sp>
      <p:pic>
        <p:nvPicPr>
          <p:cNvPr id="11" name="Picture 10" descr="A black text on a black background&#10;&#10;Description automatically generated">
            <a:extLst>
              <a:ext uri="{FF2B5EF4-FFF2-40B4-BE49-F238E27FC236}">
                <a16:creationId xmlns:a16="http://schemas.microsoft.com/office/drawing/2014/main" id="{2533A916-6DD7-840B-8D9F-5BDB047351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064" y="130329"/>
            <a:ext cx="2596547" cy="34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32514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peach bubble (e.g. Questio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8">
            <a:extLst>
              <a:ext uri="{FF2B5EF4-FFF2-40B4-BE49-F238E27FC236}">
                <a16:creationId xmlns:a16="http://schemas.microsoft.com/office/drawing/2014/main" id="{312F6ABD-543E-C649-9B9E-A1F39903E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Speach box-01.png">
            <a:extLst>
              <a:ext uri="{FF2B5EF4-FFF2-40B4-BE49-F238E27FC236}">
                <a16:creationId xmlns:a16="http://schemas.microsoft.com/office/drawing/2014/main" id="{6232E74A-E22D-BB45-B7A6-93937C5E3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516" y="-183087"/>
            <a:ext cx="8502968" cy="640567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D0D96FE-FED3-364B-8F51-90B9499777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37829" y="1254369"/>
            <a:ext cx="5917328" cy="12174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Title or Question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2076F87-9181-0E4C-BFB6-D677C022B187}"/>
              </a:ext>
            </a:extLst>
          </p:cNvPr>
          <p:cNvSpPr txBox="1">
            <a:spLocks/>
          </p:cNvSpPr>
          <p:nvPr/>
        </p:nvSpPr>
        <p:spPr>
          <a:xfrm>
            <a:off x="3037830" y="2685644"/>
            <a:ext cx="5917327" cy="66821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Montserrat Regular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205B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205B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205B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205B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205B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205B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205B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205B"/>
                </a:solidFill>
                <a:uFillTx/>
                <a:latin typeface="Montserrat Regular"/>
                <a:ea typeface="Montserrat Regular"/>
                <a:cs typeface="Montserrat Regular"/>
                <a:sym typeface="Montserrat Regular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subtitle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Question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2EE306CD-E608-6F52-DB03-596326D27D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287816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text and me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6EF71B-F60E-7B48-83E4-55A1FCF58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437" r="20" b="10207"/>
          <a:stretch/>
        </p:blipFill>
        <p:spPr>
          <a:xfrm>
            <a:off x="0" y="935665"/>
            <a:ext cx="12187066" cy="5922335"/>
          </a:xfrm>
          <a:prstGeom prst="rect">
            <a:avLst/>
          </a:prstGeom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bg1"/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98E04A8-0CD1-A648-8A2F-B1EA42B62E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776" y="1230923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9A1A990-E648-6644-8210-3CB267904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6464" y="2192826"/>
            <a:ext cx="2315676" cy="2313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DA3BCBD-3049-8B47-9BC1-BD963871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34141" y="2192826"/>
            <a:ext cx="2315676" cy="2313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3CFA92E-DF5E-1E43-A711-07A2338E9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41818" y="2192826"/>
            <a:ext cx="2315676" cy="2313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DB84F2D-5DE7-944C-A3A4-FD59D8750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9495" y="2192827"/>
            <a:ext cx="2315675" cy="23133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B86BC3A-6D0F-DB48-879E-4217AAEA94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7075" y="4900613"/>
            <a:ext cx="2314575" cy="280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26F95699-F037-BF43-BC3C-EDFF6D2E62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35242" y="4900612"/>
            <a:ext cx="2314575" cy="280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F2BFE6A6-8704-8A49-AEB3-AF6F432BB9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2919" y="4900611"/>
            <a:ext cx="2314575" cy="280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DE761D8F-5630-434F-8E12-0132C9C89B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49495" y="4861832"/>
            <a:ext cx="2314575" cy="280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Text</a:t>
            </a:r>
            <a:endParaRPr lang="en-US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03EF80FD-B2F0-6F83-EDC6-810BB79221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13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/Message (e.g. Thank yo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6EF71B-F60E-7B48-83E4-55A1FCF58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81" y="-18259"/>
            <a:ext cx="12251961" cy="689451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6A81F1-D250-724F-B664-C80561BA56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92978" y="2423864"/>
            <a:ext cx="8206041" cy="13319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End Statement or question slide</a:t>
            </a:r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F8A95D13-54FD-A61D-D57B-5B347A456D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4450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6EF71B-F60E-7B48-83E4-55A1FCF58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81" y="-18259"/>
            <a:ext cx="12251961" cy="689451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38C8141-5A82-894D-AA12-C382770E5E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7835" y="5450071"/>
            <a:ext cx="4710755" cy="9698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  <a:p>
            <a:pPr lvl="0"/>
            <a:r>
              <a:rPr lang="en-GB" dirty="0"/>
              <a:t>Department name or Initiative name</a:t>
            </a:r>
          </a:p>
          <a:p>
            <a:pPr lvl="0"/>
            <a:r>
              <a:rPr lang="en-GB" dirty="0"/>
              <a:t>Email address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17610E-5F7E-F24F-8D28-5222CA5146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9475" y="6318354"/>
            <a:ext cx="3244850" cy="225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99D77C5B-A440-03E4-D747-A45158F13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509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43709759-0E47-884B-9CD9-AD6D4EE41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olo 6">
            <a:extLst>
              <a:ext uri="{FF2B5EF4-FFF2-40B4-BE49-F238E27FC236}">
                <a16:creationId xmlns:a16="http://schemas.microsoft.com/office/drawing/2014/main" id="{6777722C-718B-9843-8860-1D5388412E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1246444"/>
            <a:ext cx="4511157" cy="907598"/>
          </a:xfrm>
        </p:spPr>
        <p:txBody>
          <a:bodyPr anchor="b"/>
          <a:lstStyle>
            <a:lvl1pPr>
              <a:lnSpc>
                <a:spcPts val="336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Spazio</a:t>
            </a:r>
            <a:r>
              <a:rPr lang="en-GB" noProof="0" dirty="0"/>
              <a:t> </a:t>
            </a:r>
            <a:r>
              <a:rPr lang="en-GB" noProof="0" dirty="0" err="1"/>
              <a:t>dedicato</a:t>
            </a:r>
            <a:r>
              <a:rPr lang="en-GB" noProof="0" dirty="0"/>
              <a:t> al </a:t>
            </a:r>
            <a:r>
              <a:rPr lang="en-GB" noProof="0" dirty="0" err="1"/>
              <a:t>titolo</a:t>
            </a:r>
            <a:endParaRPr lang="en-GB" noProof="0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42E6AB72-07D4-044E-8DDF-7776946E55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9228" y="6103434"/>
            <a:ext cx="4251913" cy="25291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noProof="0" dirty="0"/>
              <a:t>LUOGO / DATA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2692F4D-D3A9-1343-84BE-1710858B2923}"/>
              </a:ext>
            </a:extLst>
          </p:cNvPr>
          <p:cNvSpPr txBox="1"/>
          <p:nvPr/>
        </p:nvSpPr>
        <p:spPr>
          <a:xfrm>
            <a:off x="1916723" y="362243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noProof="0" dirty="0"/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FEB7E38C-83C8-CB4B-A110-6CEC8926A4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5325" y="2250049"/>
            <a:ext cx="4511156" cy="101441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3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>
                <a:solidFill>
                  <a:srgbClr val="005B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500" b="0">
                <a:solidFill>
                  <a:srgbClr val="005B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500" b="0">
                <a:solidFill>
                  <a:srgbClr val="005B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500" b="0">
                <a:solidFill>
                  <a:srgbClr val="005B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noProof="0" dirty="0" err="1"/>
              <a:t>Spazio</a:t>
            </a:r>
            <a:r>
              <a:rPr lang="en-GB" noProof="0" dirty="0"/>
              <a:t> per </a:t>
            </a:r>
            <a:r>
              <a:rPr lang="en-GB" noProof="0" dirty="0" err="1"/>
              <a:t>eventuale</a:t>
            </a:r>
            <a:r>
              <a:rPr lang="en-GB" noProof="0" dirty="0"/>
              <a:t> </a:t>
            </a:r>
            <a:r>
              <a:rPr lang="en-GB" noProof="0" dirty="0" err="1"/>
              <a:t>sottotitolo</a:t>
            </a:r>
            <a:endParaRPr lang="en-GB" noProof="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5A5F02C-424F-0849-A1FC-00A8FBED9677}"/>
              </a:ext>
            </a:extLst>
          </p:cNvPr>
          <p:cNvSpPr txBox="1"/>
          <p:nvPr userDrawn="1"/>
        </p:nvSpPr>
        <p:spPr>
          <a:xfrm>
            <a:off x="1916723" y="362243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noProof="0" dirty="0"/>
          </a:p>
        </p:txBody>
      </p:sp>
      <p:sp>
        <p:nvSpPr>
          <p:cNvPr id="19" name="Figura a mano libera 18">
            <a:extLst>
              <a:ext uri="{FF2B5EF4-FFF2-40B4-BE49-F238E27FC236}">
                <a16:creationId xmlns:a16="http://schemas.microsoft.com/office/drawing/2014/main" id="{3A944358-2534-824B-833E-455225476F29}"/>
              </a:ext>
            </a:extLst>
          </p:cNvPr>
          <p:cNvSpPr/>
          <p:nvPr userDrawn="1"/>
        </p:nvSpPr>
        <p:spPr>
          <a:xfrm>
            <a:off x="7079922" y="0"/>
            <a:ext cx="5112078" cy="6858000"/>
          </a:xfrm>
          <a:custGeom>
            <a:avLst/>
            <a:gdLst>
              <a:gd name="connsiteX0" fmla="*/ 4114615 w 5112078"/>
              <a:gd name="connsiteY0" fmla="*/ 3091666 h 6858000"/>
              <a:gd name="connsiteX1" fmla="*/ 2081084 w 5112078"/>
              <a:gd name="connsiteY1" fmla="*/ 5804379 h 6858000"/>
              <a:gd name="connsiteX2" fmla="*/ 4573537 w 5112078"/>
              <a:gd name="connsiteY2" fmla="*/ 4542490 h 6858000"/>
              <a:gd name="connsiteX3" fmla="*/ 3504127 w 5112078"/>
              <a:gd name="connsiteY3" fmla="*/ 1010095 h 6858000"/>
              <a:gd name="connsiteX4" fmla="*/ 4076430 w 5112078"/>
              <a:gd name="connsiteY4" fmla="*/ 2819356 h 6858000"/>
              <a:gd name="connsiteX5" fmla="*/ 4775583 w 5112078"/>
              <a:gd name="connsiteY5" fmla="*/ 1886691 h 6858000"/>
              <a:gd name="connsiteX6" fmla="*/ 2039039 w 5112078"/>
              <a:gd name="connsiteY6" fmla="*/ 0 h 6858000"/>
              <a:gd name="connsiteX7" fmla="*/ 2243367 w 5112078"/>
              <a:gd name="connsiteY7" fmla="*/ 0 h 6858000"/>
              <a:gd name="connsiteX8" fmla="*/ 3385812 w 5112078"/>
              <a:gd name="connsiteY8" fmla="*/ 787651 h 6858000"/>
              <a:gd name="connsiteX9" fmla="*/ 3136664 w 5112078"/>
              <a:gd name="connsiteY9" fmla="*/ 0 h 6858000"/>
              <a:gd name="connsiteX10" fmla="*/ 3184615 w 5112078"/>
              <a:gd name="connsiteY10" fmla="*/ 0 h 6858000"/>
              <a:gd name="connsiteX11" fmla="*/ 3447138 w 5112078"/>
              <a:gd name="connsiteY11" fmla="*/ 829931 h 6858000"/>
              <a:gd name="connsiteX12" fmla="*/ 4845204 w 5112078"/>
              <a:gd name="connsiteY12" fmla="*/ 1793818 h 6858000"/>
              <a:gd name="connsiteX13" fmla="*/ 5112078 w 5112078"/>
              <a:gd name="connsiteY13" fmla="*/ 1437810 h 6858000"/>
              <a:gd name="connsiteX14" fmla="*/ 5112078 w 5112078"/>
              <a:gd name="connsiteY14" fmla="*/ 1761058 h 6858000"/>
              <a:gd name="connsiteX15" fmla="*/ 5004956 w 5112078"/>
              <a:gd name="connsiteY15" fmla="*/ 1903957 h 6858000"/>
              <a:gd name="connsiteX16" fmla="*/ 5112078 w 5112078"/>
              <a:gd name="connsiteY16" fmla="*/ 1977812 h 6858000"/>
              <a:gd name="connsiteX17" fmla="*/ 5112078 w 5112078"/>
              <a:gd name="connsiteY17" fmla="*/ 2118684 h 6858000"/>
              <a:gd name="connsiteX18" fmla="*/ 4935336 w 5112078"/>
              <a:gd name="connsiteY18" fmla="*/ 1996831 h 6858000"/>
              <a:gd name="connsiteX19" fmla="*/ 4148337 w 5112078"/>
              <a:gd name="connsiteY19" fmla="*/ 3046681 h 6858000"/>
              <a:gd name="connsiteX20" fmla="*/ 4614870 w 5112078"/>
              <a:gd name="connsiteY20" fmla="*/ 4521563 h 6858000"/>
              <a:gd name="connsiteX21" fmla="*/ 5112078 w 5112078"/>
              <a:gd name="connsiteY21" fmla="*/ 4269835 h 6858000"/>
              <a:gd name="connsiteX22" fmla="*/ 5112078 w 5112078"/>
              <a:gd name="connsiteY22" fmla="*/ 4321079 h 6858000"/>
              <a:gd name="connsiteX23" fmla="*/ 4628842 w 5112078"/>
              <a:gd name="connsiteY23" fmla="*/ 4565734 h 6858000"/>
              <a:gd name="connsiteX24" fmla="*/ 5112078 w 5112078"/>
              <a:gd name="connsiteY24" fmla="*/ 6093422 h 6858000"/>
              <a:gd name="connsiteX25" fmla="*/ 5112078 w 5112078"/>
              <a:gd name="connsiteY25" fmla="*/ 6245015 h 6858000"/>
              <a:gd name="connsiteX26" fmla="*/ 4587509 w 5112078"/>
              <a:gd name="connsiteY26" fmla="*/ 4586660 h 6858000"/>
              <a:gd name="connsiteX27" fmla="*/ 2019173 w 5112078"/>
              <a:gd name="connsiteY27" fmla="*/ 5886969 h 6858000"/>
              <a:gd name="connsiteX28" fmla="*/ 1291259 w 5112078"/>
              <a:gd name="connsiteY28" fmla="*/ 6858000 h 6858000"/>
              <a:gd name="connsiteX29" fmla="*/ 1048943 w 5112078"/>
              <a:gd name="connsiteY29" fmla="*/ 6858000 h 6858000"/>
              <a:gd name="connsiteX30" fmla="*/ 1628638 w 5112078"/>
              <a:gd name="connsiteY30" fmla="*/ 6084691 h 6858000"/>
              <a:gd name="connsiteX31" fmla="*/ 101217 w 5112078"/>
              <a:gd name="connsiteY31" fmla="*/ 6858000 h 6858000"/>
              <a:gd name="connsiteX32" fmla="*/ 0 w 5112078"/>
              <a:gd name="connsiteY32" fmla="*/ 6858000 h 6858000"/>
              <a:gd name="connsiteX33" fmla="*/ 1690549 w 5112078"/>
              <a:gd name="connsiteY33" fmla="*/ 6002102 h 6858000"/>
              <a:gd name="connsiteX34" fmla="*/ 4042708 w 5112078"/>
              <a:gd name="connsiteY34" fmla="*/ 2864341 h 6858000"/>
              <a:gd name="connsiteX35" fmla="*/ 3442802 w 5112078"/>
              <a:gd name="connsiteY35" fmla="*/ 9678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112078" h="6858000">
                <a:moveTo>
                  <a:pt x="4114615" y="3091666"/>
                </a:moveTo>
                <a:lnTo>
                  <a:pt x="2081084" y="5804379"/>
                </a:lnTo>
                <a:lnTo>
                  <a:pt x="4573537" y="4542490"/>
                </a:lnTo>
                <a:close/>
                <a:moveTo>
                  <a:pt x="3504127" y="1010095"/>
                </a:moveTo>
                <a:lnTo>
                  <a:pt x="4076430" y="2819356"/>
                </a:lnTo>
                <a:lnTo>
                  <a:pt x="4775583" y="1886691"/>
                </a:lnTo>
                <a:close/>
                <a:moveTo>
                  <a:pt x="2039039" y="0"/>
                </a:moveTo>
                <a:lnTo>
                  <a:pt x="2243367" y="0"/>
                </a:lnTo>
                <a:lnTo>
                  <a:pt x="3385812" y="787651"/>
                </a:lnTo>
                <a:lnTo>
                  <a:pt x="3136664" y="0"/>
                </a:lnTo>
                <a:lnTo>
                  <a:pt x="3184615" y="0"/>
                </a:lnTo>
                <a:lnTo>
                  <a:pt x="3447138" y="829931"/>
                </a:lnTo>
                <a:lnTo>
                  <a:pt x="4845204" y="1793818"/>
                </a:lnTo>
                <a:lnTo>
                  <a:pt x="5112078" y="1437810"/>
                </a:lnTo>
                <a:lnTo>
                  <a:pt x="5112078" y="1761058"/>
                </a:lnTo>
                <a:lnTo>
                  <a:pt x="5004956" y="1903957"/>
                </a:lnTo>
                <a:lnTo>
                  <a:pt x="5112078" y="1977812"/>
                </a:lnTo>
                <a:lnTo>
                  <a:pt x="5112078" y="2118684"/>
                </a:lnTo>
                <a:lnTo>
                  <a:pt x="4935336" y="1996831"/>
                </a:lnTo>
                <a:lnTo>
                  <a:pt x="4148337" y="3046681"/>
                </a:lnTo>
                <a:lnTo>
                  <a:pt x="4614870" y="4521563"/>
                </a:lnTo>
                <a:lnTo>
                  <a:pt x="5112078" y="4269835"/>
                </a:lnTo>
                <a:lnTo>
                  <a:pt x="5112078" y="4321079"/>
                </a:lnTo>
                <a:lnTo>
                  <a:pt x="4628842" y="4565734"/>
                </a:lnTo>
                <a:lnTo>
                  <a:pt x="5112078" y="6093422"/>
                </a:lnTo>
                <a:lnTo>
                  <a:pt x="5112078" y="6245015"/>
                </a:lnTo>
                <a:lnTo>
                  <a:pt x="4587509" y="4586660"/>
                </a:lnTo>
                <a:lnTo>
                  <a:pt x="2019173" y="5886969"/>
                </a:lnTo>
                <a:lnTo>
                  <a:pt x="1291259" y="6858000"/>
                </a:lnTo>
                <a:lnTo>
                  <a:pt x="1048943" y="6858000"/>
                </a:lnTo>
                <a:lnTo>
                  <a:pt x="1628638" y="6084691"/>
                </a:lnTo>
                <a:lnTo>
                  <a:pt x="101217" y="6858000"/>
                </a:lnTo>
                <a:lnTo>
                  <a:pt x="0" y="6858000"/>
                </a:lnTo>
                <a:lnTo>
                  <a:pt x="1690549" y="6002102"/>
                </a:lnTo>
                <a:lnTo>
                  <a:pt x="4042708" y="2864341"/>
                </a:lnTo>
                <a:lnTo>
                  <a:pt x="3442802" y="9678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dirty="0">
              <a:ln>
                <a:noFill/>
              </a:ln>
              <a:solidFill>
                <a:srgbClr val="005CA8"/>
              </a:solidFill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pic>
        <p:nvPicPr>
          <p:cNvPr id="25" name="Immagine 24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06CD363B-2B1E-474C-AEA0-E60B9BA1BA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100" y="681640"/>
            <a:ext cx="1463702" cy="39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657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c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ckground">
            <a:extLst>
              <a:ext uri="{FF2B5EF4-FFF2-40B4-BE49-F238E27FC236}">
                <a16:creationId xmlns:a16="http://schemas.microsoft.com/office/drawing/2014/main" id="{B4B0D22C-051D-4147-AAAA-FD7CE0AE94C2}"/>
              </a:ext>
            </a:extLst>
          </p:cNvPr>
          <p:cNvSpPr/>
          <p:nvPr userDrawn="1"/>
        </p:nvSpPr>
        <p:spPr>
          <a:xfrm>
            <a:off x="0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4" y="1230923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Icon or image with text slide</a:t>
            </a:r>
            <a:endParaRPr lang="en-US" dirty="0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E384F454-B0DC-AC49-BE99-9FDEA92312BA}"/>
              </a:ext>
            </a:extLst>
          </p:cNvPr>
          <p:cNvSpPr txBox="1">
            <a:spLocks/>
          </p:cNvSpPr>
          <p:nvPr userDrawn="1"/>
        </p:nvSpPr>
        <p:spPr>
          <a:xfrm>
            <a:off x="6172200" y="2214929"/>
            <a:ext cx="5181599" cy="4158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i="0" kern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Click to edit subtitle</a:t>
            </a:r>
            <a:endParaRPr lang="en-US" sz="2200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5A38A35-98AD-244B-BC56-964CBC1CCAC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0" y="2683239"/>
            <a:ext cx="5181600" cy="3178299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</p:txBody>
      </p:sp>
      <p:pic>
        <p:nvPicPr>
          <p:cNvPr id="9" name="UoC_BrandTexture_SingleColour_RGB_UoC_SingleColour_LCB_CMYK.png">
            <a:extLst>
              <a:ext uri="{FF2B5EF4-FFF2-40B4-BE49-F238E27FC236}">
                <a16:creationId xmlns:a16="http://schemas.microsoft.com/office/drawing/2014/main" id="{21234932-C845-E547-B001-D744668C5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0148" t="28659" r="16517" b="12105"/>
          <a:stretch>
            <a:fillRect/>
          </a:stretch>
        </p:blipFill>
        <p:spPr>
          <a:xfrm>
            <a:off x="553775" y="2438931"/>
            <a:ext cx="2869363" cy="286936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0F1D34A-F982-7F48-BA95-6E40B8180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63873" y="2214929"/>
            <a:ext cx="2706687" cy="25685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Icon or image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B1CA63B6-995E-B833-05A7-1803449E0B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7778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an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ckground">
            <a:extLst>
              <a:ext uri="{FF2B5EF4-FFF2-40B4-BE49-F238E27FC236}">
                <a16:creationId xmlns:a16="http://schemas.microsoft.com/office/drawing/2014/main" id="{B4B0D22C-051D-4147-AAAA-FD7CE0AE94C2}"/>
              </a:ext>
            </a:extLst>
          </p:cNvPr>
          <p:cNvSpPr/>
          <p:nvPr userDrawn="1"/>
        </p:nvSpPr>
        <p:spPr>
          <a:xfrm>
            <a:off x="-14478" y="-16574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5A38A35-98AD-244B-BC56-964CBC1CCAC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04750" y="2438931"/>
            <a:ext cx="5535223" cy="34226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  <a:p>
            <a:pPr lvl="1"/>
            <a:endParaRPr lang="en-GB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BE56363-26EA-0E45-92A7-DC3D5187182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17503" y="2438931"/>
            <a:ext cx="5469748" cy="34226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  <a:p>
            <a:pPr lvl="0"/>
            <a:endParaRPr lang="en-GB" dirty="0"/>
          </a:p>
        </p:txBody>
      </p:sp>
      <p:pic>
        <p:nvPicPr>
          <p:cNvPr id="11" name="UoC_BrandTexture_SingleColour_RGB_UoC_SingleColour_CB_Texture_CMYK.png">
            <a:extLst>
              <a:ext uri="{FF2B5EF4-FFF2-40B4-BE49-F238E27FC236}">
                <a16:creationId xmlns:a16="http://schemas.microsoft.com/office/drawing/2014/main" id="{29EF94AE-3313-FC4E-B5A9-4CAF3AD8C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120" t="16269" r="-140" b="74813"/>
          <a:stretch/>
        </p:blipFill>
        <p:spPr>
          <a:xfrm>
            <a:off x="0" y="-9012"/>
            <a:ext cx="6096000" cy="61149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1F1B7E-D38E-7AAC-E292-41DAAEC5F9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4" y="1230923"/>
            <a:ext cx="10800023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Two column text slide</a:t>
            </a:r>
            <a:endParaRPr lang="en-US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4BEBFECC-C58A-DE59-B8B2-E44441C01A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171101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971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 Text an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17588" y="2816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3" y="1212587"/>
            <a:ext cx="10936297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Content with image slide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5A38A35-98AD-244B-BC56-964CBC1CCAC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17503" y="2438931"/>
            <a:ext cx="7549827" cy="34782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Click to edit text</a:t>
            </a:r>
          </a:p>
        </p:txBody>
      </p:sp>
      <p:pic>
        <p:nvPicPr>
          <p:cNvPr id="9" name="UoC_BrandTexture_SingleColour_RGB_UoC_SingleColour_LCB_Texture_CMYK.png">
            <a:extLst>
              <a:ext uri="{FF2B5EF4-FFF2-40B4-BE49-F238E27FC236}">
                <a16:creationId xmlns:a16="http://schemas.microsoft.com/office/drawing/2014/main" id="{1242BFC5-6573-6D49-879F-302DC7FAB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059" t="54823" r="40988" b="36416"/>
          <a:stretch/>
        </p:blipFill>
        <p:spPr>
          <a:xfrm>
            <a:off x="0" y="-7968"/>
            <a:ext cx="6423419" cy="62154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A4A6C-2497-2C4A-A8A6-17076C387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65043" y="2438931"/>
            <a:ext cx="3416410" cy="34940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9698F617-31B7-53CA-26C3-4CB00A459E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171101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9113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 and media simp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7E2533D0-B51D-0741-961B-9226EF2017A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2484D7-F300-634A-B0A7-F109B6FBA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287087"/>
            <a:ext cx="5469344" cy="459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Content bullets or text slide</a:t>
            </a:r>
            <a:endParaRPr lang="en-US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1CEEE2E-2501-E047-9987-03ED4E7C6A29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33954" y="2552475"/>
            <a:ext cx="7477932" cy="3026187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Body text or bullet points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FB16BBE-3400-A945-87B4-F443A8974572}"/>
              </a:ext>
            </a:extLst>
          </p:cNvPr>
          <p:cNvSpPr txBox="1">
            <a:spLocks/>
          </p:cNvSpPr>
          <p:nvPr userDrawn="1"/>
        </p:nvSpPr>
        <p:spPr>
          <a:xfrm>
            <a:off x="384320" y="2084961"/>
            <a:ext cx="5542223" cy="4597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i="0" kern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Click to edit subtitle</a:t>
            </a:r>
            <a:endParaRPr lang="en-US" sz="2200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80BFFFC-72E4-284F-BE25-E8E7E785D42A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151203" y="2554973"/>
            <a:ext cx="3688771" cy="3026187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GB" dirty="0"/>
              <a:t>Body text or bullet points</a:t>
            </a:r>
          </a:p>
        </p:txBody>
      </p:sp>
    </p:spTree>
    <p:extLst>
      <p:ext uri="{BB962C8B-B14F-4D97-AF65-F5344CB8AC3E}">
        <p14:creationId xmlns:p14="http://schemas.microsoft.com/office/powerpoint/2010/main" val="422925189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ody text/bullets (Graph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4B0D22C-051D-4147-AAAA-FD7CE0AE9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190112-CEED-9340-B787-75A4C7E33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04" y="1230923"/>
            <a:ext cx="5260870" cy="4742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Simple bullet or text slide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5A38A35-98AD-244B-BC56-964CBC1CCAC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0" y="2594344"/>
            <a:ext cx="5667774" cy="3267194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 b="0" i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Body text or bullet points</a:t>
            </a:r>
          </a:p>
        </p:txBody>
      </p:sp>
      <p:pic>
        <p:nvPicPr>
          <p:cNvPr id="8" name="UoC_BrandTexture_SingleColour_RGB_UoC_SingleColour_LCB_Texture_CMYK.png">
            <a:extLst>
              <a:ext uri="{FF2B5EF4-FFF2-40B4-BE49-F238E27FC236}">
                <a16:creationId xmlns:a16="http://schemas.microsoft.com/office/drawing/2014/main" id="{8A5DD817-C57A-5A4B-94D0-CB17A35E1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3031" t="32840" r="10963" b="9040"/>
          <a:stretch>
            <a:fillRect/>
          </a:stretch>
        </p:blipFill>
        <p:spPr>
          <a:xfrm>
            <a:off x="220" y="3491896"/>
            <a:ext cx="2592239" cy="235467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8032CD-07E0-3F40-8561-CF63B115DF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59500" y="1941808"/>
            <a:ext cx="5667774" cy="39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2000" dirty="0"/>
              <a:t>Click to edit subtitle</a:t>
            </a:r>
            <a:endParaRPr lang="en-US" sz="2000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80A0D5B9-8995-1544-DC7C-7430245ABD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5004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Image with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8">
            <a:extLst>
              <a:ext uri="{FF2B5EF4-FFF2-40B4-BE49-F238E27FC236}">
                <a16:creationId xmlns:a16="http://schemas.microsoft.com/office/drawing/2014/main" id="{3B61B8AB-E629-6242-8046-802117F8F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478" y="0"/>
            <a:ext cx="12206478" cy="6858000"/>
          </a:xfrm>
          <a:prstGeom prst="rect">
            <a:avLst/>
          </a:prstGeom>
          <a:solidFill>
            <a:srgbClr val="F2F2F2">
              <a:alpha val="29851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King"/>
                <a:ea typeface="King"/>
                <a:cs typeface="King"/>
                <a:sym typeface="King"/>
              </a:defRPr>
            </a:pPr>
            <a:endParaRPr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B83914-A4FB-9C49-B47E-BB356DACC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376988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1FDF40F-AA30-C342-848B-716B6756B99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90551" y="6356350"/>
            <a:ext cx="249423" cy="246217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ctr" defTabSz="914330">
              <a:lnSpc>
                <a:spcPct val="100000"/>
              </a:lnSpc>
              <a:spcBef>
                <a:spcPts val="0"/>
              </a:spcBef>
              <a:defRPr sz="1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 Regular"/>
                <a:cs typeface="Arial" panose="020B0604020202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UoC_BrandTexture_SingleColour_RGB_UoC_SingleColour_LCB_Texture_CMYK.png">
            <a:extLst>
              <a:ext uri="{FF2B5EF4-FFF2-40B4-BE49-F238E27FC236}">
                <a16:creationId xmlns:a16="http://schemas.microsoft.com/office/drawing/2014/main" id="{42B6E35C-81CA-4C46-A9D1-C22782F39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3893" t="56170" r="28627" b="34921"/>
          <a:stretch>
            <a:fillRect/>
          </a:stretch>
        </p:blipFill>
        <p:spPr>
          <a:xfrm>
            <a:off x="6376855" y="-23787"/>
            <a:ext cx="5815527" cy="61398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DC8838-93AE-CB4F-B2CA-9D8103523A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34480" y="2106503"/>
            <a:ext cx="5205493" cy="4054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2000" dirty="0"/>
              <a:t>Click to edit subtitle</a:t>
            </a:r>
            <a:endParaRPr lang="en-US" sz="20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57765D6-285A-AB42-A9F9-EEA961C67B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34480" y="2511959"/>
            <a:ext cx="5205493" cy="355156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 dirty="0"/>
              <a:t>Bullet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Bullet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Bullet text</a:t>
            </a:r>
          </a:p>
          <a:p>
            <a:pPr lvl="0"/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67F36CD-DB59-4A46-BEA4-2250F1EAC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4478" y="1212587"/>
            <a:ext cx="5205493" cy="4742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Bullets with image slide</a:t>
            </a:r>
            <a:endParaRPr lang="en-US" dirty="0"/>
          </a:p>
        </p:txBody>
      </p:sp>
      <p:pic>
        <p:nvPicPr>
          <p:cNvPr id="2" name="Picture 1" descr="University of Cambridge logo">
            <a:extLst>
              <a:ext uri="{FF2B5EF4-FFF2-40B4-BE49-F238E27FC236}">
                <a16:creationId xmlns:a16="http://schemas.microsoft.com/office/drawing/2014/main" id="{592F9D5F-7F79-54F7-3796-65F307E367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9" y="438056"/>
            <a:ext cx="1361678" cy="2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5996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491365A3-6396-DC7F-3F56-58BD80767D39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3" y="314026"/>
            <a:ext cx="3221860" cy="42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2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7" r:id="rId36"/>
    <p:sldLayoutId id="2147483698" r:id="rId37"/>
    <p:sldLayoutId id="2147483699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4E6D0-2B44-C18D-E053-13B7B7518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8DF111B-F17E-3CC5-568C-DA09BFF73CBC}"/>
              </a:ext>
            </a:extLst>
          </p:cNvPr>
          <p:cNvSpPr txBox="1"/>
          <p:nvPr/>
        </p:nvSpPr>
        <p:spPr>
          <a:xfrm>
            <a:off x="3227926" y="4626942"/>
            <a:ext cx="5736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Professor Emanuele Di Angelantonio, </a:t>
            </a:r>
            <a:r>
              <a:rPr kumimoji="0" lang="en-GB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FMedSci</a:t>
            </a:r>
            <a:r>
              <a:rPr kumimoji="0" lang="en-GB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en-GB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7B0404-7D3D-681D-3E45-F705EACDE8AA}"/>
              </a:ext>
            </a:extLst>
          </p:cNvPr>
          <p:cNvSpPr txBox="1"/>
          <p:nvPr/>
        </p:nvSpPr>
        <p:spPr>
          <a:xfrm>
            <a:off x="359855" y="6296721"/>
            <a:ext cx="11692190" cy="320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6000"/>
              </a:lnSpc>
              <a:spcBef>
                <a:spcPts val="1200"/>
              </a:spcBef>
              <a:spcAft>
                <a:spcPts val="1200"/>
              </a:spcAft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Gill Sans MT" panose="020B0502020104020203" pitchFamily="34" charset="77"/>
                <a:cs typeface="Arial" panose="020B0604020202020204" pitchFamily="34" charset="0"/>
              </a:rPr>
              <a:t>ESC Cardiovascular Round Table 									18th March 2026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AA409A2-9A39-0746-8AB8-2FDF99D81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271259"/>
              </p:ext>
            </p:extLst>
          </p:nvPr>
        </p:nvGraphicFramePr>
        <p:xfrm>
          <a:off x="1149924" y="1971304"/>
          <a:ext cx="9892145" cy="1828800"/>
        </p:xfrm>
        <a:graphic>
          <a:graphicData uri="http://schemas.openxmlformats.org/drawingml/2006/table">
            <a:tbl>
              <a:tblPr/>
              <a:tblGrid>
                <a:gridCol w="9892145">
                  <a:extLst>
                    <a:ext uri="{9D8B030D-6E8A-4147-A177-3AD203B41FA5}">
                      <a16:colId xmlns:a16="http://schemas.microsoft.com/office/drawing/2014/main" val="1768610877"/>
                    </a:ext>
                  </a:extLst>
                </a:gridCol>
              </a:tblGrid>
              <a:tr h="169213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4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 and precision risk prediction along life cycle: biomarkers, imaging, omics and machine learning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326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021062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71740-EE8E-91B0-DD85-04B474F2F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CAB34-DD03-8B06-308E-145D6AAEC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80" y="841010"/>
            <a:ext cx="10936297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Proteomic prediction of common cardiac diseases </a:t>
            </a: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63C14C-CF5D-89DB-43C8-9FF926C78F7B}"/>
              </a:ext>
            </a:extLst>
          </p:cNvPr>
          <p:cNvSpPr/>
          <p:nvPr/>
        </p:nvSpPr>
        <p:spPr>
          <a:xfrm>
            <a:off x="8403220" y="6298510"/>
            <a:ext cx="3576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en-IT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Schuermans</a:t>
            </a:r>
            <a:r>
              <a:rPr lang="en-US" altLang="en-IT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altLang="en-IT" sz="1200" i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 Cardiovasc Res </a:t>
            </a:r>
            <a:r>
              <a:rPr lang="en-US" altLang="en-IT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en-IT" sz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98FCB-A6B5-8F6B-EBF1-F94550354BDD}"/>
              </a:ext>
            </a:extLst>
          </p:cNvPr>
          <p:cNvSpPr txBox="1">
            <a:spLocks/>
          </p:cNvSpPr>
          <p:nvPr/>
        </p:nvSpPr>
        <p:spPr>
          <a:xfrm>
            <a:off x="478931" y="1437875"/>
            <a:ext cx="11234137" cy="4905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377" rtl="0" fontAlgn="base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Clr>
                <a:srgbClr val="A1C036"/>
              </a:buClr>
              <a:buFont typeface="Arial" panose="020B0604020202020204" pitchFamily="34" charset="0"/>
              <a:buNone/>
              <a:defRPr sz="2000" kern="12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fontAlgn="base">
              <a:lnSpc>
                <a:spcPts val="2000"/>
              </a:lnSpc>
              <a:spcBef>
                <a:spcPts val="500"/>
              </a:spcBef>
              <a:spcAft>
                <a:spcPct val="0"/>
              </a:spcAft>
              <a:buClr>
                <a:srgbClr val="A1C036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fontAlgn="base">
              <a:lnSpc>
                <a:spcPts val="2000"/>
              </a:lnSpc>
              <a:spcBef>
                <a:spcPts val="500"/>
              </a:spcBef>
              <a:spcAft>
                <a:spcPct val="0"/>
              </a:spcAft>
              <a:buClr>
                <a:srgbClr val="A1C036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fontAlgn="base">
              <a:lnSpc>
                <a:spcPts val="2000"/>
              </a:lnSpc>
              <a:spcBef>
                <a:spcPts val="500"/>
              </a:spcBef>
              <a:spcAft>
                <a:spcPct val="0"/>
              </a:spcAft>
              <a:buClr>
                <a:srgbClr val="A1C036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fontAlgn="base">
              <a:lnSpc>
                <a:spcPts val="2000"/>
              </a:lnSpc>
              <a:spcBef>
                <a:spcPts val="500"/>
              </a:spcBef>
              <a:spcAft>
                <a:spcPct val="0"/>
              </a:spcAft>
              <a:buClr>
                <a:srgbClr val="A1C036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base" latinLnBrk="0" hangingPunct="1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Clr>
                <a:srgbClr val="A1C0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Improvement in predictive performance by adding proteins information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5CB758-CBF1-5805-B3E0-5C1390F8B320}"/>
              </a:ext>
            </a:extLst>
          </p:cNvPr>
          <p:cNvSpPr txBox="1"/>
          <p:nvPr/>
        </p:nvSpPr>
        <p:spPr>
          <a:xfrm>
            <a:off x="2167359" y="1889247"/>
            <a:ext cx="3928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solidFill>
                  <a:srgbClr val="2A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Coronary heart disease</a:t>
            </a:r>
            <a:endParaRPr lang="en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1955F3-4E9A-A1EC-80BC-1E603644A0C4}"/>
              </a:ext>
            </a:extLst>
          </p:cNvPr>
          <p:cNvSpPr txBox="1"/>
          <p:nvPr/>
        </p:nvSpPr>
        <p:spPr>
          <a:xfrm>
            <a:off x="4848946" y="1889246"/>
            <a:ext cx="3928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solidFill>
                  <a:srgbClr val="2A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 failure</a:t>
            </a:r>
            <a:endParaRPr lang="en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2A74CC-B623-3236-6625-007FA9746A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184" t="1492" r="48393" b="83080"/>
          <a:stretch>
            <a:fillRect/>
          </a:stretch>
        </p:blipFill>
        <p:spPr>
          <a:xfrm>
            <a:off x="2398895" y="2172849"/>
            <a:ext cx="6224254" cy="19013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5D847-2B95-30BC-A385-8587546A5F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184" t="73817" r="48393" b="2517"/>
          <a:stretch>
            <a:fillRect/>
          </a:stretch>
        </p:blipFill>
        <p:spPr>
          <a:xfrm>
            <a:off x="2500122" y="4091681"/>
            <a:ext cx="5903098" cy="276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55994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C06C-C8E6-5BDC-9DCA-05DD1E8DB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E7FA8-5969-7A8E-24F7-1C85A0955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779" y="770416"/>
            <a:ext cx="10936297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imaging data add useful information?</a:t>
            </a: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7B16B7-346D-8C67-C8D3-C52FCD5F9A43}"/>
              </a:ext>
            </a:extLst>
          </p:cNvPr>
          <p:cNvSpPr txBox="1"/>
          <p:nvPr/>
        </p:nvSpPr>
        <p:spPr>
          <a:xfrm>
            <a:off x="1694721" y="1511130"/>
            <a:ext cx="84682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strike="noStrike" spc="-1" dirty="0">
                <a:solidFill>
                  <a:srgbClr val="C00000"/>
                </a:solidFill>
                <a:latin typeface="Arial"/>
              </a:rPr>
              <a:t>Coronary Artery Calcium Score and PRS for CHD prediction</a:t>
            </a:r>
          </a:p>
        </p:txBody>
      </p:sp>
      <p:pic>
        <p:nvPicPr>
          <p:cNvPr id="4" name="New picture">
            <a:extLst>
              <a:ext uri="{FF2B5EF4-FFF2-40B4-BE49-F238E27FC236}">
                <a16:creationId xmlns:a16="http://schemas.microsoft.com/office/drawing/2014/main" id="{7253E2CD-16BA-DD99-C7FF-E21764AF919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238" y="2192190"/>
            <a:ext cx="8951519" cy="4358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F0D34A-EF00-CAEE-55CD-5DD534FAF04F}"/>
              </a:ext>
            </a:extLst>
          </p:cNvPr>
          <p:cNvSpPr txBox="1"/>
          <p:nvPr/>
        </p:nvSpPr>
        <p:spPr>
          <a:xfrm>
            <a:off x="9241632" y="6423208"/>
            <a:ext cx="29503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0" strike="noStrike" spc="-1" dirty="0">
                <a:solidFill>
                  <a:srgbClr val="000000"/>
                </a:solidFill>
                <a:latin typeface="Arial"/>
              </a:rPr>
              <a:t>Khan SS et al, JAMA 2023</a:t>
            </a:r>
            <a:endParaRPr lang="en-IT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625F95-52D9-F084-231D-5B43A60ABFA8}"/>
              </a:ext>
            </a:extLst>
          </p:cNvPr>
          <p:cNvSpPr/>
          <p:nvPr/>
        </p:nvSpPr>
        <p:spPr>
          <a:xfrm>
            <a:off x="3611301" y="5085890"/>
            <a:ext cx="7153156" cy="388235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695466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10AE-CA36-DEA4-2BE2-75EAE1C9A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. 1: Delphi, a modified GPT architecture, models health trajectories.">
            <a:extLst>
              <a:ext uri="{FF2B5EF4-FFF2-40B4-BE49-F238E27FC236}">
                <a16:creationId xmlns:a16="http://schemas.microsoft.com/office/drawing/2014/main" id="{669A24EF-ED37-41A5-E658-376604021E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19" r="51344" b="77583"/>
          <a:stretch>
            <a:fillRect/>
          </a:stretch>
        </p:blipFill>
        <p:spPr>
          <a:xfrm>
            <a:off x="598840" y="2026016"/>
            <a:ext cx="5257950" cy="17374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F6C6D4-8C4E-E9C8-0729-6CFEDF0F36ED}"/>
              </a:ext>
            </a:extLst>
          </p:cNvPr>
          <p:cNvSpPr txBox="1"/>
          <p:nvPr/>
        </p:nvSpPr>
        <p:spPr>
          <a:xfrm>
            <a:off x="1969625" y="1393101"/>
            <a:ext cx="82527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0" u="none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Delphi, a modified GPT architecture, models health trajectories</a:t>
            </a:r>
            <a:endParaRPr lang="en-IT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4839A6-0EA0-7196-C858-19B77E42FC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76287" r="23667"/>
          <a:stretch>
            <a:fillRect/>
          </a:stretch>
        </p:blipFill>
        <p:spPr>
          <a:xfrm>
            <a:off x="6095999" y="2029484"/>
            <a:ext cx="4517169" cy="403386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80FAB8B-24E0-8D1F-8969-68AA003C5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41" y="821182"/>
            <a:ext cx="10936297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we leverage novel analytical approaches?</a:t>
            </a: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DAD2CA-EC42-C839-83F0-3D1F41544B4C}"/>
              </a:ext>
            </a:extLst>
          </p:cNvPr>
          <p:cNvSpPr txBox="1"/>
          <p:nvPr/>
        </p:nvSpPr>
        <p:spPr>
          <a:xfrm>
            <a:off x="9241632" y="6423208"/>
            <a:ext cx="29503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0" strike="noStrike" spc="-1" dirty="0">
                <a:solidFill>
                  <a:srgbClr val="000000"/>
                </a:solidFill>
                <a:latin typeface="Arial"/>
              </a:rPr>
              <a:t>Shmatko A, Nature 2025</a:t>
            </a:r>
            <a:endParaRPr lang="en-IT" sz="11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FDB51E-71D6-3CDF-E374-76E21F6CAE97}"/>
              </a:ext>
            </a:extLst>
          </p:cNvPr>
          <p:cNvGrpSpPr/>
          <p:nvPr/>
        </p:nvGrpSpPr>
        <p:grpSpPr>
          <a:xfrm>
            <a:off x="1056684" y="3646025"/>
            <a:ext cx="4517169" cy="2918680"/>
            <a:chOff x="1056684" y="3646025"/>
            <a:chExt cx="4517169" cy="2918680"/>
          </a:xfrm>
        </p:grpSpPr>
        <p:pic>
          <p:nvPicPr>
            <p:cNvPr id="11" name="Picture 10" descr="Fig. 1: Delphi, a modified GPT architecture, models health trajectories.">
              <a:extLst>
                <a:ext uri="{FF2B5EF4-FFF2-40B4-BE49-F238E27FC236}">
                  <a16:creationId xmlns:a16="http://schemas.microsoft.com/office/drawing/2014/main" id="{7275B108-634B-28AF-FC08-6E2FDA5C5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6963" r="51344" b="34574"/>
            <a:stretch>
              <a:fillRect/>
            </a:stretch>
          </p:blipFill>
          <p:spPr>
            <a:xfrm>
              <a:off x="1056684" y="3804143"/>
              <a:ext cx="4517169" cy="276056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1DF662-F99C-81F7-3122-175281F64207}"/>
                </a:ext>
              </a:extLst>
            </p:cNvPr>
            <p:cNvSpPr/>
            <p:nvPr/>
          </p:nvSpPr>
          <p:spPr>
            <a:xfrm>
              <a:off x="1056684" y="3646025"/>
              <a:ext cx="204957" cy="266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</p:spTree>
    <p:extLst>
      <p:ext uri="{BB962C8B-B14F-4D97-AF65-F5344CB8AC3E}">
        <p14:creationId xmlns:p14="http://schemas.microsoft.com/office/powerpoint/2010/main" val="32830333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9817F-0B13-3626-3B40-F2C26B739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A0C48-2A83-FD7E-9498-7CBB564CD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28" y="785076"/>
            <a:ext cx="10936297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we integrate all these different features together? </a:t>
            </a: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4EC0548-2DAF-11AC-5153-85EC7BEB1FB4}"/>
              </a:ext>
            </a:extLst>
          </p:cNvPr>
          <p:cNvGrpSpPr/>
          <p:nvPr/>
        </p:nvGrpSpPr>
        <p:grpSpPr>
          <a:xfrm>
            <a:off x="405627" y="1621785"/>
            <a:ext cx="9074039" cy="787078"/>
            <a:chOff x="405627" y="1621785"/>
            <a:chExt cx="9074039" cy="78707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8D03D7-5F44-A290-C3FC-72A1A314648C}"/>
                </a:ext>
              </a:extLst>
            </p:cNvPr>
            <p:cNvSpPr txBox="1"/>
            <p:nvPr/>
          </p:nvSpPr>
          <p:spPr>
            <a:xfrm>
              <a:off x="521378" y="1804494"/>
              <a:ext cx="8622625" cy="3941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Single (core) model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 estimating </a:t>
              </a: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risk over any time frame (e.g., 10y and lifetime)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BEA47E66-CD1C-616F-5AEB-4B75E44E03DA}"/>
                </a:ext>
              </a:extLst>
            </p:cNvPr>
            <p:cNvSpPr/>
            <p:nvPr/>
          </p:nvSpPr>
          <p:spPr>
            <a:xfrm>
              <a:off x="405627" y="1621785"/>
              <a:ext cx="9074039" cy="787078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9E3E3EC-2038-36F7-813F-58C18A638152}"/>
              </a:ext>
            </a:extLst>
          </p:cNvPr>
          <p:cNvGrpSpPr/>
          <p:nvPr/>
        </p:nvGrpSpPr>
        <p:grpSpPr>
          <a:xfrm>
            <a:off x="405627" y="2647792"/>
            <a:ext cx="9074039" cy="787078"/>
            <a:chOff x="405627" y="2647792"/>
            <a:chExt cx="9074039" cy="787078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9F6C50AB-C356-13AD-8578-668DA3355E6F}"/>
                </a:ext>
              </a:extLst>
            </p:cNvPr>
            <p:cNvSpPr/>
            <p:nvPr/>
          </p:nvSpPr>
          <p:spPr>
            <a:xfrm>
              <a:off x="405627" y="2647792"/>
              <a:ext cx="9074039" cy="787078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65F17C-4D86-8EB4-B4A1-119C45CD5902}"/>
                </a:ext>
              </a:extLst>
            </p:cNvPr>
            <p:cNvSpPr txBox="1"/>
            <p:nvPr/>
          </p:nvSpPr>
          <p:spPr>
            <a:xfrm>
              <a:off x="521378" y="2806274"/>
              <a:ext cx="6510758" cy="3941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Recalibration to country-specific level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1EB261-A4B7-7905-1BD0-0B50510614E8}"/>
              </a:ext>
            </a:extLst>
          </p:cNvPr>
          <p:cNvGrpSpPr/>
          <p:nvPr/>
        </p:nvGrpSpPr>
        <p:grpSpPr>
          <a:xfrm>
            <a:off x="405627" y="3593352"/>
            <a:ext cx="9074039" cy="787078"/>
            <a:chOff x="405627" y="3593352"/>
            <a:chExt cx="9074039" cy="787078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2F52C4A7-1F2A-220C-8578-86776FB5A652}"/>
                </a:ext>
              </a:extLst>
            </p:cNvPr>
            <p:cNvSpPr/>
            <p:nvPr/>
          </p:nvSpPr>
          <p:spPr>
            <a:xfrm>
              <a:off x="405627" y="3593352"/>
              <a:ext cx="9074039" cy="787078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C4E058-B8A3-0E49-8E87-BF84484E7C25}"/>
                </a:ext>
              </a:extLst>
            </p:cNvPr>
            <p:cNvSpPr txBox="1"/>
            <p:nvPr/>
          </p:nvSpPr>
          <p:spPr>
            <a:xfrm>
              <a:off x="521378" y="3789817"/>
              <a:ext cx="6510758" cy="3941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Treatment benefit estimation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134BB2-EF2D-0084-EC64-EC0BE038DDC6}"/>
              </a:ext>
            </a:extLst>
          </p:cNvPr>
          <p:cNvGrpSpPr/>
          <p:nvPr/>
        </p:nvGrpSpPr>
        <p:grpSpPr>
          <a:xfrm>
            <a:off x="405627" y="4570437"/>
            <a:ext cx="9074039" cy="787078"/>
            <a:chOff x="405627" y="4570437"/>
            <a:chExt cx="9074039" cy="787078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11F987B5-8D25-2DD3-59AD-9F45A2623361}"/>
                </a:ext>
              </a:extLst>
            </p:cNvPr>
            <p:cNvSpPr/>
            <p:nvPr/>
          </p:nvSpPr>
          <p:spPr>
            <a:xfrm>
              <a:off x="405627" y="4570437"/>
              <a:ext cx="9074039" cy="787078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844568-36BC-D61D-A94D-2430372043DE}"/>
                </a:ext>
              </a:extLst>
            </p:cNvPr>
            <p:cNvSpPr txBox="1"/>
            <p:nvPr/>
          </p:nvSpPr>
          <p:spPr>
            <a:xfrm>
              <a:off x="521378" y="4604363"/>
              <a:ext cx="8793865" cy="7265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Add-on tools for key risk enhancers </a:t>
              </a:r>
            </a:p>
            <a:p>
              <a:pPr marL="0" indent="0">
                <a:lnSpc>
                  <a:spcPct val="120000"/>
                </a:lnSpc>
                <a:buNone/>
              </a:pP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(e.g., </a:t>
              </a:r>
              <a:r>
                <a:rPr lang="en-GB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Lp</a:t>
              </a: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(a), renal func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tion, genetic - </a:t>
              </a: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and standardise the methods for future add-ons)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0B190D-A18D-605A-3628-4E6F60EC1FA6}"/>
              </a:ext>
            </a:extLst>
          </p:cNvPr>
          <p:cNvGrpSpPr/>
          <p:nvPr/>
        </p:nvGrpSpPr>
        <p:grpSpPr>
          <a:xfrm>
            <a:off x="405627" y="5572751"/>
            <a:ext cx="9074039" cy="787078"/>
            <a:chOff x="405627" y="5572751"/>
            <a:chExt cx="9074039" cy="787078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F1039C98-4147-3150-0315-FBF20AF16B18}"/>
                </a:ext>
              </a:extLst>
            </p:cNvPr>
            <p:cNvSpPr/>
            <p:nvPr/>
          </p:nvSpPr>
          <p:spPr>
            <a:xfrm>
              <a:off x="405627" y="5572751"/>
              <a:ext cx="9074039" cy="787078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23DDD7-5356-D901-227F-169774F72DD0}"/>
                </a:ext>
              </a:extLst>
            </p:cNvPr>
            <p:cNvSpPr txBox="1"/>
            <p:nvPr/>
          </p:nvSpPr>
          <p:spPr>
            <a:xfrm>
              <a:off x="521378" y="5781624"/>
              <a:ext cx="835692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Estimation of each component as well as the total CVD risk</a:t>
              </a:r>
              <a:endParaRPr lang="en-IT" dirty="0"/>
            </a:p>
          </p:txBody>
        </p:sp>
      </p:grpSp>
      <p:pic>
        <p:nvPicPr>
          <p:cNvPr id="28" name="Image 0" descr="preencoded.png">
            <a:extLst>
              <a:ext uri="{FF2B5EF4-FFF2-40B4-BE49-F238E27FC236}">
                <a16:creationId xmlns:a16="http://schemas.microsoft.com/office/drawing/2014/main" id="{5938DC97-A4F3-59A9-AA37-4DAE2A94C1A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08262" y="4530796"/>
            <a:ext cx="2141187" cy="208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62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6324F-A360-0DD3-0E06-F7CB4184B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60C26-12CD-DF59-BD0D-2615B2128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AC5480-AC06-91C9-E0A7-70BA86B27276}"/>
              </a:ext>
            </a:extLst>
          </p:cNvPr>
          <p:cNvSpPr txBox="1">
            <a:spLocks/>
          </p:cNvSpPr>
          <p:nvPr/>
        </p:nvSpPr>
        <p:spPr>
          <a:xfrm>
            <a:off x="1018573" y="1987296"/>
            <a:ext cx="10150998" cy="442070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Current ESC CVD risk prediction tools provide a robust and pragmatic foundation for population-level risk assessment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Ø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These tools remain largely based on conventional risk factors, which provide only moderate discrimination particularly in younger individuals and those at intermediate risk.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Ø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Addition of clinical biomarkers, ‘omics, and imaging may enhance risk prediction, but current evidence is largely observational and lacks clear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generalisability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for routine implementation.</a:t>
            </a:r>
          </a:p>
          <a:p>
            <a:pPr marL="0" indent="0" algn="just">
              <a:buClr>
                <a:srgbClr val="C00000"/>
              </a:buClr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Artificial intelligence offers the potential to integrate complex, high-dimensional data and refine individual risk estimation, although its incremental clinical value and real-world applicability remain to be fully established.</a:t>
            </a:r>
          </a:p>
        </p:txBody>
      </p:sp>
    </p:spTree>
    <p:extLst>
      <p:ext uri="{BB962C8B-B14F-4D97-AF65-F5344CB8AC3E}">
        <p14:creationId xmlns:p14="http://schemas.microsoft.com/office/powerpoint/2010/main" val="19869695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30961-5AD0-0054-6297-C83B899B6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06C9-0E91-2D13-5FC1-5EC84D984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77" y="824236"/>
            <a:ext cx="10936297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we need cardiovascular risk assessment?</a:t>
            </a: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0E892E-07CD-8DEF-F9F1-77187A447DB8}"/>
              </a:ext>
            </a:extLst>
          </p:cNvPr>
          <p:cNvSpPr txBox="1">
            <a:spLocks/>
          </p:cNvSpPr>
          <p:nvPr/>
        </p:nvSpPr>
        <p:spPr>
          <a:xfrm>
            <a:off x="1073737" y="1632691"/>
            <a:ext cx="10516580" cy="3890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To estimate, communicate, and monitor risk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Motivate adherence to lifestyle changes or therapies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Allocate preventive resources efficiently and target prevention strategies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5338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F6309-A744-F51C-D037-45A46B999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5D229-3016-59D2-6298-5D108BF78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52" y="785075"/>
            <a:ext cx="11481889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guidelines on cardiovascular disease prevention</a:t>
            </a: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5E35CE-77DA-5D8B-9143-42B8E5022AB3}"/>
              </a:ext>
            </a:extLst>
          </p:cNvPr>
          <p:cNvSpPr txBox="1">
            <a:spLocks/>
          </p:cNvSpPr>
          <p:nvPr/>
        </p:nvSpPr>
        <p:spPr>
          <a:xfrm>
            <a:off x="1032013" y="1727460"/>
            <a:ext cx="10127974" cy="43454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30000"/>
              <a:buFont typeface="Wingdings" pitchFamily="2" charset="2"/>
              <a:buChar char="Ø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Guidelines recommend use of a risk score to predict a patient’s risk of having a CVD event over the subsequent 10 years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30000"/>
              <a:buFont typeface="Wingdings" pitchFamily="2" charset="2"/>
              <a:buChar char="Ø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30000"/>
              <a:buFont typeface="Wingdings" pitchFamily="2" charset="2"/>
              <a:buChar char="Ø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Resulting risk predictions influence treatment decisions e.g. prescription of statins to lower cholesterol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30000"/>
              <a:buFont typeface="Wingdings" pitchFamily="2" charset="2"/>
              <a:buChar char="Ø"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  <a:buSzPct val="130000"/>
              <a:buFont typeface="Wingdings" pitchFamily="2" charset="2"/>
              <a:buChar char="Ø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Risk models traditionally include: age, sex, blood pressure, smoking, lipids measurements, and diabetes status</a:t>
            </a:r>
          </a:p>
        </p:txBody>
      </p:sp>
    </p:spTree>
    <p:extLst>
      <p:ext uri="{BB962C8B-B14F-4D97-AF65-F5344CB8AC3E}">
        <p14:creationId xmlns:p14="http://schemas.microsoft.com/office/powerpoint/2010/main" val="205769138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F063B-F111-50B5-6542-17A15EFB3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31A81-D980-FF71-0D41-1ECDA49D2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055" y="748146"/>
            <a:ext cx="11481889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cs typeface="+mj-cs"/>
              </a:rPr>
              <a:t>Key steps for evaluating CVD risk prediction models</a:t>
            </a: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pic>
        <p:nvPicPr>
          <p:cNvPr id="3" name="Main graphic">
            <a:extLst>
              <a:ext uri="{FF2B5EF4-FFF2-40B4-BE49-F238E27FC236}">
                <a16:creationId xmlns:a16="http://schemas.microsoft.com/office/drawing/2014/main" id="{E099B88A-1C8F-BE13-0AFF-B17D8B4CA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361067" y="1967698"/>
            <a:ext cx="7911645" cy="4404130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A445C8-D7B3-8F69-1CC0-46D7B65572BE}"/>
              </a:ext>
            </a:extLst>
          </p:cNvPr>
          <p:cNvSpPr txBox="1"/>
          <p:nvPr/>
        </p:nvSpPr>
        <p:spPr>
          <a:xfrm>
            <a:off x="5844753" y="6405564"/>
            <a:ext cx="62079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0" strike="noStrike" spc="-1" dirty="0">
                <a:solidFill>
                  <a:srgbClr val="000000"/>
                </a:solidFill>
                <a:latin typeface="Arial"/>
              </a:rPr>
              <a:t>Khan S. </a:t>
            </a:r>
            <a:r>
              <a:rPr lang="en-US" sz="1100" b="0" i="1" strike="noStrike" spc="-1" dirty="0">
                <a:solidFill>
                  <a:srgbClr val="000000"/>
                </a:solidFill>
                <a:latin typeface="Arial"/>
              </a:rPr>
              <a:t>Circulation </a:t>
            </a:r>
            <a:r>
              <a:rPr lang="en-US" sz="1100" b="0" strike="noStrike" spc="-1" dirty="0">
                <a:solidFill>
                  <a:srgbClr val="000000"/>
                </a:solidFill>
                <a:latin typeface="Arial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16834277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47DC0-EB32-0D3E-D1D1-3041E3DB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83792-9624-DB7F-74E9-0634C508D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10" y="796950"/>
            <a:ext cx="10936297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ESC CVD risk prediction tools</a:t>
            </a: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4FD17B-FF03-42A4-B43B-DCBC29140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22" y="2103538"/>
            <a:ext cx="4336409" cy="13236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BAA340-236F-0A53-7178-58080808A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427" y="2791405"/>
            <a:ext cx="4255185" cy="1271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C8723C-8E70-2605-807E-7819F727CA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6817"/>
          <a:stretch>
            <a:fillRect/>
          </a:stretch>
        </p:blipFill>
        <p:spPr>
          <a:xfrm>
            <a:off x="4052923" y="3427179"/>
            <a:ext cx="4343400" cy="10502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9B3FD5-51CA-130F-2AC6-2B9D946AB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635" y="3938286"/>
            <a:ext cx="4149184" cy="13026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CCD329-93BB-46B8-E26D-B70E165878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7098" y="4477420"/>
            <a:ext cx="4215674" cy="127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232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A57B1-51ED-1C3D-38D7-9322272BF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B8E0E-8CA8-4617-7887-2FBA7206D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 CVD Risk Calculation Mobile App</a:t>
            </a: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CC4FE8B0-6A33-C28A-08FD-B764B899AE9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000269"/>
            <a:ext cx="3000309" cy="4250069"/>
          </a:xfrm>
          <a:prstGeom prst="rect">
            <a:avLst/>
          </a:prstGeom>
        </p:spPr>
      </p:pic>
      <p:pic>
        <p:nvPicPr>
          <p:cNvPr id="10" name="Image 2">
            <a:extLst>
              <a:ext uri="{FF2B5EF4-FFF2-40B4-BE49-F238E27FC236}">
                <a16:creationId xmlns:a16="http://schemas.microsoft.com/office/drawing/2014/main" id="{74F1B52E-5671-8587-B722-54DCC70FFA2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075" y="1965763"/>
            <a:ext cx="5423925" cy="4250069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18677D93-8239-E20C-8CB6-B0910D4EE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9974" y="5357461"/>
            <a:ext cx="1265623" cy="451405"/>
          </a:xfrm>
          <a:prstGeom prst="rect">
            <a:avLst/>
          </a:prstGeom>
        </p:spPr>
      </p:pic>
      <p:pic>
        <p:nvPicPr>
          <p:cNvPr id="12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1D538CD-81D9-19A4-4EC5-C78282388F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8481" y="5351736"/>
            <a:ext cx="1340807" cy="4514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20CC56-6F5C-0B2E-7836-D7EC806F8F0A}"/>
              </a:ext>
            </a:extLst>
          </p:cNvPr>
          <p:cNvSpPr txBox="1"/>
          <p:nvPr/>
        </p:nvSpPr>
        <p:spPr>
          <a:xfrm>
            <a:off x="8217405" y="2074716"/>
            <a:ext cx="3552395" cy="2575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67" dirty="0">
                <a:solidFill>
                  <a:schemeClr val="bg1"/>
                </a:solidFill>
                <a:latin typeface="+mj-lt"/>
              </a:rPr>
              <a:t>Includes primary and secondary prevention risk calculators:</a:t>
            </a:r>
          </a:p>
          <a:p>
            <a:pPr algn="l"/>
            <a:endParaRPr lang="en-US" sz="1467" dirty="0">
              <a:solidFill>
                <a:schemeClr val="bg1"/>
              </a:solidFill>
              <a:latin typeface="+mj-lt"/>
            </a:endParaRP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bg1"/>
                </a:solidFill>
                <a:latin typeface="+mj-lt"/>
              </a:rPr>
              <a:t>SCORE2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bg1"/>
                </a:solidFill>
                <a:latin typeface="+mj-lt"/>
              </a:rPr>
              <a:t>SCORE2-OP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bg1"/>
                </a:solidFill>
                <a:latin typeface="+mj-lt"/>
              </a:rPr>
              <a:t>SCORE2-Diabetes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bg1"/>
                </a:solidFill>
                <a:latin typeface="+mj-lt"/>
              </a:rPr>
              <a:t>ASCVD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bg1"/>
                </a:solidFill>
                <a:latin typeface="+mj-lt"/>
              </a:rPr>
              <a:t>SMART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bg1"/>
                </a:solidFill>
                <a:latin typeface="+mj-lt"/>
              </a:rPr>
              <a:t>SMART-REACH*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bg1"/>
                </a:solidFill>
                <a:latin typeface="+mj-lt"/>
              </a:rPr>
              <a:t>DIAL*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bg1"/>
                </a:solidFill>
                <a:latin typeface="+mj-lt"/>
              </a:rPr>
              <a:t>LIFE-CVD*</a:t>
            </a:r>
          </a:p>
        </p:txBody>
      </p:sp>
      <p:pic>
        <p:nvPicPr>
          <p:cNvPr id="14" name="Picture 13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B5F02BDC-6CB8-E53F-CDFA-73487CBBDD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141" y="3094853"/>
            <a:ext cx="1441424" cy="144142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7353DD5-E19F-2EB0-062D-C62B6A347305}"/>
              </a:ext>
            </a:extLst>
          </p:cNvPr>
          <p:cNvGrpSpPr/>
          <p:nvPr/>
        </p:nvGrpSpPr>
        <p:grpSpPr>
          <a:xfrm>
            <a:off x="1608945" y="1827616"/>
            <a:ext cx="6167676" cy="5030384"/>
            <a:chOff x="1206708" y="1080788"/>
            <a:chExt cx="4625757" cy="3772788"/>
          </a:xfrm>
        </p:grpSpPr>
        <p:pic>
          <p:nvPicPr>
            <p:cNvPr id="16" name="Image 17">
              <a:extLst>
                <a:ext uri="{FF2B5EF4-FFF2-40B4-BE49-F238E27FC236}">
                  <a16:creationId xmlns:a16="http://schemas.microsoft.com/office/drawing/2014/main" id="{44AC85F8-9B04-5B46-EE5F-BC32C04BB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5896" y="1184398"/>
              <a:ext cx="2196569" cy="3507854"/>
            </a:xfrm>
            <a:prstGeom prst="rect">
              <a:avLst/>
            </a:prstGeom>
          </p:spPr>
        </p:pic>
        <p:pic>
          <p:nvPicPr>
            <p:cNvPr id="17" name="Image 19">
              <a:extLst>
                <a:ext uri="{FF2B5EF4-FFF2-40B4-BE49-F238E27FC236}">
                  <a16:creationId xmlns:a16="http://schemas.microsoft.com/office/drawing/2014/main" id="{A58AED89-AE5D-9416-C1EA-02F9D12E4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708" y="1184398"/>
              <a:ext cx="2196569" cy="3507854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48D8A37-EF9A-1C8F-BA3D-77F075BFB4FA}"/>
                </a:ext>
              </a:extLst>
            </p:cNvPr>
            <p:cNvGrpSpPr/>
            <p:nvPr/>
          </p:nvGrpSpPr>
          <p:grpSpPr>
            <a:xfrm>
              <a:off x="2299206" y="1080788"/>
              <a:ext cx="2362467" cy="3772788"/>
              <a:chOff x="2299206" y="1080788"/>
              <a:chExt cx="2362467" cy="3772788"/>
            </a:xfrm>
          </p:grpSpPr>
          <p:pic>
            <p:nvPicPr>
              <p:cNvPr id="20" name="Image 14" descr="Une image contenant texte, écran, capture d’écran&#10;&#10;Description générée automatiquement">
                <a:extLst>
                  <a:ext uri="{FF2B5EF4-FFF2-40B4-BE49-F238E27FC236}">
                    <a16:creationId xmlns:a16="http://schemas.microsoft.com/office/drawing/2014/main" id="{FDB5CB4F-B145-BCFD-BC95-CEA598C0D7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99206" y="1080788"/>
                <a:ext cx="2362467" cy="3772788"/>
              </a:xfrm>
              <a:prstGeom prst="rect">
                <a:avLst/>
              </a:prstGeom>
            </p:spPr>
          </p:pic>
          <p:pic>
            <p:nvPicPr>
              <p:cNvPr id="21" name="Picture 2">
                <a:extLst>
                  <a:ext uri="{FF2B5EF4-FFF2-40B4-BE49-F238E27FC236}">
                    <a16:creationId xmlns:a16="http://schemas.microsoft.com/office/drawing/2014/main" id="{8186C2D0-12B3-3E0C-D6A9-9F2758E38C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405" b="920"/>
              <a:stretch/>
            </p:blipFill>
            <p:spPr bwMode="auto">
              <a:xfrm>
                <a:off x="2723554" y="1481342"/>
                <a:ext cx="1464796" cy="2890608"/>
              </a:xfrm>
              <a:prstGeom prst="roundRect">
                <a:avLst>
                  <a:gd name="adj" fmla="val 4017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9" name="Picture 18" descr="A screenshot of a medical survey&#10;&#10;Description automatically generated">
              <a:extLst>
                <a:ext uri="{FF2B5EF4-FFF2-40B4-BE49-F238E27FC236}">
                  <a16:creationId xmlns:a16="http://schemas.microsoft.com/office/drawing/2014/main" id="{02D71F91-8DA9-6F4B-2F05-D3E1B6409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9260" y="1504618"/>
              <a:ext cx="1455446" cy="2805603"/>
            </a:xfrm>
            <a:prstGeom prst="roundRect">
              <a:avLst>
                <a:gd name="adj" fmla="val 3444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350545621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A36BF-43DD-EEED-1190-3F0C8A102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8AE4A-F6F4-6B05-4BA6-1EA04CA98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28" y="785076"/>
            <a:ext cx="10936297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we improve cardiovascular risk prediction?</a:t>
            </a:r>
            <a:b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FDFD8D-938C-E11F-8822-DE99A26EF30C}"/>
              </a:ext>
            </a:extLst>
          </p:cNvPr>
          <p:cNvSpPr txBox="1"/>
          <p:nvPr/>
        </p:nvSpPr>
        <p:spPr>
          <a:xfrm>
            <a:off x="2406182" y="2167321"/>
            <a:ext cx="621079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Clinical b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iomarkers and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‘omics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endParaRPr lang="en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endParaRPr lang="en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Imaging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AI and machine learning </a:t>
            </a:r>
            <a:endParaRPr lang="en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endParaRPr lang="en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81410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41F35-3F65-AB0D-042C-0D3CD0F1A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02074-1E65-3E8E-D957-30D732A0A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41" y="873264"/>
            <a:ext cx="10936297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What is the value of additional biomarkers?</a:t>
            </a:r>
            <a:b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71279E-6DFB-361C-7E64-F9744B624A13}"/>
              </a:ext>
            </a:extLst>
          </p:cNvPr>
          <p:cNvSpPr txBox="1"/>
          <p:nvPr/>
        </p:nvSpPr>
        <p:spPr>
          <a:xfrm>
            <a:off x="5651061" y="6299810"/>
            <a:ext cx="62107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Ritchie SC. </a:t>
            </a:r>
            <a:r>
              <a:rPr lang="en-GB" sz="1200" b="0" i="1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EHJ </a:t>
            </a:r>
            <a:r>
              <a:rPr lang="en-GB" sz="1200" b="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62F424-B2BC-7681-7F0D-1172F95FACF1}"/>
              </a:ext>
            </a:extLst>
          </p:cNvPr>
          <p:cNvGrpSpPr>
            <a:grpSpLocks noChangeAspect="1"/>
          </p:cNvGrpSpPr>
          <p:nvPr/>
        </p:nvGrpSpPr>
        <p:grpSpPr>
          <a:xfrm>
            <a:off x="682620" y="1691714"/>
            <a:ext cx="10826759" cy="4249411"/>
            <a:chOff x="833116" y="2096817"/>
            <a:chExt cx="10019346" cy="3932508"/>
          </a:xfrm>
        </p:grpSpPr>
        <p:pic>
          <p:nvPicPr>
            <p:cNvPr id="16" name="New picture">
              <a:extLst>
                <a:ext uri="{FF2B5EF4-FFF2-40B4-BE49-F238E27FC236}">
                  <a16:creationId xmlns:a16="http://schemas.microsoft.com/office/drawing/2014/main" id="{96C3E00C-0852-5BAC-F11A-1BB9C79DA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623" t="26924" r="3190" b="36380"/>
            <a:stretch>
              <a:fillRect/>
            </a:stretch>
          </p:blipFill>
          <p:spPr>
            <a:xfrm>
              <a:off x="833116" y="2096817"/>
              <a:ext cx="10019346" cy="368166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B2B8C84-FC1F-7978-89F0-E2DCB9296B9C}"/>
                </a:ext>
              </a:extLst>
            </p:cNvPr>
            <p:cNvSpPr/>
            <p:nvPr/>
          </p:nvSpPr>
          <p:spPr>
            <a:xfrm>
              <a:off x="5543550" y="5557838"/>
              <a:ext cx="4972050" cy="471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</p:spTree>
    <p:extLst>
      <p:ext uri="{BB962C8B-B14F-4D97-AF65-F5344CB8AC3E}">
        <p14:creationId xmlns:p14="http://schemas.microsoft.com/office/powerpoint/2010/main" val="249916412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1F55D-4048-B51A-E9E0-23ABD04BF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6CBBD-3E2E-6A98-D5F3-B1B7469B2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41" y="873264"/>
            <a:ext cx="11487214" cy="45976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What is the value of </a:t>
            </a:r>
            <a:r>
              <a:rPr lang="en-US" sz="3200" b="1" dirty="0">
                <a:solidFill>
                  <a:schemeClr val="tx1"/>
                </a:solidFill>
              </a:rPr>
              <a:t>biomarkers, PRS, and metabolomics?</a:t>
            </a:r>
            <a:endParaRPr lang="en-GB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F238A8-03EC-C277-D9D2-336E978A0E0B}"/>
              </a:ext>
            </a:extLst>
          </p:cNvPr>
          <p:cNvSpPr txBox="1"/>
          <p:nvPr/>
        </p:nvSpPr>
        <p:spPr>
          <a:xfrm>
            <a:off x="1491914" y="1512721"/>
            <a:ext cx="92081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biomarkers may provide benefits if applied at population level</a:t>
            </a:r>
            <a:endParaRPr lang="en-GB" sz="2000" dirty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DA1C48-9710-034B-8CC5-6BDDDA6019F7}"/>
              </a:ext>
            </a:extLst>
          </p:cNvPr>
          <p:cNvSpPr txBox="1"/>
          <p:nvPr/>
        </p:nvSpPr>
        <p:spPr>
          <a:xfrm>
            <a:off x="5651061" y="6299810"/>
            <a:ext cx="62107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Ritchie SC. </a:t>
            </a:r>
            <a:r>
              <a:rPr lang="en-GB" sz="1200" b="0" i="1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EHJ </a:t>
            </a:r>
            <a:r>
              <a:rPr lang="en-GB" sz="1200" b="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New picture">
            <a:extLst>
              <a:ext uri="{FF2B5EF4-FFF2-40B4-BE49-F238E27FC236}">
                <a16:creationId xmlns:a16="http://schemas.microsoft.com/office/drawing/2014/main" id="{1187BA75-8D3A-F4A4-8BB4-CC7ACCCFD095}"/>
              </a:ext>
            </a:extLst>
          </p:cNvPr>
          <p:cNvPicPr/>
          <p:nvPr/>
        </p:nvPicPr>
        <p:blipFill>
          <a:blip r:embed="rId2"/>
          <a:srcRect t="5812"/>
          <a:stretch>
            <a:fillRect/>
          </a:stretch>
        </p:blipFill>
        <p:spPr>
          <a:xfrm>
            <a:off x="26481" y="2732463"/>
            <a:ext cx="5943600" cy="2232619"/>
          </a:xfrm>
          <a:prstGeom prst="rect">
            <a:avLst/>
          </a:prstGeom>
        </p:spPr>
      </p:pic>
      <p:pic>
        <p:nvPicPr>
          <p:cNvPr id="4" name="New picture">
            <a:extLst>
              <a:ext uri="{FF2B5EF4-FFF2-40B4-BE49-F238E27FC236}">
                <a16:creationId xmlns:a16="http://schemas.microsoft.com/office/drawing/2014/main" id="{627F4E64-9176-26BB-FD59-2E00445F84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962" b="50422"/>
          <a:stretch>
            <a:fillRect/>
          </a:stretch>
        </p:blipFill>
        <p:spPr>
          <a:xfrm>
            <a:off x="6096000" y="2208269"/>
            <a:ext cx="5929201" cy="3271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01B05E-7163-2D5A-3C86-E7AF207506FE}"/>
              </a:ext>
            </a:extLst>
          </p:cNvPr>
          <p:cNvSpPr txBox="1"/>
          <p:nvPr/>
        </p:nvSpPr>
        <p:spPr>
          <a:xfrm>
            <a:off x="2282824" y="2164105"/>
            <a:ext cx="3928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solidFill>
                  <a:srgbClr val="2A2A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1400" b="1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isk discrimination and reclassification</a:t>
            </a:r>
            <a:endParaRPr lang="en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874992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63015696ddbc375182d752f"/>
  <p:tag name="FIGURESLIDEID" val="48da241b-d838-4c7d-bd0b-c8d6ba4c0f67"/>
  <p:tag name="SELECTIONIDS" val="be7116e2-cbcc-4685-b78e-e401784e053f"/>
  <p:tag name="TRANSPARENTBACKGROUND" val="true"/>
  <p:tag name="VERSION" val="1773828885379"/>
  <p:tag name="TITLE" val="Untitled"/>
  <p:tag name="CREATORNAME" val="Emanuele Di Angelantonio"/>
  <p:tag name="DATEINSERTED" val="1773828885655"/>
  <p:tag name="DPI" val="300"/>
  <p:tag name="BIOJSON" val="{&quot;id&quot;:&quot;a67d8437-c4d5-477f-a3c1-f9fc79eef716&quot;,&quot;objects&quot;:{&quot;be7116e2-cbcc-4685-b78e-e401784e053f&quot;:{&quot;id&quot;:&quot;be7116e2-cbcc-4685-b78e-e401784e053f&quot;,&quot;type&quot;:&quot;FIGURE_OBJECT&quot;,&quot;parent&quot;:{&quot;type&quot;:&quot;CHILD&quot;,&quot;parentId&quot;:&quot;48da241b-d838-4c7d-bd0b-c8d6ba4c0f67&quot;,&quot;order&quot;:&quot;5&quot;},&quot;assetId&quot;:&quot;645a5a97687befa43602a5f8&quot;,&quot;relativeTransform&quot;:{&quot;translate&quot;:{&quot;x&quot;:-41.68929972637392,&quot;y&quot;:-43.18135946594563},&quot;rotate&quot;:0,&quot;skewX&quot;:0,&quot;scale&quot;:{&quot;x&quot;:1,&quot;y&quot;:1}}},&quot;46d8574c-cb32-4b59-a4f1-0a9455a04228&quot;:{&quot;id&quot;:&quot;46d8574c-cb32-4b59-a4f1-0a9455a04228&quot;,&quot;name&quot;:&quot;Puzzle piece&quot;,&quot;displayName&quot;:&quot;Puzzle piece&quot;,&quot;type&quot;:&quot;FIGURE_OBJECT&quot;,&quot;relativeTransform&quot;:{&quot;translate&quot;:{&quot;x&quot;:70.22572140901144,&quot;y&quot;:56.633374557831075},&quot;rotate&quot;:2.4492935982947064e-16,&quot;skewX&quot;:0,&quot;scale&quot;:{&quot;x&quot;:3.2143300253330436,&quot;y&quot;:3.2143300253330436}},&quot;image&quot;:{&quot;url&quot;:&quot;https://icons.biorender.com/biorender/605e47962199d00028eca477/puzzle-piece.png&quot;,&quot;fallbackUrl&quot;:&quot;https://res.cloudinary.com/dlcjuc3ej/image/upload/v1616791439/yibfrwndekqhs7pf3iq2.svg#/keystone/api/icons/605e47962199d00028eca477/puzzle-piece.svg&quot;,&quot;isPremium&quot;:false,&quot;size&quot;:{&quot;x&quot;:100,&quot;y&quot;:102.4390243902439}},&quot;source&quot;:{&quot;id&quot;:&quot;5ef4d183d0a7b90028c5cbf2&quot;,&quot;type&quot;:&quot;ASSETS&quot;},&quot;isPremium&quot;:false,&quot;parent&quot;:{&quot;type&quot;:&quot;CHILD&quot;,&quot;parentId&quot;:&quot;be7116e2-cbcc-4685-b78e-e401784e053f&quot;,&quot;order&quot;:&quot;1&quot;}},&quot;5ee53a3c-2cd3-48f1-9e63-9324836135a3&quot;:{&quot;id&quot;:&quot;5ee53a3c-2cd3-48f1-9e63-9324836135a3&quot;,&quot;name&quot;:&quot;Puzzle piece&quot;,&quot;displayName&quot;:&quot;Puzzle piece&quot;,&quot;type&quot;:&quot;FIGURE_OBJECT&quot;,&quot;relativeTransform&quot;:{&quot;translate&quot;:{&quot;x&quot;:70.22446159321224,&quot;y&quot;:-128.18204322443773},&quot;rotate&quot;:1.2246467991473532e-16,&quot;skewX&quot;:0,&quot;scale&quot;:{&quot;x&quot;:3.2143300253330436,&quot;y&quot;:3.2143300253330436}},&quot;image&quot;:{&quot;url&quot;:&quot;https://icons.biorender.com/biorender/605e47962199d00028eca474/puzzle-piece.png&quot;,&quot;fallbackUrl&quot;:&quot;https://res.cloudinary.com/dlcjuc3ej/image/upload/v1616791439/z6a6kasbiopcetx1hm3l.svg#/keystone/api/icons/605e47962199d00028eca474/puzzle-piece.svg&quot;,&quot;isPremium&quot;:false,&quot;size&quot;:{&quot;x&quot;:100,&quot;y&quot;:102.4390243902439}},&quot;source&quot;:{&quot;id&quot;:&quot;5ef4d183d0a7b90028c5cbf2&quot;,&quot;type&quot;:&quot;ASSETS&quot;},&quot;isPremium&quot;:false,&quot;parent&quot;:{&quot;type&quot;:&quot;CHILD&quot;,&quot;parentId&quot;:&quot;be7116e2-cbcc-4685-b78e-e401784e053f&quot;,&quot;order&quot;:&quot;05&quot;}},&quot;d9388d4b-9c54-4dc5-845c-2b03bfd43975&quot;:{&quot;id&quot;:&quot;d9388d4b-9c54-4dc5-845c-2b03bfd43975&quot;,&quot;name&quot;:&quot;Puzzle piece 3&quot;,&quot;displayName&quot;:&quot;&quot;,&quot;type&quot;:&quot;FIGURE_OBJECT&quot;,&quot;relativeTransform&quot;:{&quot;translate&quot;:{&quot;x&quot;:42.28015034638797,&quot;y&quot;:241.223059648436},&quot;rotate&quot;:1.2246467991473532e-16,&quot;skewX&quot;:0,&quot;scale&quot;:{&quot;x&quot;:3.2143300253330436,&quot;y&quot;:3.2143300253330436}},&quot;image&quot;:{&quot;url&quot;:&quot;https://icons.biorender.com/biorender/605ce9a4b14f230027642c2f/puzzle-piece-3.png&quot;,&quot;fallbackUrl&quot;:&quot;https://res.cloudinary.com/dlcjuc3ej/image/upload/v1616701851/d9cf01eynd0uo16f8f3z.svg#/keystone/api/icons/605ce9a4b14f230027642c2f/puzzle-piece-3.svg&quot;,&quot;isPremium&quot;:false,&quot;size&quot;:{&quot;x&quot;:100,&quot;y&quot;:102.4390243902439}},&quot;source&quot;:{&quot;id&quot;:&quot;605ce902b14f230027642c26&quot;,&quot;type&quot;:&quot;ASSETS&quot;},&quot;isPremium&quot;:false,&quot;parent&quot;:{&quot;type&quot;:&quot;CHILD&quot;,&quot;parentId&quot;:&quot;be7116e2-cbcc-4685-b78e-e401784e053f&quot;,&quot;order&quot;:&quot;2&quot;}},&quot;314ef407-5b8c-4292-9049-f3044655e3d5&quot;:{&quot;id&quot;:&quot;314ef407-5b8c-4292-9049-f3044655e3d5&quot;,&quot;name&quot;:&quot;Puzzle piece 3&quot;,&quot;displayName&quot;:&quot;&quot;,&quot;type&quot;:&quot;FIGURE_OBJECT&quot;,&quot;relativeTransform&quot;:{&quot;translate&quot;:{&quot;x&quot;:-141.29016084563204,&quot;y&quot;:57.66013441528459},&quot;rotate&quot;:1.2246467991473532e-16,&quot;skewX&quot;:0,&quot;scale&quot;:{&quot;x&quot;:3.2143300253330436,&quot;y&quot;:3.2143300253330436}},&quot;image&quot;:{&quot;url&quot;:&quot;https://icons.biorender.com/biorender/605ce9a4b14f230027642c3d/puzzle-piece-3.png&quot;,&quot;fallbackUrl&quot;:&quot;https://res.cloudinary.com/dlcjuc3ej/image/upload/v1616701851/culu3iqkullzt5ogt4qj.svg#/keystone/api/icons/605ce9a4b14f230027642c3d/puzzle-piece-3.svg&quot;,&quot;isPremium&quot;:false,&quot;size&quot;:{&quot;x&quot;:100,&quot;y&quot;:102.4390243902439}},&quot;source&quot;:{&quot;id&quot;:&quot;605ce902b14f230027642c26&quot;,&quot;type&quot;:&quot;ASSETS&quot;},&quot;isPremium&quot;:false,&quot;parent&quot;:{&quot;type&quot;:&quot;CHILD&quot;,&quot;parentId&quot;:&quot;be7116e2-cbcc-4685-b78e-e401784e053f&quot;,&quot;order&quot;:&quot;3&quot;}},&quot;9cd3b19c-9da7-497a-819b-501f5b216e5d&quot;:{&quot;id&quot;:&quot;9cd3b19c-9da7-497a-819b-501f5b216e5d&quot;,&quot;name&quot;:&quot;Puzzle piece&quot;,&quot;displayName&quot;:&quot;Puzzle piece&quot;,&quot;type&quot;:&quot;FIGURE_OBJECT&quot;,&quot;relativeTransform&quot;:{&quot;translate&quot;:{&quot;x&quot;:255.026309026448,&quot;y&quot;:56.50169055032778},&quot;rotate&quot;:2.4492935982947064e-16,&quot;skewX&quot;:0,&quot;scale&quot;:{&quot;x&quot;:3.2143300253330436,&quot;y&quot;:3.2143300253330436}},&quot;image&quot;:{&quot;url&quot;:&quot;https://icons.biorender.com/biorender/605e47962199d00028eca46a/puzzle-piece.png&quot;,&quot;fallbackUrl&quot;:&quot;https://res.cloudinary.com/dlcjuc3ej/image/upload/v1616791439/acio5pfonqoizwlzsrc9.svg#/keystone/api/icons/605e47962199d00028eca46a/puzzle-piece.svg&quot;,&quot;isPremium&quot;:false,&quot;size&quot;:{&quot;x&quot;:100,&quot;y&quot;:102.4390243902439}},&quot;source&quot;:{&quot;id&quot;:&quot;5ef4d183d0a7b90028c5cbf2&quot;,&quot;type&quot;:&quot;ASSETS&quot;},&quot;isPremium&quot;:false,&quot;parent&quot;:{&quot;type&quot;:&quot;CHILD&quot;,&quot;parentId&quot;:&quot;be7116e2-cbcc-4685-b78e-e401784e053f&quot;,&quot;order&quot;:&quot;02&quot;}},&quot;48da241b-d838-4c7d-bd0b-c8d6ba4c0f67&quot;:{&quot;id&quot;:&quot;48da241b-d838-4c7d-bd0b-c8d6ba4c0f67&quot;,&quot;type&quot;:&quot;FIGURE_OBJECT&quot;,&quot;document&quot;:{&quot;type&quot;:&quot;FIGURE&quot;,&quot;canvasType&quot;:&quot;FIGURE&quot;,&quot;units&quot;:&quot;in&quot;,&quot;aspectRatio&quot;:0,&quot;title&quot;:&quot;Puzzle 3x2 (Layout)&quot;},&quot;parent&quot;:{&quot;type&quot;:&quot;DOCUMENT&quot;,&quot;parentId&quot;:&quot;a67d8437-c4d5-477f-a3c1-f9fc79eef716&quot;,&quot;order&quot;:&quot;8&quot;}},&quot;a67d8437-c4d5-477f-a3c1-f9fc79eef716&quot;:{&quot;id&quot;:&quot;a67d8437-c4d5-477f-a3c1-f9fc79eef716&quot;,&quot;type&quot;:&quot;FIGURE_OBJECT&quot;,&quot;document&quot;:{&quot;type&quot;:&quot;DOCUMENT_GROUP&quot;,&quot;canvasType&quot;:&quot;SLIDE&quot;,&quot;units&quot;:&quot;in&quot;}}}}"/>
</p:tagLst>
</file>

<file path=ppt/theme/theme1.xml><?xml version="1.0" encoding="utf-8"?>
<a:theme xmlns:a="http://schemas.openxmlformats.org/drawingml/2006/main" name="UC Core">
  <a:themeElements>
    <a:clrScheme name="UC Primary Palette">
      <a:dk1>
        <a:srgbClr val="000000"/>
      </a:dk1>
      <a:lt1>
        <a:srgbClr val="FFFFFF"/>
      </a:lt1>
      <a:dk2>
        <a:srgbClr val="123744"/>
      </a:dk2>
      <a:lt2>
        <a:srgbClr val="FFFFFF"/>
      </a:lt2>
      <a:accent1>
        <a:srgbClr val="00BDB6"/>
      </a:accent1>
      <a:accent2>
        <a:srgbClr val="D1F9F1"/>
      </a:accent2>
      <a:accent3>
        <a:srgbClr val="D0F8F0"/>
      </a:accent3>
      <a:accent4>
        <a:srgbClr val="123744"/>
      </a:accent4>
      <a:accent5>
        <a:srgbClr val="FFFFFF"/>
      </a:accent5>
      <a:accent6>
        <a:srgbClr val="000000"/>
      </a:accent6>
      <a:hlink>
        <a:srgbClr val="B0B9F1"/>
      </a:hlink>
      <a:folHlink>
        <a:srgbClr val="AFB9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Core" id="{87CEEDE3-1573-254E-9E4F-7D4917361C07}" vid="{31D9324C-8589-0E47-8A62-D3303B351A3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510</Words>
  <Application>Microsoft Macintosh PowerPoint</Application>
  <PresentationFormat>Widescreen</PresentationFormat>
  <Paragraphs>70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Avenir Next LT Pro</vt:lpstr>
      <vt:lpstr>Open Sans</vt:lpstr>
      <vt:lpstr>Wingdings</vt:lpstr>
      <vt:lpstr>UC Core</vt:lpstr>
      <vt:lpstr>PowerPoint Presentation</vt:lpstr>
      <vt:lpstr>Why do we need cardiovascular risk assessment? </vt:lpstr>
      <vt:lpstr>Clinical guidelines on cardiovascular disease prevention  </vt:lpstr>
      <vt:lpstr>Key steps for evaluating CVD risk prediction models </vt:lpstr>
      <vt:lpstr>Current ESC CVD risk prediction tools  </vt:lpstr>
      <vt:lpstr>ESC CVD Risk Calculation Mobile App   </vt:lpstr>
      <vt:lpstr>Can we improve cardiovascular risk prediction?  </vt:lpstr>
      <vt:lpstr>What is the value of additional biomarkers? </vt:lpstr>
      <vt:lpstr>What is the value of biomarkers, PRS, and metabolomics?</vt:lpstr>
      <vt:lpstr>Proteomic prediction of common cardiac diseases    </vt:lpstr>
      <vt:lpstr>Do imaging data add useful information?   </vt:lpstr>
      <vt:lpstr>Can we leverage novel analytical approaches? </vt:lpstr>
      <vt:lpstr>Can we integrate all these different features together?  </vt:lpstr>
      <vt:lpstr>Summary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Emanuele Di Angelantonio</dc:creator>
  <cp:lastModifiedBy>Emanuele Di Angelantonio</cp:lastModifiedBy>
  <cp:revision>33</cp:revision>
  <dcterms:created xsi:type="dcterms:W3CDTF">2024-11-11T09:48:14Z</dcterms:created>
  <dcterms:modified xsi:type="dcterms:W3CDTF">2026-03-18T10:42:03Z</dcterms:modified>
</cp:coreProperties>
</file>