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8" r:id="rId3"/>
    <p:sldId id="265" r:id="rId4"/>
    <p:sldId id="271" r:id="rId5"/>
    <p:sldId id="258" r:id="rId6"/>
    <p:sldId id="259" r:id="rId7"/>
    <p:sldId id="264" r:id="rId8"/>
    <p:sldId id="267" r:id="rId9"/>
    <p:sldId id="266" r:id="rId10"/>
    <p:sldId id="262" r:id="rId11"/>
    <p:sldId id="276" r:id="rId12"/>
    <p:sldId id="27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597"/>
  </p:normalViewPr>
  <p:slideViewPr>
    <p:cSldViewPr snapToGrid="0" showGuides="1">
      <p:cViewPr varScale="1">
        <p:scale>
          <a:sx n="100" d="100"/>
          <a:sy n="100" d="100"/>
        </p:scale>
        <p:origin x="101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284-28AE-0D64-00A0-AB02FD3DF23D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FEE90-FFE7-3875-3019-0AA2344FF794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01893-9601-2874-22AD-2CFAD93266FE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7" y="1227303"/>
            <a:ext cx="9111420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BF62F7-4A04-0DCA-106F-042F111B5371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B392-0315-2C06-1322-65B28DAE2ED7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39296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B998E-D289-172B-26E1-CD6C9346DC26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C905-D067-7B04-78B2-BABBB2D23348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785207-E1C3-B28E-715C-D71BFC38A09A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A656-3A3C-1A18-BB1E-033A65D5BF0F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194D-C128-6E4E-4319-D0841678A4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6227" y="2649515"/>
            <a:ext cx="8211380" cy="779485"/>
          </a:xfrm>
        </p:spPr>
        <p:txBody>
          <a:bodyPr/>
          <a:lstStyle/>
          <a:p>
            <a:r>
              <a:rPr lang="en" sz="3600" dirty="0"/>
              <a:t>Shared pathophysiology for diverse clinical presentations: inflammation, adipose tissue biology, insulin resistance</a:t>
            </a:r>
          </a:p>
          <a:p>
            <a:endParaRPr lang="fr-FR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62241-3CF5-4041-1B62-A61B4EA554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84097" y="4460514"/>
            <a:ext cx="7275639" cy="368487"/>
          </a:xfrm>
        </p:spPr>
        <p:txBody>
          <a:bodyPr/>
          <a:lstStyle/>
          <a:p>
            <a:pPr algn="r"/>
            <a:r>
              <a:rPr lang="fr-FR" i="1" dirty="0"/>
              <a:t>Maria Marketou, MD, PhD, FESC</a:t>
            </a:r>
          </a:p>
          <a:p>
            <a:pPr algn="r"/>
            <a:r>
              <a:rPr lang="fr-FR" i="1" dirty="0"/>
              <a:t>Associate Professor of </a:t>
            </a:r>
            <a:r>
              <a:rPr lang="fr-FR" i="1" dirty="0" err="1"/>
              <a:t>Cardiology</a:t>
            </a:r>
            <a:endParaRPr lang="fr-FR" i="1" dirty="0"/>
          </a:p>
          <a:p>
            <a:pPr algn="r"/>
            <a:r>
              <a:rPr lang="fr-FR" i="1" dirty="0" err="1"/>
              <a:t>University</a:t>
            </a:r>
            <a:r>
              <a:rPr lang="fr-FR" i="1" dirty="0"/>
              <a:t> of </a:t>
            </a:r>
            <a:r>
              <a:rPr lang="fr-FR" i="1" dirty="0" err="1"/>
              <a:t>Crete</a:t>
            </a:r>
            <a:r>
              <a:rPr lang="fr-FR" i="1" dirty="0"/>
              <a:t>, </a:t>
            </a:r>
            <a:r>
              <a:rPr lang="fr-FR" i="1" dirty="0" err="1"/>
              <a:t>School</a:t>
            </a:r>
            <a:r>
              <a:rPr lang="fr-FR" i="1" dirty="0"/>
              <a:t> of </a:t>
            </a:r>
            <a:r>
              <a:rPr lang="fr-FR" i="1" dirty="0" err="1"/>
              <a:t>Medicine</a:t>
            </a:r>
            <a:r>
              <a:rPr lang="fr-FR" i="1" dirty="0"/>
              <a:t>, </a:t>
            </a:r>
            <a:r>
              <a:rPr lang="fr-FR" i="1" dirty="0" err="1"/>
              <a:t>Heraklion</a:t>
            </a:r>
            <a:r>
              <a:rPr lang="fr-FR" i="1" dirty="0"/>
              <a:t>, </a:t>
            </a:r>
            <a:r>
              <a:rPr lang="fr-FR" i="1" dirty="0" err="1"/>
              <a:t>Crete</a:t>
            </a:r>
            <a:endParaRPr lang="fr-FR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FE89F8-B881-614D-084D-36E056C81E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18/3/2026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53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κύκλος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D50B3EE-F8DF-E762-ED3F-867C78E190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19924" y="1246783"/>
            <a:ext cx="8278920" cy="5101034"/>
          </a:xfr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539BC3-713C-79F5-E1AC-EBDB2F17E5B2}"/>
              </a:ext>
            </a:extLst>
          </p:cNvPr>
          <p:cNvSpPr txBox="1">
            <a:spLocks/>
          </p:cNvSpPr>
          <p:nvPr/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Insulin Resistance: </a:t>
            </a:r>
            <a:r>
              <a:rPr lang="en" dirty="0"/>
              <a:t>The Hallmark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6F258-D280-BF1D-AAB3-EF7B29F6C84E}"/>
              </a:ext>
            </a:extLst>
          </p:cNvPr>
          <p:cNvSpPr txBox="1"/>
          <p:nvPr/>
        </p:nvSpPr>
        <p:spPr>
          <a:xfrm>
            <a:off x="9753600" y="451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Αριστερό βέλος 2">
            <a:extLst>
              <a:ext uri="{FF2B5EF4-FFF2-40B4-BE49-F238E27FC236}">
                <a16:creationId xmlns:a16="http://schemas.microsoft.com/office/drawing/2014/main" id="{8FB491F2-01CD-A12A-71DB-9251782F7884}"/>
              </a:ext>
            </a:extLst>
          </p:cNvPr>
          <p:cNvSpPr/>
          <p:nvPr/>
        </p:nvSpPr>
        <p:spPr>
          <a:xfrm>
            <a:off x="8771673" y="2971800"/>
            <a:ext cx="2930982" cy="23253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localized insulin resistance via autocrine/paracrine cytokine signaling</a:t>
            </a:r>
          </a:p>
        </p:txBody>
      </p:sp>
      <p:sp>
        <p:nvSpPr>
          <p:cNvPr id="6" name="Αστέρι 6 ακτινών 5">
            <a:extLst>
              <a:ext uri="{FF2B5EF4-FFF2-40B4-BE49-F238E27FC236}">
                <a16:creationId xmlns:a16="http://schemas.microsoft.com/office/drawing/2014/main" id="{2B7D054D-0DF6-5339-D61C-505A08E91FEF}"/>
              </a:ext>
            </a:extLst>
          </p:cNvPr>
          <p:cNvSpPr/>
          <p:nvPr/>
        </p:nvSpPr>
        <p:spPr>
          <a:xfrm>
            <a:off x="9391255" y="165100"/>
            <a:ext cx="2800745" cy="2806700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systemic insulin</a:t>
            </a:r>
          </a:p>
          <a:p>
            <a:pPr algn="ctr"/>
            <a:r>
              <a:rPr lang="en" b="1" dirty="0"/>
              <a:t>resistance via endocrine cytokine signaling</a:t>
            </a:r>
          </a:p>
        </p:txBody>
      </p:sp>
      <p:sp>
        <p:nvSpPr>
          <p:cNvPr id="7" name="Επεξήγηση με κάτω βέλος 6">
            <a:extLst>
              <a:ext uri="{FF2B5EF4-FFF2-40B4-BE49-F238E27FC236}">
                <a16:creationId xmlns:a16="http://schemas.microsoft.com/office/drawing/2014/main" id="{2564E701-0C8F-8E33-1764-25B63757605F}"/>
              </a:ext>
            </a:extLst>
          </p:cNvPr>
          <p:cNvSpPr/>
          <p:nvPr/>
        </p:nvSpPr>
        <p:spPr>
          <a:xfrm>
            <a:off x="2819400" y="990600"/>
            <a:ext cx="1860584" cy="17145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b="1" dirty="0">
                <a:solidFill>
                  <a:schemeClr val="bg1"/>
                </a:solidFill>
              </a:rPr>
              <a:t>Knockout of </a:t>
            </a:r>
            <a:r>
              <a:rPr lang="en" sz="1200" b="1" i="1" dirty="0">
                <a:solidFill>
                  <a:schemeClr val="bg1"/>
                </a:solidFill>
              </a:rPr>
              <a:t>Jnk1</a:t>
            </a:r>
            <a:r>
              <a:rPr lang="en" sz="1200" b="1" dirty="0">
                <a:solidFill>
                  <a:schemeClr val="bg1"/>
                </a:solidFill>
              </a:rPr>
              <a:t> (</a:t>
            </a:r>
            <a:r>
              <a:rPr lang="en" sz="1200" b="1" i="1" dirty="0">
                <a:solidFill>
                  <a:schemeClr val="bg1"/>
                </a:solidFill>
              </a:rPr>
              <a:t>Jnk1</a:t>
            </a:r>
            <a:r>
              <a:rPr lang="en" sz="1200" b="1" dirty="0">
                <a:solidFill>
                  <a:schemeClr val="bg1"/>
                </a:solidFill>
              </a:rPr>
              <a:t>−/−) leads to amelioration of insulin resistance in high fat diet fed mice</a:t>
            </a:r>
          </a:p>
        </p:txBody>
      </p:sp>
    </p:spTree>
    <p:extLst>
      <p:ext uri="{BB962C8B-B14F-4D97-AF65-F5344CB8AC3E}">
        <p14:creationId xmlns:p14="http://schemas.microsoft.com/office/powerpoint/2010/main" val="11287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E2275D7-2F86-906B-FFD0-B475985440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1666" y="509349"/>
            <a:ext cx="9139296" cy="571864"/>
          </a:xfrm>
        </p:spPr>
        <p:txBody>
          <a:bodyPr/>
          <a:lstStyle/>
          <a:p>
            <a:pPr algn="ctr"/>
            <a:r>
              <a:rPr lang="en-US" dirty="0"/>
              <a:t>Key message: AT dysfunction is the major cause of IR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8855A-5691-9D13-AAD4-F8570DEBEB6C}"/>
              </a:ext>
            </a:extLst>
          </p:cNvPr>
          <p:cNvSpPr txBox="1"/>
          <p:nvPr/>
        </p:nvSpPr>
        <p:spPr>
          <a:xfrm>
            <a:off x="1039363" y="2223031"/>
            <a:ext cx="10113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b="1" dirty="0"/>
              <a:t>Cardiometabolic disease = single systemic pro-inflammatory, insulin-resistant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b="1" dirty="0"/>
              <a:t> Adipose tissue dysfunction is the epicenter driving ectopic fat, inflammation, and organ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73141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0F85EBB-9718-8150-AB41-A07F6DF08E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" dirty="0"/>
              <a:t>Challenges &amp; Open Questions</a:t>
            </a:r>
          </a:p>
          <a:p>
            <a:endParaRPr lang="en" dirty="0"/>
          </a:p>
          <a:p>
            <a:pPr marL="571500" indent="-571500">
              <a:buFont typeface="Wingdings" pitchFamily="2" charset="2"/>
              <a:buChar char="ü"/>
            </a:pPr>
            <a:r>
              <a:rPr lang="en" sz="2400" dirty="0"/>
              <a:t>the sequence of events???</a:t>
            </a:r>
            <a:endParaRPr lang="en" sz="2400" dirty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" sz="2400" dirty="0">
                <a:solidFill>
                  <a:schemeClr val="tx1"/>
                </a:solidFill>
              </a:rPr>
              <a:t>develop specific biomarkers to identify high-risk patients before irreversible organ damage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" sz="2400" dirty="0" err="1">
                <a:solidFill>
                  <a:schemeClr val="tx1"/>
                </a:solidFill>
              </a:rPr>
              <a:t>spatio</a:t>
            </a:r>
            <a:r>
              <a:rPr lang="en" sz="2400" dirty="0">
                <a:solidFill>
                  <a:schemeClr val="tx1"/>
                </a:solidFill>
              </a:rPr>
              <a:t>-temporal omics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" sz="2400" dirty="0">
                <a:solidFill>
                  <a:schemeClr val="tx1"/>
                </a:solidFill>
              </a:rPr>
              <a:t>prioritize therapeutic targets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" sz="2400" dirty="0">
                <a:solidFill>
                  <a:schemeClr val="tx1"/>
                </a:solidFill>
              </a:rPr>
              <a:t>personalize interventions based on individual inflammatory profiles (digital twins)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" sz="2400" dirty="0">
                <a:solidFill>
                  <a:schemeClr val="tx1"/>
                </a:solidFill>
              </a:rPr>
              <a:t>optimal timing for intervention to maximize benefit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6858F2E-D3B0-ECFC-3231-3636B12EF0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3659" y="4632991"/>
            <a:ext cx="9139296" cy="571864"/>
          </a:xfrm>
        </p:spPr>
        <p:txBody>
          <a:bodyPr/>
          <a:lstStyle/>
          <a:p>
            <a:r>
              <a:rPr lang="en-US" dirty="0"/>
              <a:t>Thank you</a:t>
            </a:r>
            <a:endParaRPr lang="el-GR" dirty="0"/>
          </a:p>
        </p:txBody>
      </p:sp>
      <p:pic>
        <p:nvPicPr>
          <p:cNvPr id="1026" name="Picture 2" descr="Dr. Antonis Ioannou — Cardiologist ...">
            <a:extLst>
              <a:ext uri="{FF2B5EF4-FFF2-40B4-BE49-F238E27FC236}">
                <a16:creationId xmlns:a16="http://schemas.microsoft.com/office/drawing/2014/main" id="{772534B2-9C50-9F75-1FFD-A7A56542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76" y="2104936"/>
            <a:ext cx="527858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toral Studies – Ιατρική Σχολή">
            <a:extLst>
              <a:ext uri="{FF2B5EF4-FFF2-40B4-BE49-F238E27FC236}">
                <a16:creationId xmlns:a16="http://schemas.microsoft.com/office/drawing/2014/main" id="{094D7CD7-49BB-D9DC-26C4-4CDAC04A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3" y="682536"/>
            <a:ext cx="57150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7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3FEC7CF-EA98-41E8-C8B9-A5334B6B3E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7686" y="368100"/>
            <a:ext cx="9139296" cy="571864"/>
          </a:xfrm>
        </p:spPr>
        <p:txBody>
          <a:bodyPr/>
          <a:lstStyle/>
          <a:p>
            <a:pPr algn="ctr"/>
            <a:r>
              <a:rPr lang="en" sz="2800" dirty="0"/>
              <a:t>Cardiometabolic disease: a single, systemic, pro-inflammatory, insulin-resistant state</a:t>
            </a:r>
            <a:endParaRPr lang="el-GR" sz="2800" dirty="0"/>
          </a:p>
        </p:txBody>
      </p:sp>
      <p:pic>
        <p:nvPicPr>
          <p:cNvPr id="3074" name="Picture 2" descr="Infographic of adipose dysfunction–inflammation–insulin resistance triad without numbers or IR abbreviation in the center.">
            <a:extLst>
              <a:ext uri="{FF2B5EF4-FFF2-40B4-BE49-F238E27FC236}">
                <a16:creationId xmlns:a16="http://schemas.microsoft.com/office/drawing/2014/main" id="{2A192A79-DBE8-2AE1-8DF0-382D1348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361690"/>
            <a:ext cx="8674100" cy="4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1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4560EC4D-9300-19CE-3508-FBE10AF4B3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6286" y="368100"/>
            <a:ext cx="9139296" cy="571864"/>
          </a:xfrm>
        </p:spPr>
        <p:txBody>
          <a:bodyPr/>
          <a:lstStyle/>
          <a:p>
            <a:pPr algn="ctr"/>
            <a:r>
              <a:rPr lang="en" sz="2400" dirty="0"/>
              <a:t>Cardiometabolic Disease: Interconnected Risks, Modifiable Drivers, and Long‑Term Organ Damage</a:t>
            </a:r>
            <a:endParaRPr lang="el-GR" sz="2400" dirty="0"/>
          </a:p>
        </p:txBody>
      </p:sp>
      <p:pic>
        <p:nvPicPr>
          <p:cNvPr id="1026" name="Picture 2" descr="Scientific infographic explaining key aspects, drivers, and consequences of cardiometabolic disease.">
            <a:extLst>
              <a:ext uri="{FF2B5EF4-FFF2-40B4-BE49-F238E27FC236}">
                <a16:creationId xmlns:a16="http://schemas.microsoft.com/office/drawing/2014/main" id="{0D816172-DC96-CB68-3862-4108ADA4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5" y="1182329"/>
            <a:ext cx="77089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Δεξιό βέλος 3">
            <a:extLst>
              <a:ext uri="{FF2B5EF4-FFF2-40B4-BE49-F238E27FC236}">
                <a16:creationId xmlns:a16="http://schemas.microsoft.com/office/drawing/2014/main" id="{60CEFA28-AF00-502B-52D1-CDA63EDEA96A}"/>
              </a:ext>
            </a:extLst>
          </p:cNvPr>
          <p:cNvSpPr/>
          <p:nvPr/>
        </p:nvSpPr>
        <p:spPr>
          <a:xfrm rot="20227254">
            <a:off x="8451054" y="3018094"/>
            <a:ext cx="1159098" cy="1931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Ψαλίδισμα μίας γωνίας του ορθογωνίου 4">
            <a:extLst>
              <a:ext uri="{FF2B5EF4-FFF2-40B4-BE49-F238E27FC236}">
                <a16:creationId xmlns:a16="http://schemas.microsoft.com/office/drawing/2014/main" id="{92F1A8B5-F6CF-467B-03A2-DE86EFABF883}"/>
              </a:ext>
            </a:extLst>
          </p:cNvPr>
          <p:cNvSpPr/>
          <p:nvPr/>
        </p:nvSpPr>
        <p:spPr>
          <a:xfrm>
            <a:off x="9710670" y="2125013"/>
            <a:ext cx="1828800" cy="862885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dysfunction of endothelial cells</a:t>
            </a:r>
          </a:p>
        </p:txBody>
      </p:sp>
      <p:sp>
        <p:nvSpPr>
          <p:cNvPr id="6" name="Δεξιό βέλος 5">
            <a:extLst>
              <a:ext uri="{FF2B5EF4-FFF2-40B4-BE49-F238E27FC236}">
                <a16:creationId xmlns:a16="http://schemas.microsoft.com/office/drawing/2014/main" id="{00C50DD5-5AC9-D6D5-7E0E-6CCEEA807B66}"/>
              </a:ext>
            </a:extLst>
          </p:cNvPr>
          <p:cNvSpPr/>
          <p:nvPr/>
        </p:nvSpPr>
        <p:spPr>
          <a:xfrm>
            <a:off x="8459094" y="3847669"/>
            <a:ext cx="1024781" cy="167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Ψαλίδισμα μίας γωνίας του ορθογωνίου 6">
            <a:extLst>
              <a:ext uri="{FF2B5EF4-FFF2-40B4-BE49-F238E27FC236}">
                <a16:creationId xmlns:a16="http://schemas.microsoft.com/office/drawing/2014/main" id="{CBA935D3-A3BC-CE5B-A3A4-F309A9956B6A}"/>
              </a:ext>
            </a:extLst>
          </p:cNvPr>
          <p:cNvSpPr/>
          <p:nvPr/>
        </p:nvSpPr>
        <p:spPr>
          <a:xfrm>
            <a:off x="9720346" y="3688626"/>
            <a:ext cx="1777284" cy="49030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β-</a:t>
            </a:r>
            <a:r>
              <a:rPr lang="en" b="1" dirty="0"/>
              <a:t>cells failure</a:t>
            </a:r>
          </a:p>
        </p:txBody>
      </p:sp>
      <p:sp>
        <p:nvSpPr>
          <p:cNvPr id="8" name="Δεξιό βέλος 7">
            <a:extLst>
              <a:ext uri="{FF2B5EF4-FFF2-40B4-BE49-F238E27FC236}">
                <a16:creationId xmlns:a16="http://schemas.microsoft.com/office/drawing/2014/main" id="{CB26AFC3-CB0A-801A-5F2F-A0A9224CE70F}"/>
              </a:ext>
            </a:extLst>
          </p:cNvPr>
          <p:cNvSpPr/>
          <p:nvPr/>
        </p:nvSpPr>
        <p:spPr>
          <a:xfrm rot="833325">
            <a:off x="8459530" y="4735142"/>
            <a:ext cx="1133340" cy="1416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Ψαλίδισμα μίας γωνίας του ορθογωνίου 8">
            <a:extLst>
              <a:ext uri="{FF2B5EF4-FFF2-40B4-BE49-F238E27FC236}">
                <a16:creationId xmlns:a16="http://schemas.microsoft.com/office/drawing/2014/main" id="{1FBC75E2-56AF-5FEE-8EF7-8EA291D8C30E}"/>
              </a:ext>
            </a:extLst>
          </p:cNvPr>
          <p:cNvSpPr/>
          <p:nvPr/>
        </p:nvSpPr>
        <p:spPr>
          <a:xfrm>
            <a:off x="9710670" y="4805976"/>
            <a:ext cx="1731135" cy="65466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parenchymal organs fibrosis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056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44C6D01-3C7F-F41B-6B69-B351DFBD2F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" dirty="0"/>
              <a:t>Inter-Organ Crosstalk: </a:t>
            </a:r>
            <a:r>
              <a:rPr lang="en" dirty="0" err="1"/>
              <a:t>Hepatokines</a:t>
            </a:r>
            <a:r>
              <a:rPr lang="en" dirty="0"/>
              <a:t>, Myokines, and Adipokines</a:t>
            </a:r>
          </a:p>
          <a:p>
            <a:pPr algn="ctr"/>
            <a:br>
              <a:rPr lang="en" dirty="0"/>
            </a:br>
            <a:endParaRPr lang="el-GR" dirty="0"/>
          </a:p>
        </p:txBody>
      </p:sp>
      <p:pic>
        <p:nvPicPr>
          <p:cNvPr id="7170" name="Picture 2" descr="Graphical Abstract">
            <a:extLst>
              <a:ext uri="{FF2B5EF4-FFF2-40B4-BE49-F238E27FC236}">
                <a16:creationId xmlns:a16="http://schemas.microsoft.com/office/drawing/2014/main" id="{E1A1DA8C-4062-A303-62C2-8AC06437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03482"/>
            <a:ext cx="6985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D8528-8551-0972-1406-16B72CFB6325}"/>
              </a:ext>
            </a:extLst>
          </p:cNvPr>
          <p:cNvSpPr txBox="1"/>
          <p:nvPr/>
        </p:nvSpPr>
        <p:spPr>
          <a:xfrm>
            <a:off x="6515100" y="6286500"/>
            <a:ext cx="387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Int J Mol Sci </a:t>
            </a:r>
            <a:r>
              <a:rPr lang="el-GR" sz="1400" i="1" dirty="0"/>
              <a:t>2021, 22(5), 2639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F0023-F33A-1DA3-FE3F-42B30548BFA3}"/>
              </a:ext>
            </a:extLst>
          </p:cNvPr>
          <p:cNvSpPr txBox="1"/>
          <p:nvPr/>
        </p:nvSpPr>
        <p:spPr>
          <a:xfrm>
            <a:off x="7950200" y="1960623"/>
            <a:ext cx="383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b="1" dirty="0"/>
              <a:t>Adipose, skeletal, and hepatic muscle tissues are the main endocrine organs that produce adipokines, myokines, and </a:t>
            </a:r>
            <a:r>
              <a:rPr lang="en" b="1" dirty="0" err="1"/>
              <a:t>hepatokines</a:t>
            </a:r>
            <a:r>
              <a:rPr lang="en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b="1" dirty="0"/>
              <a:t>Can be harmful or beneficial acting through the endocrine, paracrine, and autocrine pathways.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</a:t>
            </a:r>
            <a:r>
              <a:rPr lang="el-GR" b="1" dirty="0" err="1"/>
              <a:t>ifestyle</a:t>
            </a:r>
            <a:r>
              <a:rPr lang="el-GR" b="1" dirty="0"/>
              <a:t> </a:t>
            </a:r>
            <a:r>
              <a:rPr lang="el-GR" b="1" dirty="0" err="1"/>
              <a:t>changes</a:t>
            </a:r>
            <a:r>
              <a:rPr lang="el-GR" b="1" dirty="0"/>
              <a:t> </a:t>
            </a:r>
            <a:r>
              <a:rPr lang="el-GR" b="1" dirty="0" err="1"/>
              <a:t>results</a:t>
            </a:r>
            <a:r>
              <a:rPr lang="el-GR" b="1" dirty="0"/>
              <a:t> in </a:t>
            </a:r>
            <a:r>
              <a:rPr lang="el-GR" b="1" dirty="0" err="1"/>
              <a:t>marked</a:t>
            </a:r>
            <a:r>
              <a:rPr lang="el-GR" b="1" dirty="0"/>
              <a:t> </a:t>
            </a:r>
            <a:r>
              <a:rPr lang="el-GR" b="1" dirty="0" err="1"/>
              <a:t>changes</a:t>
            </a:r>
            <a:r>
              <a:rPr lang="el-GR" b="1" dirty="0"/>
              <a:t> in the </a:t>
            </a:r>
            <a:r>
              <a:rPr lang="el-GR" b="1" dirty="0" err="1"/>
              <a:t>secretion</a:t>
            </a:r>
            <a:r>
              <a:rPr lang="el-GR" b="1" dirty="0"/>
              <a:t> </a:t>
            </a:r>
            <a:r>
              <a:rPr lang="el-GR" b="1" dirty="0" err="1"/>
              <a:t>profile</a:t>
            </a:r>
            <a:r>
              <a:rPr lang="el-GR" b="1" dirty="0"/>
              <a:t> of </a:t>
            </a:r>
            <a:r>
              <a:rPr lang="el-GR" b="1" dirty="0" err="1"/>
              <a:t>these</a:t>
            </a:r>
            <a:r>
              <a:rPr lang="el-GR" b="1" dirty="0"/>
              <a:t> </a:t>
            </a:r>
            <a:r>
              <a:rPr lang="el-GR" b="1" dirty="0" err="1"/>
              <a:t>substances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8030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Adipose tissue dysfunction: </a:t>
            </a:r>
            <a:r>
              <a:rPr lang="en" dirty="0"/>
              <a:t>The Epicenter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986" y="1396259"/>
            <a:ext cx="4388514" cy="37122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7030A0"/>
                </a:solidFill>
              </a:rPr>
              <a:t>Adipocyte Hypertrophy: </a:t>
            </a:r>
          </a:p>
          <a:p>
            <a:r>
              <a:rPr lang="en" b="1" dirty="0">
                <a:solidFill>
                  <a:srgbClr val="7030A0"/>
                </a:solidFill>
              </a:rPr>
              <a:t> </a:t>
            </a:r>
            <a:r>
              <a:rPr lang="en" dirty="0"/>
              <a:t>Energy intake exceeds storage capacity, adipocytes expand ➔ cellular stress ➔ hypoxia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7030A0"/>
                </a:solidFill>
              </a:rPr>
              <a:t>Dysfunctional Expansion:</a:t>
            </a:r>
          </a:p>
          <a:p>
            <a:r>
              <a:rPr lang="en" b="1" dirty="0">
                <a:solidFill>
                  <a:srgbClr val="7030A0"/>
                </a:solidFill>
              </a:rPr>
              <a:t> </a:t>
            </a:r>
            <a:r>
              <a:rPr lang="en" dirty="0"/>
              <a:t>"fat spillover" ➔ ectopic lipid accumulation in the liver, skeletal muscle, and heart ➔  organ-specific insulin resistance</a:t>
            </a:r>
          </a:p>
          <a:p>
            <a:endParaRPr lang="e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rgbClr val="7030A0"/>
                </a:solidFill>
              </a:rPr>
              <a:t>Adipokine Imbalance:  </a:t>
            </a:r>
          </a:p>
          <a:p>
            <a:r>
              <a:rPr lang="en" dirty="0"/>
              <a:t>↓  adiponectin and ↑ pro-inflammatory adipokines such as leptin, </a:t>
            </a:r>
            <a:r>
              <a:rPr lang="en" dirty="0" err="1"/>
              <a:t>resistin</a:t>
            </a:r>
            <a:r>
              <a:rPr lang="en" dirty="0"/>
              <a:t>, and IL-6 </a:t>
            </a:r>
          </a:p>
        </p:txBody>
      </p:sp>
      <p:pic>
        <p:nvPicPr>
          <p:cNvPr id="2050" name="Picture 2" descr="Edited figure of visceral obesity, dysfunctional secretome, and lipolysis without overnutrition label or top numbers.">
            <a:extLst>
              <a:ext uri="{FF2B5EF4-FFF2-40B4-BE49-F238E27FC236}">
                <a16:creationId xmlns:a16="http://schemas.microsoft.com/office/drawing/2014/main" id="{272DB996-B282-F777-6111-09640A2D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8" y="2095499"/>
            <a:ext cx="6094546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Στρογγυλεμένο ορθογώνιο 2">
            <a:extLst>
              <a:ext uri="{FF2B5EF4-FFF2-40B4-BE49-F238E27FC236}">
                <a16:creationId xmlns:a16="http://schemas.microsoft.com/office/drawing/2014/main" id="{0E890E51-234D-426C-2684-CA6FC1AF288B}"/>
              </a:ext>
            </a:extLst>
          </p:cNvPr>
          <p:cNvSpPr/>
          <p:nvPr/>
        </p:nvSpPr>
        <p:spPr>
          <a:xfrm>
            <a:off x="8007559" y="5820937"/>
            <a:ext cx="4047893" cy="7359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Inherited defects in mitochondrial function and FFA oxidation?????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48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DEA8C9E-5CAA-A1C3-03D6-4D868ACFCD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41036" y="1360138"/>
            <a:ext cx="8681845" cy="484568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4DF89-680A-8187-A3C1-63BD4950F533}"/>
              </a:ext>
            </a:extLst>
          </p:cNvPr>
          <p:cNvSpPr txBox="1"/>
          <p:nvPr/>
        </p:nvSpPr>
        <p:spPr>
          <a:xfrm>
            <a:off x="774699" y="159809"/>
            <a:ext cx="868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/>
                </a:solidFill>
              </a:rPr>
              <a:t>Dysfunctional adipose tissue: clinically manifest as impaired glucose tolerance or prediabetes</a:t>
            </a:r>
          </a:p>
          <a:p>
            <a:pPr algn="ctr"/>
            <a:endParaRPr lang="el-GR" sz="2400" b="1" dirty="0">
              <a:solidFill>
                <a:schemeClr val="accent1"/>
              </a:solidFill>
            </a:endParaRPr>
          </a:p>
        </p:txBody>
      </p:sp>
      <p:sp>
        <p:nvSpPr>
          <p:cNvPr id="3" name="Βέλος λυγισμένο προς τα επάνω 2">
            <a:extLst>
              <a:ext uri="{FF2B5EF4-FFF2-40B4-BE49-F238E27FC236}">
                <a16:creationId xmlns:a16="http://schemas.microsoft.com/office/drawing/2014/main" id="{26444F1A-D6D5-0EA7-0245-BFF25116A755}"/>
              </a:ext>
            </a:extLst>
          </p:cNvPr>
          <p:cNvSpPr/>
          <p:nvPr/>
        </p:nvSpPr>
        <p:spPr>
          <a:xfrm>
            <a:off x="9622881" y="4962603"/>
            <a:ext cx="1037063" cy="1070517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IRS</a:t>
            </a:r>
            <a:endParaRPr lang="el-GR" b="1" dirty="0"/>
          </a:p>
        </p:txBody>
      </p:sp>
      <p:sp>
        <p:nvSpPr>
          <p:cNvPr id="6" name="Επάνω βέλος 5">
            <a:extLst>
              <a:ext uri="{FF2B5EF4-FFF2-40B4-BE49-F238E27FC236}">
                <a16:creationId xmlns:a16="http://schemas.microsoft.com/office/drawing/2014/main" id="{595570FA-4E48-EA15-F853-1B53A6BFA887}"/>
              </a:ext>
            </a:extLst>
          </p:cNvPr>
          <p:cNvSpPr/>
          <p:nvPr/>
        </p:nvSpPr>
        <p:spPr>
          <a:xfrm rot="1958415">
            <a:off x="10672381" y="4156512"/>
            <a:ext cx="287213" cy="79110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άνω βέλος 6">
            <a:extLst>
              <a:ext uri="{FF2B5EF4-FFF2-40B4-BE49-F238E27FC236}">
                <a16:creationId xmlns:a16="http://schemas.microsoft.com/office/drawing/2014/main" id="{9AF0CFA9-F977-B044-DE03-DF4C4CD287B1}"/>
              </a:ext>
            </a:extLst>
          </p:cNvPr>
          <p:cNvSpPr/>
          <p:nvPr/>
        </p:nvSpPr>
        <p:spPr>
          <a:xfrm rot="19590300">
            <a:off x="9847790" y="4155086"/>
            <a:ext cx="287213" cy="79110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7A3F049F-1AB1-34F3-9A2A-D99BFEA8A674}"/>
              </a:ext>
            </a:extLst>
          </p:cNvPr>
          <p:cNvSpPr/>
          <p:nvPr/>
        </p:nvSpPr>
        <p:spPr>
          <a:xfrm>
            <a:off x="10481714" y="2939768"/>
            <a:ext cx="1604120" cy="1200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100" b="1" dirty="0"/>
              <a:t>phosphatidylinositol</a:t>
            </a:r>
          </a:p>
          <a:p>
            <a:pPr algn="ctr"/>
            <a:r>
              <a:rPr lang="en" sz="1100" b="1" dirty="0"/>
              <a:t>3-kinase (PI3K)-AK: glucose uptake, and other metabolic actions</a:t>
            </a:r>
          </a:p>
        </p:txBody>
      </p:sp>
      <p:sp>
        <p:nvSpPr>
          <p:cNvPr id="10" name="Στρογγυλεμένο ορθογώνιο 9">
            <a:extLst>
              <a:ext uri="{FF2B5EF4-FFF2-40B4-BE49-F238E27FC236}">
                <a16:creationId xmlns:a16="http://schemas.microsoft.com/office/drawing/2014/main" id="{A2906DB9-6B84-437F-625B-D9166A824E44}"/>
              </a:ext>
            </a:extLst>
          </p:cNvPr>
          <p:cNvSpPr/>
          <p:nvPr/>
        </p:nvSpPr>
        <p:spPr>
          <a:xfrm>
            <a:off x="8461158" y="2941193"/>
            <a:ext cx="1604120" cy="1200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100" b="1" dirty="0"/>
              <a:t>Ras-mitogen-</a:t>
            </a:r>
          </a:p>
          <a:p>
            <a:pPr algn="ctr"/>
            <a:r>
              <a:rPr lang="en" sz="1100" b="1" dirty="0"/>
              <a:t>activated protein kinase (MAPK) pathway : control cell growth and differentiation </a:t>
            </a:r>
          </a:p>
        </p:txBody>
      </p:sp>
    </p:spTree>
    <p:extLst>
      <p:ext uri="{BB962C8B-B14F-4D97-AF65-F5344CB8AC3E}">
        <p14:creationId xmlns:p14="http://schemas.microsoft.com/office/powerpoint/2010/main" val="34279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27943B3-8882-9EC8-E6D2-C0B4593F19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52778" y="1092364"/>
            <a:ext cx="7899400" cy="4976040"/>
          </a:xfr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829A7DA-45D3-42DA-3D06-C8DBE226EF3E}"/>
              </a:ext>
            </a:extLst>
          </p:cNvPr>
          <p:cNvSpPr txBox="1">
            <a:spLocks/>
          </p:cNvSpPr>
          <p:nvPr/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Inflammation: </a:t>
            </a:r>
            <a:r>
              <a:rPr lang="en" dirty="0"/>
              <a:t>The Mediator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F14F85-6D39-3246-5376-C57D420363F1}"/>
              </a:ext>
            </a:extLst>
          </p:cNvPr>
          <p:cNvSpPr txBox="1"/>
          <p:nvPr/>
        </p:nvSpPr>
        <p:spPr>
          <a:xfrm>
            <a:off x="5712178" y="40527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" name="Αριστερό-δεξιό βέλος 3">
            <a:extLst>
              <a:ext uri="{FF2B5EF4-FFF2-40B4-BE49-F238E27FC236}">
                <a16:creationId xmlns:a16="http://schemas.microsoft.com/office/drawing/2014/main" id="{5D5C52FC-1EE7-5AD4-3E22-9DDDE86A3C81}"/>
              </a:ext>
            </a:extLst>
          </p:cNvPr>
          <p:cNvSpPr/>
          <p:nvPr/>
        </p:nvSpPr>
        <p:spPr>
          <a:xfrm>
            <a:off x="8441473" y="3389971"/>
            <a:ext cx="1590033" cy="25090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8918EA66-4E95-0284-1342-CED1830415CD}"/>
              </a:ext>
            </a:extLst>
          </p:cNvPr>
          <p:cNvSpPr/>
          <p:nvPr/>
        </p:nvSpPr>
        <p:spPr>
          <a:xfrm>
            <a:off x="8374566" y="2732049"/>
            <a:ext cx="1996068" cy="4795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 err="1">
                <a:solidFill>
                  <a:schemeClr val="accent1"/>
                </a:solidFill>
              </a:rPr>
              <a:t>Metaflammation</a:t>
            </a:r>
            <a:endParaRPr lang="en" b="1" dirty="0">
              <a:solidFill>
                <a:schemeClr val="accent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7D4E885-BA91-ED8C-B4EE-A57BAF87155C}"/>
              </a:ext>
            </a:extLst>
          </p:cNvPr>
          <p:cNvSpPr/>
          <p:nvPr/>
        </p:nvSpPr>
        <p:spPr>
          <a:xfrm>
            <a:off x="10220801" y="3004496"/>
            <a:ext cx="1800214" cy="1048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Negative clinical consequences</a:t>
            </a:r>
          </a:p>
        </p:txBody>
      </p:sp>
    </p:spTree>
    <p:extLst>
      <p:ext uri="{BB962C8B-B14F-4D97-AF65-F5344CB8AC3E}">
        <p14:creationId xmlns:p14="http://schemas.microsoft.com/office/powerpoint/2010/main" val="26310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στιγμιότυπο οθόνης, διάγραμμα, κύκλ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2AA03DB-D7CD-CEFF-D83F-0C5E00D26E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4000" y="787400"/>
            <a:ext cx="5689600" cy="3200400"/>
          </a:xfrm>
        </p:spPr>
      </p:pic>
      <p:pic>
        <p:nvPicPr>
          <p:cNvPr id="6" name="Εικόνα 5" descr="Εικόνα που περιέχει κείμενο, κύκλος, στιγμιότυπο οθόνης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E7DF445-3C98-A2E4-E2FE-0E68A4755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30500"/>
            <a:ext cx="5689600" cy="3200400"/>
          </a:xfrm>
          <a:prstGeom prst="rect">
            <a:avLst/>
          </a:prstGeom>
        </p:spPr>
      </p:pic>
      <p:sp>
        <p:nvSpPr>
          <p:cNvPr id="7" name="Στρογγυλεμένο ορθογώνιο 6">
            <a:extLst>
              <a:ext uri="{FF2B5EF4-FFF2-40B4-BE49-F238E27FC236}">
                <a16:creationId xmlns:a16="http://schemas.microsoft.com/office/drawing/2014/main" id="{3D0427FC-90AC-E8C5-C06B-F8D4BF4FE891}"/>
              </a:ext>
            </a:extLst>
          </p:cNvPr>
          <p:cNvSpPr/>
          <p:nvPr/>
        </p:nvSpPr>
        <p:spPr>
          <a:xfrm>
            <a:off x="6096000" y="2730500"/>
            <a:ext cx="1066800" cy="35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AFCB9-78E0-9FA1-A4A9-80216980C680}"/>
              </a:ext>
            </a:extLst>
          </p:cNvPr>
          <p:cNvSpPr txBox="1"/>
          <p:nvPr/>
        </p:nvSpPr>
        <p:spPr>
          <a:xfrm>
            <a:off x="406400" y="4102100"/>
            <a:ext cx="538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" dirty="0"/>
          </a:p>
          <a:p>
            <a:r>
              <a:rPr lang="en" dirty="0"/>
              <a:t>•  </a:t>
            </a:r>
            <a:r>
              <a:rPr lang="en" b="1" dirty="0">
                <a:solidFill>
                  <a:srgbClr val="7030A0"/>
                </a:solidFill>
              </a:rPr>
              <a:t>  NF-</a:t>
            </a:r>
            <a:r>
              <a:rPr lang="el-GR" b="1" dirty="0">
                <a:solidFill>
                  <a:srgbClr val="7030A0"/>
                </a:solidFill>
              </a:rPr>
              <a:t>κ</a:t>
            </a:r>
            <a:r>
              <a:rPr lang="en" b="1" dirty="0">
                <a:solidFill>
                  <a:srgbClr val="7030A0"/>
                </a:solidFill>
              </a:rPr>
              <a:t>B pathway: </a:t>
            </a:r>
            <a:r>
              <a:rPr lang="en" dirty="0"/>
              <a:t>transcription factor pathway that turns on many inflammatory genes. </a:t>
            </a:r>
          </a:p>
          <a:p>
            <a:endParaRPr lang="en" dirty="0"/>
          </a:p>
          <a:p>
            <a:r>
              <a:rPr lang="en" b="1" dirty="0">
                <a:solidFill>
                  <a:srgbClr val="7030A0"/>
                </a:solidFill>
              </a:rPr>
              <a:t>•    JNK pathway: </a:t>
            </a:r>
            <a:r>
              <a:rPr lang="en" dirty="0"/>
              <a:t>stress-activated </a:t>
            </a:r>
            <a:r>
              <a:rPr lang="en"/>
              <a:t>protein kinase, </a:t>
            </a:r>
            <a:r>
              <a:rPr lang="en" dirty="0"/>
              <a:t>adds phosphate groups to specific serine sites on insulin receptor substrates</a:t>
            </a:r>
            <a:br>
              <a:rPr lang="en" dirty="0"/>
            </a:br>
            <a:endParaRPr lang="en" dirty="0"/>
          </a:p>
          <a:p>
            <a:r>
              <a:rPr lang="en" b="1" dirty="0">
                <a:solidFill>
                  <a:srgbClr val="7030A0"/>
                </a:solidFill>
              </a:rPr>
              <a:t>•   </a:t>
            </a:r>
            <a:endParaRPr lang="el-GR" dirty="0"/>
          </a:p>
        </p:txBody>
      </p:sp>
      <p:sp>
        <p:nvSpPr>
          <p:cNvPr id="9" name="Θέση περιεχομένου 1">
            <a:extLst>
              <a:ext uri="{FF2B5EF4-FFF2-40B4-BE49-F238E27FC236}">
                <a16:creationId xmlns:a16="http://schemas.microsoft.com/office/drawing/2014/main" id="{4A0EA2A4-A7C2-7440-B1BF-13DAA77DE331}"/>
              </a:ext>
            </a:extLst>
          </p:cNvPr>
          <p:cNvSpPr txBox="1">
            <a:spLocks/>
          </p:cNvSpPr>
          <p:nvPr/>
        </p:nvSpPr>
        <p:spPr>
          <a:xfrm>
            <a:off x="254000" y="50600"/>
            <a:ext cx="9087514" cy="73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400"/>
              <a:t>NF-</a:t>
            </a:r>
            <a:r>
              <a:rPr lang="el-GR" sz="2400"/>
              <a:t>κ</a:t>
            </a:r>
            <a:r>
              <a:rPr lang="en" sz="2400"/>
              <a:t>B, JNK, and NLRP3 inflammasome: The key shared pathways</a:t>
            </a:r>
            <a:endParaRPr lang="el-GR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D2F86-48E3-3202-EDC4-72D671C0BA11}"/>
              </a:ext>
            </a:extLst>
          </p:cNvPr>
          <p:cNvSpPr txBox="1"/>
          <p:nvPr/>
        </p:nvSpPr>
        <p:spPr>
          <a:xfrm>
            <a:off x="6248402" y="910272"/>
            <a:ext cx="4215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rgbClr val="7030A0"/>
                </a:solidFill>
              </a:rPr>
              <a:t>•    NLRP3 inflammasome: </a:t>
            </a:r>
            <a:r>
              <a:rPr lang="en" dirty="0"/>
              <a:t>multi-protein sensor complex inside immune cells that detects “danger” signals, turns on caspase‑1, which converts inactive pro‑IL‑1</a:t>
            </a:r>
            <a:r>
              <a:rPr lang="el-GR" dirty="0"/>
              <a:t>β </a:t>
            </a:r>
            <a:r>
              <a:rPr lang="en" dirty="0"/>
              <a:t>into active IL‑1</a:t>
            </a:r>
            <a:r>
              <a:rPr lang="el-GR" dirty="0"/>
              <a:t>β </a:t>
            </a:r>
          </a:p>
        </p:txBody>
      </p:sp>
    </p:spTree>
    <p:extLst>
      <p:ext uri="{BB962C8B-B14F-4D97-AF65-F5344CB8AC3E}">
        <p14:creationId xmlns:p14="http://schemas.microsoft.com/office/powerpoint/2010/main" val="42348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διάγραμμα, κύκλος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A3FDB06-3BE7-2F5D-6D0E-31DBDF5CF5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35000" y="787547"/>
            <a:ext cx="9465203" cy="52829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6B513-D8D9-0BC4-204D-3C2D2C4066B6}"/>
              </a:ext>
            </a:extLst>
          </p:cNvPr>
          <p:cNvSpPr txBox="1"/>
          <p:nvPr/>
        </p:nvSpPr>
        <p:spPr>
          <a:xfrm>
            <a:off x="1241778" y="553156"/>
            <a:ext cx="622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b="1" dirty="0">
                <a:solidFill>
                  <a:schemeClr val="accent1"/>
                </a:solidFill>
              </a:rPr>
              <a:t>Endoplasmic Reticulum Stress</a:t>
            </a:r>
            <a:endParaRPr lang="en" sz="3600" dirty="0">
              <a:solidFill>
                <a:schemeClr val="accent1"/>
              </a:solidFill>
            </a:endParaRPr>
          </a:p>
          <a:p>
            <a:endParaRPr lang="el-G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0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485</Words>
  <Application>Microsoft Macintosh PowerPoint</Application>
  <PresentationFormat>Ευρεία οθόνη</PresentationFormat>
  <Paragraphs>64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 Gratton</dc:creator>
  <cp:lastModifiedBy>Maria Marketou</cp:lastModifiedBy>
  <cp:revision>81</cp:revision>
  <dcterms:created xsi:type="dcterms:W3CDTF">2025-03-26T14:03:13Z</dcterms:created>
  <dcterms:modified xsi:type="dcterms:W3CDTF">2026-03-18T10:14:19Z</dcterms:modified>
</cp:coreProperties>
</file>