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77" r:id="rId3"/>
    <p:sldId id="278" r:id="rId4"/>
    <p:sldId id="281" r:id="rId5"/>
    <p:sldId id="280" r:id="rId6"/>
    <p:sldId id="279" r:id="rId7"/>
    <p:sldId id="297" r:id="rId8"/>
    <p:sldId id="285" r:id="rId9"/>
    <p:sldId id="2145706951" r:id="rId10"/>
    <p:sldId id="283" r:id="rId11"/>
    <p:sldId id="295" r:id="rId12"/>
    <p:sldId id="282" r:id="rId13"/>
    <p:sldId id="284" r:id="rId14"/>
    <p:sldId id="287" r:id="rId15"/>
    <p:sldId id="288" r:id="rId16"/>
    <p:sldId id="286" r:id="rId17"/>
    <p:sldId id="289" r:id="rId18"/>
    <p:sldId id="291" r:id="rId19"/>
    <p:sldId id="292" r:id="rId20"/>
    <p:sldId id="293" r:id="rId21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5"/>
    <p:restoredTop sz="94648"/>
  </p:normalViewPr>
  <p:slideViewPr>
    <p:cSldViewPr snapToGrid="0">
      <p:cViewPr varScale="1">
        <p:scale>
          <a:sx n="107" d="100"/>
          <a:sy n="107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A151-DF42-3426-61E5-18D9ABF17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F9420-244D-8B3E-1343-DB3F1D7C4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EAD98-FA09-3681-273E-470F4C70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4FBFF-DFCF-9315-F474-7CF660C8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93344-DD0D-F2C0-8A2F-BFED6B3F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796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B8F7-CFEA-F2B2-C8E3-38E06047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6002B-30C3-3CD1-B0C6-8B6FFC450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A5AB8-B960-E581-0BF5-0208F6C4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37877-CF8E-8D07-6C87-C80E0A83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6705-4D07-F31C-9502-B7E658C1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675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18CD8B-959C-3040-6E89-52AB84E4D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12FB2-A1B8-3515-3520-D333B749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1D91-FE18-0534-5C23-18D99653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178CA-8D0C-5450-4E7C-8A81872C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1ECE8-B40F-B716-8BA4-2BBB95EC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71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37D321-2A7A-4EF1-6538-145EC84FC5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45775"/>
            <a:ext cx="947063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BC52EF-D3BE-3AFC-EC88-16221B89A6AD}"/>
              </a:ext>
            </a:extLst>
          </p:cNvPr>
          <p:cNvCxnSpPr>
            <a:cxnSpLocks/>
            <a:stCxn id="15" idx="4"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756724-2974-F1AA-D727-D8CBF40FC4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6228" y="4254408"/>
            <a:ext cx="7275639" cy="993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short description of </a:t>
            </a:r>
            <a:r>
              <a:rPr lang="en-US" err="1"/>
              <a:t>powerpoint</a:t>
            </a:r>
            <a:r>
              <a:rPr lang="en-US"/>
              <a:t> here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AD0EC7-C401-CAD3-5567-ADB3D8E8E9F2}"/>
              </a:ext>
            </a:extLst>
          </p:cNvPr>
          <p:cNvSpPr/>
          <p:nvPr userDrawn="1"/>
        </p:nvSpPr>
        <p:spPr>
          <a:xfrm>
            <a:off x="5220849" y="-646116"/>
            <a:ext cx="1712673" cy="17126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2E6A62-7E27-90F2-A2AD-DAD1EE9E0389}"/>
              </a:ext>
            </a:extLst>
          </p:cNvPr>
          <p:cNvSpPr/>
          <p:nvPr userDrawn="1"/>
        </p:nvSpPr>
        <p:spPr>
          <a:xfrm>
            <a:off x="10515929" y="-632107"/>
            <a:ext cx="2415059" cy="2415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A2A34F-359B-F1D8-7E51-703795561407}"/>
              </a:ext>
            </a:extLst>
          </p:cNvPr>
          <p:cNvSpPr/>
          <p:nvPr userDrawn="1"/>
        </p:nvSpPr>
        <p:spPr>
          <a:xfrm>
            <a:off x="6077185" y="1844483"/>
            <a:ext cx="344164" cy="3441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10837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20D280-7F46-5177-086A-6FB0167B6615}"/>
              </a:ext>
            </a:extLst>
          </p:cNvPr>
          <p:cNvSpPr/>
          <p:nvPr userDrawn="1"/>
        </p:nvSpPr>
        <p:spPr>
          <a:xfrm>
            <a:off x="9463865" y="6293021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0ECB36-2A5C-D2A6-E491-5CE6559F0D81}"/>
              </a:ext>
            </a:extLst>
          </p:cNvPr>
          <p:cNvSpPr/>
          <p:nvPr userDrawn="1"/>
        </p:nvSpPr>
        <p:spPr>
          <a:xfrm>
            <a:off x="10865289" y="4240546"/>
            <a:ext cx="410483" cy="4104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55F0D0-BD1E-0C46-1CCF-5474C249F344}"/>
              </a:ext>
            </a:extLst>
          </p:cNvPr>
          <p:cNvSpPr/>
          <p:nvPr userDrawn="1"/>
        </p:nvSpPr>
        <p:spPr>
          <a:xfrm>
            <a:off x="3488229" y="1108435"/>
            <a:ext cx="779487" cy="7794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2403695-778B-5957-E2D3-A3573A9A7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5280" y="5672666"/>
            <a:ext cx="1772838" cy="793594"/>
          </a:xfrm>
          <a:prstGeom prst="rect">
            <a:avLst/>
          </a:prstGeom>
        </p:spPr>
      </p:pic>
      <p:pic>
        <p:nvPicPr>
          <p:cNvPr id="44" name="Picture 43" descr="A red ball on a black background&#10;&#10;AI-generated content may be incorrect.">
            <a:extLst>
              <a:ext uri="{FF2B5EF4-FFF2-40B4-BE49-F238E27FC236}">
                <a16:creationId xmlns:a16="http://schemas.microsoft.com/office/drawing/2014/main" id="{7002F26D-0B38-9B33-8A38-92D0A7210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7170" y="221252"/>
            <a:ext cx="2775111" cy="2775111"/>
          </a:xfrm>
          <a:prstGeom prst="rect">
            <a:avLst/>
          </a:prstGeom>
        </p:spPr>
      </p:pic>
      <p:pic>
        <p:nvPicPr>
          <p:cNvPr id="46" name="Picture 45" descr="A pink light in the dark&#10;&#10;AI-generated content may be incorrect.">
            <a:extLst>
              <a:ext uri="{FF2B5EF4-FFF2-40B4-BE49-F238E27FC236}">
                <a16:creationId xmlns:a16="http://schemas.microsoft.com/office/drawing/2014/main" id="{26505E9B-0283-BFE5-F40A-86ABC78ADC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7387" y="-969457"/>
            <a:ext cx="2077892" cy="2077892"/>
          </a:xfrm>
          <a:prstGeom prst="rect">
            <a:avLst/>
          </a:prstGeom>
        </p:spPr>
      </p:pic>
      <p:pic>
        <p:nvPicPr>
          <p:cNvPr id="47" name="Picture 46" descr="A pink light in the dark&#10;&#10;AI-generated content may be incorrect.">
            <a:extLst>
              <a:ext uri="{FF2B5EF4-FFF2-40B4-BE49-F238E27FC236}">
                <a16:creationId xmlns:a16="http://schemas.microsoft.com/office/drawing/2014/main" id="{F99DB87C-529B-AE1A-A28E-224A627CD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69372" y="4451423"/>
            <a:ext cx="147990" cy="147990"/>
          </a:xfrm>
          <a:prstGeom prst="rect">
            <a:avLst/>
          </a:prstGeom>
        </p:spPr>
      </p:pic>
      <p:pic>
        <p:nvPicPr>
          <p:cNvPr id="50" name="Picture 49" descr="A white circle in a black background&#10;&#10;AI-generated content may be incorrect.">
            <a:extLst>
              <a:ext uri="{FF2B5EF4-FFF2-40B4-BE49-F238E27FC236}">
                <a16:creationId xmlns:a16="http://schemas.microsoft.com/office/drawing/2014/main" id="{25FDD5F0-6773-FF78-1D1D-88411C9C86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58731" y="2398608"/>
            <a:ext cx="593256" cy="593256"/>
          </a:xfrm>
          <a:prstGeom prst="rect">
            <a:avLst/>
          </a:prstGeom>
        </p:spPr>
      </p:pic>
      <p:sp>
        <p:nvSpPr>
          <p:cNvPr id="54" name="Content Placeholder 7">
            <a:extLst>
              <a:ext uri="{FF2B5EF4-FFF2-40B4-BE49-F238E27FC236}">
                <a16:creationId xmlns:a16="http://schemas.microsoft.com/office/drawing/2014/main" id="{FA80644C-B76D-EF89-754B-2E528950A1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5" y="3348061"/>
            <a:ext cx="8211380" cy="779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5" name="Content Placeholder 7">
            <a:extLst>
              <a:ext uri="{FF2B5EF4-FFF2-40B4-BE49-F238E27FC236}">
                <a16:creationId xmlns:a16="http://schemas.microsoft.com/office/drawing/2014/main" id="{FFC22842-A6EB-BDA5-A3E7-DC4D54BBD2D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6227" y="5410967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6717EEE5-8A01-AF7D-781C-15C95F93ECE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16227" y="5860515"/>
            <a:ext cx="7275639" cy="36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015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16A714-B742-EE43-2A56-E93BBDADD1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409938"/>
            <a:ext cx="10031506" cy="1267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F04541-456A-8BD1-6E38-00D567109B54}"/>
              </a:ext>
            </a:extLst>
          </p:cNvPr>
          <p:cNvSpPr/>
          <p:nvPr userDrawn="1"/>
        </p:nvSpPr>
        <p:spPr>
          <a:xfrm>
            <a:off x="9993467" y="6356955"/>
            <a:ext cx="105507" cy="10550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8C8B1F-DA56-19A0-C57A-A95AC3EA8591}"/>
              </a:ext>
            </a:extLst>
          </p:cNvPr>
          <p:cNvCxnSpPr>
            <a:cxnSpLocks/>
          </p:cNvCxnSpPr>
          <p:nvPr userDrawn="1"/>
        </p:nvCxnSpPr>
        <p:spPr>
          <a:xfrm>
            <a:off x="544683" y="680930"/>
            <a:ext cx="0" cy="617707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67207-414F-9E4E-A38C-FB476F9F277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0085" y="520500"/>
            <a:ext cx="9350271" cy="571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3756724-2974-F1AA-D727-D8CBF40FC40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0086" y="1227303"/>
            <a:ext cx="9345505" cy="358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Supporting title copy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ED47F2-472D-4078-C289-2170FAFA96C0}"/>
              </a:ext>
            </a:extLst>
          </p:cNvPr>
          <p:cNvSpPr/>
          <p:nvPr userDrawn="1"/>
        </p:nvSpPr>
        <p:spPr>
          <a:xfrm>
            <a:off x="409745" y="6293021"/>
            <a:ext cx="269877" cy="2698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584CDA-5B98-091D-543B-4C76D88FC15D}"/>
              </a:ext>
            </a:extLst>
          </p:cNvPr>
          <p:cNvSpPr/>
          <p:nvPr userDrawn="1"/>
        </p:nvSpPr>
        <p:spPr>
          <a:xfrm>
            <a:off x="491929" y="575423"/>
            <a:ext cx="105507" cy="1055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C0B4246-1956-4481-ED4D-E359458DB2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6" y="1828059"/>
            <a:ext cx="9429526" cy="3712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ea typeface="Calibri" panose="020F0502020204030204" pitchFamily="34" charset="0"/>
              </a:defRPr>
            </a:lvl2pPr>
            <a:lvl3pPr>
              <a:defRPr sz="1800">
                <a:ea typeface="Calibri" panose="020F0502020204030204" pitchFamily="34" charset="0"/>
              </a:defRPr>
            </a:lvl3pPr>
            <a:lvl4pPr>
              <a:defRPr sz="1600">
                <a:ea typeface="Calibri" panose="020F0502020204030204" pitchFamily="34" charset="0"/>
              </a:defRPr>
            </a:lvl4pPr>
            <a:lvl5pPr>
              <a:defRPr sz="1400">
                <a:ea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B97E1BE-2D45-FEA7-0FFF-99891E54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9370" y="5978233"/>
            <a:ext cx="1258417" cy="5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2904-6AAA-EDB2-82ED-EE37C362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C9E31-1797-8CDF-66DD-0FAEE486B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C0A5C-ECAA-2A2C-D7B0-BA927680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39AA7-C215-F4D1-47DF-82585F6E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2078C-2206-3AEE-1B0E-5E3A82D6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227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5913-A9D5-BF73-5233-CF86C3EA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AC55F-2862-1343-35CF-8C866BBA2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72644-392A-5877-210C-957C7272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4B3DE-B3F4-8F33-6295-6E3A9EB7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60994-6052-5D91-DC11-7F55E64CB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1751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42D2F-0765-4746-11F6-F0A09C50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C4E2-76A2-839B-D0AD-687C99527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149B0-6970-EA05-9DDD-E5F8DE513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A76D9-9AE4-D22A-59F4-54E20307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2B3E-0AE5-F209-DE32-144F452F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B273A-EB39-8267-6CAF-F3C3068BF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723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3D61-7125-1A8F-B950-7F5E1CE9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6D9FE-BF07-8EA2-FC11-2BA991212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BE817-4B31-3D44-1567-ADFC5EDCD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B1E356-49C6-7732-24B4-72653FD5A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B253C-1C1B-9C7D-9E0B-65471CAF4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265FF5-D58F-890E-94A4-BBD67687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99C8F-0107-2E2C-9261-ECC73153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333E1-17B3-50B2-D117-DE5EC63F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1505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52D3-11A5-5366-875E-10975CA2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86172-C559-82CC-86AA-2F2ABA93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58CB3-C56C-92A4-93D8-B9FB01DA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8DEFF-6115-DC08-3A69-47C8AD8E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3999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D6771-961F-CD7E-8C05-38903874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0B088-E545-8475-EFC7-3D379F5D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7D52B-1F74-1A29-50E5-6DCDFFC0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673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339E-EC86-FF95-FF48-8EECE9EA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939D-6A4B-A502-9435-6EF70AD2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BB669-F914-745B-F0AA-F402711FB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9A8A1-7DC7-5F29-ED77-BEEE1F4F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5E91C-D533-796D-F898-5C56B8E4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87003-1E31-20A5-E522-26F30BF1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856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738B-FF8E-0EDA-7EAF-45BCB9CC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52DF9A-D0E1-648B-77F7-8D10D152F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34C10-3AED-1230-AD97-632FD1396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14D2D-C2FF-2322-5AC5-E28B51203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8596A-EBD0-53EC-ED3B-67C4AE8D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A1ECF-9F1E-AB99-9CD2-B0140C96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98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FC84C-2783-D212-C010-3BBD3F3C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F234D-D9C7-6476-588F-50A45D9F3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E96DF-85DF-DF16-CEAA-EB1B6D944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117FF0-5B1F-FB44-AD3E-6DBD28E2B876}" type="datetimeFigureOut">
              <a:rPr lang="en-CH" smtClean="0"/>
              <a:t>18.03.2026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6BA2F-5F71-5846-B2C5-CDCA11A1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3BD4-AA75-1033-AE4B-AD6EF36F8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40E731-DCED-7A44-BFAE-F9005057508C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906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CD07D61-4388-838B-AED0-844B8C343A7A}"/>
              </a:ext>
            </a:extLst>
          </p:cNvPr>
          <p:cNvSpPr txBox="1"/>
          <p:nvPr/>
        </p:nvSpPr>
        <p:spPr>
          <a:xfrm>
            <a:off x="1110343" y="2255713"/>
            <a:ext cx="7249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3200" dirty="0">
                <a:solidFill>
                  <a:srgbClr val="C00000"/>
                </a:solidFill>
                <a:effectLst/>
                <a:latin typeface="Arial Nova" panose="020B0504020202020204" pitchFamily="34" charset="0"/>
              </a:rPr>
              <a:t>EU CV health plan: cardiometabolic disease in perspective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5463C-C065-8D75-58CE-6A0D0E6F5739}"/>
              </a:ext>
            </a:extLst>
          </p:cNvPr>
          <p:cNvSpPr txBox="1"/>
          <p:nvPr/>
        </p:nvSpPr>
        <p:spPr>
          <a:xfrm>
            <a:off x="1110343" y="5082639"/>
            <a:ext cx="6548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Professor Thomas F. Lüscher, MD, FRCP, FESC</a:t>
            </a:r>
          </a:p>
          <a:p>
            <a:r>
              <a:rPr lang="en-CH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SC</a:t>
            </a:r>
            <a:r>
              <a:rPr lang="en-CH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President</a:t>
            </a:r>
          </a:p>
        </p:txBody>
      </p:sp>
    </p:spTree>
    <p:extLst>
      <p:ext uri="{BB962C8B-B14F-4D97-AF65-F5344CB8AC3E}">
        <p14:creationId xmlns:p14="http://schemas.microsoft.com/office/powerpoint/2010/main" val="4076607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FAEA-ECBE-64E0-DD94-5E32FDE6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9010C-479C-E665-2CA9-08897C41773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34FD5-D362-AFA7-525F-44DA558848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EDF0A8-E36E-2796-C668-80B6C65097C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 descr="A silhouette of two people&#10;&#10;AI-generated content may be incorrect.">
            <a:extLst>
              <a:ext uri="{FF2B5EF4-FFF2-40B4-BE49-F238E27FC236}">
                <a16:creationId xmlns:a16="http://schemas.microsoft.com/office/drawing/2014/main" id="{E86937E1-A6DB-B8A7-365D-8FA2F060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3" y="743821"/>
            <a:ext cx="10960737" cy="5734168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2B2D2-2F1B-927C-1018-5DC5163D32F8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11359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457560-D436-F99D-8F16-D2FD891B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3" y="966113"/>
            <a:ext cx="8782359" cy="5252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314DA-D87D-D3E7-9711-EDB34FC37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582" y="1077132"/>
            <a:ext cx="2155611" cy="5141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27BED-22C2-F820-37DA-B124E6033D39}"/>
              </a:ext>
            </a:extLst>
          </p:cNvPr>
          <p:cNvSpPr txBox="1"/>
          <p:nvPr/>
        </p:nvSpPr>
        <p:spPr>
          <a:xfrm>
            <a:off x="9872420" y="619932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" panose="020B0504020202020204" pitchFamily="34" charset="0"/>
              </a:rPr>
              <a:t>Diabetes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8146C-6880-85AD-2FEC-4DCE2E64C003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10743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E853-EFE9-05A1-49CB-591B115A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7CDCA8-817E-8AC1-6E09-F0A55AC7485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79BD4B-39C0-FA81-672F-A3D151DD0E38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0971FC6-5212-7E40-0202-2D0E0E79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13" y="1033584"/>
            <a:ext cx="11467597" cy="4542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061EB7-D3DB-D393-A538-F26D6846C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0" y="959752"/>
            <a:ext cx="10584055" cy="4938495"/>
          </a:xfrm>
          <a:prstGeom prst="rect">
            <a:avLst/>
          </a:prstGeom>
          <a:solidFill>
            <a:schemeClr val="bg1"/>
          </a:solidFill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FAB66-378F-E1A0-C89B-38ADF5A222F5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854926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4C183-C917-4AB2-4BC2-7376A41D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E0AC7-10ED-754D-D788-2E8D041589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C40F-4266-AE1A-2131-43930C49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165" y="3657455"/>
            <a:ext cx="5095504" cy="2524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6B658-EB72-DB1B-F18A-A762C915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60" y="3429000"/>
            <a:ext cx="4916525" cy="2753254"/>
          </a:xfrm>
          <a:prstGeom prst="rect">
            <a:avLst/>
          </a:prstGeom>
          <a:effectLst>
            <a:outerShdw blurRad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179DD5-3887-991E-9317-17AAFFEB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54" y="770982"/>
            <a:ext cx="8577409" cy="2240177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75A635-C10A-56FA-2EB1-4DBCA14B7C16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337D-CA60-AD2E-0B7A-78090C1C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41" y="956883"/>
            <a:ext cx="11182464" cy="19583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4501E-7D54-9089-DB00-D39138BA5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0" y="3302000"/>
            <a:ext cx="254000" cy="25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C673D-8185-F9C5-500B-8475C3F43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741" y="2884242"/>
            <a:ext cx="4176156" cy="31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379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88CF0-A469-E29A-5E1F-129C49D4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72A0A-C142-139D-05F8-34D5E855AA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5F0351-50F3-A831-B579-E006D24914D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3456D29-3D34-A685-27FE-751B40EE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147307"/>
            <a:ext cx="6617619" cy="404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8682A-633B-E937-DEE4-8190AE3E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1" y="825864"/>
            <a:ext cx="3669626" cy="5101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ADA82-E709-92A0-40A4-D4AFA6BB25F8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4DA87-0664-DA64-D42F-5BEDC9122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90" y="759538"/>
            <a:ext cx="6607914" cy="1382598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9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F4A9F-B00C-BF9B-0E10-AD266F943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19E08-4C5B-D32D-FE25-ED90F4CF52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2D8124-3B37-EE52-79F0-875835FC4FC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Content Placeholder 4" descr="A screenshot of a news&#10;&#10;AI-generated content may be incorrect.">
            <a:extLst>
              <a:ext uri="{FF2B5EF4-FFF2-40B4-BE49-F238E27FC236}">
                <a16:creationId xmlns:a16="http://schemas.microsoft.com/office/drawing/2014/main" id="{C57DC1C7-FC1A-0C19-A8F1-FA1D434C1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0" y="653636"/>
            <a:ext cx="9465543" cy="56531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B8F1F3-971B-B92E-1131-CF9231871164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7538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22573-6213-1736-404F-0B2D56506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27A53F-8328-F1B5-0CF7-B00EB2141C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825973-743B-6F20-63BF-F3E8830AE10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3BA6C3E-5B2A-4D54-9B01-AEFEFF4A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85" y="574795"/>
            <a:ext cx="9470824" cy="5794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7AED09-F1EE-16C8-AA09-F9B59713FEB0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338381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CB2AB-5FDF-3E09-E4C1-410BC4DB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EE855-444C-5F73-1E0B-DBBD61A4CD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E94489-8302-1462-846C-74DED32E42D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9223DE8-D5B7-40DD-5E58-56EC0513F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98" y="1527724"/>
            <a:ext cx="8984624" cy="4573498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778668-67D4-4A74-AE3C-8021D0B9979D}"/>
              </a:ext>
            </a:extLst>
          </p:cNvPr>
          <p:cNvSpPr txBox="1"/>
          <p:nvPr/>
        </p:nvSpPr>
        <p:spPr>
          <a:xfrm>
            <a:off x="-838200" y="7584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The EU Cardiovascular Health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2BA78-9481-AD50-7F9D-F2DE0D6E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35" y="1603147"/>
            <a:ext cx="2184692" cy="1404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7CEBB-B21E-1545-5600-ADCD51D1F2DC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35111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62DD-198D-2DA2-77B5-95E894F84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45607-E432-AB8E-B391-9353B0B8478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90FD86-F2C2-B6AE-DCC3-CFB2B38811C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E5CD20B-BE11-5C52-2035-B4893BED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13" y="2816384"/>
            <a:ext cx="7493963" cy="3403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DBBED-9B22-C743-4113-3E4584B47E62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A67AB-2A62-934E-F3D8-13224CC9B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85" y="818244"/>
            <a:ext cx="6065931" cy="1786213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6A892-08DF-7A04-F145-918F06AE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176" y="2852994"/>
            <a:ext cx="3604632" cy="29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BC5E7-80C0-5D5B-0FEF-240E0169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7D2C0-78F6-F82A-5811-3F7617EF41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71EFBF1-0BB5-0F76-0A32-1DE5223AE89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3056DD0-8B38-1BDC-610F-0663F160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55" y="2556803"/>
            <a:ext cx="4151244" cy="2333922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40130-30E7-DEC7-202A-41C7C9A6F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311" y="3864134"/>
            <a:ext cx="4167720" cy="2333923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2F754-6C49-2752-0ADE-E5731151C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877" y="2993866"/>
            <a:ext cx="5293231" cy="2454964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9FD84-5754-E93E-B15E-EF54E3DF9363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6AA31-0067-2A60-848E-22AA21179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60" y="736487"/>
            <a:ext cx="7772400" cy="1577452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3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57C5E-D93D-CE5D-D909-1692A0FCF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CBB0F-18B2-8A45-5528-71AB13B73A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1EC0B-8882-21D3-8ED5-68D4FE8B138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292776-FB40-CB71-39A0-247E1435F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275506"/>
              </p:ext>
            </p:extLst>
          </p:nvPr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A7502F3-2869-7C9C-8014-0C71B6EF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0" y="875216"/>
            <a:ext cx="9672509" cy="507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7F40B5-887E-283C-3314-DA0D5B91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063" y="1434954"/>
            <a:ext cx="2474259" cy="1590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ED0A8-9D4E-1C64-15B3-2C72AFF319DE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32670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A9727-B568-E680-8535-FFFF2DB9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FB0ED-47C8-E485-5727-6F98B0F811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 dirty="0"/>
          </a:p>
          <a:p>
            <a:pPr>
              <a:spcBef>
                <a:spcPts val="600"/>
              </a:spcBef>
            </a:pPr>
            <a:endParaRPr lang="fr-FR" sz="1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E9A329-5848-1166-0E19-BC5D0489FD7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8A68B71-227F-DBCE-A3D4-DB821A2F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60" y="1947485"/>
            <a:ext cx="7317151" cy="4117231"/>
          </a:xfrm>
          <a:prstGeom prst="rect">
            <a:avLst/>
          </a:prstGeom>
          <a:effectLst>
            <a:outerShdw blurRad="1143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D6BB7C-AC50-B4A6-ADD5-B0AB621A0EC8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487C3-CAA0-7614-91B7-7ED18FA02671}"/>
              </a:ext>
            </a:extLst>
          </p:cNvPr>
          <p:cNvSpPr txBox="1"/>
          <p:nvPr/>
        </p:nvSpPr>
        <p:spPr>
          <a:xfrm>
            <a:off x="8351480" y="1947485"/>
            <a:ext cx="384051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3200" b="1" dirty="0">
                <a:solidFill>
                  <a:srgbClr val="002060"/>
                </a:solidFill>
                <a:latin typeface="Arial Nova" panose="020B0504020202020204" pitchFamily="34" charset="0"/>
              </a:rPr>
              <a:t>EU Budget</a:t>
            </a:r>
          </a:p>
          <a:p>
            <a:endParaRPr lang="en-CH" sz="2800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en-CH" sz="2800" dirty="0">
                <a:solidFill>
                  <a:srgbClr val="002060"/>
                </a:solidFill>
                <a:latin typeface="Arial Nova" panose="020B0504020202020204" pitchFamily="34" charset="0"/>
              </a:rPr>
              <a:t>HORIZON</a:t>
            </a:r>
          </a:p>
          <a:p>
            <a:endParaRPr lang="en-CH" sz="2800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en-CH" sz="2800" dirty="0">
                <a:solidFill>
                  <a:srgbClr val="002060"/>
                </a:solidFill>
                <a:latin typeface="Arial Nova" panose="020B0504020202020204" pitchFamily="34" charset="0"/>
              </a:rPr>
              <a:t>European Competitivness Fund </a:t>
            </a:r>
          </a:p>
          <a:p>
            <a:endParaRPr lang="en-CH" sz="2800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en-CH" sz="2800" dirty="0">
                <a:solidFill>
                  <a:srgbClr val="002060"/>
                </a:solidFill>
                <a:latin typeface="Arial Nova" panose="020B0504020202020204" pitchFamily="34" charset="0"/>
              </a:rPr>
              <a:t>National Regional Partnership Plan (NRPP)</a:t>
            </a:r>
          </a:p>
          <a:p>
            <a:endParaRPr lang="en-CH" sz="2800" dirty="0">
              <a:solidFill>
                <a:srgbClr val="002060"/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CF13B-B1EB-454A-8440-94C42A30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9" y="1947485"/>
            <a:ext cx="10156603" cy="4188289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A8CBE-5CB3-4EA5-AC4D-2137F366CB10}"/>
              </a:ext>
            </a:extLst>
          </p:cNvPr>
          <p:cNvSpPr txBox="1"/>
          <p:nvPr/>
        </p:nvSpPr>
        <p:spPr>
          <a:xfrm>
            <a:off x="799054" y="1014367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 dirty="0">
                <a:solidFill>
                  <a:srgbClr val="002060"/>
                </a:solidFill>
                <a:latin typeface="Arial Nova" panose="020B0504020202020204" pitchFamily="34" charset="0"/>
              </a:rPr>
              <a:t>EU Financial Plan 2028 - 2034</a:t>
            </a:r>
          </a:p>
        </p:txBody>
      </p:sp>
    </p:spTree>
    <p:extLst>
      <p:ext uri="{BB962C8B-B14F-4D97-AF65-F5344CB8AC3E}">
        <p14:creationId xmlns:p14="http://schemas.microsoft.com/office/powerpoint/2010/main" val="5687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45846-4B26-3C8B-9893-42BCEC62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EE489-E8AA-C61E-305D-03467C3A54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A7BDC-F990-85BE-4773-2CC1210A52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D469BB-37C9-D789-BE9C-C336D1A4CDA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 descr="A blue and grey logo&#10;&#10;AI-generated content may be incorrect.">
            <a:extLst>
              <a:ext uri="{FF2B5EF4-FFF2-40B4-BE49-F238E27FC236}">
                <a16:creationId xmlns:a16="http://schemas.microsoft.com/office/drawing/2014/main" id="{0B229909-EFA2-D456-F374-CDD72F17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29" y="831767"/>
            <a:ext cx="6032667" cy="1992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4F1C7-4BF5-A141-3416-806012DE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80" y="2993866"/>
            <a:ext cx="9381506" cy="339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684466-1D63-358A-B282-907F941A72C3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243261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E7A98-4944-A663-7595-70CABFF3B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62D3A-DEA3-39F6-0307-67028FD95C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70B32-BA4C-DB3E-E45C-933483002F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54C035-01DC-062B-40FF-46D791E6EDE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1388346-F77E-D1A7-80C4-0D30269C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8" y="947085"/>
            <a:ext cx="7093548" cy="5306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A2B771-6E7F-765B-1A8C-C62F78AFD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153" y="923335"/>
            <a:ext cx="1920806" cy="1920806"/>
          </a:xfrm>
          <a:prstGeom prst="rect">
            <a:avLst/>
          </a:prstGeom>
          <a:effectLst>
            <a:outerShdw blurRad="1524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61A5C-1824-AD05-4964-CF67FF6B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153" y="3015089"/>
            <a:ext cx="1920806" cy="2801175"/>
          </a:xfrm>
          <a:prstGeom prst="rect">
            <a:avLst/>
          </a:prstGeom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05309-ED9C-DEBD-E6E7-BD65502847E0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14628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C6CA9-4016-0B50-D52C-606108F57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95E76-A6DA-2EE1-1D7D-3E121526E9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F2863-FEE3-FD3E-4B46-E3DDC2977B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FCCBE57-DC29-9CDB-004F-858FCF1B3F4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A78B88C-AD54-F3E2-742D-BBCE535F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68" y="794383"/>
            <a:ext cx="9775042" cy="5399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755DE-028A-7EBF-C850-76FF0014D781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32546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41F2C-16AB-FDD5-1176-011E90F40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1E3F7-26FD-16A6-1CC7-CC034CB438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99A7B-6748-BFFB-B8B3-4DFBAF4A97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1006" y="6576291"/>
            <a:ext cx="4109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Confidential – for internal use only – ESC Board March 2026 summary</a:t>
            </a:r>
            <a:endParaRPr lang="fr-FR" sz="100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14BD5E-655B-1D4C-DDDF-1AF17C55395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631394F-CD8E-B69D-734E-4ADDDB1D7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85" y="688769"/>
            <a:ext cx="7389259" cy="5520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5C747-68AB-D930-6D5C-11E372DF0501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162673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4B87AF-3A56-0083-AD67-D96A1A0E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2" y="831273"/>
            <a:ext cx="9085380" cy="5483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B9CF1-3586-A425-9C56-ABB2165D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73392" y="3051957"/>
            <a:ext cx="832744" cy="1452215"/>
          </a:xfrm>
          <a:prstGeom prst="rect">
            <a:avLst/>
          </a:prstGeom>
        </p:spPr>
      </p:pic>
      <p:pic>
        <p:nvPicPr>
          <p:cNvPr id="8" name="Picture 205">
            <a:extLst>
              <a:ext uri="{FF2B5EF4-FFF2-40B4-BE49-F238E27FC236}">
                <a16:creationId xmlns:a16="http://schemas.microsoft.com/office/drawing/2014/main" id="{38C5CE3B-1210-F538-85A8-88E426D12AC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392" y="4655127"/>
            <a:ext cx="1092530" cy="116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7">
            <a:extLst>
              <a:ext uri="{FF2B5EF4-FFF2-40B4-BE49-F238E27FC236}">
                <a16:creationId xmlns:a16="http://schemas.microsoft.com/office/drawing/2014/main" id="{D0C2E63B-B6DC-32D5-A602-EC6649208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36" y="1978954"/>
            <a:ext cx="1515436" cy="9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B79218-13CB-9DB7-94FA-22E3E2EC5175}"/>
              </a:ext>
            </a:extLst>
          </p:cNvPr>
          <p:cNvSpPr/>
          <p:nvPr/>
        </p:nvSpPr>
        <p:spPr>
          <a:xfrm>
            <a:off x="688012" y="938151"/>
            <a:ext cx="8744034" cy="285007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856BE-1ABF-6A91-879C-9B3397D48AA2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20502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8841-04CD-AD20-3AE9-FE17B753F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91ED5-B105-4959-1439-A3DF3217C9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20085" y="1281851"/>
            <a:ext cx="10584055" cy="404842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800"/>
          </a:p>
          <a:p>
            <a:pPr>
              <a:spcBef>
                <a:spcPts val="600"/>
              </a:spcBef>
            </a:pPr>
            <a:endParaRPr lang="fr-FR" sz="180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517C025-CAC8-5884-9A44-1B59E19F5F4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64134"/>
          <a:ext cx="10515600" cy="6096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413757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4000" dirty="0"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2422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76D35F-061B-CF60-095A-8FED413F06F0}"/>
              </a:ext>
            </a:extLst>
          </p:cNvPr>
          <p:cNvSpPr txBox="1"/>
          <p:nvPr/>
        </p:nvSpPr>
        <p:spPr>
          <a:xfrm>
            <a:off x="2080853" y="3410714"/>
            <a:ext cx="76891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2000" dirty="0">
                <a:latin typeface="Arial Nova" panose="020B0504020202020204" pitchFamily="34" charset="0"/>
              </a:rPr>
              <a:t>Obesity Prevalence  in 5-year-old Children with Weight 2 SD above Median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86029-AECE-B3B4-F858-0FF69057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02" y="1508165"/>
            <a:ext cx="8294093" cy="5171705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1F316DA-B10D-7ACA-AF89-1C38FE3E8805}"/>
              </a:ext>
            </a:extLst>
          </p:cNvPr>
          <p:cNvSpPr/>
          <p:nvPr/>
        </p:nvSpPr>
        <p:spPr>
          <a:xfrm>
            <a:off x="2119299" y="3335291"/>
            <a:ext cx="7383388" cy="793254"/>
          </a:xfrm>
          <a:prstGeom prst="rightArrow">
            <a:avLst/>
          </a:prstGeom>
          <a:solidFill>
            <a:srgbClr val="C00000"/>
          </a:solidFill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dirty="0"/>
              <a:t>In 40 years?!?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2D181-B5F3-414D-2E81-0E8532F6EA0F}"/>
              </a:ext>
            </a:extLst>
          </p:cNvPr>
          <p:cNvSpPr txBox="1"/>
          <p:nvPr/>
        </p:nvSpPr>
        <p:spPr>
          <a:xfrm>
            <a:off x="-23752" y="826618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H" sz="2800" dirty="0">
                <a:latin typeface="Arial Nova" panose="020B0504020202020204" pitchFamily="34" charset="0"/>
              </a:rPr>
              <a:t>Obesity Prevalence in Children or Adults with BMI 30kg/m</a:t>
            </a:r>
            <a:r>
              <a:rPr lang="en-CH" sz="2800" baseline="30000" dirty="0">
                <a:latin typeface="Arial Nova" panose="020B0504020202020204" pitchFamily="34" charset="0"/>
              </a:rPr>
              <a:t>2</a:t>
            </a:r>
            <a:endParaRPr lang="en-CH" sz="2800" dirty="0"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14515-5454-ACBA-2A16-95D9845E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24" y="1962005"/>
            <a:ext cx="863441" cy="2460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1E932B-803F-6F3F-D590-A58888CE4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39312" y="2112143"/>
            <a:ext cx="1371663" cy="23920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D68F0-3FF0-D4EA-C9F1-0672371D8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295" y="1938437"/>
            <a:ext cx="680914" cy="680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A3EC6-5EA4-02EE-12C9-3FC8A6000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285" y="1953099"/>
            <a:ext cx="548167" cy="580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C9686-5906-5914-AA21-0AF11C65C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02" y="4118600"/>
            <a:ext cx="302621" cy="771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E4368B-FA37-0E38-59DA-D4DB70574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853" y="4094017"/>
            <a:ext cx="399555" cy="7078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4299D-26FC-3827-8E1C-FDDCA989E81F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9407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2A9628-D6A9-294E-F691-9C01E041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35" y="2350303"/>
            <a:ext cx="9605705" cy="37493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65B2D-6D4F-A6CE-F59C-FDA8DC0F40C9}"/>
              </a:ext>
            </a:extLst>
          </p:cNvPr>
          <p:cNvSpPr txBox="1"/>
          <p:nvPr/>
        </p:nvSpPr>
        <p:spPr>
          <a:xfrm>
            <a:off x="-141890" y="1147838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Cardiometabolic Medicine is really Cardiovascular Medicine:</a:t>
            </a:r>
          </a:p>
          <a:p>
            <a:pPr algn="ctr"/>
            <a:r>
              <a:rPr lang="en-CH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The new Cardiology Generalist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60C4F1-55DC-6864-B085-707346E25615}"/>
              </a:ext>
            </a:extLst>
          </p:cNvPr>
          <p:cNvSpPr txBox="1"/>
          <p:nvPr/>
        </p:nvSpPr>
        <p:spPr>
          <a:xfrm>
            <a:off x="799054" y="148679"/>
            <a:ext cx="850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solidFill>
                  <a:srgbClr val="C00000"/>
                </a:solidFill>
              </a:rPr>
              <a:t>ESC CV CRT Round Table on CardioMetabolic Disease</a:t>
            </a:r>
          </a:p>
        </p:txBody>
      </p:sp>
    </p:spTree>
    <p:extLst>
      <p:ext uri="{BB962C8B-B14F-4D97-AF65-F5344CB8AC3E}">
        <p14:creationId xmlns:p14="http://schemas.microsoft.com/office/powerpoint/2010/main" val="3803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309</Words>
  <Application>Microsoft Macintosh PowerPoint</Application>
  <PresentationFormat>Widescreen</PresentationFormat>
  <Paragraphs>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Arial Nova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Lüscher</dc:creator>
  <cp:lastModifiedBy>Thomas Lüscher</cp:lastModifiedBy>
  <cp:revision>22</cp:revision>
  <dcterms:created xsi:type="dcterms:W3CDTF">2026-02-26T19:12:44Z</dcterms:created>
  <dcterms:modified xsi:type="dcterms:W3CDTF">2026-03-18T10:30:30Z</dcterms:modified>
</cp:coreProperties>
</file>