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4" r:id="rId3"/>
    <p:sldMasterId id="2147483681" r:id="rId4"/>
    <p:sldMasterId id="2147483697" r:id="rId5"/>
    <p:sldMasterId id="2147483721" r:id="rId6"/>
  </p:sldMasterIdLst>
  <p:notesMasterIdLst>
    <p:notesMasterId r:id="rId32"/>
  </p:notesMasterIdLst>
  <p:sldIdLst>
    <p:sldId id="1881839680" r:id="rId7"/>
    <p:sldId id="13721" r:id="rId8"/>
    <p:sldId id="259" r:id="rId9"/>
    <p:sldId id="258" r:id="rId10"/>
    <p:sldId id="260" r:id="rId11"/>
    <p:sldId id="257" r:id="rId12"/>
    <p:sldId id="256" r:id="rId13"/>
    <p:sldId id="2147470778" r:id="rId14"/>
    <p:sldId id="2147470779" r:id="rId15"/>
    <p:sldId id="345" r:id="rId16"/>
    <p:sldId id="1881839924" r:id="rId17"/>
    <p:sldId id="2147470781" r:id="rId18"/>
    <p:sldId id="263" r:id="rId19"/>
    <p:sldId id="262" r:id="rId20"/>
    <p:sldId id="264" r:id="rId21"/>
    <p:sldId id="265" r:id="rId22"/>
    <p:sldId id="2147374791" r:id="rId23"/>
    <p:sldId id="2147470783" r:id="rId24"/>
    <p:sldId id="378" r:id="rId25"/>
    <p:sldId id="1548" r:id="rId26"/>
    <p:sldId id="1544" r:id="rId27"/>
    <p:sldId id="2147470780" r:id="rId28"/>
    <p:sldId id="2096976050" r:id="rId29"/>
    <p:sldId id="2096976053" r:id="rId30"/>
    <p:sldId id="2147470782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7DC"/>
    <a:srgbClr val="FFFFFF"/>
    <a:srgbClr val="F19833"/>
    <a:srgbClr val="F2DEDD"/>
    <a:srgbClr val="F5F5F5"/>
    <a:srgbClr val="C6615C"/>
    <a:srgbClr val="FFF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325"/>
    <p:restoredTop sz="91553"/>
  </p:normalViewPr>
  <p:slideViewPr>
    <p:cSldViewPr snapToGrid="0" snapToObjects="1">
      <p:cViewPr>
        <p:scale>
          <a:sx n="98" d="100"/>
          <a:sy n="98" d="100"/>
        </p:scale>
        <p:origin x="280" y="3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F5A9C-2CDE-8148-9D80-28B347B8157B}" type="datetimeFigureOut">
              <a:rPr lang="en-US" smtClean="0"/>
              <a:t>3/18/26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3624B-439A-B048-BAB7-9CEF28EF4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13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3F05F-B799-3DBE-5B48-9C3619F34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37FEF0C-A890-5647-7AD2-6C432123FC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523E8B8-ED53-92CE-5951-1055C9ABEC4B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7DAC815-948C-C9DD-ACD3-933CA4F061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0D0AC-B130-4B10-9D2A-7DCC1F50DE9B}" type="slidenum">
              <a:rPr lang="sv-SE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80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3624B-439A-B048-BAB7-9CEF28EF4F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08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4B257-90F7-44BC-B792-CC8F5091553D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738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1A18D-5C9C-ED43-B7D4-3CFF2EFBB07F}" type="slidenum">
              <a:rPr kumimoji="0" lang="en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6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CFB2-2FC4-4A48-85D8-914292BD17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3813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8AA2D-6789-2D45-94C1-AFABA8FDE73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478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dirty="0">
                <a:effectLst/>
                <a:latin typeface="Times"/>
              </a:rPr>
            </a:br>
            <a:endParaRPr lang="en-GB" dirty="0">
              <a:effectLst/>
              <a:latin typeface="Time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8AA2D-6789-2D45-94C1-AFABA8FDE73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278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8AA2D-6789-2D45-94C1-AFABA8FDE73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033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97AD-3FE5-444A-B2FE-CF4FBFD1EFEB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03E5-B520-9D42-939F-9B5A6EC58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8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97AD-3FE5-444A-B2FE-CF4FBFD1EFEB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03E5-B520-9D42-939F-9B5A6EC58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0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97AD-3FE5-444A-B2FE-CF4FBFD1EFEB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03E5-B520-9D42-939F-9B5A6EC58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70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F144-C552-47DE-B37E-F764CB8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21A7-F4E2-460A-A8FB-942CCEE5185E}" type="datetime3">
              <a:rPr lang="en-US" smtClean="0"/>
              <a:t>18 March 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9BE18-6820-417E-88D1-C143F846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8840-13BA-406D-AE15-E96701F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EB20A7-190E-485D-98DC-56B0D48A82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999" y="4657500"/>
            <a:ext cx="6489000" cy="243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GB" sz="600" i="1" dirty="0">
                <a:solidFill>
                  <a:schemeClr val="accent6"/>
                </a:solidFill>
              </a:defRPr>
            </a:lvl1pPr>
          </a:lstStyle>
          <a:p>
            <a:pPr marL="202490" lvl="0" indent="-202490" defTabSz="685783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214021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6A01797-8D6C-4BBB-8B5F-CB24DB662E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20" y="339504"/>
            <a:ext cx="3527301" cy="72008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600" b="0">
                <a:solidFill>
                  <a:schemeClr val="tx1"/>
                </a:solidFill>
                <a:latin typeface="+mj-lt"/>
              </a:defRPr>
            </a:lvl1pPr>
            <a:lvl2pPr marL="266657" indent="0">
              <a:buNone/>
              <a:defRPr/>
            </a:lvl2pPr>
            <a:lvl3pPr marL="531721" indent="0">
              <a:buNone/>
              <a:defRPr/>
            </a:lvl3pPr>
            <a:lvl4pPr marL="809485" indent="0">
              <a:buNone/>
              <a:defRPr/>
            </a:lvl4pPr>
            <a:lvl5pPr marL="1076136" indent="0">
              <a:buNone/>
              <a:defRPr/>
            </a:lvl5pPr>
          </a:lstStyle>
          <a:p>
            <a:pPr lvl="0"/>
            <a:r>
              <a:rPr lang="en-US" dirty="0"/>
              <a:t>First line</a:t>
            </a:r>
            <a:br>
              <a:rPr lang="en-US" dirty="0"/>
            </a:br>
            <a:r>
              <a:rPr lang="en-US" dirty="0"/>
              <a:t>Of the headline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F734305-4997-41D6-B5C3-AD35E80BE4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7945" y="1635648"/>
            <a:ext cx="3024336" cy="213302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lnSpc>
                <a:spcPts val="1800"/>
              </a:lnSpc>
              <a:spcBef>
                <a:spcPts val="312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266657" indent="0">
              <a:buNone/>
              <a:defRPr/>
            </a:lvl2pPr>
            <a:lvl3pPr marL="531721" indent="0">
              <a:buNone/>
              <a:defRPr/>
            </a:lvl3pPr>
            <a:lvl4pPr marL="809485" indent="0">
              <a:buNone/>
              <a:defRPr/>
            </a:lvl4pPr>
            <a:lvl5pPr marL="1076136" indent="0">
              <a:buNone/>
              <a:defRPr/>
            </a:lvl5pPr>
          </a:lstStyle>
          <a:p>
            <a:pPr lvl="0"/>
            <a:r>
              <a:rPr lang="fr-FR" dirty="0"/>
              <a:t>Abusus enim multitudine </a:t>
            </a:r>
            <a:r>
              <a:rPr lang="fr-FR" dirty="0" err="1"/>
              <a:t>hominum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tranquillis</a:t>
            </a:r>
            <a:r>
              <a:rPr lang="fr-FR" dirty="0"/>
              <a:t> in rebus </a:t>
            </a:r>
            <a:r>
              <a:rPr lang="fr-FR" dirty="0" err="1"/>
              <a:t>diutius</a:t>
            </a:r>
            <a:r>
              <a:rPr lang="fr-FR" dirty="0"/>
              <a:t> </a:t>
            </a:r>
            <a:r>
              <a:rPr lang="fr-FR" dirty="0" err="1"/>
              <a:t>rexit</a:t>
            </a:r>
            <a:r>
              <a:rPr lang="fr-FR" dirty="0"/>
              <a:t>, ex </a:t>
            </a:r>
            <a:r>
              <a:rPr lang="fr-FR" dirty="0" err="1"/>
              <a:t>agrestibus</a:t>
            </a:r>
            <a:r>
              <a:rPr lang="fr-FR" dirty="0"/>
              <a:t> </a:t>
            </a:r>
            <a:r>
              <a:rPr lang="fr-FR" dirty="0" err="1"/>
              <a:t>habitaculis</a:t>
            </a:r>
            <a:r>
              <a:rPr lang="fr-FR" dirty="0"/>
              <a:t> </a:t>
            </a:r>
            <a:r>
              <a:rPr lang="fr-FR" dirty="0" err="1"/>
              <a:t>urbes</a:t>
            </a:r>
            <a:r>
              <a:rPr lang="fr-FR" dirty="0"/>
              <a:t> </a:t>
            </a:r>
            <a:r>
              <a:rPr lang="fr-FR" dirty="0" err="1"/>
              <a:t>construxit</a:t>
            </a:r>
            <a:r>
              <a:rPr lang="fr-FR" dirty="0"/>
              <a:t> </a:t>
            </a:r>
            <a:r>
              <a:rPr lang="fr-FR" dirty="0" err="1"/>
              <a:t>multis</a:t>
            </a:r>
            <a:r>
              <a:rPr lang="fr-FR" dirty="0"/>
              <a:t> </a:t>
            </a:r>
            <a:r>
              <a:rPr lang="fr-FR" dirty="0" err="1"/>
              <a:t>opibus</a:t>
            </a:r>
            <a:r>
              <a:rPr lang="fr-FR" dirty="0"/>
              <a:t> </a:t>
            </a:r>
            <a:r>
              <a:rPr lang="fr-FR" dirty="0" err="1"/>
              <a:t>firmas</a:t>
            </a:r>
            <a:r>
              <a:rPr lang="fr-FR" dirty="0"/>
              <a:t> et </a:t>
            </a:r>
            <a:r>
              <a:rPr lang="fr-FR" dirty="0" err="1"/>
              <a:t>viribus</a:t>
            </a:r>
            <a:r>
              <a:rPr lang="fr-FR" dirty="0"/>
              <a:t>, </a:t>
            </a:r>
            <a:r>
              <a:rPr lang="fr-FR" dirty="0" err="1"/>
              <a:t>quarum</a:t>
            </a:r>
            <a:r>
              <a:rPr lang="fr-FR" dirty="0"/>
              <a:t> ad </a:t>
            </a:r>
            <a:r>
              <a:rPr lang="fr-FR" dirty="0" err="1"/>
              <a:t>praesens</a:t>
            </a:r>
            <a:r>
              <a:rPr lang="fr-FR" dirty="0"/>
              <a:t> </a:t>
            </a:r>
            <a:r>
              <a:rPr lang="fr-FR" dirty="0" err="1"/>
              <a:t>pleraeque</a:t>
            </a:r>
            <a:r>
              <a:rPr lang="fr-FR" dirty="0"/>
              <a:t> </a:t>
            </a:r>
            <a:r>
              <a:rPr lang="fr-FR" dirty="0" err="1"/>
              <a:t>licet</a:t>
            </a:r>
            <a:r>
              <a:rPr lang="fr-FR" dirty="0"/>
              <a:t> </a:t>
            </a:r>
            <a:r>
              <a:rPr lang="fr-FR" dirty="0" err="1"/>
              <a:t>Graecis</a:t>
            </a:r>
            <a:r>
              <a:rPr lang="fr-FR" dirty="0"/>
              <a:t> </a:t>
            </a:r>
            <a:r>
              <a:rPr lang="fr-FR" dirty="0" err="1"/>
              <a:t>nominibus</a:t>
            </a:r>
            <a:r>
              <a:rPr lang="fr-FR" dirty="0"/>
              <a:t> </a:t>
            </a:r>
            <a:r>
              <a:rPr lang="fr-FR" dirty="0" err="1"/>
              <a:t>appellentur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isdem</a:t>
            </a:r>
            <a:r>
              <a:rPr lang="fr-FR" dirty="0"/>
              <a:t> ad </a:t>
            </a:r>
            <a:r>
              <a:rPr lang="fr-FR" dirty="0" err="1"/>
              <a:t>arbitrium</a:t>
            </a:r>
            <a:r>
              <a:rPr lang="fr-FR" dirty="0"/>
              <a:t> </a:t>
            </a:r>
            <a:r>
              <a:rPr lang="fr-FR" dirty="0" err="1"/>
              <a:t>inposita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conditoris</a:t>
            </a:r>
            <a:r>
              <a:rPr lang="fr-FR" dirty="0"/>
              <a:t>, </a:t>
            </a:r>
            <a:r>
              <a:rPr lang="fr-FR" dirty="0" err="1"/>
              <a:t>primigenia</a:t>
            </a:r>
            <a:r>
              <a:rPr lang="fr-FR" dirty="0"/>
              <a:t> </a:t>
            </a:r>
            <a:r>
              <a:rPr lang="fr-FR" dirty="0" err="1"/>
              <a:t>tamen</a:t>
            </a:r>
            <a:r>
              <a:rPr lang="fr-FR" dirty="0"/>
              <a:t> nomina non </a:t>
            </a:r>
            <a:r>
              <a:rPr lang="fr-FR" dirty="0" err="1"/>
              <a:t>amittunt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eis</a:t>
            </a:r>
            <a:endParaRPr lang="fr-FR" dirty="0"/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2527C28F-4A99-4774-A672-5D1B9EEC6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67945" y="1347614"/>
            <a:ext cx="3024336" cy="288031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lnSpc>
                <a:spcPts val="1800"/>
              </a:lnSpc>
              <a:spcBef>
                <a:spcPts val="312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 marL="266657" indent="0">
              <a:buNone/>
              <a:defRPr/>
            </a:lvl2pPr>
            <a:lvl3pPr marL="531721" indent="0">
              <a:buNone/>
              <a:defRPr/>
            </a:lvl3pPr>
            <a:lvl4pPr marL="809485" indent="0">
              <a:buNone/>
              <a:defRPr/>
            </a:lvl4pPr>
            <a:lvl5pPr marL="1076136" indent="0">
              <a:buNone/>
              <a:defRPr/>
            </a:lvl5pPr>
          </a:lstStyle>
          <a:p>
            <a:pPr lvl="0"/>
            <a:r>
              <a:rPr lang="fr-FR" dirty="0"/>
              <a:t>Subtitle</a:t>
            </a:r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EFADFAF9-AE6E-498A-A329-A50154678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2" y="1347615"/>
            <a:ext cx="3844925" cy="269248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3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988349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3D727489-B801-4225-A920-23911F657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324000"/>
            <a:ext cx="7668384" cy="3894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b="1">
                <a:solidFill>
                  <a:srgbClr val="AE1022"/>
                </a:solidFill>
              </a:defRPr>
            </a:lvl1pPr>
          </a:lstStyle>
          <a:p>
            <a:pPr marL="0" lvl="0" indent="0">
              <a:lnSpc>
                <a:spcPts val="2500"/>
              </a:lnSpc>
              <a:spcBef>
                <a:spcPts val="0"/>
              </a:spcBef>
              <a:buClr>
                <a:srgbClr val="D00040"/>
              </a:buClr>
              <a:buFont typeface="Arial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D21D821D-B0E0-4980-BC5C-1F8EE954FA97}"/>
              </a:ext>
            </a:extLst>
          </p:cNvPr>
          <p:cNvSpPr txBox="1"/>
          <p:nvPr userDrawn="1"/>
        </p:nvSpPr>
        <p:spPr>
          <a:xfrm>
            <a:off x="3211439" y="4716001"/>
            <a:ext cx="5223115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2023 ESC Guidelines for the management of cardiovascular disease in patients with diabetes</a:t>
            </a:r>
            <a:b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(European Heart Journal; 2023 – doi:10.1093/</a:t>
            </a:r>
            <a:r>
              <a:rPr kumimoji="0" lang="en-US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eurheartj</a:t>
            </a:r>
            <a: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/ehad192)</a:t>
            </a:r>
            <a:endParaRPr sz="800" b="0" dirty="0"/>
          </a:p>
        </p:txBody>
      </p:sp>
    </p:spTree>
    <p:extLst>
      <p:ext uri="{BB962C8B-B14F-4D97-AF65-F5344CB8AC3E}">
        <p14:creationId xmlns:p14="http://schemas.microsoft.com/office/powerpoint/2010/main" val="635895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6157E4-882D-433D-9037-9DD14B4DD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2B5501B-4557-45EF-8638-316FE5F57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043AB5-3D5A-4155-9B7B-A7CE380C5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63DD-5926-428A-86D3-A54487CB6DA2}" type="datetimeFigureOut">
              <a:rPr lang="it-IT" smtClean="0"/>
              <a:t>18/03/26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9F322C-6D2F-4A9E-B371-88E2A354D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E2E3D4-64F6-4E5B-A385-34D109C7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A07BF-9BBA-4447-8E73-58082035E0C0}" type="slidenum">
              <a:rPr lang="it-IT" smtClean="0"/>
              <a:t>‹#›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B2C2305-3967-40F9-A6C4-33C9BC80B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82" y="185142"/>
            <a:ext cx="496398" cy="4963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B6B909D-247F-D93A-3CC5-D41048000B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2" y="157122"/>
            <a:ext cx="1329613" cy="6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81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96544B-F787-4218-A0E4-32B69DE9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373DD6-3350-45A6-BF09-F58E954F2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9CAD75-E0B8-4725-9547-D6EED4F17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63DD-5926-428A-86D3-A54487CB6DA2}" type="datetimeFigureOut">
              <a:rPr lang="it-IT" smtClean="0"/>
              <a:t>18/03/26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0B7FAD-DB8B-4294-A1EE-5606F6FE3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991BD0-A9B6-4DBA-8448-1CFD4647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A07BF-9BBA-4447-8E73-58082035E0C0}" type="slidenum">
              <a:rPr lang="it-IT" smtClean="0"/>
              <a:t>‹#›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71E07DB-EF8E-42CE-88B8-AF7055EC36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82" y="185142"/>
            <a:ext cx="496398" cy="49639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A330156-3C15-3515-6A84-C52ADE8B8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2" y="157122"/>
            <a:ext cx="1329613" cy="6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89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89E3F3-5733-4A44-816B-554B6D52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42F874-0F9D-4A1B-8E43-A0602746A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C67881-9005-43AE-9335-06A55F96E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63DD-5926-428A-86D3-A54487CB6DA2}" type="datetimeFigureOut">
              <a:rPr lang="it-IT" smtClean="0"/>
              <a:t>18/03/26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C57C7F-26F5-44ED-8C5F-021308C3E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0EDFCE-532C-4BA7-80B2-434E99AD0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A07BF-9BBA-4447-8E73-58082035E0C0}" type="slidenum">
              <a:rPr lang="it-IT" smtClean="0"/>
              <a:t>‹#›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7D05885-A9AA-452B-9E16-638D0C41F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82" y="185142"/>
            <a:ext cx="496398" cy="49639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E4565D4-46CB-4AE3-0D62-B3391A8596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2" y="157122"/>
            <a:ext cx="1329613" cy="6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4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599E48-E70B-444A-A620-8DB3D65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7F512B-C490-43CF-B9A8-6DAD14A7E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4D343B2-D1EE-45A5-9C87-6DFF66B5E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76F2234-A2C0-4BE0-A8E1-1303A8B06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63DD-5926-428A-86D3-A54487CB6DA2}" type="datetimeFigureOut">
              <a:rPr lang="it-IT" smtClean="0"/>
              <a:t>18/03/26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12D1193-B451-4EBB-A090-6AA0574D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76AE85-7663-4569-A208-67B2C510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A07BF-9BBA-4447-8E73-58082035E0C0}" type="slidenum">
              <a:rPr lang="it-IT" smtClean="0"/>
              <a:t>‹#›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50ED272-4A78-400B-9336-8CC2CD31E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82" y="185142"/>
            <a:ext cx="496398" cy="4963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BACBD6B-BAA0-B055-CD81-1B54AA352C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2" y="157122"/>
            <a:ext cx="1329613" cy="6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10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7DE087-5716-4D7B-98B2-BD334DD5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65FC31-F7EA-406D-B098-EA301D5EE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7C5B84C-564D-4E59-A835-E6FF687A4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AF5AC7C-58C6-4A6C-9741-37260C2D43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D3DD570-11ED-4B74-90C6-F224F2835D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AA9A6B1-5F2C-4F1A-8533-14F2F512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63DD-5926-428A-86D3-A54487CB6DA2}" type="datetimeFigureOut">
              <a:rPr lang="it-IT" smtClean="0"/>
              <a:t>18/03/26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E7E6F99-5A8C-44DA-873E-F74BB893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4024BE5-CF55-405B-9DFD-C90172F9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A07BF-9BBA-4447-8E73-58082035E0C0}" type="slidenum">
              <a:rPr lang="it-IT" smtClean="0"/>
              <a:t>‹#›</a:t>
            </a:fld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429669A-D9A5-4E16-9747-95F2F7CA5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82" y="185142"/>
            <a:ext cx="496398" cy="49639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BFF941A-3DC3-F121-1BED-F2BB01C007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2" y="157122"/>
            <a:ext cx="1329613" cy="6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98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97AD-3FE5-444A-B2FE-CF4FBFD1EFEB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03E5-B520-9D42-939F-9B5A6EC58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68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E0285E-063F-4BA5-8B12-3D47F58BA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1534706-5DF2-4692-B535-B01980923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63DD-5926-428A-86D3-A54487CB6DA2}" type="datetimeFigureOut">
              <a:rPr lang="it-IT" smtClean="0"/>
              <a:t>18/03/26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84144B5-B325-4D4D-94E4-575617FE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B04C521-6A77-4FF2-BDEB-1DD9B03B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A07BF-9BBA-4447-8E73-58082035E0C0}" type="slidenum">
              <a:rPr lang="it-IT" smtClean="0"/>
              <a:t>‹#›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5F5133B-C353-4583-BC6C-79B06F5F5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82" y="185142"/>
            <a:ext cx="496398" cy="49639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2A03298-80E1-44DB-5607-D97043BEC8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2" y="157122"/>
            <a:ext cx="1329613" cy="6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00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B31AFA9-C5F9-475E-8EE5-7036B64E0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63DD-5926-428A-86D3-A54487CB6DA2}" type="datetimeFigureOut">
              <a:rPr lang="it-IT" smtClean="0"/>
              <a:t>18/03/26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94DE0F4-48B0-4EF4-AA6C-DE2034D42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F125FC1-81B6-4F62-927E-1AEE2EFB2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A07BF-9BBA-4447-8E73-58082035E0C0}" type="slidenum">
              <a:rPr lang="it-IT" smtClean="0"/>
              <a:t>‹#›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6CBB981-28DE-4762-8206-8ABADFF3A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82" y="185142"/>
            <a:ext cx="496398" cy="49639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DB784C6-60E5-4BFD-7660-86F492DAB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2" y="157122"/>
            <a:ext cx="1329613" cy="6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39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9B8BA0-9F05-4924-A447-D5554D4C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31B90D-DB6A-4332-83CC-D8AFE57BD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58BDC1-454B-4FBA-9D1D-CD361D50F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CED7B8-2ABD-4C43-BA14-C1069418E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63DD-5926-428A-86D3-A54487CB6DA2}" type="datetimeFigureOut">
              <a:rPr lang="it-IT" smtClean="0"/>
              <a:t>18/03/26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DEF9AE-AC89-4534-A84C-E41D6BDB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D290B70-134B-4BF9-BAEB-CB7A48616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A07BF-9BBA-4447-8E73-58082035E0C0}" type="slidenum">
              <a:rPr lang="it-IT" smtClean="0"/>
              <a:t>‹#›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C3974E6-BBAC-4106-A25B-3437B7E65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82" y="185142"/>
            <a:ext cx="496398" cy="4963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F308DB2-E1C6-557E-DC50-A212D78DC3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2" y="157122"/>
            <a:ext cx="1329613" cy="6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24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1F1A21-9D7C-4972-B813-0A0576BA8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559480D-EDB6-451E-81D8-F0FC3CD4A4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D72FC81-60AD-4887-9320-AE1F3B465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63E3AA-3D44-4655-8DCD-3BF7A4ED7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63DD-5926-428A-86D3-A54487CB6DA2}" type="datetimeFigureOut">
              <a:rPr lang="it-IT" smtClean="0"/>
              <a:t>18/03/26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F654D4-A205-4663-AA12-0079903CF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A9EF40-119F-4716-B569-7D729FD28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A07BF-9BBA-4447-8E73-58082035E0C0}" type="slidenum">
              <a:rPr lang="it-IT" smtClean="0"/>
              <a:t>‹#›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18CF286-5572-4C7B-8861-5AF9D5B417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82" y="185142"/>
            <a:ext cx="496398" cy="4963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27CE6C4-6BB4-6FF8-3C8F-F03F7C78E8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2" y="157122"/>
            <a:ext cx="1329613" cy="6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40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B07630-EF4C-4E58-8BFC-3FBCD73A7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8B10247-AD8A-4E54-A872-BA99F9366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85910A-E3ED-4629-B462-13F7D4E36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63DD-5926-428A-86D3-A54487CB6DA2}" type="datetimeFigureOut">
              <a:rPr lang="it-IT" smtClean="0"/>
              <a:t>18/03/26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3E5AB8-DC23-45FC-A80F-DECE5B359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F4DAB2-C9B7-4E10-9B0D-27F564DE9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A07BF-9BBA-4447-8E73-58082035E0C0}" type="slidenum">
              <a:rPr lang="it-IT" smtClean="0"/>
              <a:t>‹#›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0DA0A49-AB53-40F8-BE26-2FE74DA1F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82" y="185142"/>
            <a:ext cx="496398" cy="49639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D06337B-75A3-662A-5855-93FCDF5AB0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2" y="157122"/>
            <a:ext cx="1329613" cy="6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88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DA9A5D4-5DA7-4935-BB8F-2AB49B687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81C62A-4E71-45AB-9FFD-3AA88F3DD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D692A2-2480-4FC1-B74A-BABC5F2B4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63DD-5926-428A-86D3-A54487CB6DA2}" type="datetimeFigureOut">
              <a:rPr lang="it-IT" smtClean="0"/>
              <a:t>18/03/26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EE0D9D-3F4C-438B-BF6F-D332E1FE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DCC591-AF54-4F2D-A131-E2AEF94F7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A07BF-9BBA-4447-8E73-58082035E0C0}" type="slidenum">
              <a:rPr lang="it-IT" smtClean="0"/>
              <a:t>‹#›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023D8B2-60DB-4683-B6FC-FA1DE3CB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82" y="185142"/>
            <a:ext cx="496398" cy="49639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F4FFA9E-6CFA-A141-C2BF-C904EF5827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2" y="157122"/>
            <a:ext cx="1329613" cy="6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16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C2774E4-5C64-4C62-984F-3967F8EB8213}"/>
              </a:ext>
            </a:extLst>
          </p:cNvPr>
          <p:cNvCxnSpPr>
            <a:cxnSpLocks/>
          </p:cNvCxnSpPr>
          <p:nvPr userDrawn="1"/>
        </p:nvCxnSpPr>
        <p:spPr>
          <a:xfrm>
            <a:off x="0" y="627534"/>
            <a:ext cx="9144000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241F9B-0D2C-427A-A3BB-2BECB174CFED}"/>
              </a:ext>
            </a:extLst>
          </p:cNvPr>
          <p:cNvCxnSpPr>
            <a:cxnSpLocks/>
          </p:cNvCxnSpPr>
          <p:nvPr userDrawn="1"/>
        </p:nvCxnSpPr>
        <p:spPr>
          <a:xfrm>
            <a:off x="0" y="4515966"/>
            <a:ext cx="7380312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80363E9-1308-4C0E-BDA5-CF390AD35CAC}"/>
              </a:ext>
            </a:extLst>
          </p:cNvPr>
          <p:cNvCxnSpPr>
            <a:cxnSpLocks/>
          </p:cNvCxnSpPr>
          <p:nvPr userDrawn="1"/>
        </p:nvCxnSpPr>
        <p:spPr>
          <a:xfrm>
            <a:off x="611560" y="0"/>
            <a:ext cx="0" cy="514350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3F0FED1-B8F9-445B-959A-F64BB176898C}"/>
              </a:ext>
            </a:extLst>
          </p:cNvPr>
          <p:cNvSpPr/>
          <p:nvPr userDrawn="1"/>
        </p:nvSpPr>
        <p:spPr>
          <a:xfrm>
            <a:off x="539553" y="555528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F7C9BB3-3FAB-4AF6-A672-13B009C327B3}"/>
              </a:ext>
            </a:extLst>
          </p:cNvPr>
          <p:cNvSpPr/>
          <p:nvPr userDrawn="1"/>
        </p:nvSpPr>
        <p:spPr>
          <a:xfrm>
            <a:off x="563199" y="3963549"/>
            <a:ext cx="96725" cy="96725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953AD7C-105B-44C2-B8FA-6295064382B1}"/>
              </a:ext>
            </a:extLst>
          </p:cNvPr>
          <p:cNvSpPr/>
          <p:nvPr userDrawn="1"/>
        </p:nvSpPr>
        <p:spPr>
          <a:xfrm>
            <a:off x="539553" y="4443960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770CC4A-0144-496C-B843-8E6984A9BF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8" y="4299943"/>
            <a:ext cx="1122573" cy="501878"/>
          </a:xfrm>
          <a:prstGeom prst="rect">
            <a:avLst/>
          </a:prstGeom>
        </p:spPr>
      </p:pic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39771" y="2517054"/>
            <a:ext cx="6844590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266687" indent="0">
              <a:buNone/>
              <a:defRPr/>
            </a:lvl2pPr>
            <a:lvl3pPr marL="531786" indent="0">
              <a:buNone/>
              <a:defRPr/>
            </a:lvl3pPr>
            <a:lvl4pPr marL="809585" indent="0">
              <a:buNone/>
              <a:defRPr/>
            </a:lvl4pPr>
            <a:lvl5pPr marL="1076271" indent="0">
              <a:buNone/>
              <a:defRPr/>
            </a:lvl5pPr>
          </a:lstStyle>
          <a:p>
            <a:pPr lvl="0"/>
            <a:r>
              <a:rPr lang="en-US" dirty="0"/>
              <a:t>A short description about the subject of the presentation. Can be used as a subtitle. 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3599" y="3961570"/>
            <a:ext cx="5688626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rgbClr val="AE1022"/>
                </a:solidFill>
                <a:latin typeface="+mn-lt"/>
              </a:defRPr>
            </a:lvl1pPr>
            <a:lvl2pPr marL="266687" indent="0">
              <a:buNone/>
              <a:defRPr/>
            </a:lvl2pPr>
            <a:lvl3pPr marL="531786" indent="0">
              <a:buNone/>
              <a:defRPr/>
            </a:lvl3pPr>
            <a:lvl4pPr marL="809585" indent="0">
              <a:buNone/>
              <a:defRPr/>
            </a:lvl4pPr>
            <a:lvl5pPr marL="1076271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15" name="Espace réservé du texte 32">
            <a:extLst>
              <a:ext uri="{FF2B5EF4-FFF2-40B4-BE49-F238E27FC236}">
                <a16:creationId xmlns:a16="http://schemas.microsoft.com/office/drawing/2014/main" id="{DFFB4CC0-14B2-483B-83A6-DA9CE43781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612" y="3577879"/>
            <a:ext cx="5688619" cy="2900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266687" indent="0">
              <a:buNone/>
              <a:defRPr/>
            </a:lvl2pPr>
            <a:lvl3pPr marL="531786" indent="0">
              <a:buNone/>
              <a:defRPr/>
            </a:lvl3pPr>
            <a:lvl4pPr marL="809585" indent="0">
              <a:buNone/>
              <a:defRPr/>
            </a:lvl4pPr>
            <a:lvl5pPr marL="1076271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Espace réservé du texte 32">
            <a:extLst>
              <a:ext uri="{FF2B5EF4-FFF2-40B4-BE49-F238E27FC236}">
                <a16:creationId xmlns:a16="http://schemas.microsoft.com/office/drawing/2014/main" id="{495DAAF3-5ADD-3B4B-9B4A-F80003C2F6E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43610" y="927761"/>
            <a:ext cx="6768746" cy="759311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>
            <a:lvl1pPr marL="0" indent="0">
              <a:spcBef>
                <a:spcPts val="600"/>
              </a:spcBef>
              <a:buNone/>
              <a:defRPr sz="4800" b="1" i="0" baseline="0">
                <a:solidFill>
                  <a:schemeClr val="accent1"/>
                </a:solidFill>
                <a:latin typeface="+mn-lt"/>
              </a:defRPr>
            </a:lvl1pPr>
            <a:lvl2pPr marL="266687" indent="0">
              <a:buNone/>
              <a:defRPr/>
            </a:lvl2pPr>
            <a:lvl3pPr marL="531786" indent="0">
              <a:buNone/>
              <a:defRPr/>
            </a:lvl3pPr>
            <a:lvl4pPr marL="809585" indent="0">
              <a:buNone/>
              <a:defRPr/>
            </a:lvl4pPr>
            <a:lvl5pPr marL="1076271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60255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70" y="1316609"/>
            <a:ext cx="8594034" cy="310843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2D4E0C69-E7DB-403C-B923-04BC991B15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671" y="4578920"/>
            <a:ext cx="8594034" cy="51046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213203032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DE2BE684-F63A-4FDE-B70C-1109C2760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671" y="4578920"/>
            <a:ext cx="8594034" cy="51046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613439443"/>
      </p:ext>
    </p:extLst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B24E72-2C0C-46BA-B641-06EC1B752F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References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8454A8-A6AF-4540-8868-A556A668B61C}"/>
              </a:ext>
            </a:extLst>
          </p:cNvPr>
          <p:cNvSpPr/>
          <p:nvPr userDrawn="1"/>
        </p:nvSpPr>
        <p:spPr>
          <a:xfrm>
            <a:off x="0" y="955221"/>
            <a:ext cx="9144000" cy="318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87858648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97AD-3FE5-444A-B2FE-CF4FBFD1EFEB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03E5-B520-9D42-939F-9B5A6EC58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431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75545" y="4527552"/>
            <a:ext cx="8597900" cy="611188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178" indent="0">
              <a:buNone/>
              <a:defRPr sz="1100">
                <a:solidFill>
                  <a:schemeClr val="tx1"/>
                </a:solidFill>
              </a:defRPr>
            </a:lvl2pPr>
            <a:lvl3pPr marL="914355" indent="0">
              <a:buNone/>
              <a:defRPr sz="1100">
                <a:solidFill>
                  <a:schemeClr val="tx1"/>
                </a:solidFill>
              </a:defRPr>
            </a:lvl3pPr>
            <a:lvl4pPr marL="1371532" indent="0">
              <a:buNone/>
              <a:defRPr sz="1100">
                <a:solidFill>
                  <a:schemeClr val="tx1"/>
                </a:solidFill>
              </a:defRPr>
            </a:lvl4pPr>
            <a:lvl5pPr marL="1828709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4086145423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791641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75545" y="4854575"/>
            <a:ext cx="8597900" cy="284163"/>
          </a:xfrm>
        </p:spPr>
        <p:txBody>
          <a:bodyPr anchor="b" anchorCtr="0"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457166" indent="0">
              <a:buNone/>
              <a:defRPr sz="1100">
                <a:solidFill>
                  <a:schemeClr val="tx1"/>
                </a:solidFill>
              </a:defRPr>
            </a:lvl2pPr>
            <a:lvl3pPr marL="914333" indent="0">
              <a:buNone/>
              <a:defRPr sz="1100">
                <a:solidFill>
                  <a:schemeClr val="tx1"/>
                </a:solidFill>
              </a:defRPr>
            </a:lvl3pPr>
            <a:lvl4pPr marL="1371498" indent="0">
              <a:buNone/>
              <a:defRPr sz="1100">
                <a:solidFill>
                  <a:schemeClr val="tx1"/>
                </a:solidFill>
              </a:defRPr>
            </a:lvl4pPr>
            <a:lvl5pPr marL="1828664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236155624"/>
      </p:ext>
    </p:extLst>
  </p:cSld>
  <p:clrMapOvr>
    <a:masterClrMapping/>
  </p:clrMapOvr>
  <p:transition spd="slow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9CD31-77BC-E2D9-2306-2D379BFA0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452C5-A14E-84D9-F483-2A0EB6DFE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5B149-DF34-A18D-6030-B4F698CA7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383D-8B36-814F-BD9F-0567601021A6}" type="datetimeFigureOut">
              <a:rPr lang="en-SE" smtClean="0"/>
              <a:t>2026-03-18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52696-7E1E-CCF8-5CBB-BC7DB134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0E8C9-4ED9-A3E2-A4CA-348A928D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0A22A-C6C4-7846-8B26-A72E0773E08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39153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751CF-9A0B-1D36-C9E6-8EB059A6C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7DAD0-052A-2737-FE97-7FFC0F8A8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5AEB-2141-09C8-4E35-13C281EF6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383D-8B36-814F-BD9F-0567601021A6}" type="datetimeFigureOut">
              <a:rPr lang="en-SE" smtClean="0"/>
              <a:t>2026-03-18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9A724-4230-17A0-5295-362E80D7D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EF4CC-BCD6-F3B7-539D-27B6EEB58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0A22A-C6C4-7846-8B26-A72E0773E08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60261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CDFDF-992E-6D08-AA17-2822018A0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2C206-74DA-F597-7640-9E38D070B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F3B28-B597-54D3-D6B3-121E78DEA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383D-8B36-814F-BD9F-0567601021A6}" type="datetimeFigureOut">
              <a:rPr lang="en-SE" smtClean="0"/>
              <a:t>2026-03-18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30F6D-69FE-5E26-CE4E-7613CF0C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49A62-128B-AAD3-5454-9A091241C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0A22A-C6C4-7846-8B26-A72E0773E08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86121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1C316-DB2C-D2EE-77B8-9F4ED7E62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0A87A-AD05-73A8-8550-EC8606BD4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F264-EA84-57B4-D6D3-66B44BA7B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FBBAF-3D74-D752-7FF7-73057C74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383D-8B36-814F-BD9F-0567601021A6}" type="datetimeFigureOut">
              <a:rPr lang="en-SE" smtClean="0"/>
              <a:t>2026-03-18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A06F0-44BF-9B9D-422B-F676DD81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EAD62-ADEF-A827-3DD8-3DEF6267E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0A22A-C6C4-7846-8B26-A72E0773E08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37648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2D30D-3859-DDE5-1CCF-28162545B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6BD9E-5BAE-7B1B-74D2-0504B82BB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441CE-B268-4167-9A6E-94FC976F0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9FCBD-3B85-0507-4573-3ADB9F5E1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C85EA9-254D-20BB-43E5-DD29919CF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41F75E-E5DD-F6BA-D982-31B607F1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383D-8B36-814F-BD9F-0567601021A6}" type="datetimeFigureOut">
              <a:rPr lang="en-SE" smtClean="0"/>
              <a:t>2026-03-18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B85F9-C90D-D7ED-339B-A1066FC9B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F514E-FD06-F029-3EFF-EFFE7FDD7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0A22A-C6C4-7846-8B26-A72E0773E08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089650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4B1F-D4EF-B08D-5F27-81994BABD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4E724-17CE-D978-C433-FA799FA30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383D-8B36-814F-BD9F-0567601021A6}" type="datetimeFigureOut">
              <a:rPr lang="en-SE" smtClean="0"/>
              <a:t>2026-03-18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D634-5497-337D-4AB3-7509FF9DC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2C104-25B8-67EC-3338-50E70209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0A22A-C6C4-7846-8B26-A72E0773E08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44365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5B8942-2760-9B6F-8350-432ECD80E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383D-8B36-814F-BD9F-0567601021A6}" type="datetimeFigureOut">
              <a:rPr lang="en-SE" smtClean="0"/>
              <a:t>2026-03-18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DF80E9-531E-7C2B-791B-E4919ED8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ECC28-DF35-5AC8-C111-07A1C3F3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0A22A-C6C4-7846-8B26-A72E0773E08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48314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97AD-3FE5-444A-B2FE-CF4FBFD1EFEB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03E5-B520-9D42-939F-9B5A6EC58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50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893F7-FF0E-0371-5F28-1C857ABE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B69BF-800E-ABF8-8459-443107ACF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BB37F-4246-A60A-F342-F37216735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3C0F3-A628-E71E-60AB-2E9C8FDE0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383D-8B36-814F-BD9F-0567601021A6}" type="datetimeFigureOut">
              <a:rPr lang="en-SE" smtClean="0"/>
              <a:t>2026-03-18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DD81B-35EA-C003-23E7-E207A16C6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9D6A6-3E94-EBED-196D-591825D59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0A22A-C6C4-7846-8B26-A72E0773E08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57956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308B-F8BA-5397-51B5-67CBD60EE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761999-8FBE-43D9-0CC4-82BF8D525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67BFB-02EB-A5C0-D15C-12A76A316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0029E-9849-AB98-F624-380C7048B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383D-8B36-814F-BD9F-0567601021A6}" type="datetimeFigureOut">
              <a:rPr lang="en-SE" smtClean="0"/>
              <a:t>2026-03-18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26E3A-4EBA-CF6B-E93C-B04C2AAF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22913-B2FE-2988-6B16-1EC6B1A95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0A22A-C6C4-7846-8B26-A72E0773E08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19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22E20-89FE-9D9A-EB84-9BB750AEE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3CC2D-C799-ACBB-FFE5-7BEAF4967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3DDEE-66CF-A884-E551-0AEBCFAEA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383D-8B36-814F-BD9F-0567601021A6}" type="datetimeFigureOut">
              <a:rPr lang="en-SE" smtClean="0"/>
              <a:t>2026-03-18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CEF40-AF7F-9256-38B0-0F8BF6723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A39DE-C92F-D6AE-701E-9745F1B5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0A22A-C6C4-7846-8B26-A72E0773E08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59670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55BBC5-9907-F286-869C-D575951920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01CFD7-E78F-10DC-9414-CC96D46F9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BE4AD-9618-6D22-D3FD-9799DC18B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383D-8B36-814F-BD9F-0567601021A6}" type="datetimeFigureOut">
              <a:rPr lang="en-SE" smtClean="0"/>
              <a:t>2026-03-18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A07E5-C473-0C9A-BB73-ABCAA6C0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865AA-2A4A-881A-8834-47C75E3B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0A22A-C6C4-7846-8B26-A72E0773E08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254115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24620" y="339502"/>
            <a:ext cx="3527301" cy="7200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600" b="0">
                <a:solidFill>
                  <a:schemeClr val="tx1"/>
                </a:solidFill>
                <a:latin typeface="+mj-lt"/>
              </a:defRPr>
            </a:lvl1pPr>
            <a:lvl2pPr marL="266687" indent="0">
              <a:buNone/>
              <a:defRPr/>
            </a:lvl2pPr>
            <a:lvl3pPr marL="531786" indent="0">
              <a:buNone/>
              <a:defRPr/>
            </a:lvl3pPr>
            <a:lvl4pPr marL="809585" indent="0">
              <a:buNone/>
              <a:defRPr/>
            </a:lvl4pPr>
            <a:lvl5pPr marL="107627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>
          <a:xfrm>
            <a:off x="4067945" y="1635648"/>
            <a:ext cx="3024336" cy="22781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312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266687" indent="0">
              <a:buNone/>
              <a:defRPr/>
            </a:lvl2pPr>
            <a:lvl3pPr marL="531786" indent="0">
              <a:buNone/>
              <a:defRPr/>
            </a:lvl3pPr>
            <a:lvl4pPr marL="809585" indent="0">
              <a:buNone/>
              <a:defRPr/>
            </a:lvl4pPr>
            <a:lvl5pPr marL="107627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4067945" y="1347614"/>
            <a:ext cx="3024336" cy="2880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312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 marL="266687" indent="0">
              <a:buNone/>
              <a:defRPr/>
            </a:lvl2pPr>
            <a:lvl3pPr marL="531786" indent="0">
              <a:buNone/>
              <a:defRPr/>
            </a:lvl3pPr>
            <a:lvl4pPr marL="809585" indent="0">
              <a:buNone/>
              <a:defRPr/>
            </a:lvl4pPr>
            <a:lvl5pPr marL="107627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6996" y="1347615"/>
            <a:ext cx="3844925" cy="256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63200351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F144-C552-47DE-B37E-F764CB8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21A7-F4E2-460A-A8FB-942CCEE5185E}" type="datetime3">
              <a:rPr lang="en-US" smtClean="0"/>
              <a:t>18 March 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9BE18-6820-417E-88D1-C143F846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8840-13BA-406D-AE15-E96701F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EB20A7-190E-485D-98DC-56B0D48A82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999" y="4657500"/>
            <a:ext cx="6489000" cy="243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GB" sz="600" i="1" dirty="0">
                <a:solidFill>
                  <a:schemeClr val="accent6"/>
                </a:solidFill>
              </a:defRPr>
            </a:lvl1pPr>
          </a:lstStyle>
          <a:p>
            <a:pPr marL="202490" lvl="0" indent="-202490" defTabSz="685783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4068573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C2774E4-5C64-4C62-984F-3967F8EB8213}"/>
              </a:ext>
            </a:extLst>
          </p:cNvPr>
          <p:cNvCxnSpPr>
            <a:cxnSpLocks/>
          </p:cNvCxnSpPr>
          <p:nvPr userDrawn="1"/>
        </p:nvCxnSpPr>
        <p:spPr>
          <a:xfrm>
            <a:off x="0" y="627534"/>
            <a:ext cx="9144000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241F9B-0D2C-427A-A3BB-2BECB174CFED}"/>
              </a:ext>
            </a:extLst>
          </p:cNvPr>
          <p:cNvCxnSpPr>
            <a:cxnSpLocks/>
          </p:cNvCxnSpPr>
          <p:nvPr userDrawn="1"/>
        </p:nvCxnSpPr>
        <p:spPr>
          <a:xfrm>
            <a:off x="0" y="4515966"/>
            <a:ext cx="7380312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80363E9-1308-4C0E-BDA5-CF390AD35CAC}"/>
              </a:ext>
            </a:extLst>
          </p:cNvPr>
          <p:cNvCxnSpPr>
            <a:cxnSpLocks/>
          </p:cNvCxnSpPr>
          <p:nvPr userDrawn="1"/>
        </p:nvCxnSpPr>
        <p:spPr>
          <a:xfrm>
            <a:off x="611560" y="0"/>
            <a:ext cx="0" cy="514350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3F0FED1-B8F9-445B-959A-F64BB176898C}"/>
              </a:ext>
            </a:extLst>
          </p:cNvPr>
          <p:cNvSpPr/>
          <p:nvPr userDrawn="1"/>
        </p:nvSpPr>
        <p:spPr>
          <a:xfrm>
            <a:off x="539553" y="555528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F7C9BB3-3FAB-4AF6-A672-13B009C327B3}"/>
              </a:ext>
            </a:extLst>
          </p:cNvPr>
          <p:cNvSpPr/>
          <p:nvPr userDrawn="1"/>
        </p:nvSpPr>
        <p:spPr>
          <a:xfrm>
            <a:off x="563199" y="3963549"/>
            <a:ext cx="96725" cy="96725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953AD7C-105B-44C2-B8FA-6295064382B1}"/>
              </a:ext>
            </a:extLst>
          </p:cNvPr>
          <p:cNvSpPr/>
          <p:nvPr userDrawn="1"/>
        </p:nvSpPr>
        <p:spPr>
          <a:xfrm>
            <a:off x="539553" y="4443960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770CC4A-0144-496C-B843-8E6984A9BF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8" y="4299943"/>
            <a:ext cx="1122573" cy="501878"/>
          </a:xfrm>
          <a:prstGeom prst="rect">
            <a:avLst/>
          </a:prstGeom>
        </p:spPr>
      </p:pic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39771" y="2517055"/>
            <a:ext cx="6844590" cy="53694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266687" indent="0">
              <a:buNone/>
              <a:defRPr/>
            </a:lvl2pPr>
            <a:lvl3pPr marL="531786" indent="0">
              <a:buNone/>
              <a:defRPr/>
            </a:lvl3pPr>
            <a:lvl4pPr marL="809585" indent="0">
              <a:buNone/>
              <a:defRPr/>
            </a:lvl4pPr>
            <a:lvl5pPr marL="1076271" indent="0">
              <a:buNone/>
              <a:defRPr/>
            </a:lvl5pPr>
          </a:lstStyle>
          <a:p>
            <a:pPr lvl="0"/>
            <a:r>
              <a:rPr lang="en-US" dirty="0"/>
              <a:t>A short description about the subject of the presentation. Can be used as a subtitle. 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3599" y="3961570"/>
            <a:ext cx="5688626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rgbClr val="AE1022"/>
                </a:solidFill>
                <a:latin typeface="+mn-lt"/>
              </a:defRPr>
            </a:lvl1pPr>
            <a:lvl2pPr marL="266687" indent="0">
              <a:buNone/>
              <a:defRPr/>
            </a:lvl2pPr>
            <a:lvl3pPr marL="531786" indent="0">
              <a:buNone/>
              <a:defRPr/>
            </a:lvl3pPr>
            <a:lvl4pPr marL="809585" indent="0">
              <a:buNone/>
              <a:defRPr/>
            </a:lvl4pPr>
            <a:lvl5pPr marL="1076271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15" name="Espace réservé du texte 32">
            <a:extLst>
              <a:ext uri="{FF2B5EF4-FFF2-40B4-BE49-F238E27FC236}">
                <a16:creationId xmlns:a16="http://schemas.microsoft.com/office/drawing/2014/main" id="{DFFB4CC0-14B2-483B-83A6-DA9CE43781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612" y="3577879"/>
            <a:ext cx="5688619" cy="2900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266687" indent="0">
              <a:buNone/>
              <a:defRPr/>
            </a:lvl2pPr>
            <a:lvl3pPr marL="531786" indent="0">
              <a:buNone/>
              <a:defRPr/>
            </a:lvl3pPr>
            <a:lvl4pPr marL="809585" indent="0">
              <a:buNone/>
              <a:defRPr/>
            </a:lvl4pPr>
            <a:lvl5pPr marL="1076271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Espace réservé du texte 32">
            <a:extLst>
              <a:ext uri="{FF2B5EF4-FFF2-40B4-BE49-F238E27FC236}">
                <a16:creationId xmlns:a16="http://schemas.microsoft.com/office/drawing/2014/main" id="{495DAAF3-5ADD-3B4B-9B4A-F80003C2F6E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43610" y="927760"/>
            <a:ext cx="6768746" cy="763608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>
            <a:lvl1pPr marL="0" indent="0">
              <a:spcBef>
                <a:spcPts val="600"/>
              </a:spcBef>
              <a:buNone/>
              <a:defRPr sz="4800" b="1" i="0" baseline="0">
                <a:solidFill>
                  <a:schemeClr val="accent1"/>
                </a:solidFill>
                <a:latin typeface="+mn-lt"/>
              </a:defRPr>
            </a:lvl1pPr>
            <a:lvl2pPr marL="266687" indent="0">
              <a:buNone/>
              <a:defRPr/>
            </a:lvl2pPr>
            <a:lvl3pPr marL="531786" indent="0">
              <a:buNone/>
              <a:defRPr/>
            </a:lvl3pPr>
            <a:lvl4pPr marL="809585" indent="0">
              <a:buNone/>
              <a:defRPr/>
            </a:lvl4pPr>
            <a:lvl5pPr marL="1076271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125291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22278" y="2571751"/>
            <a:ext cx="2601553" cy="81841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lIns="0" tIns="0" rIns="0" bIns="0" anchor="b">
            <a:normAutofit/>
          </a:bodyPr>
          <a:lstStyle>
            <a:lvl1pPr marL="0" indent="0" algn="l">
              <a:buNone/>
              <a:tabLst>
                <a:tab pos="227006" algn="l"/>
              </a:tabLst>
              <a:defRPr sz="1600" baseline="0">
                <a:solidFill>
                  <a:schemeClr val="tx2"/>
                </a:solidFill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22276" y="1709813"/>
            <a:ext cx="5116878" cy="691036"/>
          </a:xfrm>
          <a:prstGeom prst="rect">
            <a:avLst/>
          </a:prstGeom>
        </p:spPr>
        <p:txBody>
          <a:bodyPr anchor="t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7D0198-63D7-5D44-8295-7B1B80C235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74" y="502980"/>
            <a:ext cx="2120596" cy="66557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8E2A5C-21F4-4243-8124-4C8E5F13A811}"/>
              </a:ext>
            </a:extLst>
          </p:cNvPr>
          <p:cNvCxnSpPr/>
          <p:nvPr userDrawn="1"/>
        </p:nvCxnSpPr>
        <p:spPr>
          <a:xfrm>
            <a:off x="0" y="4341755"/>
            <a:ext cx="9144000" cy="0"/>
          </a:xfrm>
          <a:prstGeom prst="line">
            <a:avLst/>
          </a:prstGeom>
          <a:ln w="635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D27E11-610A-470A-93E2-99C27C2C6C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73" y="4581536"/>
            <a:ext cx="1035657" cy="313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23E178-1A5E-4398-8B03-ED03CDB4732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731" y="4572760"/>
            <a:ext cx="591997" cy="322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06661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22278" y="2571751"/>
            <a:ext cx="2601553" cy="81841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lIns="0" tIns="0" rIns="0" bIns="0" anchor="b">
            <a:normAutofit/>
          </a:bodyPr>
          <a:lstStyle>
            <a:lvl1pPr marL="0" indent="0" algn="l">
              <a:buNone/>
              <a:tabLst>
                <a:tab pos="227006" algn="l"/>
              </a:tabLst>
              <a:defRPr sz="1600" baseline="0">
                <a:solidFill>
                  <a:schemeClr val="tx2"/>
                </a:solidFill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22276" y="1709813"/>
            <a:ext cx="5116878" cy="691036"/>
          </a:xfrm>
          <a:prstGeom prst="rect">
            <a:avLst/>
          </a:prstGeom>
        </p:spPr>
        <p:txBody>
          <a:bodyPr anchor="t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080D5-E020-4D4C-A744-1EB1EC3FB9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73" y="4581536"/>
            <a:ext cx="1035657" cy="313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FCA845-043C-40E6-B6C8-51C7487E3B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731" y="4572760"/>
            <a:ext cx="591997" cy="322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28679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7751" y="4737849"/>
            <a:ext cx="361952" cy="162000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4B3232"/>
                </a:solidFill>
              </a:rPr>
              <a:pPr/>
              <a:t>‹#›</a:t>
            </a:fld>
            <a:endParaRPr lang="en-US" dirty="0">
              <a:solidFill>
                <a:srgbClr val="4B323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421201" y="4550401"/>
            <a:ext cx="8067600" cy="349449"/>
          </a:xfrm>
        </p:spPr>
        <p:txBody>
          <a:bodyPr/>
          <a:lstStyle/>
          <a:p>
            <a:endParaRPr lang="en-GB" dirty="0">
              <a:solidFill>
                <a:srgbClr val="4B323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21201" y="1242000"/>
            <a:ext cx="8053329" cy="3099600"/>
          </a:xfrm>
        </p:spPr>
        <p:txBody>
          <a:bodyPr/>
          <a:lstStyle/>
          <a:p>
            <a:pPr lvl="0"/>
            <a:r>
              <a:rPr lang="en-US" dirty="0"/>
              <a:t>First level bullet is Arial Regular 18 pts in brown (Text 2)</a:t>
            </a:r>
          </a:p>
          <a:p>
            <a:pPr lvl="1"/>
            <a:r>
              <a:rPr lang="en-US" dirty="0"/>
              <a:t>Second level bullet is Arial Regular 16 pts in brown (Text 2)</a:t>
            </a:r>
          </a:p>
          <a:p>
            <a:pPr lvl="2"/>
            <a:r>
              <a:rPr lang="en-US" dirty="0"/>
              <a:t>Third level bullet is Arial Regular 16 pts in brown (Text 2)</a:t>
            </a:r>
          </a:p>
          <a:p>
            <a:pPr lvl="3"/>
            <a:r>
              <a:rPr lang="en-US" dirty="0"/>
              <a:t>Fourth level bullet is Arial Regular 14 pts in brown (Text 2)</a:t>
            </a:r>
          </a:p>
          <a:p>
            <a:pPr lvl="4"/>
            <a:r>
              <a:rPr lang="en-US" dirty="0"/>
              <a:t>Fifth level bullet is Arial Regular 14 pts in brown (Text 2)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494A86-BFC8-4CA7-9F34-C6B975A50143}"/>
              </a:ext>
            </a:extLst>
          </p:cNvPr>
          <p:cNvCxnSpPr/>
          <p:nvPr userDrawn="1"/>
        </p:nvCxnSpPr>
        <p:spPr>
          <a:xfrm>
            <a:off x="0" y="1045966"/>
            <a:ext cx="9144000" cy="0"/>
          </a:xfrm>
          <a:prstGeom prst="line">
            <a:avLst/>
          </a:prstGeom>
          <a:ln w="635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3916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97AD-3FE5-444A-B2FE-CF4FBFD1EFEB}" type="datetimeFigureOut">
              <a:rPr lang="en-US" smtClean="0"/>
              <a:t>3/18/26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03E5-B520-9D42-939F-9B5A6EC58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20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7" y="308477"/>
            <a:ext cx="8067996" cy="6910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22276" y="1618938"/>
            <a:ext cx="8068581" cy="2721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421201" y="4550401"/>
            <a:ext cx="8067996" cy="349449"/>
          </a:xfrm>
        </p:spPr>
        <p:txBody>
          <a:bodyPr/>
          <a:lstStyle/>
          <a:p>
            <a:endParaRPr lang="en-GB" dirty="0">
              <a:solidFill>
                <a:srgbClr val="4B3232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22275" y="1123636"/>
            <a:ext cx="8067998" cy="405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1800" b="1" cap="none" baseline="0">
                <a:solidFill>
                  <a:schemeClr val="accent1"/>
                </a:solidFill>
                <a:latin typeface="+mj-lt"/>
                <a:cs typeface="Arial Black"/>
              </a:defRPr>
            </a:lvl1pPr>
            <a:lvl2pPr marL="457184" indent="0">
              <a:buNone/>
              <a:defRPr sz="2000" b="1"/>
            </a:lvl2pPr>
            <a:lvl3pPr marL="914369" indent="0">
              <a:buNone/>
              <a:defRPr sz="1800" b="1"/>
            </a:lvl3pPr>
            <a:lvl4pPr marL="1371553" indent="0">
              <a:buNone/>
              <a:defRPr sz="1600" b="1"/>
            </a:lvl4pPr>
            <a:lvl5pPr marL="1828737" indent="0">
              <a:buNone/>
              <a:defRPr sz="1600" b="1"/>
            </a:lvl5pPr>
            <a:lvl6pPr marL="2285921" indent="0">
              <a:buNone/>
              <a:defRPr sz="1600" b="1"/>
            </a:lvl6pPr>
            <a:lvl7pPr marL="2743106" indent="0">
              <a:buNone/>
              <a:defRPr sz="1600" b="1"/>
            </a:lvl7pPr>
            <a:lvl8pPr marL="3200290" indent="0">
              <a:buNone/>
              <a:defRPr sz="1600" b="1"/>
            </a:lvl8pPr>
            <a:lvl9pPr marL="36574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131BD49-5927-4CDB-8E98-64C72868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7751" y="4737849"/>
            <a:ext cx="361952" cy="162000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4B3232"/>
                </a:solidFill>
              </a:rPr>
              <a:pPr/>
              <a:t>‹#›</a:t>
            </a:fld>
            <a:endParaRPr lang="en-US" dirty="0">
              <a:solidFill>
                <a:srgbClr val="4B323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6618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6" y="308477"/>
            <a:ext cx="8067600" cy="6910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F7F81EA-B032-CA4C-89D8-3C36F9A9C99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21201" y="4550401"/>
            <a:ext cx="8067600" cy="349449"/>
          </a:xfrm>
        </p:spPr>
        <p:txBody>
          <a:bodyPr/>
          <a:lstStyle/>
          <a:p>
            <a:endParaRPr lang="en-GB" dirty="0">
              <a:solidFill>
                <a:srgbClr val="4B3232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3DBCE1-A171-4CBF-BB0A-00241B71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7751" y="4737849"/>
            <a:ext cx="361952" cy="162000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4B3232"/>
                </a:solidFill>
              </a:rPr>
              <a:pPr/>
              <a:t>‹#›</a:t>
            </a:fld>
            <a:endParaRPr lang="en-US" dirty="0">
              <a:solidFill>
                <a:srgbClr val="4B323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76295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8" y="308477"/>
            <a:ext cx="8068580" cy="6910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421201" y="4550401"/>
            <a:ext cx="8067600" cy="349449"/>
          </a:xfrm>
        </p:spPr>
        <p:txBody>
          <a:bodyPr/>
          <a:lstStyle/>
          <a:p>
            <a:endParaRPr lang="en-GB" dirty="0">
              <a:solidFill>
                <a:srgbClr val="4B3232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22275" y="1123636"/>
            <a:ext cx="8068583" cy="405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1800" b="1" cap="none" baseline="0">
                <a:solidFill>
                  <a:schemeClr val="accent1"/>
                </a:solidFill>
                <a:latin typeface="+mj-lt"/>
                <a:cs typeface="Arial Black"/>
              </a:defRPr>
            </a:lvl1pPr>
            <a:lvl2pPr marL="457184" indent="0">
              <a:buNone/>
              <a:defRPr sz="2000" b="1"/>
            </a:lvl2pPr>
            <a:lvl3pPr marL="914369" indent="0">
              <a:buNone/>
              <a:defRPr sz="1800" b="1"/>
            </a:lvl3pPr>
            <a:lvl4pPr marL="1371553" indent="0">
              <a:buNone/>
              <a:defRPr sz="1600" b="1"/>
            </a:lvl4pPr>
            <a:lvl5pPr marL="1828737" indent="0">
              <a:buNone/>
              <a:defRPr sz="1600" b="1"/>
            </a:lvl5pPr>
            <a:lvl6pPr marL="2285921" indent="0">
              <a:buNone/>
              <a:defRPr sz="1600" b="1"/>
            </a:lvl6pPr>
            <a:lvl7pPr marL="2743106" indent="0">
              <a:buNone/>
              <a:defRPr sz="1600" b="1"/>
            </a:lvl7pPr>
            <a:lvl8pPr marL="3200290" indent="0">
              <a:buNone/>
              <a:defRPr sz="1600" b="1"/>
            </a:lvl8pPr>
            <a:lvl9pPr marL="365747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0C5940-C81A-4C39-922B-EAD02947E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7751" y="4737849"/>
            <a:ext cx="361952" cy="162000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4B3232"/>
                </a:solidFill>
              </a:rPr>
              <a:pPr/>
              <a:t>‹#›</a:t>
            </a:fld>
            <a:endParaRPr lang="en-US" dirty="0">
              <a:solidFill>
                <a:srgbClr val="4B323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78988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8" y="308477"/>
            <a:ext cx="8068580" cy="6910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4"/>
          </p:nvPr>
        </p:nvSpPr>
        <p:spPr>
          <a:xfrm>
            <a:off x="422276" y="1242004"/>
            <a:ext cx="8068581" cy="2049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22277" y="3363841"/>
            <a:ext cx="8068582" cy="976387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269990" indent="-269990">
              <a:spcAft>
                <a:spcPts val="500"/>
              </a:spcAft>
              <a:buClr>
                <a:schemeClr val="accent1"/>
              </a:buClr>
              <a:buFont typeface="Arial"/>
              <a:buChar char="•"/>
              <a:defRPr sz="1400" b="1">
                <a:solidFill>
                  <a:srgbClr val="008C7D"/>
                </a:solidFill>
              </a:defRPr>
            </a:lvl1pPr>
            <a:lvl2pPr marL="539981" indent="-269990">
              <a:spcAft>
                <a:spcPts val="500"/>
              </a:spcAft>
              <a:defRPr sz="1100"/>
            </a:lvl2pPr>
            <a:lvl3pPr marL="809972" indent="-269990">
              <a:spcAft>
                <a:spcPts val="500"/>
              </a:spcAft>
              <a:buClr>
                <a:schemeClr val="tx2"/>
              </a:buClr>
              <a:defRPr sz="1100"/>
            </a:lvl3pPr>
            <a:lvl4pPr marL="1079963" indent="-269990">
              <a:spcAft>
                <a:spcPts val="500"/>
              </a:spcAft>
              <a:defRPr sz="1100"/>
            </a:lvl4pPr>
          </a:lstStyle>
          <a:p>
            <a:r>
              <a:rPr lang="en-US" dirty="0"/>
              <a:t>Data:</a:t>
            </a:r>
          </a:p>
          <a:p>
            <a:pPr lvl="1"/>
            <a:r>
              <a:rPr lang="en-US" dirty="0"/>
              <a:t>Two</a:t>
            </a:r>
          </a:p>
          <a:p>
            <a:pPr lvl="2"/>
            <a:r>
              <a:rPr lang="en-US" dirty="0"/>
              <a:t>Three</a:t>
            </a:r>
          </a:p>
          <a:p>
            <a:pPr lvl="3"/>
            <a:r>
              <a:rPr lang="en-US" dirty="0"/>
              <a:t>Four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421201" y="4550401"/>
            <a:ext cx="8068580" cy="349449"/>
          </a:xfrm>
        </p:spPr>
        <p:txBody>
          <a:bodyPr/>
          <a:lstStyle/>
          <a:p>
            <a:endParaRPr lang="en-GB" dirty="0">
              <a:solidFill>
                <a:srgbClr val="4B3232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FB0788-CD31-4B61-9184-0C53E31E3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7751" y="4737849"/>
            <a:ext cx="361952" cy="162000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4B3232"/>
                </a:solidFill>
              </a:rPr>
              <a:pPr/>
              <a:t>‹#›</a:t>
            </a:fld>
            <a:endParaRPr lang="en-US" dirty="0">
              <a:solidFill>
                <a:srgbClr val="4B323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9012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278" y="1242003"/>
            <a:ext cx="3808760" cy="30982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3646" y="1242002"/>
            <a:ext cx="3814697" cy="309822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2276" y="308477"/>
            <a:ext cx="8067600" cy="6910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421201" y="4550401"/>
            <a:ext cx="8067600" cy="349449"/>
          </a:xfrm>
        </p:spPr>
        <p:txBody>
          <a:bodyPr/>
          <a:lstStyle/>
          <a:p>
            <a:endParaRPr lang="en-GB" dirty="0">
              <a:solidFill>
                <a:srgbClr val="4B3232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E116E3E-655D-4326-B44E-173E5BC6B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7751" y="4737849"/>
            <a:ext cx="361952" cy="162000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4B3232"/>
                </a:solidFill>
              </a:rPr>
              <a:pPr/>
              <a:t>‹#›</a:t>
            </a:fld>
            <a:endParaRPr lang="en-US" dirty="0">
              <a:solidFill>
                <a:srgbClr val="4B323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6299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Two Content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6" y="308477"/>
            <a:ext cx="8067600" cy="6910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279" y="1123200"/>
            <a:ext cx="3825088" cy="405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1800" b="1" cap="none" baseline="0">
                <a:solidFill>
                  <a:schemeClr val="accent1"/>
                </a:solidFill>
                <a:latin typeface="+mj-lt"/>
                <a:cs typeface="Arial Black"/>
              </a:defRPr>
            </a:lvl1pPr>
            <a:lvl2pPr marL="457184" indent="0">
              <a:buNone/>
              <a:defRPr sz="2000" b="1"/>
            </a:lvl2pPr>
            <a:lvl3pPr marL="914369" indent="0">
              <a:buNone/>
              <a:defRPr sz="1800" b="1"/>
            </a:lvl3pPr>
            <a:lvl4pPr marL="1371553" indent="0">
              <a:buNone/>
              <a:defRPr sz="1600" b="1"/>
            </a:lvl4pPr>
            <a:lvl5pPr marL="1828737" indent="0">
              <a:buNone/>
              <a:defRPr sz="1600" b="1"/>
            </a:lvl5pPr>
            <a:lvl6pPr marL="2285921" indent="0">
              <a:buNone/>
              <a:defRPr sz="1600" b="1"/>
            </a:lvl6pPr>
            <a:lvl7pPr marL="2743106" indent="0">
              <a:buNone/>
              <a:defRPr sz="1600" b="1"/>
            </a:lvl7pPr>
            <a:lvl8pPr marL="3200290" indent="0">
              <a:buNone/>
              <a:defRPr sz="1600" b="1"/>
            </a:lvl8pPr>
            <a:lvl9pPr marL="365747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79" y="1620003"/>
            <a:ext cx="3825088" cy="27202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646" y="1123200"/>
            <a:ext cx="3826164" cy="405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1800" b="1" cap="none">
                <a:solidFill>
                  <a:schemeClr val="accent1"/>
                </a:solidFill>
                <a:latin typeface="+mj-lt"/>
                <a:cs typeface="Arial Black"/>
              </a:defRPr>
            </a:lvl1pPr>
            <a:lvl2pPr marL="457184" indent="0">
              <a:buNone/>
              <a:defRPr sz="2000" b="1"/>
            </a:lvl2pPr>
            <a:lvl3pPr marL="914369" indent="0">
              <a:buNone/>
              <a:defRPr sz="1800" b="1"/>
            </a:lvl3pPr>
            <a:lvl4pPr marL="1371553" indent="0">
              <a:buNone/>
              <a:defRPr sz="1600" b="1"/>
            </a:lvl4pPr>
            <a:lvl5pPr marL="1828737" indent="0">
              <a:buNone/>
              <a:defRPr sz="1600" b="1"/>
            </a:lvl5pPr>
            <a:lvl6pPr marL="2285921" indent="0">
              <a:buNone/>
              <a:defRPr sz="1600" b="1"/>
            </a:lvl6pPr>
            <a:lvl7pPr marL="2743106" indent="0">
              <a:buNone/>
              <a:defRPr sz="1600" b="1"/>
            </a:lvl7pPr>
            <a:lvl8pPr marL="3200290" indent="0">
              <a:buNone/>
              <a:defRPr sz="1600" b="1"/>
            </a:lvl8pPr>
            <a:lvl9pPr marL="365747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646" y="1620003"/>
            <a:ext cx="3826164" cy="27202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421201" y="4550401"/>
            <a:ext cx="8067600" cy="349449"/>
          </a:xfrm>
        </p:spPr>
        <p:txBody>
          <a:bodyPr/>
          <a:lstStyle/>
          <a:p>
            <a:endParaRPr lang="en-GB" dirty="0">
              <a:solidFill>
                <a:srgbClr val="4B3232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BEA628-FD2D-46AA-86F8-0AE475CA1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7751" y="4737849"/>
            <a:ext cx="361952" cy="162000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4B3232"/>
                </a:solidFill>
              </a:rPr>
              <a:pPr/>
              <a:t>‹#›</a:t>
            </a:fld>
            <a:endParaRPr lang="en-US" dirty="0">
              <a:solidFill>
                <a:srgbClr val="4B323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79421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D73183-C605-C848-8CC6-0829F0DA43A7}"/>
              </a:ext>
            </a:extLst>
          </p:cNvPr>
          <p:cNvSpPr/>
          <p:nvPr userDrawn="1"/>
        </p:nvSpPr>
        <p:spPr>
          <a:xfrm>
            <a:off x="0" y="1"/>
            <a:ext cx="9144000" cy="4412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11675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85" dirty="0">
              <a:solidFill>
                <a:prstClr val="white"/>
              </a:solidFill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2827510-4342-1F47-8CE6-9EFCD096862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21200" y="4550401"/>
            <a:ext cx="8067600" cy="349449"/>
          </a:xfrm>
        </p:spPr>
        <p:txBody>
          <a:bodyPr/>
          <a:lstStyle/>
          <a:p>
            <a:endParaRPr lang="en-GB" dirty="0">
              <a:solidFill>
                <a:srgbClr val="4B3232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04ED81-B76D-4151-8322-891275F6C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7751" y="4737849"/>
            <a:ext cx="361952" cy="162000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4B3232"/>
                </a:solidFill>
              </a:rPr>
              <a:pPr/>
              <a:t>‹#›</a:t>
            </a:fld>
            <a:endParaRPr lang="en-US" dirty="0">
              <a:solidFill>
                <a:srgbClr val="4B323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0902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231B8-417D-224B-A601-BE0A0C04E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024" y="4771719"/>
            <a:ext cx="530287" cy="273844"/>
          </a:xfrm>
          <a:prstGeom prst="rect">
            <a:avLst/>
          </a:prstGeom>
        </p:spPr>
        <p:txBody>
          <a:bodyPr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B5227165-4DB2-F046-894A-A95CF54B22E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C7CD7F-033B-D241-B61B-15A9AC703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5" y="124689"/>
            <a:ext cx="8067600" cy="76809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>
                <a:solidFill>
                  <a:srgbClr val="4C8CC7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9208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252000" y="1380415"/>
            <a:ext cx="8640000" cy="28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  <a:p>
            <a:pPr lvl="3"/>
            <a:r>
              <a:rPr lang="en-US"/>
              <a:t>Fourth level bullet</a:t>
            </a:r>
          </a:p>
          <a:p>
            <a:pPr lvl="4"/>
            <a:r>
              <a:rPr lang="en-US"/>
              <a:t>Fifth level bullet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2000" y="939325"/>
            <a:ext cx="8640000" cy="396000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D7A5463-9F06-4BE8-A4D2-41FD2213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7751" y="4737849"/>
            <a:ext cx="361952" cy="162000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4B3232"/>
                </a:solidFill>
              </a:rPr>
              <a:pPr/>
              <a:t>‹#›</a:t>
            </a:fld>
            <a:endParaRPr lang="en-US" dirty="0">
              <a:solidFill>
                <a:srgbClr val="4B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437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AD7133C-5F9C-4F7F-9637-3E296898A78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252000" y="1380415"/>
            <a:ext cx="8640000" cy="28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  <a:p>
            <a:pPr lvl="3"/>
            <a:r>
              <a:rPr lang="en-US"/>
              <a:t>Fourth level bullet</a:t>
            </a:r>
          </a:p>
          <a:p>
            <a:pPr lvl="4"/>
            <a:r>
              <a:rPr lang="en-US"/>
              <a:t>Fifth level bullet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2000" y="939325"/>
            <a:ext cx="8640000" cy="396000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1296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97AD-3FE5-444A-B2FE-CF4FBFD1EFEB}" type="datetimeFigureOut">
              <a:rPr lang="en-US" smtClean="0"/>
              <a:t>3/18/26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03E5-B520-9D42-939F-9B5A6EC58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23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457200" y="1029600"/>
            <a:ext cx="8229600" cy="3128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 marL="1079446" indent="-184141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978CD-8200-452B-A882-54D258D611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863762"/>
            <a:ext cx="179998" cy="42797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964000" y="860402"/>
            <a:ext cx="180000" cy="428309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accent2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860402"/>
            <a:ext cx="9144000" cy="1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40C8ECB-A427-4C22-AE01-952FF1E60A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16200"/>
            <a:ext cx="984468" cy="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53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C2774E4-5C64-4C62-984F-3967F8EB8213}"/>
              </a:ext>
            </a:extLst>
          </p:cNvPr>
          <p:cNvCxnSpPr>
            <a:cxnSpLocks/>
          </p:cNvCxnSpPr>
          <p:nvPr userDrawn="1"/>
        </p:nvCxnSpPr>
        <p:spPr>
          <a:xfrm>
            <a:off x="0" y="627534"/>
            <a:ext cx="9144000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241F9B-0D2C-427A-A3BB-2BECB174CFED}"/>
              </a:ext>
            </a:extLst>
          </p:cNvPr>
          <p:cNvCxnSpPr>
            <a:cxnSpLocks/>
          </p:cNvCxnSpPr>
          <p:nvPr userDrawn="1"/>
        </p:nvCxnSpPr>
        <p:spPr>
          <a:xfrm>
            <a:off x="0" y="4515966"/>
            <a:ext cx="7380312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80363E9-1308-4C0E-BDA5-CF390AD35CAC}"/>
              </a:ext>
            </a:extLst>
          </p:cNvPr>
          <p:cNvCxnSpPr>
            <a:cxnSpLocks/>
          </p:cNvCxnSpPr>
          <p:nvPr userDrawn="1"/>
        </p:nvCxnSpPr>
        <p:spPr>
          <a:xfrm>
            <a:off x="611560" y="0"/>
            <a:ext cx="0" cy="514350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3F0FED1-B8F9-445B-959A-F64BB176898C}"/>
              </a:ext>
            </a:extLst>
          </p:cNvPr>
          <p:cNvSpPr/>
          <p:nvPr userDrawn="1"/>
        </p:nvSpPr>
        <p:spPr>
          <a:xfrm>
            <a:off x="539553" y="555527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 sz="105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F7C9BB3-3FAB-4AF6-A672-13B009C327B3}"/>
              </a:ext>
            </a:extLst>
          </p:cNvPr>
          <p:cNvSpPr/>
          <p:nvPr userDrawn="1"/>
        </p:nvSpPr>
        <p:spPr>
          <a:xfrm>
            <a:off x="563198" y="3963548"/>
            <a:ext cx="96725" cy="96725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 sz="105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953AD7C-105B-44C2-B8FA-6295064382B1}"/>
              </a:ext>
            </a:extLst>
          </p:cNvPr>
          <p:cNvSpPr/>
          <p:nvPr userDrawn="1"/>
        </p:nvSpPr>
        <p:spPr>
          <a:xfrm>
            <a:off x="539553" y="4443959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 sz="105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770CC4A-0144-496C-B843-8E6984A9BF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7" y="4299943"/>
            <a:ext cx="1122573" cy="501878"/>
          </a:xfrm>
          <a:prstGeom prst="rect">
            <a:avLst/>
          </a:prstGeom>
        </p:spPr>
      </p:pic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39771" y="2517053"/>
            <a:ext cx="6844590" cy="5770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575" b="0">
                <a:solidFill>
                  <a:schemeClr val="tx1"/>
                </a:solidFill>
                <a:latin typeface="+mn-lt"/>
              </a:defRPr>
            </a:lvl1pPr>
            <a:lvl2pPr marL="266693" indent="0">
              <a:buNone/>
              <a:defRPr/>
            </a:lvl2pPr>
            <a:lvl3pPr marL="531799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dirty="0"/>
              <a:t>A short description about the subject of the presentation. Can be used as a subtitle. 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3598" y="3961570"/>
            <a:ext cx="5688626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75" b="0">
                <a:solidFill>
                  <a:srgbClr val="AE1022"/>
                </a:solidFill>
                <a:latin typeface="+mn-lt"/>
              </a:defRPr>
            </a:lvl1pPr>
            <a:lvl2pPr marL="266693" indent="0">
              <a:buNone/>
              <a:defRPr/>
            </a:lvl2pPr>
            <a:lvl3pPr marL="531799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15" name="Espace réservé du texte 32">
            <a:extLst>
              <a:ext uri="{FF2B5EF4-FFF2-40B4-BE49-F238E27FC236}">
                <a16:creationId xmlns:a16="http://schemas.microsoft.com/office/drawing/2014/main" id="{DFFB4CC0-14B2-483B-83A6-DA9CE43781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611" y="3577878"/>
            <a:ext cx="5688619" cy="2900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75" b="0">
                <a:solidFill>
                  <a:schemeClr val="tx1"/>
                </a:solidFill>
                <a:latin typeface="+mn-lt"/>
              </a:defRPr>
            </a:lvl1pPr>
            <a:lvl2pPr marL="266693" indent="0">
              <a:buNone/>
              <a:defRPr/>
            </a:lvl2pPr>
            <a:lvl3pPr marL="531799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Espace réservé du texte 32">
            <a:extLst>
              <a:ext uri="{FF2B5EF4-FFF2-40B4-BE49-F238E27FC236}">
                <a16:creationId xmlns:a16="http://schemas.microsoft.com/office/drawing/2014/main" id="{495DAAF3-5ADD-3B4B-9B4A-F80003C2F6E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43610" y="927760"/>
            <a:ext cx="6768746" cy="864678"/>
          </a:xfrm>
          <a:prstGeom prst="rect">
            <a:avLst/>
          </a:prstGeom>
        </p:spPr>
        <p:txBody>
          <a:bodyPr wrap="square" lIns="119997" tIns="62398" rIns="119997" bIns="62398">
            <a:spAutoFit/>
          </a:bodyPr>
          <a:lstStyle>
            <a:lvl1pPr marL="0" indent="0">
              <a:spcBef>
                <a:spcPts val="600"/>
              </a:spcBef>
              <a:buNone/>
              <a:defRPr sz="4800" b="1" i="0" baseline="0">
                <a:solidFill>
                  <a:schemeClr val="accent1"/>
                </a:solidFill>
                <a:latin typeface="+mn-lt"/>
              </a:defRPr>
            </a:lvl1pPr>
            <a:lvl2pPr marL="266693" indent="0">
              <a:buNone/>
              <a:defRPr/>
            </a:lvl2pPr>
            <a:lvl3pPr marL="531799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519025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B504-7E4E-4BAE-A42C-0D72AC0E9A5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04813" y="4725591"/>
            <a:ext cx="4114800" cy="273844"/>
          </a:xfrm>
        </p:spPr>
        <p:txBody>
          <a:bodyPr anchor="ctr" anchorCtr="0"/>
          <a:lstStyle>
            <a:lvl1pPr marL="0" indent="0">
              <a:buNone/>
              <a:defRPr sz="700"/>
            </a:lvl1pPr>
            <a:lvl3pPr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45513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49C91-ACFE-114C-8BD6-64D3D1F7D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123444"/>
            <a:ext cx="8003286" cy="76477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56E76-5F4A-4ECF-B39F-ACA7CB3C9C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7581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3D727489-B801-4225-A920-23911F657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324000"/>
            <a:ext cx="7668384" cy="32060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b="1">
                <a:solidFill>
                  <a:srgbClr val="AE1022"/>
                </a:solidFill>
              </a:defRPr>
            </a:lvl1pPr>
          </a:lstStyle>
          <a:p>
            <a:pPr marL="0" lvl="0" indent="0">
              <a:lnSpc>
                <a:spcPts val="2500"/>
              </a:lnSpc>
              <a:spcBef>
                <a:spcPts val="0"/>
              </a:spcBef>
              <a:buClr>
                <a:srgbClr val="D00040"/>
              </a:buClr>
              <a:buFont typeface="Arial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D21D821D-B0E0-4980-BC5C-1F8EE954FA97}"/>
              </a:ext>
            </a:extLst>
          </p:cNvPr>
          <p:cNvSpPr txBox="1"/>
          <p:nvPr userDrawn="1"/>
        </p:nvSpPr>
        <p:spPr>
          <a:xfrm>
            <a:off x="3211439" y="4716001"/>
            <a:ext cx="5223115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2023 ESC Guidelines for the management of cardiovascular disease in patients with diabetes</a:t>
            </a:r>
            <a:b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(European Heart Journal; 2023 – doi:10.1093/</a:t>
            </a:r>
            <a:r>
              <a:rPr kumimoji="0" lang="en-US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eurheartj</a:t>
            </a:r>
            <a: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/ehad192)</a:t>
            </a:r>
            <a:endParaRPr sz="800" b="0" dirty="0"/>
          </a:p>
        </p:txBody>
      </p:sp>
    </p:spTree>
    <p:extLst>
      <p:ext uri="{BB962C8B-B14F-4D97-AF65-F5344CB8AC3E}">
        <p14:creationId xmlns:p14="http://schemas.microsoft.com/office/powerpoint/2010/main" val="33562848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géné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24620" y="339509"/>
            <a:ext cx="3527301" cy="720082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>
              <a:lnSpc>
                <a:spcPts val="1875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j-lt"/>
              </a:defRPr>
            </a:lvl1pPr>
            <a:lvl2pPr marL="200001" indent="0">
              <a:buNone/>
              <a:defRPr/>
            </a:lvl2pPr>
            <a:lvl3pPr marL="398810" indent="0">
              <a:buNone/>
              <a:defRPr/>
            </a:lvl3pPr>
            <a:lvl4pPr marL="607144" indent="0">
              <a:buNone/>
              <a:defRPr/>
            </a:lvl4pPr>
            <a:lvl5pPr marL="80714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1"/>
          </p:nvPr>
        </p:nvSpPr>
        <p:spPr>
          <a:xfrm>
            <a:off x="323854" y="1203326"/>
            <a:ext cx="7776542" cy="3097213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>
              <a:buNone/>
              <a:defRPr sz="9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200001" indent="0">
              <a:buNone/>
              <a:defRPr sz="9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398810" indent="0">
              <a:buNone/>
              <a:defRPr sz="9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607144" indent="0">
              <a:buNone/>
              <a:defRPr sz="9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807143" indent="0">
              <a:buNone/>
              <a:defRPr sz="9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503486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16800" y="1312223"/>
            <a:ext cx="85104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800" y="515422"/>
            <a:ext cx="8510400" cy="39141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318201" y="4725992"/>
            <a:ext cx="8509000" cy="293687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2786F"/>
                </a:solidFill>
              </a:defRPr>
            </a:lvl1pPr>
            <a:lvl2pPr marL="265106" indent="0">
              <a:buNone/>
              <a:defRPr sz="900"/>
            </a:lvl2pPr>
            <a:lvl3pPr marL="536561" indent="0">
              <a:buNone/>
              <a:defRPr sz="900"/>
            </a:lvl3pPr>
            <a:lvl4pPr marL="808018" indent="0">
              <a:buNone/>
              <a:defRPr sz="900"/>
            </a:lvl4pPr>
            <a:lvl5pPr marL="1073123" indent="0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9"/>
          </p:nvPr>
        </p:nvSpPr>
        <p:spPr>
          <a:xfrm>
            <a:off x="8515351" y="104776"/>
            <a:ext cx="311150" cy="10120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E4487-6E6B-439A-A4AB-1AC5BB9C92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81"/>
          <p:cNvSpPr>
            <a:spLocks noGrp="1" noChangeArrowheads="1"/>
          </p:cNvSpPr>
          <p:nvPr>
            <p:ph type="dt" sz="half" idx="20"/>
          </p:nvPr>
        </p:nvSpPr>
        <p:spPr>
          <a:xfrm>
            <a:off x="7186616" y="103587"/>
            <a:ext cx="1201737" cy="10120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187938"/>
      </p:ext>
    </p:extLst>
  </p:cSld>
  <p:clrMapOvr>
    <a:masterClrMapping/>
  </p:clrMapOvr>
  <p:transition spd="slow"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26D6D3-6DAE-403F-85AB-A35BA05568AB}" type="datetime4">
              <a:rPr lang="sv-SE">
                <a:solidFill>
                  <a:srgbClr val="808080"/>
                </a:solidFill>
                <a:latin typeface="Arial"/>
              </a:rPr>
              <a:pPr/>
              <a:t>18 mars 2026</a:t>
            </a:fld>
            <a:endParaRPr lang="sv-SE">
              <a:solidFill>
                <a:srgbClr val="808080"/>
              </a:solidFill>
              <a:latin typeface="Arial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>
                <a:solidFill>
                  <a:srgbClr val="808080"/>
                </a:solidFill>
                <a:latin typeface="Arial"/>
              </a:rPr>
              <a:t>Namn Efternamn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59C56-CB7E-413F-8971-4226A1EF6823}" type="slidenum">
              <a:rPr lang="sv-SE">
                <a:solidFill>
                  <a:srgbClr val="808080"/>
                </a:solidFill>
                <a:latin typeface="Arial"/>
              </a:rPr>
              <a:pPr/>
              <a:t>‹#›</a:t>
            </a:fld>
            <a:endParaRPr lang="sv-SE">
              <a:solidFill>
                <a:srgbClr val="808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8586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67" y="213122"/>
            <a:ext cx="1378656" cy="29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6287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75"/>
            <a:ext cx="2926080" cy="219291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>
              <a:defRPr/>
            </a:pPr>
            <a:endParaRPr lang="en-SE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4783475"/>
            <a:ext cx="2103120" cy="21929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3/18/26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>
              <a:defRPr/>
            </a:pPr>
            <a:fld id="{B6F15528-21DE-4FAA-801E-634DDDAF4B2B}" type="slidenum">
              <a:rPr lang="en-SE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‹#›</a:t>
            </a:fld>
            <a:endParaRPr lang="en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52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97AD-3FE5-444A-B2FE-CF4FBFD1EFEB}" type="datetimeFigureOut">
              <a:rPr lang="en-US" smtClean="0"/>
              <a:t>3/18/26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03E5-B520-9D42-939F-9B5A6EC58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239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70" y="1316609"/>
            <a:ext cx="8594034" cy="310843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2D4E0C69-E7DB-403C-B923-04BC991B15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671" y="4578920"/>
            <a:ext cx="8594034" cy="51046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207827125"/>
      </p:ext>
    </p:extLst>
  </p:cSld>
  <p:clrMapOvr>
    <a:masterClrMapping/>
  </p:clrMapOvr>
  <p:transition spd="slow"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DE2BE684-F63A-4FDE-B70C-1109C2760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671" y="4578920"/>
            <a:ext cx="8594034" cy="51046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88887415"/>
      </p:ext>
    </p:extLst>
  </p:cSld>
  <p:clrMapOvr>
    <a:masterClrMapping/>
  </p:clrMapOvr>
  <p:transition spd="slow"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B24E72-2C0C-46BA-B641-06EC1B752F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References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8454A8-A6AF-4540-8868-A556A668B61C}"/>
              </a:ext>
            </a:extLst>
          </p:cNvPr>
          <p:cNvSpPr/>
          <p:nvPr userDrawn="1"/>
        </p:nvSpPr>
        <p:spPr>
          <a:xfrm>
            <a:off x="0" y="955221"/>
            <a:ext cx="9144000" cy="318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07855788"/>
      </p:ext>
    </p:extLst>
  </p:cSld>
  <p:clrMapOvr>
    <a:masterClrMapping/>
  </p:clrMapOvr>
  <p:transition spd="slow"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75545" y="4527552"/>
            <a:ext cx="8597900" cy="611188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>
                <a:solidFill>
                  <a:schemeClr val="tx1"/>
                </a:solidFill>
              </a:defRPr>
            </a:lvl2pPr>
            <a:lvl3pPr marL="914378" indent="0">
              <a:buNone/>
              <a:defRPr sz="1100">
                <a:solidFill>
                  <a:schemeClr val="tx1"/>
                </a:solidFill>
              </a:defRPr>
            </a:lvl3pPr>
            <a:lvl4pPr marL="1371566" indent="0">
              <a:buNone/>
              <a:defRPr sz="1100">
                <a:solidFill>
                  <a:schemeClr val="tx1"/>
                </a:solidFill>
              </a:defRPr>
            </a:lvl4pPr>
            <a:lvl5pPr marL="1828754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3123761833"/>
      </p:ext>
    </p:extLst>
  </p:cSld>
  <p:clrMapOvr>
    <a:masterClrMapping/>
  </p:clrMapOvr>
  <p:transition spd="slow"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746232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75545" y="4854575"/>
            <a:ext cx="8597900" cy="284163"/>
          </a:xfrm>
        </p:spPr>
        <p:txBody>
          <a:bodyPr anchor="b" anchorCtr="0"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457178" indent="0">
              <a:buNone/>
              <a:defRPr sz="1100">
                <a:solidFill>
                  <a:schemeClr val="tx1"/>
                </a:solidFill>
              </a:defRPr>
            </a:lvl2pPr>
            <a:lvl3pPr marL="914355" indent="0">
              <a:buNone/>
              <a:defRPr sz="1100">
                <a:solidFill>
                  <a:schemeClr val="tx1"/>
                </a:solidFill>
              </a:defRPr>
            </a:lvl3pPr>
            <a:lvl4pPr marL="1371532" indent="0">
              <a:buNone/>
              <a:defRPr sz="1100">
                <a:solidFill>
                  <a:schemeClr val="tx1"/>
                </a:solidFill>
              </a:defRPr>
            </a:lvl4pPr>
            <a:lvl5pPr marL="1828709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023795688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97AD-3FE5-444A-B2FE-CF4FBFD1EFEB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03E5-B520-9D42-939F-9B5A6EC58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9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97AD-3FE5-444A-B2FE-CF4FBFD1EFEB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03E5-B520-9D42-939F-9B5A6EC58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9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tags" Target="../tags/tag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C97AD-3FE5-444A-B2FE-CF4FBFD1EFEB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C03E5-B520-9D42-939F-9B5A6EC58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1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6" r:id="rId13"/>
    <p:sldLayoutId id="2147483728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A9D8C1E-0701-4034-BDF9-E01B458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D14C7A-F0B2-4B6F-9C5D-D818D4368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356390-5146-461F-841B-E65A08C9D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463DD-5926-428A-86D3-A54487CB6DA2}" type="datetimeFigureOut">
              <a:rPr lang="it-IT" smtClean="0"/>
              <a:t>18/03/26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8B9513-5D3D-477F-BC2C-C611F2A8F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EE74DE-269E-4013-AF51-F5D379874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A07BF-9BBA-4447-8E73-58082035E0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707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1670" y="100772"/>
            <a:ext cx="8594034" cy="9079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670" y="1316608"/>
            <a:ext cx="8594034" cy="3262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0" y="1060968"/>
            <a:ext cx="9144000" cy="76200"/>
            <a:chOff x="0" y="682"/>
            <a:chExt cx="5760" cy="48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0" y="682"/>
              <a:ext cx="5760" cy="48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355" fontAlgn="base">
                <a:spcBef>
                  <a:spcPct val="0"/>
                </a:spcBef>
                <a:spcAft>
                  <a:spcPct val="0"/>
                </a:spcAft>
              </a:pPr>
              <a:endParaRPr lang="sv-SE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0" y="682"/>
              <a:ext cx="2572" cy="48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355" fontAlgn="base">
                <a:spcBef>
                  <a:spcPct val="0"/>
                </a:spcBef>
                <a:spcAft>
                  <a:spcPct val="0"/>
                </a:spcAft>
              </a:pPr>
              <a:endParaRPr lang="en-GB" sz="1800" dirty="0">
                <a:solidFill>
                  <a:srgbClr val="F19834"/>
                </a:solidFill>
                <a:latin typeface="Arial" pitchFamily="34" charset="0"/>
              </a:endParaRPr>
            </a:p>
          </p:txBody>
        </p:sp>
      </p:grp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7CE09978-F494-46B6-9A34-A0345F6B4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671" y="4578920"/>
            <a:ext cx="8594034" cy="51046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50550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transition spd="slow">
    <p:wipe dir="r"/>
  </p:transition>
  <p:hf sldNum="0" hdr="0" ftr="0" dt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4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985AC7-42DC-8C3D-1067-414754F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4BD5F-1079-42F3-0A5B-441D07854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61958-4245-0C6C-8DE1-2D8D32B59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96383D-8B36-814F-BD9F-0567601021A6}" type="datetimeFigureOut">
              <a:rPr lang="en-SE" smtClean="0"/>
              <a:t>2026-03-18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0B763-9132-B010-4A8F-3B362E69F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74B6A-C53A-2D84-F1FC-467D9C9BE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60A22A-C6C4-7846-8B26-A72E0773E08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73622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505202" y="4930030"/>
            <a:ext cx="2133600" cy="162000"/>
          </a:xfrm>
          <a:prstGeom prst="rect">
            <a:avLst/>
          </a:prstGeom>
        </p:spPr>
        <p:txBody>
          <a:bodyPr vert="horz" lIns="91440" tIns="0" rIns="91440" bIns="0" rtlCol="0" anchor="t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470FA7AD-C659-C648-8A64-1CED24DF4557}" type="slidenum">
              <a:rPr lang="en-US" smtClean="0">
                <a:solidFill>
                  <a:srgbClr val="4B3232"/>
                </a:solidFill>
              </a:rPr>
              <a:pPr/>
              <a:t>‹#›</a:t>
            </a:fld>
            <a:endParaRPr lang="en-US" dirty="0">
              <a:solidFill>
                <a:srgbClr val="4B3232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22276" y="1241869"/>
            <a:ext cx="8068581" cy="309835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First level bullet is Arial Regular 18 pts in brown (Text 2)</a:t>
            </a:r>
          </a:p>
          <a:p>
            <a:pPr lvl="1"/>
            <a:r>
              <a:rPr lang="en-US" dirty="0"/>
              <a:t>Second level bullet is Arial Regular 16 pts in brown (Text 2)</a:t>
            </a:r>
          </a:p>
          <a:p>
            <a:pPr lvl="2"/>
            <a:r>
              <a:rPr lang="en-US" dirty="0"/>
              <a:t>Third level bullet is Arial Regular 16 pts in brown (Text 2)</a:t>
            </a:r>
          </a:p>
          <a:p>
            <a:pPr lvl="3"/>
            <a:r>
              <a:rPr lang="en-US" dirty="0"/>
              <a:t>Fourth level bullet is Arial Regular 14 pts in brown (Text 2)</a:t>
            </a:r>
          </a:p>
          <a:p>
            <a:pPr lvl="4"/>
            <a:r>
              <a:rPr lang="en-US" dirty="0"/>
              <a:t>Fifth level bullet is Arial Regular 14 pts in brown (Text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21201" y="4550401"/>
            <a:ext cx="8068580" cy="34944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GB" dirty="0">
              <a:solidFill>
                <a:srgbClr val="4B3232"/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C8F751F-1CCC-B14E-AD20-2693D101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78" y="308477"/>
            <a:ext cx="8068580" cy="691036"/>
          </a:xfrm>
          <a:prstGeom prst="rect">
            <a:avLst/>
          </a:prstGeom>
        </p:spPr>
        <p:txBody>
          <a:bodyPr vert="horz" lIns="0" tIns="0" rIns="90000" bIns="0" rtlCol="0" anchor="ctr" anchorCtr="0">
            <a:noAutofit/>
          </a:bodyPr>
          <a:lstStyle/>
          <a:p>
            <a:endParaRPr lang="en-US" dirty="0"/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43352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</p:sldLayoutIdLst>
  <p:hf hdr="0"/>
  <p:txStyles>
    <p:titleStyle>
      <a:lvl1pPr algn="l" defTabSz="457184" rtl="0" eaLnBrk="1" latinLnBrk="0" hangingPunct="1">
        <a:lnSpc>
          <a:spcPct val="90000"/>
        </a:lnSpc>
        <a:spcBef>
          <a:spcPct val="0"/>
        </a:spcBef>
        <a:buNone/>
        <a:defRPr sz="2200" b="1" i="0" kern="1000" cap="none" spc="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69990" marR="0" indent="-269990" algn="l" defTabSz="457184" rtl="0" eaLnBrk="1" fontAlgn="auto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tx2"/>
        </a:buClr>
        <a:buSzTx/>
        <a:buFont typeface="Arial"/>
        <a:buChar char="•"/>
        <a:tabLst/>
        <a:defRPr lang="en-US" sz="1800" b="0" i="0" kern="1200" baseline="0" dirty="0" smtClean="0">
          <a:solidFill>
            <a:schemeClr val="tx2"/>
          </a:solidFill>
          <a:latin typeface="Arial"/>
          <a:ea typeface="+mn-ea"/>
          <a:cs typeface="Arial"/>
        </a:defRPr>
      </a:lvl1pPr>
      <a:lvl2pPr marL="539981" marR="0" indent="-269990" algn="l" defTabSz="457184" rtl="0" eaLnBrk="1" fontAlgn="auto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tx2"/>
        </a:buClr>
        <a:buSzPct val="100000"/>
        <a:buFont typeface="Arial" panose="020B0604020202020204" pitchFamily="34" charset="0"/>
        <a:buChar char="–"/>
        <a:tabLst/>
        <a:defRPr lang="en-US" sz="1600" b="0" i="0" kern="1200" baseline="0" dirty="0" smtClean="0">
          <a:solidFill>
            <a:schemeClr val="tx2"/>
          </a:solidFill>
          <a:latin typeface="+mn-lt"/>
          <a:ea typeface="+mn-ea"/>
          <a:cs typeface="Co Text"/>
        </a:defRPr>
      </a:lvl2pPr>
      <a:lvl3pPr marL="809972" marR="0" indent="-269990" algn="l" defTabSz="457184" rtl="0" eaLnBrk="1" fontAlgn="auto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lang="en-US" sz="1600" b="0" i="0" kern="1200" baseline="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1079963" marR="0" indent="-269990" algn="l" defTabSz="457184" rtl="0" eaLnBrk="1" fontAlgn="auto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tx2"/>
        </a:buClr>
        <a:buSzPct val="100000"/>
        <a:buFont typeface="Arial" panose="020B0604020202020204" pitchFamily="34" charset="0"/>
        <a:buChar char="–"/>
        <a:tabLst/>
        <a:defRPr lang="en-US" sz="1400" b="0" i="0" kern="1200" baseline="0" dirty="0" smtClean="0">
          <a:solidFill>
            <a:schemeClr val="tx2"/>
          </a:solidFill>
          <a:latin typeface="+mn-lt"/>
          <a:ea typeface="+mn-ea"/>
          <a:cs typeface="+mn-cs"/>
        </a:defRPr>
      </a:lvl4pPr>
      <a:lvl5pPr marL="1349954" marR="0" indent="-269990" algn="l" defTabSz="457184" rtl="0" eaLnBrk="1" fontAlgn="auto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lang="en-US" sz="1400" b="0" i="0" kern="1200" dirty="0">
          <a:solidFill>
            <a:schemeClr val="tx2"/>
          </a:solidFill>
          <a:latin typeface="+mn-lt"/>
          <a:ea typeface="+mn-ea"/>
          <a:cs typeface="+mn-cs"/>
        </a:defRPr>
      </a:lvl5pPr>
      <a:lvl6pPr marL="1142960" marR="0" indent="-228593" algn="l" defTabSz="457184" rtl="0" eaLnBrk="1" fontAlgn="auto" latinLnBrk="0" hangingPunct="1">
        <a:lnSpc>
          <a:spcPts val="1800"/>
        </a:lnSpc>
        <a:spcBef>
          <a:spcPts val="600"/>
        </a:spcBef>
        <a:spcAft>
          <a:spcPts val="0"/>
        </a:spcAft>
        <a:buClrTx/>
        <a:buSzTx/>
        <a:buFont typeface="Arial"/>
        <a:buChar char="•"/>
        <a:tabLst/>
        <a:defRPr sz="2200" kern="1200">
          <a:solidFill>
            <a:schemeClr val="accent2"/>
          </a:solidFill>
          <a:latin typeface="+mn-lt"/>
          <a:ea typeface="+mn-ea"/>
          <a:cs typeface="+mn-cs"/>
        </a:defRPr>
      </a:lvl6pPr>
      <a:lvl7pPr marL="2971698" indent="-228593" algn="l" defTabSz="45718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2" indent="-228593" algn="l" defTabSz="45718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6" indent="-228593" algn="l" defTabSz="45718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4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9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3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7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1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6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0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3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1670" y="100772"/>
            <a:ext cx="8594034" cy="9079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670" y="1316608"/>
            <a:ext cx="8594034" cy="3262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0" y="1060968"/>
            <a:ext cx="9144000" cy="76200"/>
            <a:chOff x="0" y="682"/>
            <a:chExt cx="5760" cy="48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0" y="682"/>
              <a:ext cx="5760" cy="48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378" fontAlgn="base">
                <a:spcBef>
                  <a:spcPct val="0"/>
                </a:spcBef>
                <a:spcAft>
                  <a:spcPct val="0"/>
                </a:spcAft>
              </a:pPr>
              <a:endParaRPr lang="sv-SE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0" y="682"/>
              <a:ext cx="2572" cy="48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en-GB" sz="1800" dirty="0">
                <a:solidFill>
                  <a:srgbClr val="F19834"/>
                </a:solidFill>
                <a:latin typeface="Arial" pitchFamily="34" charset="0"/>
              </a:endParaRPr>
            </a:p>
          </p:txBody>
        </p:sp>
      </p:grp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7CE09978-F494-46B6-9A34-A0345F6B4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671" y="4578920"/>
            <a:ext cx="8594034" cy="51046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48582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</p:sldLayoutIdLst>
  <p:transition spd="slow">
    <p:wipe dir="r"/>
  </p:transition>
  <p:hf sldNum="0" hdr="0" ft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4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4">
            <a:extLst>
              <a:ext uri="{FF2B5EF4-FFF2-40B4-BE49-F238E27FC236}">
                <a16:creationId xmlns:a16="http://schemas.microsoft.com/office/drawing/2014/main" id="{791438A2-96F6-7043-92FF-9403EE6CB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02" b="8536"/>
          <a:stretch/>
        </p:blipFill>
        <p:spPr>
          <a:xfrm>
            <a:off x="7903153" y="2452999"/>
            <a:ext cx="983441" cy="839487"/>
          </a:xfrm>
          <a:prstGeom prst="rect">
            <a:avLst/>
          </a:prstGeom>
        </p:spPr>
      </p:pic>
      <p:pic>
        <p:nvPicPr>
          <p:cNvPr id="18" name="Picture 8" descr="Karolinska">
            <a:extLst>
              <a:ext uri="{FF2B5EF4-FFF2-40B4-BE49-F238E27FC236}">
                <a16:creationId xmlns:a16="http://schemas.microsoft.com/office/drawing/2014/main" id="{6F9077E9-1D87-ED47-99A6-38378AFCD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774" y="2205079"/>
            <a:ext cx="2783378" cy="139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D74BA102-4FB2-0D4C-8AD0-6D7B21A21FC0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-1" y="918168"/>
            <a:ext cx="9144001" cy="50080"/>
            <a:chOff x="0" y="682"/>
            <a:chExt cx="5760" cy="48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838ADD3C-D401-A544-98B9-B65B7F1CF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82"/>
              <a:ext cx="5760" cy="48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685698">
                <a:spcBef>
                  <a:spcPct val="0"/>
                </a:spcBef>
                <a:buNone/>
                <a:defRPr/>
              </a:pPr>
              <a:endParaRPr lang="en-US" altLang="x-none" sz="180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547599-F405-8842-A59C-996E36800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82"/>
              <a:ext cx="2572" cy="48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685698">
                <a:spcBef>
                  <a:spcPct val="0"/>
                </a:spcBef>
                <a:buNone/>
                <a:defRPr/>
              </a:pPr>
              <a:endParaRPr lang="en-GB" altLang="x-none" sz="1800" dirty="0">
                <a:solidFill>
                  <a:srgbClr val="F19834"/>
                </a:solidFill>
                <a:latin typeface="Verdana" charset="0"/>
              </a:endParaRPr>
            </a:p>
          </p:txBody>
        </p:sp>
      </p:grpSp>
      <p:pic>
        <p:nvPicPr>
          <p:cNvPr id="14" name="Immagine 7">
            <a:extLst>
              <a:ext uri="{FF2B5EF4-FFF2-40B4-BE49-F238E27FC236}">
                <a16:creationId xmlns:a16="http://schemas.microsoft.com/office/drawing/2014/main" id="{1B11DA19-8444-1F45-B462-4BC604AA67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08381"/>
            <a:ext cx="2380138" cy="1583649"/>
          </a:xfrm>
          <a:prstGeom prst="rect">
            <a:avLst/>
          </a:prstGeom>
        </p:spPr>
      </p:pic>
      <p:pic>
        <p:nvPicPr>
          <p:cNvPr id="15" name="Immagine 8">
            <a:extLst>
              <a:ext uri="{FF2B5EF4-FFF2-40B4-BE49-F238E27FC236}">
                <a16:creationId xmlns:a16="http://schemas.microsoft.com/office/drawing/2014/main" id="{EC24AFEB-9320-A747-AB25-AA0C8E9AEB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095" y="3508380"/>
            <a:ext cx="3682906" cy="1583650"/>
          </a:xfrm>
          <a:prstGeom prst="rect">
            <a:avLst/>
          </a:prstGeom>
        </p:spPr>
      </p:pic>
      <p:pic>
        <p:nvPicPr>
          <p:cNvPr id="16" name="Picture 4" descr="Karolinska Institutet">
            <a:extLst>
              <a:ext uri="{FF2B5EF4-FFF2-40B4-BE49-F238E27FC236}">
                <a16:creationId xmlns:a16="http://schemas.microsoft.com/office/drawing/2014/main" id="{B5150116-8DBC-1943-981D-B4623F618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5798" y="3508380"/>
            <a:ext cx="2987824" cy="1583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ruta 1">
            <a:extLst>
              <a:ext uri="{FF2B5EF4-FFF2-40B4-BE49-F238E27FC236}">
                <a16:creationId xmlns:a16="http://schemas.microsoft.com/office/drawing/2014/main" id="{A8AF508E-5875-BE4C-A1FD-17773790B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67" y="2166196"/>
            <a:ext cx="3411511" cy="121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378" eaLnBrk="0" hangingPunct="0">
              <a:lnSpc>
                <a:spcPct val="110000"/>
              </a:lnSpc>
              <a:buClr>
                <a:srgbClr val="000000"/>
              </a:buClr>
              <a:defRPr/>
            </a:pPr>
            <a:r>
              <a:rPr lang="en-GB" sz="1350" kern="0" dirty="0">
                <a:solidFill>
                  <a:srgbClr val="122B43"/>
                </a:solidFill>
                <a:latin typeface="Verdana" pitchFamily="-72" charset="0"/>
                <a:cs typeface="Arial"/>
                <a:sym typeface="Arial"/>
              </a:rPr>
              <a:t>Francesco Cosentino, MD, PhD, FESC</a:t>
            </a:r>
          </a:p>
          <a:p>
            <a:pPr defTabSz="914378" eaLnBrk="0" hangingPunct="0">
              <a:lnSpc>
                <a:spcPct val="110000"/>
              </a:lnSpc>
              <a:buClr>
                <a:srgbClr val="000000"/>
              </a:buClr>
              <a:defRPr/>
            </a:pPr>
            <a:r>
              <a:rPr lang="en-GB" sz="1350" kern="0" dirty="0">
                <a:solidFill>
                  <a:srgbClr val="122B43"/>
                </a:solidFill>
                <a:latin typeface="Verdana" pitchFamily="-72" charset="0"/>
                <a:cs typeface="Arial"/>
                <a:sym typeface="Arial"/>
              </a:rPr>
              <a:t>Unit of Cardiology</a:t>
            </a:r>
          </a:p>
          <a:p>
            <a:pPr defTabSz="914378" eaLnBrk="0" hangingPunct="0">
              <a:lnSpc>
                <a:spcPct val="110000"/>
              </a:lnSpc>
              <a:buClr>
                <a:srgbClr val="000000"/>
              </a:buClr>
              <a:defRPr/>
            </a:pPr>
            <a:r>
              <a:rPr lang="en-GB" sz="1350" kern="0" dirty="0">
                <a:solidFill>
                  <a:srgbClr val="122B43"/>
                </a:solidFill>
                <a:latin typeface="Verdana" pitchFamily="-72" charset="0"/>
                <a:cs typeface="Arial"/>
                <a:sym typeface="Arial"/>
              </a:rPr>
              <a:t>Department of Medicine</a:t>
            </a:r>
          </a:p>
          <a:p>
            <a:pPr defTabSz="914378" eaLnBrk="0" hangingPunct="0">
              <a:lnSpc>
                <a:spcPct val="110000"/>
              </a:lnSpc>
              <a:buClr>
                <a:srgbClr val="000000"/>
              </a:buClr>
              <a:defRPr/>
            </a:pPr>
            <a:r>
              <a:rPr lang="en-GB" sz="1350" kern="0" dirty="0" err="1">
                <a:solidFill>
                  <a:srgbClr val="122B43"/>
                </a:solidFill>
                <a:latin typeface="Verdana" pitchFamily="-72" charset="0"/>
                <a:cs typeface="Arial"/>
                <a:sym typeface="Arial"/>
              </a:rPr>
              <a:t>Karolinska</a:t>
            </a:r>
            <a:r>
              <a:rPr lang="en-GB" sz="1350" kern="0" dirty="0">
                <a:solidFill>
                  <a:srgbClr val="122B43"/>
                </a:solidFill>
                <a:latin typeface="Verdana" pitchFamily="-72" charset="0"/>
                <a:cs typeface="Arial"/>
                <a:sym typeface="Arial"/>
              </a:rPr>
              <a:t> University Hospital</a:t>
            </a:r>
          </a:p>
          <a:p>
            <a:pPr defTabSz="914378" eaLnBrk="0" hangingPunct="0">
              <a:lnSpc>
                <a:spcPct val="110000"/>
              </a:lnSpc>
              <a:buClr>
                <a:srgbClr val="000000"/>
              </a:buClr>
              <a:defRPr/>
            </a:pPr>
            <a:r>
              <a:rPr lang="en-GB" sz="1350" kern="0" dirty="0">
                <a:solidFill>
                  <a:srgbClr val="122B43"/>
                </a:solidFill>
                <a:latin typeface="Verdana" pitchFamily="-72" charset="0"/>
                <a:cs typeface="Arial"/>
                <a:sym typeface="Arial"/>
              </a:rPr>
              <a:t>Stockholm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9355BD-1F9C-5F4B-B304-63AD3E13B85A}"/>
              </a:ext>
            </a:extLst>
          </p:cNvPr>
          <p:cNvSpPr/>
          <p:nvPr/>
        </p:nvSpPr>
        <p:spPr>
          <a:xfrm>
            <a:off x="39793" y="171450"/>
            <a:ext cx="8826500" cy="741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spcAft>
                <a:spcPts val="450"/>
              </a:spcAft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002060"/>
                </a:solidFill>
                <a:latin typeface="Verdana"/>
                <a:cs typeface="Verdana"/>
                <a:sym typeface="Arial"/>
              </a:rPr>
              <a:t>ESC Cardiovascular Round Table on </a:t>
            </a:r>
            <a:r>
              <a:rPr lang="en-US" sz="2000" b="1" kern="0">
                <a:solidFill>
                  <a:srgbClr val="002060"/>
                </a:solidFill>
                <a:latin typeface="Verdana"/>
                <a:cs typeface="Verdana"/>
                <a:sym typeface="Arial"/>
              </a:rPr>
              <a:t>Cardiometabolic Disease</a:t>
            </a:r>
            <a:endParaRPr lang="en-US" sz="2000" b="1" kern="0" dirty="0">
              <a:solidFill>
                <a:srgbClr val="002060"/>
              </a:solidFill>
              <a:latin typeface="Verdana"/>
              <a:cs typeface="Verdana"/>
              <a:sym typeface="Arial"/>
            </a:endParaRPr>
          </a:p>
          <a:p>
            <a:pPr algn="ctr" defTabSz="914378">
              <a:buClr>
                <a:srgbClr val="000000"/>
              </a:buClr>
              <a:defRPr/>
            </a:pPr>
            <a:r>
              <a:rPr lang="en-US" i="1" kern="0" dirty="0">
                <a:solidFill>
                  <a:srgbClr val="002060"/>
                </a:solidFill>
                <a:latin typeface="Verdana"/>
                <a:cs typeface="Verdana"/>
                <a:sym typeface="Arial"/>
              </a:rPr>
              <a:t>Bratislava, 18-19 March 2026</a:t>
            </a:r>
          </a:p>
        </p:txBody>
      </p:sp>
      <p:sp>
        <p:nvSpPr>
          <p:cNvPr id="2" name="Rectangle 1"/>
          <p:cNvSpPr/>
          <p:nvPr/>
        </p:nvSpPr>
        <p:spPr>
          <a:xfrm>
            <a:off x="84225" y="1234421"/>
            <a:ext cx="9030050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98" fontAlgn="t">
              <a:spcAft>
                <a:spcPts val="450"/>
              </a:spcAft>
              <a:defRPr/>
            </a:pPr>
            <a:r>
              <a:rPr lang="sv-SE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Patterns</a:t>
            </a:r>
            <a:r>
              <a:rPr lang="sv-SE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sv-SE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causes</a:t>
            </a:r>
            <a:r>
              <a:rPr lang="sv-SE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risk </a:t>
            </a:r>
            <a:r>
              <a:rPr lang="sv-SE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factors</a:t>
            </a:r>
            <a:r>
              <a:rPr lang="sv-SE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sv-SE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classical</a:t>
            </a:r>
            <a:r>
              <a:rPr lang="sv-SE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sv-SE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emergent</a:t>
            </a:r>
            <a:r>
              <a:rPr lang="sv-SE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</a:p>
          <a:p>
            <a:pPr algn="ctr" defTabSz="685698" fontAlgn="t">
              <a:spcAft>
                <a:spcPts val="450"/>
              </a:spcAft>
              <a:defRPr/>
            </a:pPr>
            <a:r>
              <a:rPr lang="sv-SE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sv-SE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cardiometabolic</a:t>
            </a:r>
            <a:r>
              <a:rPr lang="sv-SE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disease</a:t>
            </a:r>
            <a:endParaRPr lang="sv-SE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685698" fontAlgn="t">
              <a:spcAft>
                <a:spcPts val="450"/>
              </a:spcAft>
              <a:defRPr/>
            </a:pPr>
            <a:r>
              <a:rPr lang="sv-SE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x-none" sz="2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1090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31847" y="4595688"/>
            <a:ext cx="6489000" cy="243000"/>
          </a:xfrm>
        </p:spPr>
        <p:txBody>
          <a:bodyPr/>
          <a:lstStyle/>
          <a:p>
            <a:r>
              <a:rPr altLang="en-US" sz="1050" i="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Adapted from </a:t>
            </a:r>
            <a:r>
              <a:rPr lang="en-GB" sz="1050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Ryden</a:t>
            </a:r>
            <a:r>
              <a:rPr lang="en-GB" sz="105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 et al.</a:t>
            </a:r>
            <a:r>
              <a:rPr lang="en-GB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 Heart J </a:t>
            </a:r>
            <a:r>
              <a:rPr lang="en-GB" sz="105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  <a:r>
              <a:rPr lang="fr-FR" sz="105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altLang="en-US" sz="1050" i="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6893270" y="1801067"/>
            <a:ext cx="2127952" cy="18749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783">
              <a:lnSpc>
                <a:spcPct val="90000"/>
              </a:lnSpc>
              <a:defRPr/>
            </a:pPr>
            <a:r>
              <a:rPr lang="en-US" altLang="en-US" sz="900" b="1" dirty="0">
                <a:solidFill>
                  <a:prstClr val="black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Insulin resistance</a:t>
            </a: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6549542" y="1837309"/>
            <a:ext cx="262386" cy="115019"/>
          </a:xfrm>
          <a:prstGeom prst="rect">
            <a:avLst/>
          </a:prstGeom>
          <a:solidFill>
            <a:srgbClr val="82786F"/>
          </a:solidFill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783">
              <a:lnSpc>
                <a:spcPct val="90000"/>
              </a:lnSpc>
              <a:defRPr/>
            </a:pPr>
            <a:endParaRPr lang="en-US" sz="600" b="1" dirty="0">
              <a:solidFill>
                <a:srgbClr val="1F497D"/>
              </a:solidFill>
              <a:latin typeface="Aptos" panose="02110004020202020204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20486" name="Group 5"/>
          <p:cNvGrpSpPr>
            <a:grpSpLocks/>
          </p:cNvGrpSpPr>
          <p:nvPr/>
        </p:nvGrpSpPr>
        <p:grpSpPr bwMode="auto">
          <a:xfrm>
            <a:off x="6549542" y="2231207"/>
            <a:ext cx="2088594" cy="189072"/>
            <a:chOff x="3058774" y="1682957"/>
            <a:chExt cx="1263554" cy="198575"/>
          </a:xfrm>
        </p:grpSpPr>
        <p:sp>
          <p:nvSpPr>
            <p:cNvPr id="14413" name="Text Box 8"/>
            <p:cNvSpPr txBox="1">
              <a:spLocks noChangeArrowheads="1"/>
            </p:cNvSpPr>
            <p:nvPr/>
          </p:nvSpPr>
          <p:spPr bwMode="auto">
            <a:xfrm>
              <a:off x="3266720" y="1682957"/>
              <a:ext cx="1055608" cy="19857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783">
                <a:lnSpc>
                  <a:spcPct val="90000"/>
                </a:lnSpc>
                <a:defRPr/>
              </a:pPr>
              <a:r>
                <a:rPr lang="en-US" altLang="en-US" sz="900" b="1" dirty="0">
                  <a:solidFill>
                    <a:prstClr val="black"/>
                  </a:solidFill>
                  <a:latin typeface="Franklin Gothic Demi" panose="020B0703020102020204" pitchFamily="34" charset="0"/>
                  <a:cs typeface="Arial" panose="020B0604020202020204" pitchFamily="34" charset="0"/>
                </a:rPr>
                <a:t>Insulin level</a:t>
              </a:r>
            </a:p>
          </p:txBody>
        </p:sp>
        <p:sp>
          <p:nvSpPr>
            <p:cNvPr id="48" name="Text Box 12"/>
            <p:cNvSpPr txBox="1">
              <a:spLocks noChangeArrowheads="1"/>
            </p:cNvSpPr>
            <p:nvPr/>
          </p:nvSpPr>
          <p:spPr bwMode="auto">
            <a:xfrm>
              <a:off x="3058774" y="1722672"/>
              <a:ext cx="158738" cy="119145"/>
            </a:xfrm>
            <a:prstGeom prst="rect">
              <a:avLst/>
            </a:prstGeom>
            <a:solidFill>
              <a:srgbClr val="D47600"/>
            </a:solidFill>
            <a:ln>
              <a:solidFill>
                <a:srgbClr val="D47600"/>
              </a:solidFill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685783">
                <a:lnSpc>
                  <a:spcPct val="90000"/>
                </a:lnSpc>
                <a:defRPr/>
              </a:pPr>
              <a:endParaRPr lang="en-US" sz="600" dirty="0">
                <a:solidFill>
                  <a:prstClr val="black"/>
                </a:solidFill>
                <a:latin typeface="Aptos" panose="02110004020202020204"/>
                <a:cs typeface="Arial" panose="020B0604020202020204" pitchFamily="34" charset="0"/>
              </a:endParaRPr>
            </a:p>
          </p:txBody>
        </p:sp>
      </p:grpSp>
      <p:sp>
        <p:nvSpPr>
          <p:cNvPr id="14353" name="Text Box 13"/>
          <p:cNvSpPr txBox="1">
            <a:spLocks noChangeArrowheads="1"/>
          </p:cNvSpPr>
          <p:nvPr/>
        </p:nvSpPr>
        <p:spPr bwMode="auto">
          <a:xfrm>
            <a:off x="6893270" y="3042644"/>
            <a:ext cx="2537275" cy="18749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783">
              <a:lnSpc>
                <a:spcPct val="90000"/>
              </a:lnSpc>
              <a:defRPr/>
            </a:pPr>
            <a:r>
              <a:rPr lang="en-US" altLang="en-US" sz="900" b="1" dirty="0">
                <a:solidFill>
                  <a:prstClr val="black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Fasting plasma glucose</a:t>
            </a:r>
            <a:endParaRPr lang="en-US" altLang="en-US" sz="900" dirty="0">
              <a:solidFill>
                <a:prstClr val="black"/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6549542" y="3080460"/>
            <a:ext cx="262386" cy="11344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  <a:headEnd type="none" w="sm" len="sm"/>
            <a:tailEnd type="none" w="sm" len="sm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685783">
              <a:lnSpc>
                <a:spcPct val="90000"/>
              </a:lnSpc>
              <a:defRPr/>
            </a:pPr>
            <a:endParaRPr lang="en-US" sz="600" dirty="0">
              <a:solidFill>
                <a:srgbClr val="1F497D"/>
              </a:solidFill>
              <a:latin typeface="Aptos" panose="02110004020202020204"/>
              <a:cs typeface="Arial" panose="020B0604020202020204" pitchFamily="34" charset="0"/>
            </a:endParaRPr>
          </a:p>
        </p:txBody>
      </p:sp>
      <p:sp>
        <p:nvSpPr>
          <p:cNvPr id="14357" name="Text Box 10"/>
          <p:cNvSpPr txBox="1">
            <a:spLocks noChangeArrowheads="1"/>
          </p:cNvSpPr>
          <p:nvPr/>
        </p:nvSpPr>
        <p:spPr bwMode="auto">
          <a:xfrm>
            <a:off x="6867867" y="2021743"/>
            <a:ext cx="3125020" cy="1874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783">
              <a:lnSpc>
                <a:spcPct val="90000"/>
              </a:lnSpc>
              <a:defRPr/>
            </a:pPr>
            <a:r>
              <a:rPr lang="en-US" altLang="en-US" sz="900" b="1" dirty="0">
                <a:solidFill>
                  <a:prstClr val="black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Hepatic glucose production</a:t>
            </a:r>
            <a:endParaRPr lang="en-US" altLang="en-US" sz="900" dirty="0">
              <a:solidFill>
                <a:prstClr val="black"/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14"/>
          <p:cNvSpPr txBox="1">
            <a:spLocks noChangeArrowheads="1"/>
          </p:cNvSpPr>
          <p:nvPr/>
        </p:nvSpPr>
        <p:spPr bwMode="auto">
          <a:xfrm>
            <a:off x="6549542" y="2053165"/>
            <a:ext cx="262386" cy="1134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ctr"/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783">
              <a:lnSpc>
                <a:spcPct val="90000"/>
              </a:lnSpc>
              <a:defRPr/>
            </a:pPr>
            <a:endParaRPr lang="en-US" sz="600" b="1" dirty="0">
              <a:solidFill>
                <a:srgbClr val="1F497D"/>
              </a:solidFill>
              <a:latin typeface="Aptos" panose="02110004020202020204"/>
              <a:ea typeface="ＭＳ Ｐゴシック" charset="0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14361" name="Text Box 12"/>
          <p:cNvSpPr txBox="1">
            <a:spLocks noChangeArrowheads="1"/>
          </p:cNvSpPr>
          <p:nvPr/>
        </p:nvSpPr>
        <p:spPr bwMode="auto">
          <a:xfrm>
            <a:off x="6893270" y="2826787"/>
            <a:ext cx="2411329" cy="1874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783">
              <a:lnSpc>
                <a:spcPct val="90000"/>
              </a:lnSpc>
              <a:defRPr/>
            </a:pPr>
            <a:r>
              <a:rPr lang="en-US" altLang="en-US" sz="900" b="1" dirty="0">
                <a:solidFill>
                  <a:prstClr val="black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Postprandial glucose</a:t>
            </a:r>
            <a:endParaRPr lang="en-US" altLang="en-US" sz="900" dirty="0">
              <a:solidFill>
                <a:prstClr val="black"/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6549542" y="2864602"/>
            <a:ext cx="262386" cy="11344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685783">
              <a:lnSpc>
                <a:spcPct val="90000"/>
              </a:lnSpc>
              <a:defRPr/>
            </a:pPr>
            <a:endParaRPr lang="en-US" sz="600" dirty="0">
              <a:solidFill>
                <a:srgbClr val="1F497D"/>
              </a:solidFill>
              <a:latin typeface="Aptos" panose="02110004020202020204"/>
              <a:cs typeface="Arial" panose="020B0604020202020204" pitchFamily="34" charset="0"/>
            </a:endParaRPr>
          </a:p>
        </p:txBody>
      </p:sp>
      <p:grpSp>
        <p:nvGrpSpPr>
          <p:cNvPr id="20493" name="Group 4"/>
          <p:cNvGrpSpPr>
            <a:grpSpLocks/>
          </p:cNvGrpSpPr>
          <p:nvPr/>
        </p:nvGrpSpPr>
        <p:grpSpPr bwMode="auto">
          <a:xfrm>
            <a:off x="6549542" y="2610929"/>
            <a:ext cx="2088594" cy="187497"/>
            <a:chOff x="3058774" y="1904842"/>
            <a:chExt cx="1263554" cy="198575"/>
          </a:xfrm>
        </p:grpSpPr>
        <p:sp>
          <p:nvSpPr>
            <p:cNvPr id="14409" name="Text Box 14"/>
            <p:cNvSpPr txBox="1">
              <a:spLocks noChangeArrowheads="1"/>
            </p:cNvSpPr>
            <p:nvPr/>
          </p:nvSpPr>
          <p:spPr bwMode="auto">
            <a:xfrm>
              <a:off x="3266720" y="1904842"/>
              <a:ext cx="1055608" cy="1985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783">
                <a:lnSpc>
                  <a:spcPct val="90000"/>
                </a:lnSpc>
                <a:defRPr/>
              </a:pPr>
              <a:r>
                <a:rPr lang="en-US" altLang="en-US" sz="900" b="1" dirty="0">
                  <a:solidFill>
                    <a:prstClr val="black"/>
                  </a:solidFill>
                  <a:latin typeface="Franklin Gothic Demi" panose="020B0703020102020204" pitchFamily="34" charset="0"/>
                  <a:cs typeface="Arial" panose="020B0604020202020204" pitchFamily="34" charset="0"/>
                </a:rPr>
                <a:t>B</a:t>
              </a:r>
              <a:r>
                <a:rPr lang="el-GR" altLang="en-US" sz="900" b="1" dirty="0">
                  <a:solidFill>
                    <a:prstClr val="black"/>
                  </a:solidFill>
                  <a:latin typeface="Franklin Gothic Demi" panose="020B0703020102020204" pitchFamily="34" charset="0"/>
                  <a:cs typeface="Arial" panose="020B0604020202020204" pitchFamily="34" charset="0"/>
                </a:rPr>
                <a:t>eta</a:t>
              </a:r>
              <a:r>
                <a:rPr lang="en-US" altLang="en-US" sz="900" b="1" dirty="0">
                  <a:solidFill>
                    <a:prstClr val="black"/>
                  </a:solidFill>
                  <a:latin typeface="Franklin Gothic Demi" panose="020B0703020102020204" pitchFamily="34" charset="0"/>
                  <a:cs typeface="Arial" panose="020B0604020202020204" pitchFamily="34" charset="0"/>
                  <a:sym typeface="Symbol" pitchFamily="18" charset="2"/>
                </a:rPr>
                <a:t>-cell function</a:t>
              </a:r>
            </a:p>
          </p:txBody>
        </p:sp>
        <p:sp>
          <p:nvSpPr>
            <p:cNvPr id="52" name="Text Box 12"/>
            <p:cNvSpPr txBox="1">
              <a:spLocks noChangeArrowheads="1"/>
            </p:cNvSpPr>
            <p:nvPr/>
          </p:nvSpPr>
          <p:spPr bwMode="auto">
            <a:xfrm>
              <a:off x="3058774" y="1943222"/>
              <a:ext cx="158738" cy="121814"/>
            </a:xfrm>
            <a:prstGeom prst="rect">
              <a:avLst/>
            </a:prstGeom>
            <a:solidFill>
              <a:srgbClr val="3F9C35"/>
            </a:solidFill>
            <a:ln>
              <a:solidFill>
                <a:srgbClr val="3F9C35"/>
              </a:solidFill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685783">
                <a:lnSpc>
                  <a:spcPct val="90000"/>
                </a:lnSpc>
                <a:defRPr/>
              </a:pPr>
              <a:endParaRPr lang="en-US" sz="600" dirty="0">
                <a:solidFill>
                  <a:prstClr val="black"/>
                </a:solidFill>
                <a:latin typeface="Aptos" panose="02110004020202020204"/>
                <a:cs typeface="Arial" panose="020B0604020202020204" pitchFamily="34" charset="0"/>
              </a:endParaRPr>
            </a:p>
          </p:txBody>
        </p:sp>
      </p:grpSp>
      <p:sp>
        <p:nvSpPr>
          <p:cNvPr id="23" name="AutoShape 6"/>
          <p:cNvSpPr>
            <a:spLocks noChangeArrowheads="1"/>
          </p:cNvSpPr>
          <p:nvPr/>
        </p:nvSpPr>
        <p:spPr bwMode="gray">
          <a:xfrm>
            <a:off x="1128648" y="1369353"/>
            <a:ext cx="7859567" cy="423838"/>
          </a:xfrm>
          <a:prstGeom prst="rightArrow">
            <a:avLst>
              <a:gd name="adj1" fmla="val 50407"/>
              <a:gd name="adj2" fmla="val 59110"/>
            </a:avLst>
          </a:prstGeom>
          <a:solidFill>
            <a:srgbClr val="EE9FFB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685783">
              <a:defRPr/>
            </a:pPr>
            <a:r>
              <a:rPr lang="en-US" sz="1000" dirty="0">
                <a:solidFill>
                  <a:prstClr val="white"/>
                </a:solidFill>
                <a:latin typeface="Franklin Gothic Demi" panose="020B0703020102020204" pitchFamily="34" charset="0"/>
                <a:ea typeface="ＭＳ Ｐゴシック" charset="0"/>
                <a:cs typeface="ＭＳ Ｐゴシック" charset="0"/>
              </a:rPr>
              <a:t>Progression of T2D</a:t>
            </a:r>
          </a:p>
        </p:txBody>
      </p:sp>
      <p:sp>
        <p:nvSpPr>
          <p:cNvPr id="14369" name="Rectangle 16"/>
          <p:cNvSpPr>
            <a:spLocks noChangeArrowheads="1"/>
          </p:cNvSpPr>
          <p:nvPr/>
        </p:nvSpPr>
        <p:spPr bwMode="auto">
          <a:xfrm>
            <a:off x="3980781" y="4010062"/>
            <a:ext cx="2765550" cy="21698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685783">
              <a:lnSpc>
                <a:spcPct val="90000"/>
              </a:lnSpc>
              <a:spcBef>
                <a:spcPct val="50000"/>
              </a:spcBef>
              <a:tabLst>
                <a:tab pos="1371566" algn="l"/>
                <a:tab pos="2571686" algn="l"/>
                <a:tab pos="3343192" algn="l"/>
                <a:tab pos="3733707" algn="l"/>
              </a:tabLst>
              <a:defRPr/>
            </a:pPr>
            <a:r>
              <a:rPr lang="it-IT" altLang="en-US" sz="900" b="1" dirty="0">
                <a:solidFill>
                  <a:prstClr val="black"/>
                </a:solidFill>
                <a:latin typeface="Franklin Gothic Demi" panose="020B0703020102020204" pitchFamily="34" charset="0"/>
                <a:cs typeface="Arial" charset="0"/>
              </a:rPr>
              <a:t>Diabetes</a:t>
            </a:r>
            <a:endParaRPr lang="en-US" altLang="en-US" sz="900" b="1" dirty="0">
              <a:solidFill>
                <a:prstClr val="black"/>
              </a:solidFill>
              <a:latin typeface="Franklin Gothic Demi" panose="020B0703020102020204" pitchFamily="34" charset="0"/>
              <a:cs typeface="Arial" charset="0"/>
            </a:endParaRPr>
          </a:p>
        </p:txBody>
      </p:sp>
      <p:sp>
        <p:nvSpPr>
          <p:cNvPr id="28" name="Line 17"/>
          <p:cNvSpPr>
            <a:spLocks noChangeShapeType="1"/>
          </p:cNvSpPr>
          <p:nvPr/>
        </p:nvSpPr>
        <p:spPr bwMode="auto">
          <a:xfrm flipH="1" flipV="1">
            <a:off x="3786616" y="1719137"/>
            <a:ext cx="0" cy="2364982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685783">
              <a:defRPr/>
            </a:pPr>
            <a:endParaRPr lang="en-US" sz="1000" dirty="0">
              <a:ln>
                <a:solidFill>
                  <a:prstClr val="white"/>
                </a:solidFill>
              </a:ln>
              <a:solidFill>
                <a:srgbClr val="1F497D"/>
              </a:solidFill>
              <a:latin typeface="Aptos" panose="02110004020202020204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gray">
          <a:xfrm flipV="1">
            <a:off x="1131269" y="2607778"/>
            <a:ext cx="5308072" cy="3151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783">
              <a:defRPr/>
            </a:pPr>
            <a:endParaRPr lang="en-US" sz="1000" dirty="0">
              <a:ln>
                <a:solidFill>
                  <a:prstClr val="white"/>
                </a:solidFill>
              </a:ln>
              <a:solidFill>
                <a:srgbClr val="1F497D"/>
              </a:solidFill>
              <a:latin typeface="Aptos" panose="02110004020202020204"/>
              <a:ea typeface="ＭＳ Ｐゴシック" charset="0"/>
              <a:cs typeface="ＭＳ Ｐゴシック" charset="0"/>
            </a:endParaRPr>
          </a:p>
        </p:txBody>
      </p:sp>
      <p:sp>
        <p:nvSpPr>
          <p:cNvPr id="20498" name="Text Box 20"/>
          <p:cNvSpPr txBox="1">
            <a:spLocks noChangeArrowheads="1"/>
          </p:cNvSpPr>
          <p:nvPr/>
        </p:nvSpPr>
        <p:spPr bwMode="gray">
          <a:xfrm>
            <a:off x="1726885" y="2692860"/>
            <a:ext cx="1414260" cy="15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defTabSz="685783"/>
            <a:r>
              <a:rPr lang="en-US" altLang="en-US" sz="1000" b="1" dirty="0">
                <a:solidFill>
                  <a:prstClr val="black"/>
                </a:solidFill>
              </a:rPr>
              <a:t>4–7 years </a:t>
            </a: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gray">
          <a:xfrm flipV="1">
            <a:off x="2954853" y="2779517"/>
            <a:ext cx="747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783">
              <a:defRPr/>
            </a:pPr>
            <a:endParaRPr lang="en-US" sz="1000" dirty="0">
              <a:ln>
                <a:solidFill>
                  <a:srgbClr val="000000"/>
                </a:solidFill>
              </a:ln>
              <a:solidFill>
                <a:srgbClr val="1F497D"/>
              </a:solidFill>
              <a:latin typeface="Aptos" panose="02110004020202020204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Line 22"/>
          <p:cNvSpPr>
            <a:spLocks noChangeShapeType="1"/>
          </p:cNvSpPr>
          <p:nvPr/>
        </p:nvSpPr>
        <p:spPr bwMode="gray">
          <a:xfrm flipH="1" flipV="1">
            <a:off x="1141765" y="2779517"/>
            <a:ext cx="679581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783">
              <a:defRPr/>
            </a:pPr>
            <a:endParaRPr lang="en-US" sz="1000" dirty="0">
              <a:ln>
                <a:solidFill>
                  <a:prstClr val="white"/>
                </a:solidFill>
              </a:ln>
              <a:solidFill>
                <a:srgbClr val="1F497D"/>
              </a:solidFill>
              <a:latin typeface="Aptos" panose="02110004020202020204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Freeform 26"/>
          <p:cNvSpPr>
            <a:spLocks/>
          </p:cNvSpPr>
          <p:nvPr/>
        </p:nvSpPr>
        <p:spPr bwMode="gray">
          <a:xfrm>
            <a:off x="1147014" y="2748008"/>
            <a:ext cx="5245100" cy="631817"/>
          </a:xfrm>
          <a:custGeom>
            <a:avLst/>
            <a:gdLst>
              <a:gd name="T0" fmla="*/ 0 w 3564"/>
              <a:gd name="T1" fmla="*/ 2147483647 h 946"/>
              <a:gd name="T2" fmla="*/ 2147483647 w 3564"/>
              <a:gd name="T3" fmla="*/ 2147483647 h 946"/>
              <a:gd name="T4" fmla="*/ 2147483647 w 3564"/>
              <a:gd name="T5" fmla="*/ 2147483647 h 946"/>
              <a:gd name="T6" fmla="*/ 2147483647 w 3564"/>
              <a:gd name="T7" fmla="*/ 2147483647 h 946"/>
              <a:gd name="T8" fmla="*/ 2147483647 w 3564"/>
              <a:gd name="T9" fmla="*/ 2147483647 h 946"/>
              <a:gd name="T10" fmla="*/ 2147483647 w 3564"/>
              <a:gd name="T11" fmla="*/ 2147483647 h 946"/>
              <a:gd name="T12" fmla="*/ 2147483647 w 3564"/>
              <a:gd name="T13" fmla="*/ 2147483647 h 946"/>
              <a:gd name="T14" fmla="*/ 2147483647 w 3564"/>
              <a:gd name="T15" fmla="*/ 2147483647 h 946"/>
              <a:gd name="T16" fmla="*/ 2147483647 w 3564"/>
              <a:gd name="T17" fmla="*/ 2147483647 h 946"/>
              <a:gd name="T18" fmla="*/ 2147483647 w 3564"/>
              <a:gd name="T19" fmla="*/ 2147483647 h 946"/>
              <a:gd name="T20" fmla="*/ 2147483647 w 3564"/>
              <a:gd name="T21" fmla="*/ 2147483647 h 946"/>
              <a:gd name="T22" fmla="*/ 2147483647 w 3564"/>
              <a:gd name="T23" fmla="*/ 2147483647 h 946"/>
              <a:gd name="T24" fmla="*/ 2147483647 w 3564"/>
              <a:gd name="T25" fmla="*/ 2147483647 h 946"/>
              <a:gd name="T26" fmla="*/ 2147483647 w 3564"/>
              <a:gd name="T27" fmla="*/ 2147483647 h 946"/>
              <a:gd name="T28" fmla="*/ 2147483647 w 3564"/>
              <a:gd name="T29" fmla="*/ 2147483647 h 946"/>
              <a:gd name="T30" fmla="*/ 2147483647 w 3564"/>
              <a:gd name="T31" fmla="*/ 2147483647 h 946"/>
              <a:gd name="T32" fmla="*/ 2147483647 w 3564"/>
              <a:gd name="T33" fmla="*/ 0 h 9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564"/>
              <a:gd name="T52" fmla="*/ 0 h 946"/>
              <a:gd name="T53" fmla="*/ 3564 w 3564"/>
              <a:gd name="T54" fmla="*/ 946 h 94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564" h="946">
                <a:moveTo>
                  <a:pt x="0" y="942"/>
                </a:moveTo>
                <a:cubicBezTo>
                  <a:pt x="72" y="944"/>
                  <a:pt x="144" y="946"/>
                  <a:pt x="240" y="942"/>
                </a:cubicBezTo>
                <a:cubicBezTo>
                  <a:pt x="336" y="938"/>
                  <a:pt x="483" y="928"/>
                  <a:pt x="579" y="918"/>
                </a:cubicBezTo>
                <a:cubicBezTo>
                  <a:pt x="675" y="908"/>
                  <a:pt x="738" y="898"/>
                  <a:pt x="816" y="885"/>
                </a:cubicBezTo>
                <a:cubicBezTo>
                  <a:pt x="894" y="872"/>
                  <a:pt x="974" y="857"/>
                  <a:pt x="1047" y="840"/>
                </a:cubicBezTo>
                <a:cubicBezTo>
                  <a:pt x="1120" y="823"/>
                  <a:pt x="1192" y="803"/>
                  <a:pt x="1257" y="783"/>
                </a:cubicBezTo>
                <a:cubicBezTo>
                  <a:pt x="1322" y="763"/>
                  <a:pt x="1373" y="746"/>
                  <a:pt x="1434" y="720"/>
                </a:cubicBezTo>
                <a:cubicBezTo>
                  <a:pt x="1495" y="694"/>
                  <a:pt x="1574" y="655"/>
                  <a:pt x="1623" y="627"/>
                </a:cubicBezTo>
                <a:cubicBezTo>
                  <a:pt x="1672" y="599"/>
                  <a:pt x="1696" y="577"/>
                  <a:pt x="1731" y="549"/>
                </a:cubicBezTo>
                <a:cubicBezTo>
                  <a:pt x="1766" y="521"/>
                  <a:pt x="1799" y="488"/>
                  <a:pt x="1836" y="459"/>
                </a:cubicBezTo>
                <a:cubicBezTo>
                  <a:pt x="1873" y="430"/>
                  <a:pt x="1902" y="408"/>
                  <a:pt x="1953" y="378"/>
                </a:cubicBezTo>
                <a:cubicBezTo>
                  <a:pt x="2004" y="348"/>
                  <a:pt x="2075" y="309"/>
                  <a:pt x="2142" y="279"/>
                </a:cubicBezTo>
                <a:cubicBezTo>
                  <a:pt x="2209" y="249"/>
                  <a:pt x="2284" y="223"/>
                  <a:pt x="2358" y="198"/>
                </a:cubicBezTo>
                <a:cubicBezTo>
                  <a:pt x="2432" y="173"/>
                  <a:pt x="2506" y="149"/>
                  <a:pt x="2586" y="126"/>
                </a:cubicBezTo>
                <a:cubicBezTo>
                  <a:pt x="2666" y="103"/>
                  <a:pt x="2745" y="78"/>
                  <a:pt x="2838" y="60"/>
                </a:cubicBezTo>
                <a:cubicBezTo>
                  <a:pt x="2931" y="42"/>
                  <a:pt x="3023" y="25"/>
                  <a:pt x="3144" y="15"/>
                </a:cubicBezTo>
                <a:cubicBezTo>
                  <a:pt x="3265" y="5"/>
                  <a:pt x="3414" y="2"/>
                  <a:pt x="3564" y="0"/>
                </a:cubicBezTo>
              </a:path>
            </a:pathLst>
          </a:custGeom>
          <a:ln w="63500"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defTabSz="685783">
              <a:defRPr/>
            </a:pPr>
            <a:endParaRPr lang="en-US" sz="1000" dirty="0">
              <a:solidFill>
                <a:srgbClr val="1F497D"/>
              </a:solidFill>
              <a:latin typeface="Aptos" panose="02110004020202020204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Freeform 27"/>
          <p:cNvSpPr>
            <a:spLocks/>
          </p:cNvSpPr>
          <p:nvPr/>
        </p:nvSpPr>
        <p:spPr bwMode="gray">
          <a:xfrm>
            <a:off x="1133896" y="2018502"/>
            <a:ext cx="5231979" cy="507344"/>
          </a:xfrm>
          <a:custGeom>
            <a:avLst/>
            <a:gdLst>
              <a:gd name="T0" fmla="*/ 0 w 3552"/>
              <a:gd name="T1" fmla="*/ 2147483647 h 760"/>
              <a:gd name="T2" fmla="*/ 2147483647 w 3552"/>
              <a:gd name="T3" fmla="*/ 2147483647 h 760"/>
              <a:gd name="T4" fmla="*/ 2147483647 w 3552"/>
              <a:gd name="T5" fmla="*/ 2147483647 h 760"/>
              <a:gd name="T6" fmla="*/ 2147483647 w 3552"/>
              <a:gd name="T7" fmla="*/ 2147483647 h 760"/>
              <a:gd name="T8" fmla="*/ 2147483647 w 3552"/>
              <a:gd name="T9" fmla="*/ 2147483647 h 760"/>
              <a:gd name="T10" fmla="*/ 2147483647 w 3552"/>
              <a:gd name="T11" fmla="*/ 2147483647 h 760"/>
              <a:gd name="T12" fmla="*/ 2147483647 w 3552"/>
              <a:gd name="T13" fmla="*/ 2147483647 h 760"/>
              <a:gd name="T14" fmla="*/ 2147483647 w 3552"/>
              <a:gd name="T15" fmla="*/ 2147483647 h 760"/>
              <a:gd name="T16" fmla="*/ 2147483647 w 3552"/>
              <a:gd name="T17" fmla="*/ 2147483647 h 760"/>
              <a:gd name="T18" fmla="*/ 2147483647 w 3552"/>
              <a:gd name="T19" fmla="*/ 2147483647 h 760"/>
              <a:gd name="T20" fmla="*/ 2147483647 w 3552"/>
              <a:gd name="T21" fmla="*/ 2147483647 h 760"/>
              <a:gd name="T22" fmla="*/ 2147483647 w 3552"/>
              <a:gd name="T23" fmla="*/ 2147483647 h 7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552"/>
              <a:gd name="T37" fmla="*/ 0 h 760"/>
              <a:gd name="T38" fmla="*/ 3552 w 3552"/>
              <a:gd name="T39" fmla="*/ 760 h 76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552" h="760">
                <a:moveTo>
                  <a:pt x="0" y="756"/>
                </a:moveTo>
                <a:cubicBezTo>
                  <a:pt x="401" y="756"/>
                  <a:pt x="803" y="756"/>
                  <a:pt x="1065" y="756"/>
                </a:cubicBezTo>
                <a:cubicBezTo>
                  <a:pt x="1327" y="756"/>
                  <a:pt x="1459" y="760"/>
                  <a:pt x="1575" y="756"/>
                </a:cubicBezTo>
                <a:cubicBezTo>
                  <a:pt x="1691" y="752"/>
                  <a:pt x="1711" y="752"/>
                  <a:pt x="1761" y="729"/>
                </a:cubicBezTo>
                <a:cubicBezTo>
                  <a:pt x="1811" y="706"/>
                  <a:pt x="1831" y="668"/>
                  <a:pt x="1872" y="621"/>
                </a:cubicBezTo>
                <a:cubicBezTo>
                  <a:pt x="1913" y="574"/>
                  <a:pt x="1969" y="498"/>
                  <a:pt x="2010" y="447"/>
                </a:cubicBezTo>
                <a:cubicBezTo>
                  <a:pt x="2051" y="396"/>
                  <a:pt x="2070" y="359"/>
                  <a:pt x="2115" y="315"/>
                </a:cubicBezTo>
                <a:cubicBezTo>
                  <a:pt x="2160" y="271"/>
                  <a:pt x="2213" y="220"/>
                  <a:pt x="2283" y="183"/>
                </a:cubicBezTo>
                <a:cubicBezTo>
                  <a:pt x="2353" y="146"/>
                  <a:pt x="2425" y="120"/>
                  <a:pt x="2538" y="96"/>
                </a:cubicBezTo>
                <a:cubicBezTo>
                  <a:pt x="2651" y="72"/>
                  <a:pt x="2816" y="57"/>
                  <a:pt x="2961" y="42"/>
                </a:cubicBezTo>
                <a:cubicBezTo>
                  <a:pt x="3106" y="27"/>
                  <a:pt x="3313" y="12"/>
                  <a:pt x="3411" y="6"/>
                </a:cubicBezTo>
                <a:cubicBezTo>
                  <a:pt x="3509" y="0"/>
                  <a:pt x="3530" y="3"/>
                  <a:pt x="3552" y="6"/>
                </a:cubicBezTo>
              </a:path>
            </a:pathLst>
          </a:custGeom>
          <a:ln w="63500">
            <a:solidFill>
              <a:schemeClr val="tx1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685783">
              <a:defRPr/>
            </a:pPr>
            <a:endParaRPr lang="en-US" sz="1000" dirty="0">
              <a:solidFill>
                <a:srgbClr val="1F497D"/>
              </a:solidFill>
              <a:latin typeface="Aptos" panose="02110004020202020204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Freeform 29"/>
          <p:cNvSpPr>
            <a:spLocks/>
          </p:cNvSpPr>
          <p:nvPr/>
        </p:nvSpPr>
        <p:spPr bwMode="gray">
          <a:xfrm>
            <a:off x="1170630" y="1982262"/>
            <a:ext cx="5179502" cy="542008"/>
          </a:xfrm>
          <a:custGeom>
            <a:avLst/>
            <a:gdLst>
              <a:gd name="T0" fmla="*/ 0 w 3558"/>
              <a:gd name="T1" fmla="*/ 2147483647 h 811"/>
              <a:gd name="T2" fmla="*/ 2147483647 w 3558"/>
              <a:gd name="T3" fmla="*/ 2147483647 h 811"/>
              <a:gd name="T4" fmla="*/ 2147483647 w 3558"/>
              <a:gd name="T5" fmla="*/ 2147483647 h 811"/>
              <a:gd name="T6" fmla="*/ 2147483647 w 3558"/>
              <a:gd name="T7" fmla="*/ 2147483647 h 811"/>
              <a:gd name="T8" fmla="*/ 2147483647 w 3558"/>
              <a:gd name="T9" fmla="*/ 2147483647 h 811"/>
              <a:gd name="T10" fmla="*/ 2147483647 w 3558"/>
              <a:gd name="T11" fmla="*/ 2147483647 h 811"/>
              <a:gd name="T12" fmla="*/ 2147483647 w 3558"/>
              <a:gd name="T13" fmla="*/ 2147483647 h 811"/>
              <a:gd name="T14" fmla="*/ 2147483647 w 3558"/>
              <a:gd name="T15" fmla="*/ 2147483647 h 811"/>
              <a:gd name="T16" fmla="*/ 2147483647 w 3558"/>
              <a:gd name="T17" fmla="*/ 2147483647 h 811"/>
              <a:gd name="T18" fmla="*/ 2147483647 w 3558"/>
              <a:gd name="T19" fmla="*/ 2147483647 h 811"/>
              <a:gd name="T20" fmla="*/ 2147483647 w 3558"/>
              <a:gd name="T21" fmla="*/ 2147483647 h 811"/>
              <a:gd name="T22" fmla="*/ 2147483647 w 3558"/>
              <a:gd name="T23" fmla="*/ 2147483647 h 811"/>
              <a:gd name="T24" fmla="*/ 2147483647 w 3558"/>
              <a:gd name="T25" fmla="*/ 2147483647 h 811"/>
              <a:gd name="T26" fmla="*/ 2147483647 w 3558"/>
              <a:gd name="T27" fmla="*/ 2147483647 h 81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558"/>
              <a:gd name="T43" fmla="*/ 0 h 811"/>
              <a:gd name="T44" fmla="*/ 3558 w 3558"/>
              <a:gd name="T45" fmla="*/ 811 h 81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558" h="811">
                <a:moveTo>
                  <a:pt x="0" y="811"/>
                </a:moveTo>
                <a:cubicBezTo>
                  <a:pt x="98" y="786"/>
                  <a:pt x="196" y="762"/>
                  <a:pt x="279" y="739"/>
                </a:cubicBezTo>
                <a:cubicBezTo>
                  <a:pt x="362" y="716"/>
                  <a:pt x="427" y="697"/>
                  <a:pt x="495" y="676"/>
                </a:cubicBezTo>
                <a:cubicBezTo>
                  <a:pt x="563" y="655"/>
                  <a:pt x="632" y="634"/>
                  <a:pt x="687" y="610"/>
                </a:cubicBezTo>
                <a:cubicBezTo>
                  <a:pt x="742" y="586"/>
                  <a:pt x="783" y="568"/>
                  <a:pt x="825" y="532"/>
                </a:cubicBezTo>
                <a:cubicBezTo>
                  <a:pt x="867" y="496"/>
                  <a:pt x="902" y="444"/>
                  <a:pt x="939" y="397"/>
                </a:cubicBezTo>
                <a:cubicBezTo>
                  <a:pt x="976" y="350"/>
                  <a:pt x="1011" y="290"/>
                  <a:pt x="1047" y="250"/>
                </a:cubicBezTo>
                <a:cubicBezTo>
                  <a:pt x="1083" y="210"/>
                  <a:pt x="1113" y="184"/>
                  <a:pt x="1155" y="157"/>
                </a:cubicBezTo>
                <a:cubicBezTo>
                  <a:pt x="1197" y="130"/>
                  <a:pt x="1242" y="104"/>
                  <a:pt x="1302" y="85"/>
                </a:cubicBezTo>
                <a:cubicBezTo>
                  <a:pt x="1362" y="66"/>
                  <a:pt x="1427" y="54"/>
                  <a:pt x="1518" y="43"/>
                </a:cubicBezTo>
                <a:cubicBezTo>
                  <a:pt x="1609" y="32"/>
                  <a:pt x="1711" y="25"/>
                  <a:pt x="1848" y="19"/>
                </a:cubicBezTo>
                <a:cubicBezTo>
                  <a:pt x="1985" y="13"/>
                  <a:pt x="2180" y="10"/>
                  <a:pt x="2340" y="7"/>
                </a:cubicBezTo>
                <a:cubicBezTo>
                  <a:pt x="2500" y="4"/>
                  <a:pt x="2605" y="2"/>
                  <a:pt x="2808" y="1"/>
                </a:cubicBezTo>
                <a:cubicBezTo>
                  <a:pt x="3011" y="0"/>
                  <a:pt x="3284" y="0"/>
                  <a:pt x="3558" y="1"/>
                </a:cubicBezTo>
              </a:path>
            </a:pathLst>
          </a:custGeom>
          <a:noFill/>
          <a:ln w="63500">
            <a:solidFill>
              <a:schemeClr val="accent3"/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defTabSz="685783">
              <a:defRPr/>
            </a:pPr>
            <a:endParaRPr lang="en-US" sz="1000" dirty="0">
              <a:solidFill>
                <a:srgbClr val="1F497D"/>
              </a:solidFill>
              <a:latin typeface="Aptos" panose="02110004020202020204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Freeform 31"/>
          <p:cNvSpPr>
            <a:spLocks/>
          </p:cNvSpPr>
          <p:nvPr/>
        </p:nvSpPr>
        <p:spPr bwMode="gray">
          <a:xfrm>
            <a:off x="1128648" y="1917663"/>
            <a:ext cx="5237227" cy="590852"/>
          </a:xfrm>
          <a:custGeom>
            <a:avLst/>
            <a:gdLst>
              <a:gd name="T0" fmla="*/ 0 w 2112"/>
              <a:gd name="T1" fmla="*/ 2147483647 h 592"/>
              <a:gd name="T2" fmla="*/ 2147483647 w 2112"/>
              <a:gd name="T3" fmla="*/ 2147483647 h 592"/>
              <a:gd name="T4" fmla="*/ 2147483647 w 2112"/>
              <a:gd name="T5" fmla="*/ 2147483647 h 592"/>
              <a:gd name="T6" fmla="*/ 2147483647 w 2112"/>
              <a:gd name="T7" fmla="*/ 2147483647 h 592"/>
              <a:gd name="T8" fmla="*/ 2147483647 w 2112"/>
              <a:gd name="T9" fmla="*/ 2147483647 h 592"/>
              <a:gd name="T10" fmla="*/ 2147483647 w 2112"/>
              <a:gd name="T11" fmla="*/ 2147483647 h 5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12"/>
              <a:gd name="T19" fmla="*/ 0 h 592"/>
              <a:gd name="T20" fmla="*/ 2112 w 2112"/>
              <a:gd name="T21" fmla="*/ 592 h 5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12" h="592">
                <a:moveTo>
                  <a:pt x="0" y="592"/>
                </a:moveTo>
                <a:cubicBezTo>
                  <a:pt x="104" y="564"/>
                  <a:pt x="208" y="536"/>
                  <a:pt x="336" y="448"/>
                </a:cubicBezTo>
                <a:cubicBezTo>
                  <a:pt x="464" y="360"/>
                  <a:pt x="608" y="128"/>
                  <a:pt x="768" y="64"/>
                </a:cubicBezTo>
                <a:cubicBezTo>
                  <a:pt x="928" y="0"/>
                  <a:pt x="1144" y="8"/>
                  <a:pt x="1296" y="64"/>
                </a:cubicBezTo>
                <a:cubicBezTo>
                  <a:pt x="1448" y="120"/>
                  <a:pt x="1544" y="312"/>
                  <a:pt x="1680" y="400"/>
                </a:cubicBezTo>
                <a:cubicBezTo>
                  <a:pt x="1816" y="488"/>
                  <a:pt x="2048" y="560"/>
                  <a:pt x="2112" y="592"/>
                </a:cubicBezTo>
              </a:path>
            </a:pathLst>
          </a:custGeom>
          <a:noFill/>
          <a:ln w="63500">
            <a:solidFill>
              <a:srgbClr val="D47600"/>
            </a:solidFill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defTabSz="685783">
              <a:defRPr/>
            </a:pPr>
            <a:endParaRPr lang="en-US" sz="1000" dirty="0">
              <a:solidFill>
                <a:srgbClr val="1F497D"/>
              </a:solidFill>
              <a:latin typeface="Aptos" panose="02110004020202020204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gray">
          <a:xfrm>
            <a:off x="3291809" y="3226104"/>
            <a:ext cx="5696404" cy="423838"/>
          </a:xfrm>
          <a:prstGeom prst="rightArrow">
            <a:avLst>
              <a:gd name="adj1" fmla="val 49806"/>
              <a:gd name="adj2" fmla="val 63423"/>
            </a:avLst>
          </a:prstGeom>
          <a:solidFill>
            <a:srgbClr val="007C9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685783">
              <a:defRPr/>
            </a:pPr>
            <a:r>
              <a:rPr lang="en-US" sz="1000" dirty="0">
                <a:solidFill>
                  <a:prstClr val="white"/>
                </a:solidFill>
                <a:latin typeface="Franklin Gothic Demi" panose="020B0703020102020204" pitchFamily="34" charset="0"/>
                <a:ea typeface="ＭＳ Ｐゴシック" charset="0"/>
                <a:cs typeface="ＭＳ Ｐゴシック" charset="0"/>
              </a:rPr>
              <a:t>Development of </a:t>
            </a:r>
            <a:r>
              <a:rPr lang="en-US" sz="1000" b="1" dirty="0">
                <a:solidFill>
                  <a:prstClr val="white"/>
                </a:solidFill>
                <a:latin typeface="Franklin Gothic Demi" panose="020B0703020102020204" pitchFamily="34" charset="0"/>
                <a:ea typeface="ＭＳ Ｐゴシック" charset="0"/>
                <a:cs typeface="ＭＳ Ｐゴシック" charset="0"/>
              </a:rPr>
              <a:t>microvascular</a:t>
            </a:r>
            <a:r>
              <a:rPr lang="en-US" sz="1000" dirty="0">
                <a:solidFill>
                  <a:prstClr val="white"/>
                </a:solidFill>
                <a:latin typeface="Franklin Gothic Demi" panose="020B0703020102020204" pitchFamily="34" charset="0"/>
                <a:ea typeface="ＭＳ Ｐゴシック" charset="0"/>
                <a:cs typeface="ＭＳ Ｐゴシック" charset="0"/>
              </a:rPr>
              <a:t> complication</a:t>
            </a:r>
          </a:p>
        </p:txBody>
      </p:sp>
      <p:sp>
        <p:nvSpPr>
          <p:cNvPr id="45" name="Freeform 25"/>
          <p:cNvSpPr>
            <a:spLocks/>
          </p:cNvSpPr>
          <p:nvPr/>
        </p:nvSpPr>
        <p:spPr bwMode="gray">
          <a:xfrm>
            <a:off x="1147011" y="2864602"/>
            <a:ext cx="5252970" cy="527827"/>
          </a:xfrm>
          <a:custGeom>
            <a:avLst/>
            <a:gdLst>
              <a:gd name="T0" fmla="*/ 0 w 1584"/>
              <a:gd name="T1" fmla="*/ 2147483647 h 192"/>
              <a:gd name="T2" fmla="*/ 2147483647 w 1584"/>
              <a:gd name="T3" fmla="*/ 2147483647 h 192"/>
              <a:gd name="T4" fmla="*/ 2147483647 w 1584"/>
              <a:gd name="T5" fmla="*/ 0 h 192"/>
              <a:gd name="T6" fmla="*/ 0 60000 65536"/>
              <a:gd name="T7" fmla="*/ 0 60000 65536"/>
              <a:gd name="T8" fmla="*/ 0 60000 65536"/>
              <a:gd name="T9" fmla="*/ 0 w 1584"/>
              <a:gd name="T10" fmla="*/ 0 h 192"/>
              <a:gd name="T11" fmla="*/ 1584 w 158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4" h="192">
                <a:moveTo>
                  <a:pt x="0" y="192"/>
                </a:moveTo>
                <a:cubicBezTo>
                  <a:pt x="228" y="184"/>
                  <a:pt x="456" y="176"/>
                  <a:pt x="720" y="144"/>
                </a:cubicBezTo>
                <a:cubicBezTo>
                  <a:pt x="984" y="112"/>
                  <a:pt x="1440" y="24"/>
                  <a:pt x="1584" y="0"/>
                </a:cubicBezTo>
              </a:path>
            </a:pathLst>
          </a:custGeom>
          <a:noFill/>
          <a:ln w="63500">
            <a:solidFill>
              <a:schemeClr val="accent5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defTabSz="685783">
              <a:defRPr/>
            </a:pPr>
            <a:endParaRPr lang="en-US" sz="1000" dirty="0">
              <a:ln>
                <a:solidFill>
                  <a:srgbClr val="FF6600"/>
                </a:solidFill>
              </a:ln>
              <a:solidFill>
                <a:srgbClr val="1F497D"/>
              </a:solidFill>
              <a:latin typeface="Aptos" panose="02110004020202020204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Line 30"/>
          <p:cNvSpPr>
            <a:spLocks noChangeShapeType="1"/>
          </p:cNvSpPr>
          <p:nvPr/>
        </p:nvSpPr>
        <p:spPr bwMode="auto">
          <a:xfrm flipV="1">
            <a:off x="1141766" y="3967522"/>
            <a:ext cx="7417657" cy="0"/>
          </a:xfrm>
          <a:prstGeom prst="line">
            <a:avLst/>
          </a:prstGeom>
          <a:ln>
            <a:noFill/>
            <a:headEnd type="none" w="sm" len="sm"/>
            <a:tailEnd type="none" w="sm" len="sm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defTabSz="685783">
              <a:defRPr/>
            </a:pPr>
            <a:endParaRPr lang="en-US" sz="1000" dirty="0">
              <a:ln>
                <a:solidFill>
                  <a:srgbClr val="000000"/>
                </a:solidFill>
              </a:ln>
              <a:solidFill>
                <a:srgbClr val="1F497D"/>
              </a:solidFill>
              <a:latin typeface="Aptos" panose="02110004020202020204"/>
              <a:ea typeface="ＭＳ Ｐゴシック" charset="0"/>
              <a:cs typeface="ＭＳ Ｐゴシック" charset="0"/>
            </a:endParaRPr>
          </a:p>
        </p:txBody>
      </p:sp>
      <p:sp>
        <p:nvSpPr>
          <p:cNvPr id="20510" name="Line 15"/>
          <p:cNvSpPr>
            <a:spLocks noChangeShapeType="1"/>
          </p:cNvSpPr>
          <p:nvPr/>
        </p:nvSpPr>
        <p:spPr bwMode="auto">
          <a:xfrm flipV="1">
            <a:off x="3789240" y="4074665"/>
            <a:ext cx="0" cy="43959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783"/>
            <a:endParaRPr lang="en-GB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408" name="Rectangle 16"/>
          <p:cNvSpPr>
            <a:spLocks noChangeArrowheads="1"/>
          </p:cNvSpPr>
          <p:nvPr/>
        </p:nvSpPr>
        <p:spPr bwMode="auto">
          <a:xfrm>
            <a:off x="769178" y="4010062"/>
            <a:ext cx="3020065" cy="21698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3429000" algn="l"/>
                <a:tab pos="4457700" algn="l"/>
                <a:tab pos="497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685783">
              <a:lnSpc>
                <a:spcPct val="90000"/>
              </a:lnSpc>
              <a:spcBef>
                <a:spcPct val="50000"/>
              </a:spcBef>
              <a:tabLst>
                <a:tab pos="1371566" algn="l"/>
                <a:tab pos="2571686" algn="l"/>
                <a:tab pos="3343192" algn="l"/>
                <a:tab pos="3733707" algn="l"/>
              </a:tabLst>
              <a:defRPr/>
            </a:pPr>
            <a:r>
              <a:rPr lang="it-IT" altLang="en-US" sz="900" b="1" dirty="0">
                <a:solidFill>
                  <a:prstClr val="black"/>
                </a:solidFill>
                <a:latin typeface="Franklin Gothic Demi" panose="020B0703020102020204" pitchFamily="34" charset="0"/>
                <a:cs typeface="Arial" charset="0"/>
              </a:rPr>
              <a:t>Impaired glucose tolerance</a:t>
            </a:r>
            <a:endParaRPr lang="en-US" altLang="en-US" sz="900" b="1" dirty="0">
              <a:solidFill>
                <a:prstClr val="black"/>
              </a:solidFill>
              <a:latin typeface="Franklin Gothic Demi" panose="020B0703020102020204" pitchFamily="34" charset="0"/>
              <a:cs typeface="Arial" charset="0"/>
            </a:endParaRPr>
          </a:p>
        </p:txBody>
      </p:sp>
      <p:sp>
        <p:nvSpPr>
          <p:cNvPr id="42" name="Freeform 24"/>
          <p:cNvSpPr>
            <a:spLocks/>
          </p:cNvSpPr>
          <p:nvPr/>
        </p:nvSpPr>
        <p:spPr bwMode="gray">
          <a:xfrm>
            <a:off x="1144391" y="1845185"/>
            <a:ext cx="5279209" cy="542008"/>
          </a:xfrm>
          <a:custGeom>
            <a:avLst/>
            <a:gdLst>
              <a:gd name="T0" fmla="*/ 0 w 2112"/>
              <a:gd name="T1" fmla="*/ 0 h 144"/>
              <a:gd name="T2" fmla="*/ 2147483647 w 2112"/>
              <a:gd name="T3" fmla="*/ 2147483647 h 144"/>
              <a:gd name="T4" fmla="*/ 0 60000 65536"/>
              <a:gd name="T5" fmla="*/ 0 60000 65536"/>
              <a:gd name="T6" fmla="*/ 0 w 2112"/>
              <a:gd name="T7" fmla="*/ 0 h 144"/>
              <a:gd name="T8" fmla="*/ 2112 w 2112"/>
              <a:gd name="T9" fmla="*/ 144 h 144"/>
              <a:gd name="connsiteX0" fmla="*/ 0 w 9898"/>
              <a:gd name="connsiteY0" fmla="*/ 0 h 7772"/>
              <a:gd name="connsiteX1" fmla="*/ 9898 w 9898"/>
              <a:gd name="connsiteY1" fmla="*/ 7772 h 7772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10041"/>
              <a:gd name="connsiteY0" fmla="*/ 0 h 7270"/>
              <a:gd name="connsiteX1" fmla="*/ 10041 w 10041"/>
              <a:gd name="connsiteY1" fmla="*/ 7270 h 7270"/>
              <a:gd name="connsiteX0" fmla="*/ 0 w 10000"/>
              <a:gd name="connsiteY0" fmla="*/ 0 h 10081"/>
              <a:gd name="connsiteX1" fmla="*/ 10000 w 10000"/>
              <a:gd name="connsiteY1" fmla="*/ 10000 h 10081"/>
              <a:gd name="connsiteX0" fmla="*/ 0 w 10082"/>
              <a:gd name="connsiteY0" fmla="*/ 0 h 9545"/>
              <a:gd name="connsiteX1" fmla="*/ 10082 w 10082"/>
              <a:gd name="connsiteY1" fmla="*/ 9437 h 9545"/>
              <a:gd name="connsiteX0" fmla="*/ 0 w 10000"/>
              <a:gd name="connsiteY0" fmla="*/ 0 h 9924"/>
              <a:gd name="connsiteX1" fmla="*/ 10000 w 10000"/>
              <a:gd name="connsiteY1" fmla="*/ 9887 h 9924"/>
              <a:gd name="connsiteX0" fmla="*/ 0 w 9898"/>
              <a:gd name="connsiteY0" fmla="*/ 0 h 14144"/>
              <a:gd name="connsiteX1" fmla="*/ 9898 w 9898"/>
              <a:gd name="connsiteY1" fmla="*/ 14126 h 14144"/>
              <a:gd name="connsiteX0" fmla="*/ 0 w 10000"/>
              <a:gd name="connsiteY0" fmla="*/ 0 h 10156"/>
              <a:gd name="connsiteX1" fmla="*/ 10000 w 10000"/>
              <a:gd name="connsiteY1" fmla="*/ 9987 h 10156"/>
              <a:gd name="connsiteX0" fmla="*/ 0 w 10062"/>
              <a:gd name="connsiteY0" fmla="*/ 0 h 12637"/>
              <a:gd name="connsiteX1" fmla="*/ 10062 w 10062"/>
              <a:gd name="connsiteY1" fmla="*/ 12510 h 12637"/>
              <a:gd name="connsiteX0" fmla="*/ 0 w 10062"/>
              <a:gd name="connsiteY0" fmla="*/ 0 h 12510"/>
              <a:gd name="connsiteX1" fmla="*/ 10062 w 10062"/>
              <a:gd name="connsiteY1" fmla="*/ 12510 h 12510"/>
              <a:gd name="connsiteX0" fmla="*/ 0 w 10062"/>
              <a:gd name="connsiteY0" fmla="*/ 0 h 13071"/>
              <a:gd name="connsiteX1" fmla="*/ 10062 w 10062"/>
              <a:gd name="connsiteY1" fmla="*/ 13071 h 13071"/>
              <a:gd name="connsiteX0" fmla="*/ 0 w 10062"/>
              <a:gd name="connsiteY0" fmla="*/ 0 h 13071"/>
              <a:gd name="connsiteX1" fmla="*/ 10062 w 10062"/>
              <a:gd name="connsiteY1" fmla="*/ 13071 h 13071"/>
              <a:gd name="connsiteX0" fmla="*/ 0 w 10083"/>
              <a:gd name="connsiteY0" fmla="*/ 0 h 12510"/>
              <a:gd name="connsiteX1" fmla="*/ 10083 w 10083"/>
              <a:gd name="connsiteY1" fmla="*/ 12510 h 12510"/>
              <a:gd name="connsiteX0" fmla="*/ 0 w 10083"/>
              <a:gd name="connsiteY0" fmla="*/ 0 h 12510"/>
              <a:gd name="connsiteX1" fmla="*/ 10083 w 10083"/>
              <a:gd name="connsiteY1" fmla="*/ 12510 h 12510"/>
              <a:gd name="connsiteX0" fmla="*/ 0 w 10124"/>
              <a:gd name="connsiteY0" fmla="*/ 0 h 11809"/>
              <a:gd name="connsiteX1" fmla="*/ 10124 w 10124"/>
              <a:gd name="connsiteY1" fmla="*/ 11809 h 11809"/>
              <a:gd name="connsiteX0" fmla="*/ 0 w 10124"/>
              <a:gd name="connsiteY0" fmla="*/ 0 h 11809"/>
              <a:gd name="connsiteX1" fmla="*/ 10124 w 10124"/>
              <a:gd name="connsiteY1" fmla="*/ 11809 h 11809"/>
              <a:gd name="connsiteX0" fmla="*/ 0 w 10124"/>
              <a:gd name="connsiteY0" fmla="*/ 0 h 11829"/>
              <a:gd name="connsiteX1" fmla="*/ 10124 w 10124"/>
              <a:gd name="connsiteY1" fmla="*/ 11809 h 11829"/>
              <a:gd name="connsiteX0" fmla="*/ 0 w 10124"/>
              <a:gd name="connsiteY0" fmla="*/ 0 h 11832"/>
              <a:gd name="connsiteX1" fmla="*/ 10124 w 10124"/>
              <a:gd name="connsiteY1" fmla="*/ 11809 h 11832"/>
              <a:gd name="connsiteX0" fmla="*/ 0 w 10165"/>
              <a:gd name="connsiteY0" fmla="*/ 0 h 12391"/>
              <a:gd name="connsiteX1" fmla="*/ 10165 w 10165"/>
              <a:gd name="connsiteY1" fmla="*/ 12370 h 1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65" h="12391">
                <a:moveTo>
                  <a:pt x="0" y="0"/>
                </a:moveTo>
                <a:cubicBezTo>
                  <a:pt x="4367" y="5927"/>
                  <a:pt x="8629" y="12831"/>
                  <a:pt x="10165" y="12370"/>
                </a:cubicBezTo>
              </a:path>
            </a:pathLst>
          </a:custGeom>
          <a:ln w="63500">
            <a:solidFill>
              <a:srgbClr val="EAAB00"/>
            </a:solidFill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defTabSz="685783">
              <a:defRPr/>
            </a:pPr>
            <a:endParaRPr lang="en-US" sz="1000" dirty="0">
              <a:solidFill>
                <a:srgbClr val="1F497D"/>
              </a:solidFill>
              <a:latin typeface="Aptos" panose="02110004020202020204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Freeform 24"/>
          <p:cNvSpPr>
            <a:spLocks/>
          </p:cNvSpPr>
          <p:nvPr/>
        </p:nvSpPr>
        <p:spPr bwMode="gray">
          <a:xfrm>
            <a:off x="1128648" y="1934996"/>
            <a:ext cx="5234603" cy="576671"/>
          </a:xfrm>
          <a:custGeom>
            <a:avLst/>
            <a:gdLst>
              <a:gd name="T0" fmla="*/ 0 w 2112"/>
              <a:gd name="T1" fmla="*/ 0 h 144"/>
              <a:gd name="T2" fmla="*/ 2147483647 w 2112"/>
              <a:gd name="T3" fmla="*/ 2147483647 h 144"/>
              <a:gd name="T4" fmla="*/ 0 60000 65536"/>
              <a:gd name="T5" fmla="*/ 0 60000 65536"/>
              <a:gd name="T6" fmla="*/ 0 w 2112"/>
              <a:gd name="T7" fmla="*/ 0 h 144"/>
              <a:gd name="T8" fmla="*/ 2112 w 2112"/>
              <a:gd name="T9" fmla="*/ 144 h 1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12" h="144">
                <a:moveTo>
                  <a:pt x="0" y="0"/>
                </a:moveTo>
                <a:cubicBezTo>
                  <a:pt x="880" y="60"/>
                  <a:pt x="1760" y="120"/>
                  <a:pt x="2112" y="144"/>
                </a:cubicBezTo>
              </a:path>
            </a:pathLst>
          </a:custGeom>
          <a:ln w="63500">
            <a:solidFill>
              <a:srgbClr val="3F9C35"/>
            </a:solidFill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defTabSz="685783">
              <a:defRPr/>
            </a:pPr>
            <a:endParaRPr lang="en-US" sz="1000" dirty="0">
              <a:solidFill>
                <a:srgbClr val="1F497D"/>
              </a:solidFill>
              <a:latin typeface="Aptos" panose="02110004020202020204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6893270" y="2423431"/>
            <a:ext cx="2537275" cy="1874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783">
              <a:lnSpc>
                <a:spcPct val="90000"/>
              </a:lnSpc>
              <a:defRPr/>
            </a:pPr>
            <a:r>
              <a:rPr lang="en-US" altLang="en-US" sz="900" b="1" dirty="0">
                <a:solidFill>
                  <a:prstClr val="black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Incretin effect</a:t>
            </a:r>
            <a:endParaRPr lang="en-US" altLang="en-US" sz="900" dirty="0">
              <a:solidFill>
                <a:prstClr val="black"/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6549542" y="2461248"/>
            <a:ext cx="262386" cy="113443"/>
          </a:xfrm>
          <a:prstGeom prst="rect">
            <a:avLst/>
          </a:prstGeom>
          <a:solidFill>
            <a:srgbClr val="EAAB00"/>
          </a:solidFill>
          <a:ln>
            <a:solidFill>
              <a:srgbClr val="EAAB00"/>
            </a:solidFill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685783">
              <a:lnSpc>
                <a:spcPct val="90000"/>
              </a:lnSpc>
              <a:defRPr/>
            </a:pPr>
            <a:endParaRPr lang="en-US" sz="600" dirty="0">
              <a:solidFill>
                <a:srgbClr val="1F497D"/>
              </a:solidFill>
              <a:latin typeface="Aptos" panose="02110004020202020204"/>
              <a:cs typeface="Arial" panose="020B0604020202020204" pitchFamily="34" charset="0"/>
            </a:endParaRPr>
          </a:p>
        </p:txBody>
      </p:sp>
      <p:sp>
        <p:nvSpPr>
          <p:cNvPr id="37" name="Line 28"/>
          <p:cNvSpPr>
            <a:spLocks noChangeShapeType="1"/>
          </p:cNvSpPr>
          <p:nvPr/>
        </p:nvSpPr>
        <p:spPr bwMode="auto">
          <a:xfrm flipH="1">
            <a:off x="1136516" y="1764829"/>
            <a:ext cx="0" cy="221214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783">
              <a:defRPr/>
            </a:pPr>
            <a:endParaRPr lang="en-US" sz="1000" dirty="0">
              <a:ln>
                <a:solidFill>
                  <a:srgbClr val="000000"/>
                </a:solidFill>
              </a:ln>
              <a:solidFill>
                <a:srgbClr val="1F497D"/>
              </a:solidFill>
              <a:latin typeface="Aptos" panose="02110004020202020204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8458E3-D09A-4F74-B047-95F3392C73ED}"/>
              </a:ext>
            </a:extLst>
          </p:cNvPr>
          <p:cNvGrpSpPr/>
          <p:nvPr/>
        </p:nvGrpSpPr>
        <p:grpSpPr>
          <a:xfrm>
            <a:off x="3506897" y="4610367"/>
            <a:ext cx="1155064" cy="388378"/>
            <a:chOff x="2908045" y="4413458"/>
            <a:chExt cx="1155064" cy="388378"/>
          </a:xfrm>
          <a:solidFill>
            <a:srgbClr val="7030A0"/>
          </a:solidFill>
        </p:grpSpPr>
        <p:sp>
          <p:nvSpPr>
            <p:cNvPr id="25" name="Text Box 11"/>
            <p:cNvSpPr txBox="1">
              <a:spLocks noChangeArrowheads="1"/>
            </p:cNvSpPr>
            <p:nvPr/>
          </p:nvSpPr>
          <p:spPr bwMode="gray">
            <a:xfrm>
              <a:off x="2908045" y="4413458"/>
              <a:ext cx="1155064" cy="366327"/>
            </a:xfrm>
            <a:prstGeom prst="roundRect">
              <a:avLst>
                <a:gd name="adj" fmla="val 14604"/>
              </a:avLst>
            </a:prstGeom>
            <a:grpFill/>
            <a:ln>
              <a:noFill/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685783">
                <a:defRPr/>
              </a:pPr>
              <a:r>
                <a:rPr lang="en-US" sz="1000" dirty="0">
                  <a:solidFill>
                    <a:prstClr val="white"/>
                  </a:solidFill>
                  <a:latin typeface="Franklin Gothic Demi" panose="020B0703020102020204" pitchFamily="34" charset="0"/>
                </a:rPr>
                <a:t>Diabetes</a:t>
              </a:r>
              <a:r>
                <a:rPr lang="en-US" sz="1000" b="1" dirty="0">
                  <a:solidFill>
                    <a:prstClr val="white"/>
                  </a:solidFill>
                  <a:latin typeface="Franklin Gothic Demi" panose="020B0703020102020204" pitchFamily="34" charset="0"/>
                </a:rPr>
                <a:t> </a:t>
              </a:r>
              <a:r>
                <a:rPr lang="en-US" sz="1000" dirty="0">
                  <a:solidFill>
                    <a:prstClr val="white"/>
                  </a:solidFill>
                  <a:latin typeface="Franklin Gothic Demi" panose="020B0703020102020204" pitchFamily="34" charset="0"/>
                </a:rPr>
                <a:t>diagnosis</a:t>
              </a:r>
            </a:p>
          </p:txBody>
        </p:sp>
        <p:pic>
          <p:nvPicPr>
            <p:cNvPr id="4" name="Graphic 3" descr="Magnifying glass">
              <a:extLst>
                <a:ext uri="{FF2B5EF4-FFF2-40B4-BE49-F238E27FC236}">
                  <a16:creationId xmlns:a16="http://schemas.microsoft.com/office/drawing/2014/main" id="{EACD138E-9ECD-4D9C-BF52-EF8D024BE24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91306" y="4435509"/>
              <a:ext cx="366327" cy="366327"/>
            </a:xfrm>
            <a:prstGeom prst="rect">
              <a:avLst/>
            </a:prstGeom>
          </p:spPr>
        </p:pic>
      </p:grpSp>
      <p:sp>
        <p:nvSpPr>
          <p:cNvPr id="53" name="AutoShape 33">
            <a:extLst>
              <a:ext uri="{FF2B5EF4-FFF2-40B4-BE49-F238E27FC236}">
                <a16:creationId xmlns:a16="http://schemas.microsoft.com/office/drawing/2014/main" id="{E6D59583-CFD1-4EC1-8500-71D842FAC4A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96205" y="3666584"/>
            <a:ext cx="6292010" cy="423838"/>
          </a:xfrm>
          <a:prstGeom prst="rightArrow">
            <a:avLst>
              <a:gd name="adj1" fmla="val 49806"/>
              <a:gd name="adj2" fmla="val 63423"/>
            </a:avLst>
          </a:prstGeom>
          <a:solidFill>
            <a:srgbClr val="007C9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685783">
              <a:defRPr/>
            </a:pPr>
            <a:r>
              <a:rPr lang="en-US" sz="1000" dirty="0">
                <a:solidFill>
                  <a:prstClr val="white"/>
                </a:solidFill>
                <a:latin typeface="Franklin Gothic Demi" panose="020B0703020102020204" pitchFamily="34" charset="0"/>
                <a:ea typeface="ＭＳ Ｐゴシック" charset="0"/>
                <a:cs typeface="ＭＳ Ｐゴシック" charset="0"/>
              </a:rPr>
              <a:t>Development of </a:t>
            </a:r>
            <a:r>
              <a:rPr lang="en-US" sz="1000" b="1" dirty="0">
                <a:solidFill>
                  <a:prstClr val="white"/>
                </a:solidFill>
                <a:latin typeface="Franklin Gothic Demi" panose="020B0703020102020204" pitchFamily="34" charset="0"/>
                <a:ea typeface="ＭＳ Ｐゴシック" charset="0"/>
                <a:cs typeface="ＭＳ Ｐゴシック" charset="0"/>
              </a:rPr>
              <a:t>macrovascular</a:t>
            </a:r>
            <a:r>
              <a:rPr lang="en-US" sz="1000" dirty="0">
                <a:solidFill>
                  <a:prstClr val="white"/>
                </a:solidFill>
                <a:latin typeface="Franklin Gothic Demi" panose="020B0703020102020204" pitchFamily="34" charset="0"/>
                <a:ea typeface="ＭＳ Ｐゴシック" charset="0"/>
                <a:cs typeface="ＭＳ Ｐゴシック" charset="0"/>
              </a:rPr>
              <a:t> complications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88691A-50F7-DF60-E3E2-C54618013F76}"/>
              </a:ext>
            </a:extLst>
          </p:cNvPr>
          <p:cNvGrpSpPr/>
          <p:nvPr/>
        </p:nvGrpSpPr>
        <p:grpSpPr>
          <a:xfrm>
            <a:off x="1" y="834770"/>
            <a:ext cx="9131300" cy="43055"/>
            <a:chOff x="-12701" y="889632"/>
            <a:chExt cx="9144001" cy="50573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EA8F230E-3A4B-0F36-0865-0060D54D74B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2701" y="890126"/>
              <a:ext cx="9144001" cy="50079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914355">
                <a:spcBef>
                  <a:spcPct val="0"/>
                </a:spcBef>
                <a:buNone/>
                <a:defRPr/>
              </a:pPr>
              <a:endParaRPr lang="en-US" altLang="x-none" sz="1800">
                <a:solidFill>
                  <a:prstClr val="black"/>
                </a:solidFill>
                <a:latin typeface="Verdana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D3EEEC-FCDB-544D-54BE-DE1D8181565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" y="889632"/>
              <a:ext cx="4083050" cy="50079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914355">
                <a:spcBef>
                  <a:spcPct val="0"/>
                </a:spcBef>
                <a:buNone/>
                <a:defRPr/>
              </a:pPr>
              <a:endParaRPr lang="en-GB" altLang="x-none" sz="1800" dirty="0">
                <a:solidFill>
                  <a:prstClr val="black"/>
                </a:solidFill>
                <a:latin typeface="Verdana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017F62-6B31-606A-C51D-5E242181E3DD}"/>
              </a:ext>
            </a:extLst>
          </p:cNvPr>
          <p:cNvSpPr txBox="1">
            <a:spLocks/>
          </p:cNvSpPr>
          <p:nvPr/>
        </p:nvSpPr>
        <p:spPr>
          <a:xfrm>
            <a:off x="225284" y="256649"/>
            <a:ext cx="9379268" cy="39171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/>
            <a:br>
              <a:rPr lang="en-US" alt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relationship of ASCVD risk and </a:t>
            </a:r>
            <a:r>
              <a:rPr lang="en-US" altLang="en-US" sz="24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dysglycaemia</a:t>
            </a:r>
            <a:r>
              <a:rPr lang="en-US" alt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 defTabSz="685783"/>
            <a:r>
              <a:rPr lang="en-US" alt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 continuum</a:t>
            </a:r>
            <a:br>
              <a:rPr lang="en-US" alt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altLang="en-US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F19894-D4A8-7DB4-F220-919705353C07}"/>
              </a:ext>
            </a:extLst>
          </p:cNvPr>
          <p:cNvSpPr txBox="1"/>
          <p:nvPr/>
        </p:nvSpPr>
        <p:spPr>
          <a:xfrm>
            <a:off x="1925517" y="947500"/>
            <a:ext cx="6193301" cy="809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lnSpc>
                <a:spcPct val="115000"/>
              </a:lnSpc>
            </a:pPr>
            <a:r>
              <a:rPr lang="en-SE" sz="1500" i="1" kern="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CV risk begins very early, well before the threshold </a:t>
            </a:r>
          </a:p>
          <a:p>
            <a:pPr algn="ctr" defTabSz="914378">
              <a:lnSpc>
                <a:spcPct val="115000"/>
              </a:lnSpc>
            </a:pPr>
            <a:r>
              <a:rPr lang="en-GB" sz="1200" i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important </a:t>
            </a:r>
            <a:r>
              <a:rPr lang="en-GB" sz="1200" b="1" i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screen for </a:t>
            </a:r>
            <a:r>
              <a:rPr lang="en-GB" sz="1200" b="1" i="1" kern="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dysglycemia</a:t>
            </a:r>
            <a:endParaRPr lang="en-SE" sz="1200" i="1" kern="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685783">
              <a:lnSpc>
                <a:spcPct val="115000"/>
              </a:lnSpc>
            </a:pPr>
            <a:endParaRPr lang="en-SE" sz="1500" i="1" kern="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A50E8-CC58-2040-6B47-E002FED552DC}"/>
              </a:ext>
            </a:extLst>
          </p:cNvPr>
          <p:cNvSpPr txBox="1"/>
          <p:nvPr/>
        </p:nvSpPr>
        <p:spPr>
          <a:xfrm>
            <a:off x="0" y="1385415"/>
            <a:ext cx="1134533" cy="2774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lnSpc>
                <a:spcPct val="115000"/>
              </a:lnSpc>
            </a:pPr>
            <a:r>
              <a:rPr lang="en-GB" sz="800" kern="0" dirty="0">
                <a:solidFill>
                  <a:prstClr val="black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we consider the elevated rate of diabetes development in people with pre-diabetes, the increased CV risk with IGT and the recently-established ability of some new drugs to prevent progression to T2D and future cardiovascular outcomes, not to screen for </a:t>
            </a:r>
            <a:r>
              <a:rPr lang="en-GB" sz="800" kern="0" dirty="0">
                <a:solidFill>
                  <a:prstClr val="black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may reduce the odds  to identify &amp; optimize care for many people who are at high,  lifetime risk of CV events</a:t>
            </a:r>
            <a:endParaRPr lang="en-SE" sz="8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7CE5C1-5280-4147-3CAD-E37475824987}"/>
              </a:ext>
            </a:extLst>
          </p:cNvPr>
          <p:cNvSpPr txBox="1"/>
          <p:nvPr/>
        </p:nvSpPr>
        <p:spPr>
          <a:xfrm>
            <a:off x="1655717" y="4196583"/>
            <a:ext cx="62636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E" sz="1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Doubts have, however, been raised about the possibility to prevent events </a:t>
            </a:r>
            <a:r>
              <a:rPr lang="en-GB" sz="1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by lifestyle </a:t>
            </a:r>
          </a:p>
          <a:p>
            <a:pPr algn="ctr"/>
            <a:r>
              <a:rPr lang="en-GB" sz="1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or pharmacological interventions in patients with prediabetes.</a:t>
            </a:r>
          </a:p>
          <a:p>
            <a:pPr algn="ctr"/>
            <a:r>
              <a:rPr lang="en-SE" sz="1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S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DB0592A-8CDC-EE10-7309-687C92081D76}"/>
              </a:ext>
            </a:extLst>
          </p:cNvPr>
          <p:cNvGrpSpPr/>
          <p:nvPr/>
        </p:nvGrpSpPr>
        <p:grpSpPr>
          <a:xfrm rot="777163">
            <a:off x="2303167" y="966675"/>
            <a:ext cx="2231388" cy="3084063"/>
            <a:chOff x="3638282" y="1197970"/>
            <a:chExt cx="2588073" cy="3920655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82630C8D-9F39-51E0-2810-6CA45E1DB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91">
              <a:off x="3638282" y="1197970"/>
              <a:ext cx="2588073" cy="3920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ABDF886-4118-48F3-89A2-C51E1810F742}"/>
                </a:ext>
              </a:extLst>
            </p:cNvPr>
            <p:cNvSpPr/>
            <p:nvPr/>
          </p:nvSpPr>
          <p:spPr>
            <a:xfrm rot="21173746">
              <a:off x="3845943" y="1351932"/>
              <a:ext cx="1217093" cy="5661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SE" sz="105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Version 2013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1770C78-43C6-4963-5C2D-7D35A1648F1B}"/>
              </a:ext>
            </a:extLst>
          </p:cNvPr>
          <p:cNvGrpSpPr/>
          <p:nvPr/>
        </p:nvGrpSpPr>
        <p:grpSpPr>
          <a:xfrm rot="1378935">
            <a:off x="4057599" y="1328051"/>
            <a:ext cx="2262678" cy="3250039"/>
            <a:chOff x="6095923" y="2085981"/>
            <a:chExt cx="3016904" cy="43333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94724B4-E28F-5D77-4C59-AAAF1ED21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5923" y="2085981"/>
              <a:ext cx="3016904" cy="4333385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0F07FE2-F136-3751-4189-528246B1E5B8}"/>
                </a:ext>
              </a:extLst>
            </p:cNvPr>
            <p:cNvSpPr/>
            <p:nvPr/>
          </p:nvSpPr>
          <p:spPr>
            <a:xfrm rot="21173746">
              <a:off x="6155167" y="2180696"/>
              <a:ext cx="1369765" cy="5661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SE" sz="105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Version 2019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992A084-E562-A02A-AE47-A2F1BD3F9FD7}"/>
              </a:ext>
            </a:extLst>
          </p:cNvPr>
          <p:cNvGrpSpPr/>
          <p:nvPr/>
        </p:nvGrpSpPr>
        <p:grpSpPr>
          <a:xfrm rot="747597">
            <a:off x="6302019" y="1398062"/>
            <a:ext cx="2481942" cy="3366940"/>
            <a:chOff x="8768444" y="2343149"/>
            <a:chExt cx="3309256" cy="44892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402DCD-D2EC-B0C9-4291-4D3E485B3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768444" y="2343149"/>
              <a:ext cx="3309256" cy="44892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697DA65-AA08-03E4-6F7B-D6383DF37A5E}"/>
                </a:ext>
              </a:extLst>
            </p:cNvPr>
            <p:cNvSpPr/>
            <p:nvPr/>
          </p:nvSpPr>
          <p:spPr>
            <a:xfrm rot="21173746">
              <a:off x="9136546" y="2462583"/>
              <a:ext cx="1355185" cy="5661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SE" sz="105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Version 2023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A1F01CE-710F-0D8F-C7C6-F0636B85676E}"/>
              </a:ext>
            </a:extLst>
          </p:cNvPr>
          <p:cNvGrpSpPr/>
          <p:nvPr/>
        </p:nvGrpSpPr>
        <p:grpSpPr>
          <a:xfrm rot="1013777">
            <a:off x="337792" y="887122"/>
            <a:ext cx="2276354" cy="3211921"/>
            <a:chOff x="1138467" y="1469941"/>
            <a:chExt cx="2588073" cy="3920655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0CD58F68-2CD9-D909-E852-07E2F22186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20">
              <a:off x="1138467" y="1469941"/>
              <a:ext cx="2588073" cy="3920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E8B4CA7-D3E5-B5B3-2E5D-585FBB0A5A3E}"/>
                </a:ext>
              </a:extLst>
            </p:cNvPr>
            <p:cNvSpPr/>
            <p:nvPr/>
          </p:nvSpPr>
          <p:spPr>
            <a:xfrm rot="21173746">
              <a:off x="1221802" y="1613884"/>
              <a:ext cx="1217093" cy="5661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SE" sz="105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Version 2007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AC592F1-275C-F63A-CBF0-AE0979C1E59E}"/>
              </a:ext>
            </a:extLst>
          </p:cNvPr>
          <p:cNvSpPr txBox="1"/>
          <p:nvPr/>
        </p:nvSpPr>
        <p:spPr>
          <a:xfrm>
            <a:off x="-91440" y="176738"/>
            <a:ext cx="930859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sv-SE" sz="2100" b="1" dirty="0">
                <a:solidFill>
                  <a:srgbClr val="0E2841">
                    <a:lumMod val="90000"/>
                    <a:lumOff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 </a:t>
            </a:r>
            <a:r>
              <a:rPr lang="sv-SE" sz="2100" b="1" dirty="0" err="1">
                <a:solidFill>
                  <a:srgbClr val="0E2841">
                    <a:lumMod val="90000"/>
                    <a:lumOff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Guidelines</a:t>
            </a:r>
            <a:r>
              <a:rPr lang="sv-SE" sz="2100" b="1" dirty="0">
                <a:solidFill>
                  <a:srgbClr val="0E2841">
                    <a:lumMod val="90000"/>
                    <a:lumOff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2100" b="1" dirty="0" err="1">
                <a:solidFill>
                  <a:srgbClr val="0E2841">
                    <a:lumMod val="90000"/>
                    <a:lumOff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addressing</a:t>
            </a:r>
            <a:r>
              <a:rPr lang="sv-SE" sz="2100" b="1" dirty="0">
                <a:solidFill>
                  <a:srgbClr val="0E2841">
                    <a:lumMod val="90000"/>
                    <a:lumOff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diabetes, pre-diabetes and CVD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3837B1-6EDD-8CB2-5C89-A4B73E931FD3}"/>
              </a:ext>
            </a:extLst>
          </p:cNvPr>
          <p:cNvSpPr txBox="1"/>
          <p:nvPr/>
        </p:nvSpPr>
        <p:spPr>
          <a:xfrm rot="1508721">
            <a:off x="3870389" y="3746788"/>
            <a:ext cx="17379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9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SE" sz="9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collaboration with EASD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8482CC-18E9-61A1-BF3E-B95789F2FBBA}"/>
              </a:ext>
            </a:extLst>
          </p:cNvPr>
          <p:cNvGrpSpPr/>
          <p:nvPr/>
        </p:nvGrpSpPr>
        <p:grpSpPr>
          <a:xfrm>
            <a:off x="1" y="651889"/>
            <a:ext cx="9131300" cy="43055"/>
            <a:chOff x="-12701" y="889632"/>
            <a:chExt cx="9144001" cy="5057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1310E1-4A95-FCB2-A76D-95067368CA3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2701" y="890126"/>
              <a:ext cx="9144001" cy="50079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914378">
                <a:spcBef>
                  <a:spcPct val="0"/>
                </a:spcBef>
                <a:buNone/>
                <a:defRPr/>
              </a:pPr>
              <a:endParaRPr lang="en-US" altLang="x-none" sz="1800">
                <a:solidFill>
                  <a:prstClr val="black"/>
                </a:solidFill>
                <a:latin typeface="Verdana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617EDA-DE10-68DC-392B-6CAE9D81A9E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" y="889632"/>
              <a:ext cx="4083050" cy="50079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914378">
                <a:spcBef>
                  <a:spcPct val="0"/>
                </a:spcBef>
                <a:buNone/>
                <a:defRPr/>
              </a:pPr>
              <a:endParaRPr lang="en-GB" altLang="x-none" sz="1800" dirty="0">
                <a:solidFill>
                  <a:prstClr val="black"/>
                </a:solidFill>
                <a:latin typeface="Verdana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CBB070D-87DB-79DC-C550-006D976A1E0A}"/>
              </a:ext>
            </a:extLst>
          </p:cNvPr>
          <p:cNvSpPr txBox="1"/>
          <p:nvPr/>
        </p:nvSpPr>
        <p:spPr>
          <a:xfrm>
            <a:off x="409074" y="4473106"/>
            <a:ext cx="5943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The rationale “…… </a:t>
            </a:r>
            <a:r>
              <a:rPr lang="en-GB" sz="1200" i="1" dirty="0"/>
              <a:t>Compared  to patients with diabetes, there are no dedicated outcome trials that have provided data on the reduction of CV events</a:t>
            </a:r>
            <a:r>
              <a:rPr lang="en-GB" sz="1200" dirty="0"/>
              <a:t>”.</a:t>
            </a:r>
            <a:endParaRPr lang="en-SE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663724-6270-D263-11C9-CEA2CF58CBFD}"/>
              </a:ext>
            </a:extLst>
          </p:cNvPr>
          <p:cNvSpPr txBox="1"/>
          <p:nvPr/>
        </p:nvSpPr>
        <p:spPr>
          <a:xfrm rot="761500">
            <a:off x="6391004" y="4170627"/>
            <a:ext cx="4813662" cy="29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67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led the authors of the</a:t>
            </a:r>
          </a:p>
          <a:p>
            <a:r>
              <a:rPr lang="en-GB" sz="670" dirty="0">
                <a:solidFill>
                  <a:schemeClr val="accent6">
                    <a:lumMod val="60000"/>
                    <a:lumOff val="4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SE" sz="670" dirty="0">
                <a:solidFill>
                  <a:schemeClr val="accent6">
                    <a:lumMod val="60000"/>
                    <a:lumOff val="4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 contrast to</a:t>
            </a:r>
            <a:r>
              <a:rPr lang="en-SE" sz="67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SE" sz="67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9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E0F82B-5ECF-02E0-C305-957EB91AA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06" y="14364"/>
            <a:ext cx="5995068" cy="1890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39286-6D91-FF92-90F4-A94CDBB57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118" y="2209466"/>
            <a:ext cx="5473700" cy="965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C814AA-0D7E-EEB4-F0DD-CFC001E4E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063" y="3388895"/>
            <a:ext cx="6045200" cy="11811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241B23-7087-5509-4058-FEA9060106DA}"/>
              </a:ext>
            </a:extLst>
          </p:cNvPr>
          <p:cNvGrpSpPr/>
          <p:nvPr/>
        </p:nvGrpSpPr>
        <p:grpSpPr>
          <a:xfrm>
            <a:off x="12700" y="1953701"/>
            <a:ext cx="9131300" cy="43055"/>
            <a:chOff x="-12701" y="889632"/>
            <a:chExt cx="9144001" cy="50573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A947F26F-D5F0-E634-1B9E-342D45F47FB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2701" y="890126"/>
              <a:ext cx="9144001" cy="50079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914355">
                <a:spcBef>
                  <a:spcPct val="0"/>
                </a:spcBef>
                <a:buNone/>
                <a:defRPr/>
              </a:pPr>
              <a:endParaRPr lang="en-US" altLang="x-none" sz="1800">
                <a:solidFill>
                  <a:prstClr val="black"/>
                </a:solidFill>
                <a:latin typeface="Verdana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6CC935-CAE7-092E-7E45-1A56E0640AB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" y="889632"/>
              <a:ext cx="4083050" cy="50079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914355">
                <a:spcBef>
                  <a:spcPct val="0"/>
                </a:spcBef>
                <a:buNone/>
                <a:defRPr/>
              </a:pPr>
              <a:endParaRPr lang="en-GB" altLang="x-none" sz="1800" dirty="0">
                <a:solidFill>
                  <a:prstClr val="black"/>
                </a:solidFill>
                <a:latin typeface="Verdana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D7941EF-9005-E6D7-BDE0-A1BAA796C921}"/>
              </a:ext>
            </a:extLst>
          </p:cNvPr>
          <p:cNvSpPr txBox="1"/>
          <p:nvPr/>
        </p:nvSpPr>
        <p:spPr>
          <a:xfrm>
            <a:off x="6114505" y="4327797"/>
            <a:ext cx="1083951" cy="195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670" dirty="0">
                <a:solidFill>
                  <a:schemeClr val="bg1">
                    <a:lumMod val="65000"/>
                  </a:schemeClr>
                </a:solidFill>
              </a:rPr>
              <a:t>This opinion not accepted</a:t>
            </a:r>
          </a:p>
        </p:txBody>
      </p:sp>
    </p:spTree>
    <p:extLst>
      <p:ext uri="{BB962C8B-B14F-4D97-AF65-F5344CB8AC3E}">
        <p14:creationId xmlns:p14="http://schemas.microsoft.com/office/powerpoint/2010/main" val="413578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FDB655-A594-0512-3400-D2261CA74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48" y="1422957"/>
            <a:ext cx="4154908" cy="2127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5536F-D973-5C2F-AF93-4EC3306BE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049" y="2177956"/>
            <a:ext cx="4113142" cy="1134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27BF54-BFCA-5ABB-270B-F64263B24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698" y="3321658"/>
            <a:ext cx="1259900" cy="245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9F6556-2BBC-CAD2-8CDF-850D2B4E6795}"/>
              </a:ext>
            </a:extLst>
          </p:cNvPr>
          <p:cNvSpPr txBox="1"/>
          <p:nvPr/>
        </p:nvSpPr>
        <p:spPr>
          <a:xfrm>
            <a:off x="612254" y="3697374"/>
            <a:ext cx="30196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1200" i="1" dirty="0">
                <a:latin typeface="+mj-lt"/>
              </a:rPr>
              <a:t>P</a:t>
            </a:r>
            <a:r>
              <a:rPr lang="en-GB" sz="1200" i="1" dirty="0">
                <a:effectLst/>
                <a:latin typeface="+mj-lt"/>
              </a:rPr>
              <a:t>articipants were randomized to either intensive lifestyle intervention (aiming for ≥7% weight loss via calorie/fat reduction and ≥150</a:t>
            </a:r>
            <a:r>
              <a:rPr lang="en-GB" sz="1200" dirty="0">
                <a:latin typeface="+mj-lt"/>
              </a:rPr>
              <a:t> </a:t>
            </a:r>
            <a:r>
              <a:rPr lang="en-GB" sz="1200" i="1" dirty="0">
                <a:effectLst/>
                <a:latin typeface="+mj-lt"/>
              </a:rPr>
              <a:t>min/week physical activity), metformin, or placebo plus standard advice</a:t>
            </a:r>
            <a:endParaRPr lang="en-GB" sz="1200" dirty="0">
              <a:effectLst/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FAE609-9CEA-C4F8-D31C-154F9E568C2C}"/>
              </a:ext>
            </a:extLst>
          </p:cNvPr>
          <p:cNvSpPr txBox="1"/>
          <p:nvPr/>
        </p:nvSpPr>
        <p:spPr>
          <a:xfrm>
            <a:off x="5346263" y="3624515"/>
            <a:ext cx="2477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1200" i="1" dirty="0">
                <a:effectLst/>
                <a:latin typeface="+mj-lt"/>
              </a:rPr>
              <a:t>Clinics</a:t>
            </a:r>
            <a:r>
              <a:rPr lang="en-GB" sz="1200" dirty="0">
                <a:latin typeface="+mj-lt"/>
              </a:rPr>
              <a:t> </a:t>
            </a:r>
            <a:r>
              <a:rPr lang="en-GB" sz="1200" i="1" dirty="0">
                <a:effectLst/>
                <a:latin typeface="+mj-lt"/>
              </a:rPr>
              <a:t>delivered diet, exercise, or diet-plus-exercise lifestyle programs versus control</a:t>
            </a:r>
            <a:endParaRPr lang="en-GB" sz="1200" dirty="0">
              <a:effectLst/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5DE59F-E5B0-2FEE-3A83-52AECBABBA3F}"/>
              </a:ext>
            </a:extLst>
          </p:cNvPr>
          <p:cNvSpPr txBox="1"/>
          <p:nvPr/>
        </p:nvSpPr>
        <p:spPr>
          <a:xfrm>
            <a:off x="6230456" y="1706601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600" dirty="0"/>
              <a:t>THE LANCET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83D93A-8F74-C972-3BD9-02B8BF7D767D}"/>
              </a:ext>
            </a:extLst>
          </p:cNvPr>
          <p:cNvSpPr txBox="1"/>
          <p:nvPr/>
        </p:nvSpPr>
        <p:spPr>
          <a:xfrm>
            <a:off x="0" y="143453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landmark trials</a:t>
            </a:r>
            <a:r>
              <a:rPr lang="en-GB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established the foundation of </a:t>
            </a:r>
          </a:p>
          <a:p>
            <a:pPr algn="ctr">
              <a:buNone/>
            </a:pPr>
            <a:r>
              <a:rPr lang="en-GB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 prevention strategies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E5B5A2-52DF-3AC6-2736-E0E7175EE9F9}"/>
              </a:ext>
            </a:extLst>
          </p:cNvPr>
          <p:cNvGrpSpPr/>
          <p:nvPr/>
        </p:nvGrpSpPr>
        <p:grpSpPr>
          <a:xfrm>
            <a:off x="12700" y="824153"/>
            <a:ext cx="9131300" cy="43055"/>
            <a:chOff x="-12701" y="889632"/>
            <a:chExt cx="9144001" cy="50573"/>
          </a:xfrm>
        </p:grpSpPr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BB7ECB3E-47FC-3070-A766-E1EDB2164A1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2701" y="890126"/>
              <a:ext cx="9144001" cy="50079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914355">
                <a:spcBef>
                  <a:spcPct val="0"/>
                </a:spcBef>
                <a:buNone/>
                <a:defRPr/>
              </a:pPr>
              <a:endParaRPr lang="en-US" altLang="x-none" sz="1800">
                <a:solidFill>
                  <a:prstClr val="black"/>
                </a:solidFill>
                <a:latin typeface="Verdana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4C2721-58B5-56B0-AE07-95A77731D7B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" y="889632"/>
              <a:ext cx="4083050" cy="50079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914355">
                <a:spcBef>
                  <a:spcPct val="0"/>
                </a:spcBef>
                <a:buNone/>
                <a:defRPr/>
              </a:pPr>
              <a:endParaRPr lang="en-GB" altLang="x-none" sz="1800" dirty="0">
                <a:solidFill>
                  <a:prstClr val="black"/>
                </a:solidFill>
                <a:latin typeface="Verdana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AE03406-A680-2095-1262-AD99DC0A3FD2}"/>
              </a:ext>
            </a:extLst>
          </p:cNvPr>
          <p:cNvSpPr txBox="1"/>
          <p:nvPr/>
        </p:nvSpPr>
        <p:spPr>
          <a:xfrm>
            <a:off x="0" y="1136418"/>
            <a:ext cx="49081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1600" dirty="0">
                <a:effectLst/>
              </a:rPr>
              <a:t>Diabetes Prevention Program (DPP)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1F328E-7E27-26EB-92DF-10920FEB0A57}"/>
              </a:ext>
            </a:extLst>
          </p:cNvPr>
          <p:cNvSpPr txBox="1"/>
          <p:nvPr/>
        </p:nvSpPr>
        <p:spPr>
          <a:xfrm>
            <a:off x="4471531" y="1166384"/>
            <a:ext cx="49081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 err="1"/>
              <a:t>DaQing</a:t>
            </a:r>
            <a:r>
              <a:rPr lang="en-GB" sz="1600" dirty="0"/>
              <a:t> Diabetes Prevention Study</a:t>
            </a:r>
            <a:endParaRPr lang="en-SE" sz="1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FA0EEA-34B3-0E2D-8D0B-E4A5428191B0}"/>
              </a:ext>
            </a:extLst>
          </p:cNvPr>
          <p:cNvGrpSpPr/>
          <p:nvPr/>
        </p:nvGrpSpPr>
        <p:grpSpPr>
          <a:xfrm>
            <a:off x="0" y="2593485"/>
            <a:ext cx="9166682" cy="2459080"/>
            <a:chOff x="254558" y="4003185"/>
            <a:chExt cx="9166682" cy="245908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BCCAD5-1252-2EE7-C3CF-E8520180C97D}"/>
                </a:ext>
              </a:extLst>
            </p:cNvPr>
            <p:cNvSpPr txBox="1"/>
            <p:nvPr/>
          </p:nvSpPr>
          <p:spPr>
            <a:xfrm rot="20591567">
              <a:off x="254558" y="4003185"/>
              <a:ext cx="9166682" cy="830997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sz="2400" b="1" i="1" dirty="0">
                  <a:solidFill>
                    <a:srgbClr val="FFF1E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Promoting l</a:t>
              </a:r>
              <a:r>
                <a:rPr lang="en-GB" sz="2400" b="1" i="1" dirty="0">
                  <a:solidFill>
                    <a:srgbClr val="FFF1E5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ifestyle interventions prevents </a:t>
              </a:r>
            </a:p>
            <a:p>
              <a:pPr algn="ctr"/>
              <a:r>
                <a:rPr lang="en-GB" sz="2400" b="1" i="1" dirty="0">
                  <a:solidFill>
                    <a:srgbClr val="FFF1E5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</a:t>
              </a:r>
              <a:r>
                <a:rPr lang="en-GB" sz="2400" b="1" dirty="0">
                  <a:solidFill>
                    <a:srgbClr val="FFF1E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GB" sz="2400" b="1" i="1" dirty="0">
                  <a:solidFill>
                    <a:srgbClr val="FFF1E5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delays incident T2D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AE5FAA-285F-DD20-1BCA-8EDADA4CC5F0}"/>
                </a:ext>
              </a:extLst>
            </p:cNvPr>
            <p:cNvSpPr txBox="1"/>
            <p:nvPr/>
          </p:nvSpPr>
          <p:spPr>
            <a:xfrm>
              <a:off x="2806079" y="6123711"/>
              <a:ext cx="486193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SE" sz="800" dirty="0">
                  <a:solidFill>
                    <a:schemeClr val="bg1">
                      <a:lumMod val="85000"/>
                    </a:schemeClr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However, such preventive programmes did not include any defined glycemic target nor tested whether normalisation of glucose levels in such pts can prevent MACE</a:t>
              </a:r>
              <a:r>
                <a:rPr lang="en-SE" sz="800" dirty="0">
                  <a:solidFill>
                    <a:schemeClr val="bg1">
                      <a:lumMod val="85000"/>
                    </a:schemeClr>
                  </a:solidFill>
                  <a:effectLst/>
                </a:rPr>
                <a:t> </a:t>
              </a:r>
              <a:endParaRPr lang="en-SE" sz="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653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DC8129-4D0D-0CD1-B078-CCCEA0291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461" y="924443"/>
            <a:ext cx="4612397" cy="42336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77FC75-CC30-AF0F-52C5-B4836F45C188}"/>
              </a:ext>
            </a:extLst>
          </p:cNvPr>
          <p:cNvSpPr txBox="1"/>
          <p:nvPr/>
        </p:nvSpPr>
        <p:spPr>
          <a:xfrm>
            <a:off x="-254833" y="1014853"/>
            <a:ext cx="4856814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1690" b="1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US-diabetes prevention  program outcome study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D6DD38-6DFC-A85C-66CD-1E6BE227B99B}"/>
              </a:ext>
            </a:extLst>
          </p:cNvPr>
          <p:cNvSpPr/>
          <p:nvPr/>
        </p:nvSpPr>
        <p:spPr>
          <a:xfrm>
            <a:off x="4797358" y="2888684"/>
            <a:ext cx="2434696" cy="1841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4D861C-4921-C87C-508C-5CA17D5B5EBF}"/>
              </a:ext>
            </a:extLst>
          </p:cNvPr>
          <p:cNvGrpSpPr/>
          <p:nvPr/>
        </p:nvGrpSpPr>
        <p:grpSpPr>
          <a:xfrm flipV="1">
            <a:off x="0" y="870984"/>
            <a:ext cx="9144000" cy="45719"/>
            <a:chOff x="-12701" y="889632"/>
            <a:chExt cx="9144001" cy="50573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36636203-00CE-2398-3950-0FEE9BA543C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2701" y="890126"/>
              <a:ext cx="9144001" cy="50079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1219140">
                <a:spcBef>
                  <a:spcPct val="0"/>
                </a:spcBef>
                <a:buNone/>
                <a:defRPr/>
              </a:pPr>
              <a:endParaRPr lang="en-US" altLang="x-none" sz="2400">
                <a:solidFill>
                  <a:prstClr val="black"/>
                </a:solidFill>
                <a:latin typeface="Verdana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F69810-BF6B-E64F-8EC7-CE9DB9325B9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" y="889632"/>
              <a:ext cx="4083050" cy="50079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1219140">
                <a:spcBef>
                  <a:spcPct val="0"/>
                </a:spcBef>
                <a:buNone/>
                <a:defRPr/>
              </a:pPr>
              <a:endParaRPr lang="en-GB" altLang="x-none" sz="2400" dirty="0">
                <a:solidFill>
                  <a:prstClr val="black"/>
                </a:solidFill>
                <a:latin typeface="Verdana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983A471-FF55-E177-7A60-913D3C81DCF5}"/>
              </a:ext>
            </a:extLst>
          </p:cNvPr>
          <p:cNvSpPr txBox="1"/>
          <p:nvPr/>
        </p:nvSpPr>
        <p:spPr>
          <a:xfrm>
            <a:off x="1116419" y="23816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96E5F6-AA9E-2A55-D5FD-BC6C86EB00D9}"/>
              </a:ext>
            </a:extLst>
          </p:cNvPr>
          <p:cNvSpPr txBox="1"/>
          <p:nvPr/>
        </p:nvSpPr>
        <p:spPr>
          <a:xfrm>
            <a:off x="104932" y="1824379"/>
            <a:ext cx="393638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GB" sz="1400" dirty="0">
                <a:solidFill>
                  <a:srgbClr val="002060"/>
                </a:solidFill>
              </a:rPr>
              <a:t>Combining dietary and activity related measures.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GB" sz="1400" dirty="0">
                <a:solidFill>
                  <a:srgbClr val="002060"/>
                </a:solidFill>
              </a:rPr>
              <a:t>Remission after 1 y of intervention, defined as</a:t>
            </a:r>
          </a:p>
          <a:p>
            <a:pPr algn="just"/>
            <a:r>
              <a:rPr lang="en-GB" sz="1400" dirty="0">
                <a:solidFill>
                  <a:srgbClr val="002060"/>
                </a:solidFill>
              </a:rPr>
              <a:t>	- FPG &lt;100 mg/dL (5.6 mmol/L)</a:t>
            </a:r>
          </a:p>
          <a:p>
            <a:pPr algn="just"/>
            <a:r>
              <a:rPr lang="en-GB" sz="1400" dirty="0">
                <a:solidFill>
                  <a:srgbClr val="002060"/>
                </a:solidFill>
              </a:rPr>
              <a:t>	- OGTT &lt;140 mg/dL (7.8 mmol/L)</a:t>
            </a:r>
          </a:p>
          <a:p>
            <a:pPr algn="just"/>
            <a:r>
              <a:rPr lang="en-GB" sz="1400" dirty="0">
                <a:solidFill>
                  <a:srgbClr val="002060"/>
                </a:solidFill>
              </a:rPr>
              <a:t>	- HBA</a:t>
            </a:r>
            <a:r>
              <a:rPr lang="en-GB" sz="1400" baseline="-25000" dirty="0">
                <a:solidFill>
                  <a:srgbClr val="002060"/>
                </a:solidFill>
              </a:rPr>
              <a:t>1c </a:t>
            </a:r>
            <a:r>
              <a:rPr lang="en-GB" sz="1400" dirty="0">
                <a:solidFill>
                  <a:srgbClr val="002060"/>
                </a:solidFill>
              </a:rPr>
              <a:t>5.7% (39 mmol/L)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SE" sz="1400" dirty="0">
                <a:solidFill>
                  <a:srgbClr val="002060"/>
                </a:solidFill>
              </a:rPr>
              <a:t>Median follow-up: 20 years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100F2-555D-D68D-1B03-CF521A63294A}"/>
              </a:ext>
            </a:extLst>
          </p:cNvPr>
          <p:cNvSpPr txBox="1"/>
          <p:nvPr/>
        </p:nvSpPr>
        <p:spPr>
          <a:xfrm>
            <a:off x="197345" y="4657245"/>
            <a:ext cx="3763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/>
              <a:t>Vazquez Arreola E. et al. </a:t>
            </a:r>
            <a:r>
              <a:rPr lang="en-SE" sz="1200" i="1" dirty="0"/>
              <a:t>Lancet Diabetes Endocrinol </a:t>
            </a:r>
            <a:r>
              <a:rPr lang="en-SE" sz="1200" dirty="0"/>
              <a:t>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E6EB96-9667-80CE-FD34-6406D110E965}"/>
              </a:ext>
            </a:extLst>
          </p:cNvPr>
          <p:cNvSpPr txBox="1"/>
          <p:nvPr/>
        </p:nvSpPr>
        <p:spPr>
          <a:xfrm>
            <a:off x="-334537" y="126704"/>
            <a:ext cx="9857678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E" sz="1900" b="1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Recent joint post-hoc analyses of DPPOS and DaQingDPOS</a:t>
            </a:r>
            <a:endParaRPr lang="en-GB" sz="1900" b="1" dirty="0">
              <a:solidFill>
                <a:srgbClr val="33366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None/>
            </a:pPr>
            <a:r>
              <a:rPr lang="en-GB" i="1" dirty="0">
                <a:solidFill>
                  <a:srgbClr val="3336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Prediabetes Remission Concept in Cardiovascular Prevention</a:t>
            </a:r>
          </a:p>
          <a:p>
            <a:pPr>
              <a:buNone/>
            </a:pPr>
            <a:endParaRPr lang="en-GB" sz="2000" b="1" dirty="0">
              <a:solidFill>
                <a:srgbClr val="33366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E21D3-7B54-9A36-5AAC-A0E6F88EE8A6}"/>
              </a:ext>
            </a:extLst>
          </p:cNvPr>
          <p:cNvSpPr txBox="1"/>
          <p:nvPr/>
        </p:nvSpPr>
        <p:spPr>
          <a:xfrm>
            <a:off x="-322288" y="3885482"/>
            <a:ext cx="4661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SE" sz="14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emission to normal glucose is associated </a:t>
            </a:r>
          </a:p>
          <a:p>
            <a:pPr algn="ctr"/>
            <a:r>
              <a:rPr lang="en-SE" sz="14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a lower incidence of CV death or HHF</a:t>
            </a:r>
          </a:p>
        </p:txBody>
      </p:sp>
    </p:spTree>
    <p:extLst>
      <p:ext uri="{BB962C8B-B14F-4D97-AF65-F5344CB8AC3E}">
        <p14:creationId xmlns:p14="http://schemas.microsoft.com/office/powerpoint/2010/main" val="141220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42DD70-20E7-D43B-1F10-66BCAA4F1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68" y="896089"/>
            <a:ext cx="4767121" cy="2021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8C758B-FA68-A41E-E960-AA5D8DE1D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16" y="2865871"/>
            <a:ext cx="4808937" cy="2174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EF75FB-CC82-CF5E-C43F-5E1AD2E51B23}"/>
              </a:ext>
            </a:extLst>
          </p:cNvPr>
          <p:cNvSpPr txBox="1"/>
          <p:nvPr/>
        </p:nvSpPr>
        <p:spPr>
          <a:xfrm>
            <a:off x="503174" y="31899"/>
            <a:ext cx="81195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Prediabetes remission on CV outcomes</a:t>
            </a:r>
          </a:p>
          <a:p>
            <a:pPr algn="ctr"/>
            <a:r>
              <a:rPr lang="en-SE" sz="174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Post-hoc analysis from Da Qing Diabetes Prevention Outcome Study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E2BF3B-3800-29EF-8965-2FAD7FFBBCFE}"/>
              </a:ext>
            </a:extLst>
          </p:cNvPr>
          <p:cNvGrpSpPr/>
          <p:nvPr/>
        </p:nvGrpSpPr>
        <p:grpSpPr>
          <a:xfrm flipV="1">
            <a:off x="0" y="691104"/>
            <a:ext cx="9144000" cy="45719"/>
            <a:chOff x="-12701" y="889632"/>
            <a:chExt cx="9144001" cy="50573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6583611C-EAA3-97DE-718F-CC8D8117022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2701" y="890126"/>
              <a:ext cx="9144001" cy="50079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1219140">
                <a:spcBef>
                  <a:spcPct val="0"/>
                </a:spcBef>
                <a:buNone/>
                <a:defRPr/>
              </a:pPr>
              <a:endParaRPr lang="en-US" altLang="x-none" sz="2400">
                <a:solidFill>
                  <a:prstClr val="black"/>
                </a:solidFill>
                <a:latin typeface="Verdana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68961E-9DA1-6DA9-78D4-64BEBA7574C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" y="889632"/>
              <a:ext cx="4083050" cy="50079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1219140">
                <a:spcBef>
                  <a:spcPct val="0"/>
                </a:spcBef>
                <a:buNone/>
                <a:defRPr/>
              </a:pPr>
              <a:endParaRPr lang="en-GB" altLang="x-none" sz="2400" dirty="0">
                <a:solidFill>
                  <a:prstClr val="black"/>
                </a:solidFill>
                <a:latin typeface="Verdana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63D357D-5316-837C-2A13-3E9A17CB0EBE}"/>
              </a:ext>
            </a:extLst>
          </p:cNvPr>
          <p:cNvSpPr txBox="1"/>
          <p:nvPr/>
        </p:nvSpPr>
        <p:spPr>
          <a:xfrm>
            <a:off x="5483580" y="4709038"/>
            <a:ext cx="3763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/>
              <a:t>Vazquez Arreola E. et al. </a:t>
            </a:r>
            <a:r>
              <a:rPr lang="en-SE" sz="1200" i="1" dirty="0"/>
              <a:t>Lancet Diabetes Endocrinol </a:t>
            </a:r>
            <a:r>
              <a:rPr lang="en-SE" sz="1200" dirty="0"/>
              <a:t>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F2A915-72FA-A6AF-F395-76646E6EE211}"/>
              </a:ext>
            </a:extLst>
          </p:cNvPr>
          <p:cNvSpPr txBox="1"/>
          <p:nvPr/>
        </p:nvSpPr>
        <p:spPr>
          <a:xfrm>
            <a:off x="5628312" y="1278706"/>
            <a:ext cx="393638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n-GB" sz="1400" dirty="0">
                <a:solidFill>
                  <a:srgbClr val="002060"/>
                </a:solidFill>
              </a:rPr>
              <a:t>Remission after 6 yrs of intervention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SE" sz="1400" dirty="0">
                <a:solidFill>
                  <a:srgbClr val="002060"/>
                </a:solidFill>
              </a:rPr>
              <a:t>Median follow-up: 30 years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SE" sz="1400" dirty="0">
                <a:solidFill>
                  <a:srgbClr val="002060"/>
                </a:solidFill>
              </a:rPr>
              <a:t>Lower risk of composite endpoint </a:t>
            </a:r>
          </a:p>
          <a:p>
            <a:pPr algn="just"/>
            <a:endParaRPr lang="en-SE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n-GB" sz="1400" dirty="0">
                <a:solidFill>
                  <a:srgbClr val="002060"/>
                </a:solidFill>
              </a:rPr>
              <a:t>P</a:t>
            </a:r>
            <a:r>
              <a:rPr lang="en-SE" sz="1400" dirty="0">
                <a:solidFill>
                  <a:srgbClr val="002060"/>
                </a:solidFill>
              </a:rPr>
              <a:t>ooled meta-analysis of both studies the </a:t>
            </a:r>
          </a:p>
          <a:p>
            <a:pPr algn="just"/>
            <a:r>
              <a:rPr lang="en-SE" sz="1400" dirty="0">
                <a:solidFill>
                  <a:srgbClr val="002060"/>
                </a:solidFill>
              </a:rPr>
              <a:t>       </a:t>
            </a:r>
            <a:r>
              <a:rPr lang="en-SE" sz="1400" i="1" dirty="0">
                <a:solidFill>
                  <a:srgbClr val="002060"/>
                </a:solidFill>
              </a:rPr>
              <a:t>a</a:t>
            </a:r>
            <a:r>
              <a:rPr lang="en-SE" sz="1400" dirty="0">
                <a:solidFill>
                  <a:srgbClr val="002060"/>
                </a:solidFill>
              </a:rPr>
              <a:t>HR for CV death or HHF was 0.47 and </a:t>
            </a:r>
          </a:p>
          <a:p>
            <a:pPr algn="just"/>
            <a:r>
              <a:rPr lang="en-SE" sz="1400" dirty="0">
                <a:solidFill>
                  <a:srgbClr val="002060"/>
                </a:solidFill>
              </a:rPr>
              <a:t>       for all-cause mortality 0.63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GB" sz="1400" dirty="0">
                <a:solidFill>
                  <a:srgbClr val="002060"/>
                </a:solidFill>
              </a:rPr>
              <a:t>These benefits remained robust</a:t>
            </a:r>
          </a:p>
          <a:p>
            <a:pPr algn="just"/>
            <a:r>
              <a:rPr lang="en-GB" sz="1400" dirty="0">
                <a:solidFill>
                  <a:srgbClr val="002060"/>
                </a:solidFill>
              </a:rPr>
              <a:t>       after adjusting for baseline CV risk</a:t>
            </a:r>
          </a:p>
          <a:p>
            <a:pPr algn="just"/>
            <a:r>
              <a:rPr lang="en-GB" sz="1400" dirty="0">
                <a:solidFill>
                  <a:srgbClr val="002060"/>
                </a:solidFill>
              </a:rPr>
              <a:t>       </a:t>
            </a:r>
          </a:p>
          <a:p>
            <a:pPr algn="just"/>
            <a:endParaRPr lang="en-SE" sz="1400" dirty="0">
              <a:solidFill>
                <a:srgbClr val="002060"/>
              </a:solidFill>
            </a:endParaRPr>
          </a:p>
          <a:p>
            <a:pPr marL="285750" indent="-285750" algn="ctr">
              <a:buFont typeface="Wingdings" pitchFamily="2" charset="2"/>
              <a:buChar char="ü"/>
            </a:pPr>
            <a:endParaRPr lang="en-SE" sz="1400" dirty="0">
              <a:solidFill>
                <a:srgbClr val="002060"/>
              </a:solidFill>
            </a:endParaRPr>
          </a:p>
          <a:p>
            <a:pPr algn="ctr"/>
            <a:endParaRPr lang="en-SE" sz="14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A96F54-8A25-C6E4-BCFB-5A98474CEEC7}"/>
              </a:ext>
            </a:extLst>
          </p:cNvPr>
          <p:cNvSpPr txBox="1"/>
          <p:nvPr/>
        </p:nvSpPr>
        <p:spPr>
          <a:xfrm>
            <a:off x="4738345" y="3627865"/>
            <a:ext cx="476687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E" sz="1500" i="1" dirty="0">
                <a:solidFill>
                  <a:srgbClr val="FF0000"/>
                </a:solidFill>
              </a:rPr>
              <a:t>The results indicate that remisssion is </a:t>
            </a:r>
          </a:p>
          <a:p>
            <a:pPr algn="ctr"/>
            <a:r>
              <a:rPr lang="en-SE" sz="1500" i="1" dirty="0">
                <a:solidFill>
                  <a:srgbClr val="FF0000"/>
                </a:solidFill>
              </a:rPr>
              <a:t>associated with a long-lasting </a:t>
            </a:r>
          </a:p>
          <a:p>
            <a:pPr algn="ctr"/>
            <a:r>
              <a:rPr lang="en-SE" sz="1500" i="1" dirty="0">
                <a:solidFill>
                  <a:srgbClr val="FF0000"/>
                </a:solidFill>
              </a:rPr>
              <a:t>legacy effect on CV events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D2279-6A75-154B-A01E-8F339203C516}"/>
              </a:ext>
            </a:extLst>
          </p:cNvPr>
          <p:cNvSpPr txBox="1"/>
          <p:nvPr/>
        </p:nvSpPr>
        <p:spPr>
          <a:xfrm>
            <a:off x="1114430" y="4974223"/>
            <a:ext cx="748092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800" dirty="0">
                <a:solidFill>
                  <a:schemeClr val="bg1">
                    <a:lumMod val="85000"/>
                  </a:schemeClr>
                </a:solidFill>
              </a:rPr>
              <a:t>differential risk at baseline was not  the major driver of the observed CV benefits, disputing whether pred in itself is an actionable target in addition to RF characterizing it</a:t>
            </a:r>
          </a:p>
        </p:txBody>
      </p:sp>
    </p:spTree>
    <p:extLst>
      <p:ext uri="{BB962C8B-B14F-4D97-AF65-F5344CB8AC3E}">
        <p14:creationId xmlns:p14="http://schemas.microsoft.com/office/powerpoint/2010/main" val="311223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A0A72F-49CA-8742-F300-7E6EAF0F8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70" y="1385888"/>
            <a:ext cx="4244366" cy="3257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E3451F-E7D9-4070-3E5D-E9EBAC043508}"/>
              </a:ext>
            </a:extLst>
          </p:cNvPr>
          <p:cNvSpPr txBox="1"/>
          <p:nvPr/>
        </p:nvSpPr>
        <p:spPr>
          <a:xfrm>
            <a:off x="6252082" y="4768769"/>
            <a:ext cx="270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/>
              <a:t>Gorica E et al. Cardiovasc Diabetol.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D34B62-26C5-1F14-047E-6A671C0AA49B}"/>
              </a:ext>
            </a:extLst>
          </p:cNvPr>
          <p:cNvSpPr txBox="1"/>
          <p:nvPr/>
        </p:nvSpPr>
        <p:spPr>
          <a:xfrm>
            <a:off x="4217224" y="1197688"/>
            <a:ext cx="5112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HF is tightly linked to features </a:t>
            </a:r>
          </a:p>
          <a:p>
            <a:pPr algn="ctr"/>
            <a:r>
              <a:rPr lang="en-SE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that precedes diabetes by years</a:t>
            </a:r>
          </a:p>
          <a:p>
            <a:pPr algn="ctr"/>
            <a:r>
              <a:rPr lang="en-SE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83B8C8-8E31-F988-59EA-F930E834AC3B}"/>
              </a:ext>
            </a:extLst>
          </p:cNvPr>
          <p:cNvGrpSpPr/>
          <p:nvPr/>
        </p:nvGrpSpPr>
        <p:grpSpPr>
          <a:xfrm flipV="1">
            <a:off x="0" y="876303"/>
            <a:ext cx="9144000" cy="45719"/>
            <a:chOff x="-12701" y="889632"/>
            <a:chExt cx="9144001" cy="5057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466CA6-6E93-E423-30F8-6128DC576EC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2701" y="890126"/>
              <a:ext cx="9144001" cy="50079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1219140">
                <a:spcBef>
                  <a:spcPct val="0"/>
                </a:spcBef>
                <a:buNone/>
                <a:defRPr/>
              </a:pPr>
              <a:endParaRPr lang="en-US" altLang="x-none" sz="2400" dirty="0">
                <a:solidFill>
                  <a:prstClr val="black"/>
                </a:solidFill>
                <a:latin typeface="Verdana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EEC98BF-4B7B-1640-B710-FF715A5A472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" y="889632"/>
              <a:ext cx="4083050" cy="50079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1219140">
                <a:spcBef>
                  <a:spcPct val="0"/>
                </a:spcBef>
                <a:buNone/>
                <a:defRPr/>
              </a:pPr>
              <a:endParaRPr lang="en-GB" altLang="x-none" sz="2400" dirty="0">
                <a:solidFill>
                  <a:prstClr val="black"/>
                </a:solidFill>
                <a:latin typeface="Verdana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333BA8-6871-964C-E93B-90BADEDC6D47}"/>
              </a:ext>
            </a:extLst>
          </p:cNvPr>
          <p:cNvSpPr txBox="1"/>
          <p:nvPr/>
        </p:nvSpPr>
        <p:spPr>
          <a:xfrm>
            <a:off x="347240" y="57873"/>
            <a:ext cx="87967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4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prevention of heart failure outcomes </a:t>
            </a:r>
          </a:p>
          <a:p>
            <a:pPr algn="ctr">
              <a:buNone/>
            </a:pPr>
            <a:r>
              <a:rPr lang="en-GB" sz="24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 be the first major “win”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F0158-B0C4-F2BF-1B7D-A98F49DD3B7A}"/>
              </a:ext>
            </a:extLst>
          </p:cNvPr>
          <p:cNvSpPr txBox="1"/>
          <p:nvPr/>
        </p:nvSpPr>
        <p:spPr>
          <a:xfrm>
            <a:off x="4318397" y="1931936"/>
            <a:ext cx="4664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 this </a:t>
            </a:r>
            <a:r>
              <a:rPr lang="en-GB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perspective</a:t>
            </a:r>
            <a:r>
              <a:rPr lang="en-GB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, remission is not</a:t>
            </a:r>
          </a:p>
          <a:p>
            <a:pPr algn="ctr"/>
            <a:r>
              <a:rPr lang="en-GB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merely “avoiding diabetes,” </a:t>
            </a:r>
          </a:p>
          <a:p>
            <a:pPr algn="ctr"/>
            <a:r>
              <a:rPr lang="en-GB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but modifying the biology that leads </a:t>
            </a:r>
          </a:p>
          <a:p>
            <a:pPr algn="ctr"/>
            <a:r>
              <a:rPr lang="en-GB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to heart failure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96D30-0756-F8EC-8E7C-6A5244B9BACE}"/>
              </a:ext>
            </a:extLst>
          </p:cNvPr>
          <p:cNvSpPr txBox="1"/>
          <p:nvPr/>
        </p:nvSpPr>
        <p:spPr>
          <a:xfrm>
            <a:off x="4332685" y="3238798"/>
            <a:ext cx="4664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Preventing heart failure by restoring</a:t>
            </a:r>
          </a:p>
          <a:p>
            <a:pPr algn="ctr"/>
            <a:r>
              <a:rPr lang="en-GB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metabolic health would be a major step forward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F2E6F-EE45-B251-469E-6D330C1F1ACF}"/>
              </a:ext>
            </a:extLst>
          </p:cNvPr>
          <p:cNvSpPr txBox="1"/>
          <p:nvPr/>
        </p:nvSpPr>
        <p:spPr>
          <a:xfrm>
            <a:off x="6812280" y="4888867"/>
            <a:ext cx="46634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yet the incidence continues to rise</a:t>
            </a:r>
            <a:r>
              <a:rPr lang="en-SE" sz="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SE" sz="8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3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5756130D-E6C4-492C-BD96-18225968A645}"/>
              </a:ext>
            </a:extLst>
          </p:cNvPr>
          <p:cNvSpPr/>
          <p:nvPr/>
        </p:nvSpPr>
        <p:spPr>
          <a:xfrm>
            <a:off x="986032" y="820125"/>
            <a:ext cx="6566790" cy="977267"/>
          </a:xfrm>
          <a:prstGeom prst="triangle">
            <a:avLst/>
          </a:prstGeom>
          <a:solidFill>
            <a:schemeClr val="bg2"/>
          </a:solidFill>
          <a:ln w="25400" cap="rnd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 defTabSz="457085">
              <a:defRPr/>
            </a:pPr>
            <a:r>
              <a:rPr lang="en-GB" b="1" dirty="0">
                <a:solidFill>
                  <a:srgbClr val="000000">
                    <a:lumMod val="75000"/>
                    <a:lumOff val="25000"/>
                  </a:srgbClr>
                </a:solidFill>
                <a:sym typeface="Arial"/>
              </a:rPr>
              <a:t>Cardiometabolic Disease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E840AC-A8B7-4F6D-A43F-43BFA7339E67}"/>
              </a:ext>
            </a:extLst>
          </p:cNvPr>
          <p:cNvSpPr/>
          <p:nvPr/>
        </p:nvSpPr>
        <p:spPr>
          <a:xfrm>
            <a:off x="2087074" y="4259744"/>
            <a:ext cx="4858892" cy="1590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B3A2BA-3885-47F2-8BDD-5EA2B8F52B31}"/>
              </a:ext>
            </a:extLst>
          </p:cNvPr>
          <p:cNvSpPr/>
          <p:nvPr/>
        </p:nvSpPr>
        <p:spPr>
          <a:xfrm>
            <a:off x="1673878" y="4453469"/>
            <a:ext cx="5685284" cy="1590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A335DD-D738-4A22-BDC4-DF40ABE60EED}"/>
              </a:ext>
            </a:extLst>
          </p:cNvPr>
          <p:cNvGrpSpPr/>
          <p:nvPr/>
        </p:nvGrpSpPr>
        <p:grpSpPr>
          <a:xfrm>
            <a:off x="2769132" y="1896480"/>
            <a:ext cx="960000" cy="2314883"/>
            <a:chOff x="3086861" y="2308257"/>
            <a:chExt cx="1280000" cy="3086511"/>
          </a:xfrm>
        </p:grpSpPr>
        <p:sp>
          <p:nvSpPr>
            <p:cNvPr id="9" name="Freeform: Shape 34">
              <a:extLst>
                <a:ext uri="{FF2B5EF4-FFF2-40B4-BE49-F238E27FC236}">
                  <a16:creationId xmlns:a16="http://schemas.microsoft.com/office/drawing/2014/main" id="{7C6387A8-3967-41EE-AF34-4EE0F347F0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6861" y="2308257"/>
              <a:ext cx="1280000" cy="180000"/>
            </a:xfrm>
            <a:custGeom>
              <a:avLst/>
              <a:gdLst>
                <a:gd name="connsiteX0" fmla="*/ 68580 w 975360"/>
                <a:gd name="connsiteY0" fmla="*/ 0 h 137160"/>
                <a:gd name="connsiteX1" fmla="*/ 906780 w 975360"/>
                <a:gd name="connsiteY1" fmla="*/ 0 h 137160"/>
                <a:gd name="connsiteX2" fmla="*/ 975360 w 975360"/>
                <a:gd name="connsiteY2" fmla="*/ 68580 h 137160"/>
                <a:gd name="connsiteX3" fmla="*/ 906780 w 975360"/>
                <a:gd name="connsiteY3" fmla="*/ 137160 h 137160"/>
                <a:gd name="connsiteX4" fmla="*/ 858287 w 975360"/>
                <a:gd name="connsiteY4" fmla="*/ 117074 h 137160"/>
                <a:gd name="connsiteX5" fmla="*/ 850825 w 975360"/>
                <a:gd name="connsiteY5" fmla="*/ 99060 h 137160"/>
                <a:gd name="connsiteX6" fmla="*/ 124535 w 975360"/>
                <a:gd name="connsiteY6" fmla="*/ 99060 h 137160"/>
                <a:gd name="connsiteX7" fmla="*/ 117073 w 975360"/>
                <a:gd name="connsiteY7" fmla="*/ 117074 h 137160"/>
                <a:gd name="connsiteX8" fmla="*/ 68580 w 975360"/>
                <a:gd name="connsiteY8" fmla="*/ 137160 h 137160"/>
                <a:gd name="connsiteX9" fmla="*/ 0 w 975360"/>
                <a:gd name="connsiteY9" fmla="*/ 68580 h 137160"/>
                <a:gd name="connsiteX10" fmla="*/ 68580 w 975360"/>
                <a:gd name="connsiteY10" fmla="*/ 0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360" h="137160">
                  <a:moveTo>
                    <a:pt x="68580" y="0"/>
                  </a:moveTo>
                  <a:lnTo>
                    <a:pt x="906780" y="0"/>
                  </a:lnTo>
                  <a:cubicBezTo>
                    <a:pt x="944656" y="0"/>
                    <a:pt x="975360" y="30704"/>
                    <a:pt x="975360" y="68580"/>
                  </a:cubicBezTo>
                  <a:cubicBezTo>
                    <a:pt x="975360" y="106456"/>
                    <a:pt x="944656" y="137160"/>
                    <a:pt x="906780" y="137160"/>
                  </a:cubicBezTo>
                  <a:cubicBezTo>
                    <a:pt x="887842" y="137160"/>
                    <a:pt x="870697" y="129484"/>
                    <a:pt x="858287" y="117074"/>
                  </a:cubicBezTo>
                  <a:lnTo>
                    <a:pt x="850825" y="99060"/>
                  </a:lnTo>
                  <a:lnTo>
                    <a:pt x="124535" y="99060"/>
                  </a:lnTo>
                  <a:lnTo>
                    <a:pt x="117073" y="117074"/>
                  </a:lnTo>
                  <a:cubicBezTo>
                    <a:pt x="104663" y="129484"/>
                    <a:pt x="87518" y="137160"/>
                    <a:pt x="68580" y="137160"/>
                  </a:cubicBezTo>
                  <a:cubicBezTo>
                    <a:pt x="30704" y="137160"/>
                    <a:pt x="0" y="106456"/>
                    <a:pt x="0" y="68580"/>
                  </a:cubicBezTo>
                  <a:cubicBezTo>
                    <a:pt x="0" y="30704"/>
                    <a:pt x="30704" y="0"/>
                    <a:pt x="6858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Freeform: Shape 39">
              <a:extLst>
                <a:ext uri="{FF2B5EF4-FFF2-40B4-BE49-F238E27FC236}">
                  <a16:creationId xmlns:a16="http://schemas.microsoft.com/office/drawing/2014/main" id="{07D849ED-BF35-4038-9F58-A3F6FEF36E5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086861" y="5214768"/>
              <a:ext cx="1280000" cy="180000"/>
            </a:xfrm>
            <a:custGeom>
              <a:avLst/>
              <a:gdLst>
                <a:gd name="connsiteX0" fmla="*/ 68580 w 975360"/>
                <a:gd name="connsiteY0" fmla="*/ 0 h 137160"/>
                <a:gd name="connsiteX1" fmla="*/ 906780 w 975360"/>
                <a:gd name="connsiteY1" fmla="*/ 0 h 137160"/>
                <a:gd name="connsiteX2" fmla="*/ 975360 w 975360"/>
                <a:gd name="connsiteY2" fmla="*/ 68580 h 137160"/>
                <a:gd name="connsiteX3" fmla="*/ 906780 w 975360"/>
                <a:gd name="connsiteY3" fmla="*/ 137160 h 137160"/>
                <a:gd name="connsiteX4" fmla="*/ 858287 w 975360"/>
                <a:gd name="connsiteY4" fmla="*/ 117074 h 137160"/>
                <a:gd name="connsiteX5" fmla="*/ 850825 w 975360"/>
                <a:gd name="connsiteY5" fmla="*/ 99060 h 137160"/>
                <a:gd name="connsiteX6" fmla="*/ 124535 w 975360"/>
                <a:gd name="connsiteY6" fmla="*/ 99060 h 137160"/>
                <a:gd name="connsiteX7" fmla="*/ 117073 w 975360"/>
                <a:gd name="connsiteY7" fmla="*/ 117074 h 137160"/>
                <a:gd name="connsiteX8" fmla="*/ 68580 w 975360"/>
                <a:gd name="connsiteY8" fmla="*/ 137160 h 137160"/>
                <a:gd name="connsiteX9" fmla="*/ 0 w 975360"/>
                <a:gd name="connsiteY9" fmla="*/ 68580 h 137160"/>
                <a:gd name="connsiteX10" fmla="*/ 68580 w 975360"/>
                <a:gd name="connsiteY10" fmla="*/ 0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360" h="137160">
                  <a:moveTo>
                    <a:pt x="68580" y="0"/>
                  </a:moveTo>
                  <a:lnTo>
                    <a:pt x="906780" y="0"/>
                  </a:lnTo>
                  <a:cubicBezTo>
                    <a:pt x="944656" y="0"/>
                    <a:pt x="975360" y="30704"/>
                    <a:pt x="975360" y="68580"/>
                  </a:cubicBezTo>
                  <a:cubicBezTo>
                    <a:pt x="975360" y="106456"/>
                    <a:pt x="944656" y="137160"/>
                    <a:pt x="906780" y="137160"/>
                  </a:cubicBezTo>
                  <a:cubicBezTo>
                    <a:pt x="887842" y="137160"/>
                    <a:pt x="870697" y="129484"/>
                    <a:pt x="858287" y="117074"/>
                  </a:cubicBezTo>
                  <a:lnTo>
                    <a:pt x="850825" y="99060"/>
                  </a:lnTo>
                  <a:lnTo>
                    <a:pt x="124535" y="99060"/>
                  </a:lnTo>
                  <a:lnTo>
                    <a:pt x="117073" y="117074"/>
                  </a:lnTo>
                  <a:cubicBezTo>
                    <a:pt x="104663" y="129484"/>
                    <a:pt x="87518" y="137160"/>
                    <a:pt x="68580" y="137160"/>
                  </a:cubicBezTo>
                  <a:cubicBezTo>
                    <a:pt x="30704" y="137160"/>
                    <a:pt x="0" y="106456"/>
                    <a:pt x="0" y="68580"/>
                  </a:cubicBezTo>
                  <a:cubicBezTo>
                    <a:pt x="0" y="30704"/>
                    <a:pt x="30704" y="0"/>
                    <a:pt x="6858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3D34BC-AE5A-4288-90CC-BA891DA85C56}"/>
                </a:ext>
              </a:extLst>
            </p:cNvPr>
            <p:cNvSpPr/>
            <p:nvPr/>
          </p:nvSpPr>
          <p:spPr>
            <a:xfrm>
              <a:off x="3162409" y="2508769"/>
              <a:ext cx="1141791" cy="2687787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4310F3-668D-45D7-BC00-98225FF1C3AA}"/>
                </a:ext>
              </a:extLst>
            </p:cNvPr>
            <p:cNvSpPr txBox="1"/>
            <p:nvPr/>
          </p:nvSpPr>
          <p:spPr>
            <a:xfrm>
              <a:off x="3200701" y="3298664"/>
              <a:ext cx="1034900" cy="11079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6C1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Treat </a:t>
              </a:r>
            </a:p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GB" sz="1200" b="1" dirty="0">
                  <a:solidFill>
                    <a:srgbClr val="F6C100"/>
                  </a:solidFill>
                  <a:latin typeface="Arial"/>
                  <a:cs typeface="Arial"/>
                  <a:sym typeface="Arial"/>
                </a:rPr>
                <a:t>BP to a </a:t>
              </a:r>
            </a:p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GB" sz="1200" b="1" dirty="0">
                  <a:solidFill>
                    <a:srgbClr val="F6C100"/>
                  </a:solidFill>
                  <a:latin typeface="Arial"/>
                  <a:cs typeface="Arial"/>
                  <a:sym typeface="Arial"/>
                </a:rPr>
                <a:t>defined </a:t>
              </a:r>
            </a:p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GB" sz="1200" b="1" dirty="0">
                  <a:solidFill>
                    <a:srgbClr val="F6C100"/>
                  </a:solidFill>
                  <a:latin typeface="Arial"/>
                  <a:cs typeface="Arial"/>
                  <a:sym typeface="Arial"/>
                </a:rPr>
                <a:t>target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6C1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42A5F1-75AF-452E-A490-E29CFCAD417E}"/>
              </a:ext>
            </a:extLst>
          </p:cNvPr>
          <p:cNvGrpSpPr/>
          <p:nvPr/>
        </p:nvGrpSpPr>
        <p:grpSpPr>
          <a:xfrm>
            <a:off x="4032664" y="1896480"/>
            <a:ext cx="960000" cy="2314883"/>
            <a:chOff x="4771569" y="2308257"/>
            <a:chExt cx="1280000" cy="3086511"/>
          </a:xfrm>
        </p:grpSpPr>
        <p:sp>
          <p:nvSpPr>
            <p:cNvPr id="14" name="Freeform: Shape 35">
              <a:extLst>
                <a:ext uri="{FF2B5EF4-FFF2-40B4-BE49-F238E27FC236}">
                  <a16:creationId xmlns:a16="http://schemas.microsoft.com/office/drawing/2014/main" id="{629003EA-B8C1-488D-B9F2-6A681DD319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71569" y="2308257"/>
              <a:ext cx="1280000" cy="180000"/>
            </a:xfrm>
            <a:custGeom>
              <a:avLst/>
              <a:gdLst>
                <a:gd name="connsiteX0" fmla="*/ 68580 w 975360"/>
                <a:gd name="connsiteY0" fmla="*/ 0 h 137160"/>
                <a:gd name="connsiteX1" fmla="*/ 906780 w 975360"/>
                <a:gd name="connsiteY1" fmla="*/ 0 h 137160"/>
                <a:gd name="connsiteX2" fmla="*/ 975360 w 975360"/>
                <a:gd name="connsiteY2" fmla="*/ 68580 h 137160"/>
                <a:gd name="connsiteX3" fmla="*/ 906780 w 975360"/>
                <a:gd name="connsiteY3" fmla="*/ 137160 h 137160"/>
                <a:gd name="connsiteX4" fmla="*/ 858287 w 975360"/>
                <a:gd name="connsiteY4" fmla="*/ 117074 h 137160"/>
                <a:gd name="connsiteX5" fmla="*/ 850825 w 975360"/>
                <a:gd name="connsiteY5" fmla="*/ 99060 h 137160"/>
                <a:gd name="connsiteX6" fmla="*/ 124535 w 975360"/>
                <a:gd name="connsiteY6" fmla="*/ 99060 h 137160"/>
                <a:gd name="connsiteX7" fmla="*/ 117073 w 975360"/>
                <a:gd name="connsiteY7" fmla="*/ 117074 h 137160"/>
                <a:gd name="connsiteX8" fmla="*/ 68580 w 975360"/>
                <a:gd name="connsiteY8" fmla="*/ 137160 h 137160"/>
                <a:gd name="connsiteX9" fmla="*/ 0 w 975360"/>
                <a:gd name="connsiteY9" fmla="*/ 68580 h 137160"/>
                <a:gd name="connsiteX10" fmla="*/ 68580 w 975360"/>
                <a:gd name="connsiteY10" fmla="*/ 0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360" h="137160">
                  <a:moveTo>
                    <a:pt x="68580" y="0"/>
                  </a:moveTo>
                  <a:lnTo>
                    <a:pt x="906780" y="0"/>
                  </a:lnTo>
                  <a:cubicBezTo>
                    <a:pt x="944656" y="0"/>
                    <a:pt x="975360" y="30704"/>
                    <a:pt x="975360" y="68580"/>
                  </a:cubicBezTo>
                  <a:cubicBezTo>
                    <a:pt x="975360" y="106456"/>
                    <a:pt x="944656" y="137160"/>
                    <a:pt x="906780" y="137160"/>
                  </a:cubicBezTo>
                  <a:cubicBezTo>
                    <a:pt x="887842" y="137160"/>
                    <a:pt x="870697" y="129484"/>
                    <a:pt x="858287" y="117074"/>
                  </a:cubicBezTo>
                  <a:lnTo>
                    <a:pt x="850825" y="99060"/>
                  </a:lnTo>
                  <a:lnTo>
                    <a:pt x="124535" y="99060"/>
                  </a:lnTo>
                  <a:lnTo>
                    <a:pt x="117073" y="117074"/>
                  </a:lnTo>
                  <a:cubicBezTo>
                    <a:pt x="104663" y="129484"/>
                    <a:pt x="87518" y="137160"/>
                    <a:pt x="68580" y="137160"/>
                  </a:cubicBezTo>
                  <a:cubicBezTo>
                    <a:pt x="30704" y="137160"/>
                    <a:pt x="0" y="106456"/>
                    <a:pt x="0" y="68580"/>
                  </a:cubicBezTo>
                  <a:cubicBezTo>
                    <a:pt x="0" y="30704"/>
                    <a:pt x="30704" y="0"/>
                    <a:pt x="6858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Freeform: Shape 40">
              <a:extLst>
                <a:ext uri="{FF2B5EF4-FFF2-40B4-BE49-F238E27FC236}">
                  <a16:creationId xmlns:a16="http://schemas.microsoft.com/office/drawing/2014/main" id="{22F539AB-8631-480A-BF14-16755C01E6E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771569" y="5214768"/>
              <a:ext cx="1280000" cy="180000"/>
            </a:xfrm>
            <a:custGeom>
              <a:avLst/>
              <a:gdLst>
                <a:gd name="connsiteX0" fmla="*/ 68580 w 975360"/>
                <a:gd name="connsiteY0" fmla="*/ 0 h 137160"/>
                <a:gd name="connsiteX1" fmla="*/ 906780 w 975360"/>
                <a:gd name="connsiteY1" fmla="*/ 0 h 137160"/>
                <a:gd name="connsiteX2" fmla="*/ 975360 w 975360"/>
                <a:gd name="connsiteY2" fmla="*/ 68580 h 137160"/>
                <a:gd name="connsiteX3" fmla="*/ 906780 w 975360"/>
                <a:gd name="connsiteY3" fmla="*/ 137160 h 137160"/>
                <a:gd name="connsiteX4" fmla="*/ 858287 w 975360"/>
                <a:gd name="connsiteY4" fmla="*/ 117074 h 137160"/>
                <a:gd name="connsiteX5" fmla="*/ 850825 w 975360"/>
                <a:gd name="connsiteY5" fmla="*/ 99060 h 137160"/>
                <a:gd name="connsiteX6" fmla="*/ 124535 w 975360"/>
                <a:gd name="connsiteY6" fmla="*/ 99060 h 137160"/>
                <a:gd name="connsiteX7" fmla="*/ 117073 w 975360"/>
                <a:gd name="connsiteY7" fmla="*/ 117074 h 137160"/>
                <a:gd name="connsiteX8" fmla="*/ 68580 w 975360"/>
                <a:gd name="connsiteY8" fmla="*/ 137160 h 137160"/>
                <a:gd name="connsiteX9" fmla="*/ 0 w 975360"/>
                <a:gd name="connsiteY9" fmla="*/ 68580 h 137160"/>
                <a:gd name="connsiteX10" fmla="*/ 68580 w 975360"/>
                <a:gd name="connsiteY10" fmla="*/ 0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360" h="137160">
                  <a:moveTo>
                    <a:pt x="68580" y="0"/>
                  </a:moveTo>
                  <a:lnTo>
                    <a:pt x="906780" y="0"/>
                  </a:lnTo>
                  <a:cubicBezTo>
                    <a:pt x="944656" y="0"/>
                    <a:pt x="975360" y="30704"/>
                    <a:pt x="975360" y="68580"/>
                  </a:cubicBezTo>
                  <a:cubicBezTo>
                    <a:pt x="975360" y="106456"/>
                    <a:pt x="944656" y="137160"/>
                    <a:pt x="906780" y="137160"/>
                  </a:cubicBezTo>
                  <a:cubicBezTo>
                    <a:pt x="887842" y="137160"/>
                    <a:pt x="870697" y="129484"/>
                    <a:pt x="858287" y="117074"/>
                  </a:cubicBezTo>
                  <a:lnTo>
                    <a:pt x="850825" y="99060"/>
                  </a:lnTo>
                  <a:lnTo>
                    <a:pt x="124535" y="99060"/>
                  </a:lnTo>
                  <a:lnTo>
                    <a:pt x="117073" y="117074"/>
                  </a:lnTo>
                  <a:cubicBezTo>
                    <a:pt x="104663" y="129484"/>
                    <a:pt x="87518" y="137160"/>
                    <a:pt x="68580" y="137160"/>
                  </a:cubicBezTo>
                  <a:cubicBezTo>
                    <a:pt x="30704" y="137160"/>
                    <a:pt x="0" y="106456"/>
                    <a:pt x="0" y="68580"/>
                  </a:cubicBezTo>
                  <a:cubicBezTo>
                    <a:pt x="0" y="30704"/>
                    <a:pt x="30704" y="0"/>
                    <a:pt x="6858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E2CE2A-239E-4F6F-B3F6-3F81B4937F0F}"/>
                </a:ext>
              </a:extLst>
            </p:cNvPr>
            <p:cNvSpPr/>
            <p:nvPr/>
          </p:nvSpPr>
          <p:spPr>
            <a:xfrm>
              <a:off x="4865418" y="2508769"/>
              <a:ext cx="1025675" cy="2687787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28575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7D5778-53F7-4F9E-B806-F0495429C39C}"/>
                </a:ext>
              </a:extLst>
            </p:cNvPr>
            <p:cNvSpPr txBox="1"/>
            <p:nvPr/>
          </p:nvSpPr>
          <p:spPr>
            <a:xfrm>
              <a:off x="4873984" y="3421776"/>
              <a:ext cx="1066959" cy="861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C7D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Lower</a:t>
              </a:r>
            </a:p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GB" sz="1200" b="1" dirty="0">
                  <a:solidFill>
                    <a:srgbClr val="008C7D"/>
                  </a:solidFill>
                  <a:latin typeface="Arial"/>
                  <a:cs typeface="Arial"/>
                  <a:sym typeface="Arial"/>
                </a:rPr>
                <a:t>LDL</a:t>
              </a:r>
            </a:p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GB" sz="1200" b="1" dirty="0">
                  <a:solidFill>
                    <a:srgbClr val="008C7D"/>
                  </a:solidFill>
                  <a:latin typeface="Arial"/>
                  <a:cs typeface="Arial"/>
                  <a:sym typeface="Arial"/>
                </a:rPr>
                <a:t>to target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8C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50F9F5-0A8C-4A9F-8B8D-7945FCA91AF9}"/>
              </a:ext>
            </a:extLst>
          </p:cNvPr>
          <p:cNvGrpSpPr/>
          <p:nvPr/>
        </p:nvGrpSpPr>
        <p:grpSpPr>
          <a:xfrm>
            <a:off x="5252654" y="1896480"/>
            <a:ext cx="1047083" cy="2314883"/>
            <a:chOff x="6398224" y="2308257"/>
            <a:chExt cx="1396111" cy="3086511"/>
          </a:xfrm>
        </p:grpSpPr>
        <p:sp>
          <p:nvSpPr>
            <p:cNvPr id="19" name="Freeform: Shape 36">
              <a:extLst>
                <a:ext uri="{FF2B5EF4-FFF2-40B4-BE49-F238E27FC236}">
                  <a16:creationId xmlns:a16="http://schemas.microsoft.com/office/drawing/2014/main" id="{63470834-0297-44D6-BB1B-826F75E740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56277" y="2308257"/>
              <a:ext cx="1280000" cy="180000"/>
            </a:xfrm>
            <a:custGeom>
              <a:avLst/>
              <a:gdLst>
                <a:gd name="connsiteX0" fmla="*/ 68580 w 975360"/>
                <a:gd name="connsiteY0" fmla="*/ 0 h 137160"/>
                <a:gd name="connsiteX1" fmla="*/ 906780 w 975360"/>
                <a:gd name="connsiteY1" fmla="*/ 0 h 137160"/>
                <a:gd name="connsiteX2" fmla="*/ 975360 w 975360"/>
                <a:gd name="connsiteY2" fmla="*/ 68580 h 137160"/>
                <a:gd name="connsiteX3" fmla="*/ 906780 w 975360"/>
                <a:gd name="connsiteY3" fmla="*/ 137160 h 137160"/>
                <a:gd name="connsiteX4" fmla="*/ 858287 w 975360"/>
                <a:gd name="connsiteY4" fmla="*/ 117074 h 137160"/>
                <a:gd name="connsiteX5" fmla="*/ 850825 w 975360"/>
                <a:gd name="connsiteY5" fmla="*/ 99060 h 137160"/>
                <a:gd name="connsiteX6" fmla="*/ 124535 w 975360"/>
                <a:gd name="connsiteY6" fmla="*/ 99060 h 137160"/>
                <a:gd name="connsiteX7" fmla="*/ 117073 w 975360"/>
                <a:gd name="connsiteY7" fmla="*/ 117074 h 137160"/>
                <a:gd name="connsiteX8" fmla="*/ 68580 w 975360"/>
                <a:gd name="connsiteY8" fmla="*/ 137160 h 137160"/>
                <a:gd name="connsiteX9" fmla="*/ 0 w 975360"/>
                <a:gd name="connsiteY9" fmla="*/ 68580 h 137160"/>
                <a:gd name="connsiteX10" fmla="*/ 68580 w 975360"/>
                <a:gd name="connsiteY10" fmla="*/ 0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360" h="137160">
                  <a:moveTo>
                    <a:pt x="68580" y="0"/>
                  </a:moveTo>
                  <a:lnTo>
                    <a:pt x="906780" y="0"/>
                  </a:lnTo>
                  <a:cubicBezTo>
                    <a:pt x="944656" y="0"/>
                    <a:pt x="975360" y="30704"/>
                    <a:pt x="975360" y="68580"/>
                  </a:cubicBezTo>
                  <a:cubicBezTo>
                    <a:pt x="975360" y="106456"/>
                    <a:pt x="944656" y="137160"/>
                    <a:pt x="906780" y="137160"/>
                  </a:cubicBezTo>
                  <a:cubicBezTo>
                    <a:pt x="887842" y="137160"/>
                    <a:pt x="870697" y="129484"/>
                    <a:pt x="858287" y="117074"/>
                  </a:cubicBezTo>
                  <a:lnTo>
                    <a:pt x="850825" y="99060"/>
                  </a:lnTo>
                  <a:lnTo>
                    <a:pt x="124535" y="99060"/>
                  </a:lnTo>
                  <a:lnTo>
                    <a:pt x="117073" y="117074"/>
                  </a:lnTo>
                  <a:cubicBezTo>
                    <a:pt x="104663" y="129484"/>
                    <a:pt x="87518" y="137160"/>
                    <a:pt x="68580" y="137160"/>
                  </a:cubicBezTo>
                  <a:cubicBezTo>
                    <a:pt x="30704" y="137160"/>
                    <a:pt x="0" y="106456"/>
                    <a:pt x="0" y="68580"/>
                  </a:cubicBezTo>
                  <a:cubicBezTo>
                    <a:pt x="0" y="30704"/>
                    <a:pt x="30704" y="0"/>
                    <a:pt x="6858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: Shape 41">
              <a:extLst>
                <a:ext uri="{FF2B5EF4-FFF2-40B4-BE49-F238E27FC236}">
                  <a16:creationId xmlns:a16="http://schemas.microsoft.com/office/drawing/2014/main" id="{2B08F586-8ABC-4915-9FBC-DECE89B01FE0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6456277" y="5214768"/>
              <a:ext cx="1280000" cy="180000"/>
            </a:xfrm>
            <a:custGeom>
              <a:avLst/>
              <a:gdLst>
                <a:gd name="connsiteX0" fmla="*/ 68580 w 975360"/>
                <a:gd name="connsiteY0" fmla="*/ 0 h 137160"/>
                <a:gd name="connsiteX1" fmla="*/ 906780 w 975360"/>
                <a:gd name="connsiteY1" fmla="*/ 0 h 137160"/>
                <a:gd name="connsiteX2" fmla="*/ 975360 w 975360"/>
                <a:gd name="connsiteY2" fmla="*/ 68580 h 137160"/>
                <a:gd name="connsiteX3" fmla="*/ 906780 w 975360"/>
                <a:gd name="connsiteY3" fmla="*/ 137160 h 137160"/>
                <a:gd name="connsiteX4" fmla="*/ 858287 w 975360"/>
                <a:gd name="connsiteY4" fmla="*/ 117074 h 137160"/>
                <a:gd name="connsiteX5" fmla="*/ 850825 w 975360"/>
                <a:gd name="connsiteY5" fmla="*/ 99060 h 137160"/>
                <a:gd name="connsiteX6" fmla="*/ 124535 w 975360"/>
                <a:gd name="connsiteY6" fmla="*/ 99060 h 137160"/>
                <a:gd name="connsiteX7" fmla="*/ 117073 w 975360"/>
                <a:gd name="connsiteY7" fmla="*/ 117074 h 137160"/>
                <a:gd name="connsiteX8" fmla="*/ 68580 w 975360"/>
                <a:gd name="connsiteY8" fmla="*/ 137160 h 137160"/>
                <a:gd name="connsiteX9" fmla="*/ 0 w 975360"/>
                <a:gd name="connsiteY9" fmla="*/ 68580 h 137160"/>
                <a:gd name="connsiteX10" fmla="*/ 68580 w 975360"/>
                <a:gd name="connsiteY10" fmla="*/ 0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360" h="137160">
                  <a:moveTo>
                    <a:pt x="68580" y="0"/>
                  </a:moveTo>
                  <a:lnTo>
                    <a:pt x="906780" y="0"/>
                  </a:lnTo>
                  <a:cubicBezTo>
                    <a:pt x="944656" y="0"/>
                    <a:pt x="975360" y="30704"/>
                    <a:pt x="975360" y="68580"/>
                  </a:cubicBezTo>
                  <a:cubicBezTo>
                    <a:pt x="975360" y="106456"/>
                    <a:pt x="944656" y="137160"/>
                    <a:pt x="906780" y="137160"/>
                  </a:cubicBezTo>
                  <a:cubicBezTo>
                    <a:pt x="887842" y="137160"/>
                    <a:pt x="870697" y="129484"/>
                    <a:pt x="858287" y="117074"/>
                  </a:cubicBezTo>
                  <a:lnTo>
                    <a:pt x="850825" y="99060"/>
                  </a:lnTo>
                  <a:lnTo>
                    <a:pt x="124535" y="99060"/>
                  </a:lnTo>
                  <a:lnTo>
                    <a:pt x="117073" y="117074"/>
                  </a:lnTo>
                  <a:cubicBezTo>
                    <a:pt x="104663" y="129484"/>
                    <a:pt x="87518" y="137160"/>
                    <a:pt x="68580" y="137160"/>
                  </a:cubicBezTo>
                  <a:cubicBezTo>
                    <a:pt x="30704" y="137160"/>
                    <a:pt x="0" y="106456"/>
                    <a:pt x="0" y="68580"/>
                  </a:cubicBezTo>
                  <a:cubicBezTo>
                    <a:pt x="0" y="30704"/>
                    <a:pt x="30704" y="0"/>
                    <a:pt x="6858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9AA915F-5BF5-4422-9AA0-E7297FA79BDE}"/>
                </a:ext>
              </a:extLst>
            </p:cNvPr>
            <p:cNvSpPr/>
            <p:nvPr/>
          </p:nvSpPr>
          <p:spPr>
            <a:xfrm>
              <a:off x="6491020" y="2508769"/>
              <a:ext cx="1199849" cy="2687787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 w="28575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394C03-786C-4573-9103-BC6D5ED90865}"/>
                </a:ext>
              </a:extLst>
            </p:cNvPr>
            <p:cNvSpPr txBox="1"/>
            <p:nvPr/>
          </p:nvSpPr>
          <p:spPr>
            <a:xfrm>
              <a:off x="6398224" y="3421774"/>
              <a:ext cx="1396111" cy="861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4792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Achieve </a:t>
              </a:r>
            </a:p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GB" sz="1200" b="1" dirty="0">
                  <a:solidFill>
                    <a:srgbClr val="F47920"/>
                  </a:solidFill>
                  <a:latin typeface="Arial"/>
                  <a:cs typeface="Arial"/>
                  <a:sym typeface="Arial"/>
                </a:rPr>
                <a:t>prediabetes</a:t>
              </a:r>
            </a:p>
            <a:p>
              <a:pPr marL="0" marR="0" lvl="0" indent="0" algn="ctr" defTabSz="45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4792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remission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19DBFB2-151B-B2F9-F807-C51E7EC4E6D1}"/>
              </a:ext>
            </a:extLst>
          </p:cNvPr>
          <p:cNvSpPr txBox="1"/>
          <p:nvPr/>
        </p:nvSpPr>
        <p:spPr>
          <a:xfrm>
            <a:off x="614012" y="4654604"/>
            <a:ext cx="98429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Ta</a:t>
            </a:r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rgeted return 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normoglycemia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 represents a more cardiology-consistent and clinically actionable concept</a:t>
            </a:r>
          </a:p>
          <a:p>
            <a:pPr algn="ctr">
              <a:buNone/>
            </a:pP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None/>
            </a:pPr>
            <a:endParaRPr lang="en-GB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84BD3-0CFB-3D43-88D1-8F35C0C15819}"/>
              </a:ext>
            </a:extLst>
          </p:cNvPr>
          <p:cNvSpPr txBox="1"/>
          <p:nvPr/>
        </p:nvSpPr>
        <p:spPr>
          <a:xfrm>
            <a:off x="-185110" y="0"/>
            <a:ext cx="92510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SE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arget is not to tre</a:t>
            </a:r>
            <a:r>
              <a:rPr lang="en-SE" sz="229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</a:t>
            </a:r>
            <a:r>
              <a:rPr lang="en-SE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prediabetes but achieve </a:t>
            </a:r>
          </a:p>
          <a:p>
            <a:pPr algn="ctr"/>
            <a:r>
              <a:rPr lang="en-SE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its remission </a:t>
            </a:r>
          </a:p>
          <a:p>
            <a:pPr algn="ctr"/>
            <a:endParaRPr lang="en-SE" sz="1600" i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SE" sz="16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new approach to cardiometabolic disease prevention</a:t>
            </a:r>
            <a:endParaRPr lang="en-SE" sz="16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909548-31A9-A54E-2568-0BA6010F020D}"/>
              </a:ext>
            </a:extLst>
          </p:cNvPr>
          <p:cNvGrpSpPr/>
          <p:nvPr/>
        </p:nvGrpSpPr>
        <p:grpSpPr>
          <a:xfrm flipV="1">
            <a:off x="0" y="775944"/>
            <a:ext cx="9144000" cy="45719"/>
            <a:chOff x="-12701" y="889632"/>
            <a:chExt cx="9144001" cy="505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B0A58C-3D0D-E610-B31F-69C25AE34FA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2701" y="890126"/>
              <a:ext cx="9144001" cy="50079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1219140">
                <a:spcBef>
                  <a:spcPct val="0"/>
                </a:spcBef>
                <a:buNone/>
                <a:defRPr/>
              </a:pPr>
              <a:endParaRPr lang="en-US" altLang="x-none" sz="2400" dirty="0">
                <a:solidFill>
                  <a:prstClr val="black"/>
                </a:solidFill>
                <a:latin typeface="Verdana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C540371-480C-C9ED-DCF3-856403C79FC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" y="889632"/>
              <a:ext cx="4083050" cy="50079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1219140">
                <a:spcBef>
                  <a:spcPct val="0"/>
                </a:spcBef>
                <a:buNone/>
                <a:defRPr/>
              </a:pPr>
              <a:endParaRPr lang="en-GB" altLang="x-none" sz="2400" dirty="0">
                <a:solidFill>
                  <a:prstClr val="black"/>
                </a:solidFill>
                <a:latin typeface="Verdana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9833E4B-9C3F-DBD0-CD13-D0851C7D7CD3}"/>
              </a:ext>
            </a:extLst>
          </p:cNvPr>
          <p:cNvSpPr txBox="1"/>
          <p:nvPr/>
        </p:nvSpPr>
        <p:spPr>
          <a:xfrm>
            <a:off x="6824546" y="4928056"/>
            <a:ext cx="52856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8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a diagnostic label/</a:t>
            </a:r>
            <a:r>
              <a:rPr lang="en-SE" sz="800" dirty="0">
                <a:solidFill>
                  <a:schemeClr val="bg1">
                    <a:lumMod val="85000"/>
                  </a:schemeClr>
                </a:solidFill>
              </a:rPr>
              <a:t>an outcome-linked state </a:t>
            </a:r>
            <a:r>
              <a:rPr lang="en-SE" sz="8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E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20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850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9EC22CEA-6786-A045-B982-4F6A17D56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88" y="1350841"/>
            <a:ext cx="3335812" cy="2049072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EB49C7-BC8B-3E41-A05B-DB3B0C2BB5A4}"/>
              </a:ext>
            </a:extLst>
          </p:cNvPr>
          <p:cNvSpPr txBox="1">
            <a:spLocks/>
          </p:cNvSpPr>
          <p:nvPr/>
        </p:nvSpPr>
        <p:spPr>
          <a:xfrm>
            <a:off x="277396" y="4779399"/>
            <a:ext cx="3044395" cy="284163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Shahim</a:t>
            </a:r>
            <a:r>
              <a:rPr kumimoji="0" lang="it-IT" sz="825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 </a:t>
            </a:r>
            <a:r>
              <a:rPr kumimoji="0" lang="it-IT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Cardiovasc</a:t>
            </a:r>
            <a:r>
              <a:rPr kumimoji="0" lang="it-IT" sz="825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Diabetol</a:t>
            </a:r>
            <a:r>
              <a:rPr kumimoji="0" lang="it-IT" sz="825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2018; 17:21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B9D3A264-5A5F-3141-8316-0AA7A58B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70" y="0"/>
            <a:ext cx="8594034" cy="907971"/>
          </a:xfrm>
        </p:spPr>
        <p:txBody>
          <a:bodyPr/>
          <a:lstStyle/>
          <a:p>
            <a:r>
              <a:rPr lang="en-GB" sz="2650" dirty="0"/>
              <a:t>Importance of screening for dysglycaemia</a:t>
            </a:r>
            <a:br>
              <a:rPr lang="en-GB" sz="2650" dirty="0"/>
            </a:br>
            <a:r>
              <a:rPr lang="en-GB" sz="2650" b="0" dirty="0">
                <a:solidFill>
                  <a:srgbClr val="C00000"/>
                </a:solidFill>
              </a:rPr>
              <a:t>Population with risk factors for cardiovascular disease</a:t>
            </a:r>
            <a:endParaRPr lang="en-US" sz="2650" b="0" dirty="0">
              <a:solidFill>
                <a:srgbClr val="C00000"/>
              </a:solidFill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62863C8-5C9F-C14F-AFC2-3E3358D4FC66}"/>
              </a:ext>
            </a:extLst>
          </p:cNvPr>
          <p:cNvSpPr/>
          <p:nvPr/>
        </p:nvSpPr>
        <p:spPr>
          <a:xfrm>
            <a:off x="151602" y="2354680"/>
            <a:ext cx="3806937" cy="2785378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EUROASPIRE IV </a:t>
            </a:r>
          </a:p>
          <a:p>
            <a:pPr marL="342892" marR="0" lvl="0" indent="-342892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=2395</a:t>
            </a:r>
          </a:p>
          <a:p>
            <a:pPr marL="342892" marR="0" lvl="0" indent="-342892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 </a:t>
            </a:r>
            <a:r>
              <a:rPr kumimoji="0" lang="sv-SE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European</a:t>
            </a: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countries</a:t>
            </a:r>
            <a:endParaRPr kumimoji="0" lang="sv-SE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892" marR="0" lvl="0" indent="-342892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sv-SE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Treatment</a:t>
            </a: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hypertension and/or </a:t>
            </a:r>
            <a:r>
              <a:rPr kumimoji="0" lang="sv-SE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dyslipidaemia</a:t>
            </a:r>
            <a:endParaRPr kumimoji="0" lang="sv-SE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892" marR="0" lvl="0" indent="-342892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</a:t>
            </a:r>
            <a:r>
              <a:rPr kumimoji="0" lang="sv-SE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cardiovascular</a:t>
            </a: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disease</a:t>
            </a:r>
            <a:endParaRPr kumimoji="0" lang="sv-SE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892" marR="0" lvl="0" indent="-342892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</a:t>
            </a:r>
            <a:r>
              <a:rPr kumimoji="0" lang="sv-SE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glucose</a:t>
            </a: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perturbation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A7CE191-6AF3-BD4A-9E4F-02C5D6C19280}"/>
              </a:ext>
            </a:extLst>
          </p:cNvPr>
          <p:cNvSpPr txBox="1"/>
          <p:nvPr/>
        </p:nvSpPr>
        <p:spPr>
          <a:xfrm>
            <a:off x="137987" y="2921785"/>
            <a:ext cx="3836194" cy="2077492"/>
          </a:xfrm>
          <a:prstGeom prst="rect">
            <a:avLst/>
          </a:prstGeom>
          <a:solidFill>
            <a:srgbClr val="FF1536"/>
          </a:solidFill>
          <a:ln w="6350">
            <a:solidFill>
              <a:schemeClr val="tx2">
                <a:alpha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Dysglycaemia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39 %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IGT 20%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DM 19% 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98AE58-9DB5-2B49-37CF-B9FD5AAC4263}"/>
              </a:ext>
            </a:extLst>
          </p:cNvPr>
          <p:cNvGrpSpPr/>
          <p:nvPr/>
        </p:nvGrpSpPr>
        <p:grpSpPr>
          <a:xfrm>
            <a:off x="4214655" y="1087398"/>
            <a:ext cx="5411823" cy="1041440"/>
            <a:chOff x="4214655" y="906918"/>
            <a:chExt cx="5411823" cy="104144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78D25-8160-6F02-1115-52D42EEA84F5}"/>
                </a:ext>
              </a:extLst>
            </p:cNvPr>
            <p:cNvSpPr txBox="1"/>
            <p:nvPr/>
          </p:nvSpPr>
          <p:spPr>
            <a:xfrm>
              <a:off x="4214655" y="1174292"/>
              <a:ext cx="457375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ptos" panose="020B0004020202020204" pitchFamily="34" charset="0"/>
                  <a:cs typeface="Times New Roman" panose="02020603050405020304" pitchFamily="18" charset="0"/>
                </a:rPr>
                <a:t>FINDRISC Questionnaire</a:t>
              </a:r>
              <a:endParaRPr kumimoji="0" lang="en-S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" name="textruta 3">
              <a:extLst>
                <a:ext uri="{FF2B5EF4-FFF2-40B4-BE49-F238E27FC236}">
                  <a16:creationId xmlns:a16="http://schemas.microsoft.com/office/drawing/2014/main" id="{F66FCB85-87C9-6F4E-B796-F36086E2288D}"/>
                </a:ext>
              </a:extLst>
            </p:cNvPr>
            <p:cNvSpPr txBox="1"/>
            <p:nvPr/>
          </p:nvSpPr>
          <p:spPr>
            <a:xfrm>
              <a:off x="4286188" y="1517471"/>
              <a:ext cx="44871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OGTT = FPG + 2hPG and HbA1c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2D09D9-267E-74A5-732C-05229DEA3477}"/>
                </a:ext>
              </a:extLst>
            </p:cNvPr>
            <p:cNvSpPr txBox="1"/>
            <p:nvPr/>
          </p:nvSpPr>
          <p:spPr>
            <a:xfrm>
              <a:off x="4546478" y="906918"/>
              <a:ext cx="508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7512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Glucose</a:t>
              </a: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metabolism by different tests</a:t>
              </a:r>
            </a:p>
          </p:txBody>
        </p:sp>
      </p:grpSp>
      <p:sp>
        <p:nvSpPr>
          <p:cNvPr id="5" name="textruta 2">
            <a:extLst>
              <a:ext uri="{FF2B5EF4-FFF2-40B4-BE49-F238E27FC236}">
                <a16:creationId xmlns:a16="http://schemas.microsoft.com/office/drawing/2014/main" id="{7FDB61E9-DEA6-F30E-13DE-0BEDF4328410}"/>
              </a:ext>
            </a:extLst>
          </p:cNvPr>
          <p:cNvSpPr txBox="1"/>
          <p:nvPr/>
        </p:nvSpPr>
        <p:spPr>
          <a:xfrm>
            <a:off x="4239526" y="2140951"/>
            <a:ext cx="4522392" cy="30469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Conclusions</a:t>
            </a:r>
            <a:endParaRPr kumimoji="0" lang="sv-SE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892" marR="0" lvl="0" indent="-342892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Hidden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dysglycaemia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very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common</a:t>
            </a:r>
          </a:p>
          <a:p>
            <a:pPr marL="342892" marR="0" lvl="0" indent="-342892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FINDRISC score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</a:t>
            </a:r>
            <a:r>
              <a:rPr kumimoji="0" lang="sv-S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Did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not </a:t>
            </a:r>
            <a:r>
              <a:rPr kumimoji="0" lang="sv-S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reduce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</a:t>
            </a:r>
            <a:r>
              <a:rPr kumimoji="0" lang="sv-S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need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</a:t>
            </a:r>
            <a:r>
              <a:rPr kumimoji="0" lang="sv-S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blood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tests</a:t>
            </a:r>
          </a:p>
          <a:p>
            <a:pPr marL="342892" marR="0" lvl="0" indent="-342892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Blood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tests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FPG </a:t>
            </a:r>
            <a:r>
              <a:rPr kumimoji="0" lang="sv-S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single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best for T2D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OGTT best for IGT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</a:t>
            </a:r>
          </a:p>
          <a:p>
            <a:pPr marL="342892" marR="0" lvl="0" indent="-342892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sv-SE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Pragmatic</a:t>
            </a:r>
            <a:r>
              <a:rPr kumimoji="0" lang="sv-SE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strategy</a:t>
            </a:r>
            <a:r>
              <a:rPr kumimoji="0" lang="sv-SE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(21% less OGTT)</a:t>
            </a:r>
            <a:endParaRPr kumimoji="0" lang="sv-S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FPG </a:t>
            </a:r>
            <a:r>
              <a:rPr kumimoji="0" lang="sv-S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followed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by OGTT </a:t>
            </a:r>
            <a:r>
              <a:rPr kumimoji="0" lang="sv-S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if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IFG</a:t>
            </a:r>
          </a:p>
        </p:txBody>
      </p:sp>
    </p:spTree>
    <p:extLst>
      <p:ext uri="{BB962C8B-B14F-4D97-AF65-F5344CB8AC3E}">
        <p14:creationId xmlns:p14="http://schemas.microsoft.com/office/powerpoint/2010/main" val="29169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8">
            <a:extLst>
              <a:ext uri="{FF2B5EF4-FFF2-40B4-BE49-F238E27FC236}">
                <a16:creationId xmlns:a16="http://schemas.microsoft.com/office/drawing/2014/main" id="{937A16B8-65F5-8710-07AD-634361DD5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916" y="1287830"/>
            <a:ext cx="7612208" cy="23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defTabSz="457189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latin typeface="Verdana" pitchFamily="-72" charset="0"/>
                <a:ea typeface="ＭＳ Ｐゴシック" pitchFamily="-72" charset="-128"/>
                <a:cs typeface="Arial"/>
                <a:sym typeface="Arial"/>
              </a:rPr>
              <a:t>Francesco Cosentino </a:t>
            </a:r>
          </a:p>
          <a:p>
            <a:pPr algn="just" defTabSz="457189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GB" sz="1200" u="sng" dirty="0">
                <a:solidFill>
                  <a:prstClr val="black"/>
                </a:solidFill>
                <a:latin typeface="Verdana" pitchFamily="-72" charset="0"/>
                <a:ea typeface="ＭＳ Ｐゴシック" pitchFamily="-72" charset="-128"/>
                <a:cs typeface="Arial"/>
                <a:sym typeface="Arial"/>
              </a:rPr>
              <a:t>Research grants:</a:t>
            </a:r>
            <a:r>
              <a:rPr lang="en-GB" sz="1200" dirty="0">
                <a:solidFill>
                  <a:prstClr val="black"/>
                </a:solidFill>
                <a:latin typeface="Verdana" pitchFamily="-72" charset="0"/>
                <a:ea typeface="ＭＳ Ｐゴシック" pitchFamily="-72" charset="-128"/>
                <a:cs typeface="Arial"/>
                <a:sym typeface="Arial"/>
              </a:rPr>
              <a:t> </a:t>
            </a:r>
            <a:r>
              <a:rPr lang="en-GB" sz="1200" i="1" dirty="0">
                <a:solidFill>
                  <a:prstClr val="black"/>
                </a:solidFill>
                <a:latin typeface="Verdana" pitchFamily="-72" charset="0"/>
                <a:ea typeface="ＭＳ Ｐゴシック" pitchFamily="-72" charset="-128"/>
                <a:cs typeface="Arial"/>
                <a:sym typeface="Arial"/>
              </a:rPr>
              <a:t>Swedish Research Council, Swedish Heart &amp; Lung Foundation, Karolinska </a:t>
            </a:r>
            <a:r>
              <a:rPr lang="en-GB" sz="1200" i="1" dirty="0" err="1">
                <a:solidFill>
                  <a:prstClr val="black"/>
                </a:solidFill>
                <a:latin typeface="Verdana" pitchFamily="-72" charset="0"/>
                <a:ea typeface="ＭＳ Ｐゴシック" pitchFamily="-72" charset="-128"/>
                <a:cs typeface="Arial"/>
                <a:sym typeface="Arial"/>
              </a:rPr>
              <a:t>Institutet</a:t>
            </a:r>
            <a:r>
              <a:rPr lang="en-GB" sz="1200" i="1" dirty="0">
                <a:solidFill>
                  <a:prstClr val="black"/>
                </a:solidFill>
                <a:latin typeface="Verdana" pitchFamily="-72" charset="0"/>
                <a:ea typeface="ＭＳ Ｐゴシック" pitchFamily="-72" charset="-128"/>
                <a:cs typeface="Arial"/>
                <a:sym typeface="Arial"/>
              </a:rPr>
              <a:t>, European Foundation for the Study of Diabetes, Swedish Diabetes Foundation, King Gustav V and Queen Victoria Foundation. </a:t>
            </a:r>
          </a:p>
          <a:p>
            <a:pPr algn="just" defTabSz="457189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GB" sz="1200" u="sng" dirty="0">
                <a:solidFill>
                  <a:prstClr val="black"/>
                </a:solidFill>
                <a:latin typeface="Verdana" pitchFamily="-72" charset="0"/>
                <a:ea typeface="ＭＳ Ｐゴシック" pitchFamily="-72" charset="-128"/>
                <a:cs typeface="Arial"/>
                <a:sym typeface="Arial"/>
              </a:rPr>
              <a:t>Advisory board/speaker:</a:t>
            </a:r>
            <a:r>
              <a:rPr lang="en-GB" sz="1200" dirty="0">
                <a:solidFill>
                  <a:prstClr val="black"/>
                </a:solidFill>
                <a:latin typeface="Verdana" pitchFamily="-72" charset="0"/>
                <a:ea typeface="ＭＳ Ｐゴシック" pitchFamily="-72" charset="-128"/>
                <a:cs typeface="Arial"/>
                <a:sym typeface="Arial"/>
              </a:rPr>
              <a:t>  </a:t>
            </a:r>
            <a:r>
              <a:rPr lang="en-US" sz="1200" i="1" dirty="0">
                <a:solidFill>
                  <a:prstClr val="black"/>
                </a:solidFill>
                <a:latin typeface="Verdana"/>
                <a:ea typeface="ＭＳ Ｐゴシック" pitchFamily="-72" charset="-128"/>
                <a:cs typeface="Verdana"/>
                <a:sym typeface="Arial"/>
              </a:rPr>
              <a:t>AstraZeneca, Boehringer Ingelheim, Bristol Myers Squibb, Lilly, Merck Sharp &amp; Dohme, Novo Nordisk, Pfizer, </a:t>
            </a:r>
            <a:r>
              <a:rPr lang="en-US" sz="1200" i="1" dirty="0" err="1">
                <a:solidFill>
                  <a:prstClr val="black"/>
                </a:solidFill>
                <a:latin typeface="Verdana"/>
                <a:ea typeface="ＭＳ Ｐゴシック" pitchFamily="-72" charset="-128"/>
                <a:cs typeface="Verdana"/>
                <a:sym typeface="Arial"/>
              </a:rPr>
              <a:t>Neopharmed</a:t>
            </a:r>
            <a:r>
              <a:rPr lang="en-US" sz="1200" i="1" dirty="0">
                <a:solidFill>
                  <a:prstClr val="black"/>
                </a:solidFill>
                <a:latin typeface="Verdana"/>
                <a:ea typeface="ＭＳ Ｐゴシック" pitchFamily="-72" charset="-128"/>
                <a:cs typeface="Verdana"/>
                <a:sym typeface="Arial"/>
              </a:rPr>
              <a:t>, Berlin Chemie.</a:t>
            </a:r>
            <a:endParaRPr lang="en-GB" sz="1400" i="1" dirty="0">
              <a:solidFill>
                <a:prstClr val="black"/>
              </a:solidFill>
              <a:latin typeface="Verdana" pitchFamily="-72" charset="0"/>
              <a:ea typeface="ＭＳ Ｐゴシック" pitchFamily="-72" charset="-128"/>
              <a:cs typeface="Arial"/>
              <a:sym typeface="Arial"/>
            </a:endParaRPr>
          </a:p>
          <a:p>
            <a:pPr algn="just" defTabSz="457189" fontAlgn="base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GB" sz="1400" i="1" dirty="0">
              <a:solidFill>
                <a:prstClr val="black"/>
              </a:solidFill>
              <a:latin typeface="Verdana" pitchFamily="-72" charset="0"/>
              <a:ea typeface="ＭＳ Ｐゴシック" pitchFamily="-72" charset="-128"/>
              <a:cs typeface="Arial"/>
              <a:sym typeface="Arial"/>
            </a:endParaRPr>
          </a:p>
        </p:txBody>
      </p:sp>
      <p:sp>
        <p:nvSpPr>
          <p:cNvPr id="4" name="textruta 2">
            <a:extLst>
              <a:ext uri="{FF2B5EF4-FFF2-40B4-BE49-F238E27FC236}">
                <a16:creationId xmlns:a16="http://schemas.microsoft.com/office/drawing/2014/main" id="{62437920-3ABA-CA57-79B5-B8F4B8F3F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16" y="147512"/>
            <a:ext cx="2169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00005D"/>
                </a:solidFill>
                <a:latin typeface="Verdana" pitchFamily="-72" charset="0"/>
                <a:ea typeface="ＭＳ Ｐゴシック" pitchFamily="-72" charset="-128"/>
                <a:cs typeface="Arial"/>
                <a:sym typeface="Arial"/>
              </a:rPr>
              <a:t>Disclosures</a:t>
            </a: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9E23F707-6455-7A9D-914A-C177E322ED2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-1" y="722881"/>
            <a:ext cx="9144001" cy="45719"/>
            <a:chOff x="0" y="682"/>
            <a:chExt cx="5760" cy="48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B0738E72-6BFB-5582-CD00-276C52624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82"/>
              <a:ext cx="5760" cy="48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914378">
                <a:spcBef>
                  <a:spcPct val="0"/>
                </a:spcBef>
                <a:buClr>
                  <a:srgbClr val="000000"/>
                </a:buClr>
                <a:buNone/>
                <a:defRPr/>
              </a:pPr>
              <a:endParaRPr lang="en-US" altLang="x-none" sz="1800" kern="0">
                <a:solidFill>
                  <a:srgbClr val="000000"/>
                </a:solidFill>
                <a:latin typeface="Verdana" charset="0"/>
                <a:cs typeface="Arial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F1F332-C295-29AD-0FF2-D651917D8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82"/>
              <a:ext cx="2572" cy="48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914378">
                <a:spcBef>
                  <a:spcPct val="0"/>
                </a:spcBef>
                <a:buClr>
                  <a:srgbClr val="000000"/>
                </a:buClr>
                <a:buNone/>
                <a:defRPr/>
              </a:pPr>
              <a:endParaRPr lang="en-GB" altLang="x-none" sz="1800" kern="0" dirty="0">
                <a:solidFill>
                  <a:srgbClr val="F19834"/>
                </a:solidFill>
                <a:latin typeface="Verdana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4922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195B8F2-430E-E848-95EE-8FE3CCEE18B2}"/>
              </a:ext>
            </a:extLst>
          </p:cNvPr>
          <p:cNvSpPr/>
          <p:nvPr/>
        </p:nvSpPr>
        <p:spPr>
          <a:xfrm>
            <a:off x="4968222" y="2527344"/>
            <a:ext cx="596245" cy="150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sv-SE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ekstvak 9">
            <a:extLst>
              <a:ext uri="{FF2B5EF4-FFF2-40B4-BE49-F238E27FC236}">
                <a16:creationId xmlns:a16="http://schemas.microsoft.com/office/drawing/2014/main" id="{E5A419DA-3E3C-395D-3DB7-867BAF60E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119" y="1319695"/>
            <a:ext cx="1700229" cy="3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783" eaLnBrk="1" hangingPunct="1">
              <a:defRPr/>
            </a:pPr>
            <a:r>
              <a:rPr lang="nl-NL" altLang="sv-SE" sz="1800" b="1" dirty="0">
                <a:solidFill>
                  <a:srgbClr val="000090"/>
                </a:solidFill>
              </a:rPr>
              <a:t>EUROASPIRE V</a:t>
            </a:r>
            <a:endParaRPr lang="nl-BE" altLang="sv-SE" sz="1800" b="1" dirty="0">
              <a:solidFill>
                <a:srgbClr val="000090"/>
              </a:solidFill>
            </a:endParaRPr>
          </a:p>
        </p:txBody>
      </p:sp>
      <p:sp>
        <p:nvSpPr>
          <p:cNvPr id="3" name="Tekstvak 9">
            <a:extLst>
              <a:ext uri="{FF2B5EF4-FFF2-40B4-BE49-F238E27FC236}">
                <a16:creationId xmlns:a16="http://schemas.microsoft.com/office/drawing/2014/main" id="{636ACC47-3D89-E36F-13C9-A6A07EEF2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848" y="1250673"/>
            <a:ext cx="1700229" cy="3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783" eaLnBrk="1" hangingPunct="1">
              <a:defRPr/>
            </a:pPr>
            <a:r>
              <a:rPr lang="nl-NL" altLang="sv-SE" sz="1800" b="1" dirty="0">
                <a:solidFill>
                  <a:srgbClr val="000090"/>
                </a:solidFill>
              </a:rPr>
              <a:t>EUROASPIRE IV</a:t>
            </a:r>
            <a:endParaRPr lang="nl-BE" altLang="sv-SE" sz="1800" b="1" dirty="0">
              <a:solidFill>
                <a:srgbClr val="000090"/>
              </a:solidFill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AB6F5CA-482E-9462-F754-948F6F50F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509" y="1531012"/>
            <a:ext cx="4058939" cy="1915687"/>
          </a:xfrm>
          <a:prstGeom prst="rect">
            <a:avLst/>
          </a:prstGeom>
        </p:spPr>
      </p:pic>
      <p:pic>
        <p:nvPicPr>
          <p:cNvPr id="59" name="Bildobjekt 58">
            <a:extLst>
              <a:ext uri="{FF2B5EF4-FFF2-40B4-BE49-F238E27FC236}">
                <a16:creationId xmlns:a16="http://schemas.microsoft.com/office/drawing/2014/main" id="{1B90EDA3-680B-E3E7-C010-F51CC8CEC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33" y="1543051"/>
            <a:ext cx="3624424" cy="2065973"/>
          </a:xfrm>
          <a:prstGeom prst="rect">
            <a:avLst/>
          </a:prstGeom>
        </p:spPr>
      </p:pic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5CF25D5-5711-DFF9-F124-25945A7CF2F2}"/>
              </a:ext>
            </a:extLst>
          </p:cNvPr>
          <p:cNvSpPr txBox="1">
            <a:spLocks/>
          </p:cNvSpPr>
          <p:nvPr/>
        </p:nvSpPr>
        <p:spPr>
          <a:xfrm>
            <a:off x="2452501" y="2354068"/>
            <a:ext cx="4342196" cy="2467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/>
          <a:lstStyle>
            <a:lvl1pPr marL="2667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0040"/>
              </a:buClr>
              <a:buFont typeface="Arial" pitchFamily="34" charset="0"/>
              <a:buChar char="•"/>
              <a:defRPr sz="3200" b="1" kern="1200">
                <a:solidFill>
                  <a:srgbClr val="595959"/>
                </a:solidFill>
                <a:latin typeface="Verdana"/>
                <a:ea typeface="Verdana" pitchFamily="34" charset="0"/>
                <a:cs typeface="Verdana"/>
              </a:defRPr>
            </a:lvl1pPr>
            <a:lvl2pPr marL="531813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0040"/>
              </a:buClr>
              <a:buFont typeface="Arial" pitchFamily="34" charset="0"/>
              <a:buChar char="•"/>
              <a:defRPr sz="1600" kern="1200">
                <a:solidFill>
                  <a:srgbClr val="595959"/>
                </a:solidFill>
                <a:latin typeface="Verdana"/>
                <a:ea typeface="Verdana" pitchFamily="34" charset="0"/>
                <a:cs typeface="Verdana"/>
              </a:defRPr>
            </a:lvl2pPr>
            <a:lvl3pPr marL="80962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0040"/>
              </a:buClr>
              <a:buFont typeface="Arial" pitchFamily="34" charset="0"/>
              <a:buChar char="•"/>
              <a:defRPr sz="1400" kern="1200">
                <a:solidFill>
                  <a:srgbClr val="595959"/>
                </a:solidFill>
                <a:latin typeface="Verdana"/>
                <a:ea typeface="Verdana" pitchFamily="34" charset="0"/>
                <a:cs typeface="Verdana"/>
              </a:defRPr>
            </a:lvl3pPr>
            <a:lvl4pPr marL="1076325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0040"/>
              </a:buClr>
              <a:buFont typeface="Arial" pitchFamily="34" charset="0"/>
              <a:buChar char="•"/>
              <a:defRPr sz="1400" kern="1200">
                <a:solidFill>
                  <a:srgbClr val="595959"/>
                </a:solidFill>
                <a:latin typeface="Verdana"/>
                <a:ea typeface="Verdana" pitchFamily="34" charset="0"/>
                <a:cs typeface="Verdana"/>
              </a:defRPr>
            </a:lvl4pPr>
            <a:lvl5pPr marL="1343025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0040"/>
              </a:buClr>
              <a:buFont typeface="Arial" pitchFamily="34" charset="0"/>
              <a:buChar char="•"/>
              <a:defRPr sz="1400" kern="1200">
                <a:solidFill>
                  <a:srgbClr val="595959"/>
                </a:solidFill>
                <a:latin typeface="Verdana"/>
                <a:ea typeface="Verdana" pitchFamily="34" charset="0"/>
                <a:cs typeface="Verdan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33">
              <a:spcBef>
                <a:spcPts val="0"/>
              </a:spcBef>
              <a:buNone/>
              <a:defRPr/>
            </a:pPr>
            <a:endParaRPr lang="en-US" sz="1050" dirty="0">
              <a:solidFill>
                <a:srgbClr val="001279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 defTabSz="914333">
              <a:spcBef>
                <a:spcPts val="0"/>
              </a:spcBef>
              <a:buNone/>
              <a:defRPr/>
            </a:pPr>
            <a:r>
              <a:rPr lang="en-US" sz="1800" dirty="0">
                <a:solidFill>
                  <a:srgbClr val="001279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8364 patients with coronary artery disease</a:t>
            </a:r>
          </a:p>
          <a:p>
            <a:pPr marL="0" indent="0" algn="ctr" defTabSz="914333">
              <a:spcBef>
                <a:spcPts val="0"/>
              </a:spcBef>
              <a:buNone/>
              <a:defRPr/>
            </a:pPr>
            <a:r>
              <a:rPr lang="en-US" sz="1800" dirty="0">
                <a:solidFill>
                  <a:srgbClr val="001279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No diabetes</a:t>
            </a:r>
          </a:p>
          <a:p>
            <a:pPr marL="0" indent="0" algn="ctr" defTabSz="914333">
              <a:spcBef>
                <a:spcPts val="0"/>
              </a:spcBef>
              <a:buNone/>
              <a:defRPr/>
            </a:pPr>
            <a:r>
              <a:rPr lang="en-US" sz="1800" b="0" dirty="0">
                <a:solidFill>
                  <a:srgbClr val="001279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investigated with OGTT </a:t>
            </a:r>
            <a:r>
              <a:rPr lang="en-US" sz="1500" b="0" dirty="0">
                <a:solidFill>
                  <a:srgbClr val="001279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en-US" sz="1800" b="0" dirty="0">
                <a:solidFill>
                  <a:srgbClr val="001279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HbA1c</a:t>
            </a:r>
          </a:p>
          <a:p>
            <a:pPr marL="0" indent="0" algn="ctr" defTabSz="914333">
              <a:spcBef>
                <a:spcPts val="0"/>
              </a:spcBef>
              <a:buNone/>
              <a:defRPr/>
            </a:pPr>
            <a:endParaRPr lang="mr-IN" sz="1050" b="0" dirty="0">
              <a:solidFill>
                <a:srgbClr val="001279"/>
              </a:solidFill>
              <a:latin typeface="Calibri"/>
            </a:endParaRPr>
          </a:p>
          <a:p>
            <a:pPr marL="0" indent="0" algn="ctr" defTabSz="914333">
              <a:spcBef>
                <a:spcPts val="0"/>
              </a:spcBef>
              <a:buNone/>
              <a:defRPr/>
            </a:pPr>
            <a:r>
              <a:rPr lang="en-US" sz="1500" b="0" dirty="0">
                <a:solidFill>
                  <a:srgbClr val="001279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Time index event – median 1.1 years Females 24%</a:t>
            </a:r>
          </a:p>
          <a:p>
            <a:pPr marL="0" indent="0" algn="ctr" defTabSz="914333">
              <a:spcBef>
                <a:spcPts val="0"/>
              </a:spcBef>
              <a:buNone/>
              <a:defRPr/>
            </a:pPr>
            <a:r>
              <a:rPr lang="en-US" sz="1500" b="0" dirty="0">
                <a:solidFill>
                  <a:srgbClr val="001279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Mean age 63±10 years</a:t>
            </a:r>
          </a:p>
          <a:p>
            <a:pPr marL="0" indent="0" algn="ctr" defTabSz="914333">
              <a:spcBef>
                <a:spcPts val="0"/>
              </a:spcBef>
              <a:buNone/>
              <a:defRPr/>
            </a:pPr>
            <a:endParaRPr lang="en-US" sz="1500" b="0" dirty="0">
              <a:solidFill>
                <a:srgbClr val="001279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 defTabSz="914333">
              <a:spcBef>
                <a:spcPts val="0"/>
              </a:spcBef>
              <a:buNone/>
              <a:tabLst>
                <a:tab pos="1691837" algn="r"/>
                <a:tab pos="3026493" algn="r"/>
              </a:tabLst>
              <a:defRPr/>
            </a:pPr>
            <a:r>
              <a:rPr lang="en-US" sz="1800" b="0" dirty="0">
                <a:solidFill>
                  <a:srgbClr val="001279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EAIV	2012-2013   	n= 3 932</a:t>
            </a:r>
          </a:p>
          <a:p>
            <a:pPr marL="0" indent="0" algn="ctr" defTabSz="914333">
              <a:spcBef>
                <a:spcPts val="0"/>
              </a:spcBef>
              <a:buNone/>
              <a:tabLst>
                <a:tab pos="1691837" algn="r"/>
                <a:tab pos="3026493" algn="r"/>
              </a:tabLst>
              <a:defRPr/>
            </a:pPr>
            <a:r>
              <a:rPr lang="en-US" sz="1800" b="0" dirty="0">
                <a:solidFill>
                  <a:srgbClr val="001279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EAV	2017-2018 	n= 4 432</a:t>
            </a:r>
          </a:p>
          <a:p>
            <a:pPr marL="0" indent="0" defTabSz="914333">
              <a:spcBef>
                <a:spcPts val="0"/>
              </a:spcBef>
              <a:buNone/>
              <a:defRPr/>
            </a:pPr>
            <a:endParaRPr lang="en-US" sz="2000" dirty="0">
              <a:solidFill>
                <a:srgbClr val="001279"/>
              </a:solidFill>
              <a:latin typeface="Calibri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8B2A4D-D84C-CBDF-4AAE-2914A7B1C9A1}"/>
              </a:ext>
            </a:extLst>
          </p:cNvPr>
          <p:cNvSpPr txBox="1">
            <a:spLocks/>
          </p:cNvSpPr>
          <p:nvPr/>
        </p:nvSpPr>
        <p:spPr>
          <a:xfrm>
            <a:off x="6316151" y="4821646"/>
            <a:ext cx="3823287" cy="258553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88">
              <a:defRPr/>
            </a:pPr>
            <a:r>
              <a:rPr lang="en-US" sz="105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Ferrannini et al. </a:t>
            </a:r>
            <a:r>
              <a:rPr lang="sv-SE" sz="105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Lancet D</a:t>
            </a:r>
            <a:r>
              <a:rPr lang="sv-SE" sz="1050" dirty="0" err="1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iab</a:t>
            </a:r>
            <a:r>
              <a:rPr lang="sv-SE" sz="105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 E</a:t>
            </a:r>
            <a:r>
              <a:rPr lang="sv-SE" sz="1050" dirty="0" err="1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ndocrin</a:t>
            </a:r>
            <a:r>
              <a:rPr lang="sv-SE" sz="105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 2024</a:t>
            </a:r>
            <a:endParaRPr lang="sv-SE" sz="105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82C20C-8386-954A-4149-2FB2A933D4E2}"/>
              </a:ext>
            </a:extLst>
          </p:cNvPr>
          <p:cNvSpPr txBox="1"/>
          <p:nvPr/>
        </p:nvSpPr>
        <p:spPr>
          <a:xfrm>
            <a:off x="-147711" y="-274318"/>
            <a:ext cx="9474590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/>
            <a:br>
              <a:rPr lang="en-GB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GB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685783">
              <a:spcAft>
                <a:spcPts val="394"/>
              </a:spcAft>
            </a:pPr>
            <a:r>
              <a:rPr lang="en-GB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Dysglycaemia</a:t>
            </a:r>
            <a:r>
              <a:rPr lang="en-GB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screening and its prognostic impact in patients with CAD</a:t>
            </a:r>
          </a:p>
          <a:p>
            <a:pPr algn="ctr" defTabSz="685783">
              <a:spcAft>
                <a:spcPts val="394"/>
              </a:spcAft>
            </a:pPr>
            <a:r>
              <a:rPr lang="en-GB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the EUROASPIRE IV and V cohort studies </a:t>
            </a:r>
          </a:p>
        </p:txBody>
      </p:sp>
    </p:spTree>
    <p:extLst>
      <p:ext uri="{BB962C8B-B14F-4D97-AF65-F5344CB8AC3E}">
        <p14:creationId xmlns:p14="http://schemas.microsoft.com/office/powerpoint/2010/main" val="331480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195B8F2-430E-E848-95EE-8FE3CCEE18B2}"/>
              </a:ext>
            </a:extLst>
          </p:cNvPr>
          <p:cNvSpPr/>
          <p:nvPr/>
        </p:nvSpPr>
        <p:spPr>
          <a:xfrm>
            <a:off x="4968222" y="2527344"/>
            <a:ext cx="596245" cy="150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sv-SE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4AB4CB30-6DEC-4CE7-46DB-F8E3F393F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04" y="515639"/>
            <a:ext cx="8594034" cy="907971"/>
          </a:xfrm>
        </p:spPr>
        <p:txBody>
          <a:bodyPr/>
          <a:lstStyle/>
          <a:p>
            <a:br>
              <a:rPr lang="en-GB" dirty="0"/>
            </a:br>
            <a:br>
              <a:rPr lang="en-GB" dirty="0"/>
            </a:br>
            <a:r>
              <a:rPr lang="en-GB" dirty="0"/>
              <a:t>Screening for </a:t>
            </a:r>
            <a:r>
              <a:rPr lang="en-GB" dirty="0" err="1"/>
              <a:t>dysglycaemia</a:t>
            </a:r>
            <a:br>
              <a:rPr lang="en-GB" dirty="0"/>
            </a:br>
            <a:r>
              <a:rPr lang="en-GB" b="0" dirty="0"/>
              <a:t>Prognostic capacity</a:t>
            </a:r>
            <a:br>
              <a:rPr lang="en-GB" dirty="0"/>
            </a:br>
            <a:endParaRPr lang="en-US" b="0" dirty="0"/>
          </a:p>
        </p:txBody>
      </p:sp>
      <p:pic>
        <p:nvPicPr>
          <p:cNvPr id="3" name="Bildobjekt 2" descr="En bild som visar linje, diagram, text, Graf&#10;&#10;Automatiskt genererad beskrivning">
            <a:extLst>
              <a:ext uri="{FF2B5EF4-FFF2-40B4-BE49-F238E27FC236}">
                <a16:creationId xmlns:a16="http://schemas.microsoft.com/office/drawing/2014/main" id="{03166217-5A55-ED20-70DB-7606C7DD7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417" y="1569082"/>
            <a:ext cx="6172199" cy="337671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D4D4D-05ED-31E0-6A19-D8EED4B5EEAF}"/>
              </a:ext>
            </a:extLst>
          </p:cNvPr>
          <p:cNvSpPr txBox="1">
            <a:spLocks/>
          </p:cNvSpPr>
          <p:nvPr/>
        </p:nvSpPr>
        <p:spPr>
          <a:xfrm>
            <a:off x="238907" y="4884949"/>
            <a:ext cx="3823287" cy="258553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88">
              <a:defRPr/>
            </a:pPr>
            <a:r>
              <a:rPr lang="en-US" sz="105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Ferrannini et al. </a:t>
            </a:r>
            <a:r>
              <a:rPr lang="sv-SE" sz="105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Lancet D</a:t>
            </a:r>
            <a:r>
              <a:rPr lang="sv-SE" sz="1050" dirty="0" err="1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iab</a:t>
            </a:r>
            <a:r>
              <a:rPr lang="sv-SE" sz="105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 E</a:t>
            </a:r>
            <a:r>
              <a:rPr lang="sv-SE" sz="1050" dirty="0" err="1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ndocrin</a:t>
            </a:r>
            <a:r>
              <a:rPr lang="sv-SE" sz="1050" dirty="0">
                <a:solidFill>
                  <a:prstClr val="black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 2024</a:t>
            </a:r>
            <a:endParaRPr lang="sv-SE" sz="105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7D88D53-26C4-C795-F682-F058FC4BC459}"/>
              </a:ext>
            </a:extLst>
          </p:cNvPr>
          <p:cNvSpPr txBox="1"/>
          <p:nvPr/>
        </p:nvSpPr>
        <p:spPr>
          <a:xfrm>
            <a:off x="0" y="2475382"/>
            <a:ext cx="219456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105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Hazard ratios and 95% CI for cardiovascular events by quartiles of FPG, two-hour postload glucose (2hPG) and HbA1c.</a:t>
            </a:r>
            <a:endParaRPr lang="sv-SE" sz="1050" i="1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81F8EB0-FFA5-0F8E-EDC2-5B39CED31ABB}"/>
              </a:ext>
            </a:extLst>
          </p:cNvPr>
          <p:cNvSpPr txBox="1"/>
          <p:nvPr/>
        </p:nvSpPr>
        <p:spPr>
          <a:xfrm>
            <a:off x="4020330" y="4579500"/>
            <a:ext cx="6677526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br>
              <a:rPr lang="en-GB" sz="1200" dirty="0">
                <a:solidFill>
                  <a:prstClr val="black"/>
                </a:solidFill>
                <a:latin typeface="Arial" panose="020B0604020202020204"/>
              </a:rPr>
            </a:br>
            <a:endParaRPr lang="en-GB" sz="1200" dirty="0">
              <a:solidFill>
                <a:prstClr val="black"/>
              </a:solidFill>
              <a:latin typeface="Arial" panose="020B0604020202020204"/>
            </a:endParaRPr>
          </a:p>
          <a:p>
            <a:pPr algn="just" defTabSz="914378">
              <a:lnSpc>
                <a:spcPts val="675"/>
              </a:lnSpc>
              <a:spcAft>
                <a:spcPts val="150"/>
              </a:spcAft>
            </a:pPr>
            <a:r>
              <a:rPr lang="en-GB" sz="1200" dirty="0">
                <a:solidFill>
                  <a:prstClr val="black"/>
                </a:solidFill>
                <a:latin typeface="Arial" panose="020B0604020202020204"/>
              </a:rPr>
              <a:t> A multivariate model the effect of HbA1c on CV events is driven by 2hPG</a:t>
            </a:r>
            <a:endParaRPr lang="sv-SE" sz="1200" dirty="0">
              <a:solidFill>
                <a:prstClr val="black"/>
              </a:solidFill>
              <a:latin typeface="Arial" panose="020B060402020202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D74676-2C25-8124-0150-76E605D60A69}"/>
              </a:ext>
            </a:extLst>
          </p:cNvPr>
          <p:cNvGrpSpPr/>
          <p:nvPr/>
        </p:nvGrpSpPr>
        <p:grpSpPr>
          <a:xfrm>
            <a:off x="949570" y="1187682"/>
            <a:ext cx="9147518" cy="2895466"/>
            <a:chOff x="1266092" y="1583576"/>
            <a:chExt cx="12196690" cy="386062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EB1383-15D8-0B07-C8EA-E133CF39C8EA}"/>
                </a:ext>
              </a:extLst>
            </p:cNvPr>
            <p:cNvSpPr txBox="1"/>
            <p:nvPr/>
          </p:nvSpPr>
          <p:spPr>
            <a:xfrm>
              <a:off x="1266092" y="1583576"/>
              <a:ext cx="12196690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83"/>
              <a:r>
                <a:rPr lang="en-GB" sz="15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2hPG better predicts future CV events in patients with CAD and </a:t>
              </a:r>
            </a:p>
            <a:p>
              <a:pPr algn="ctr" defTabSz="685783"/>
              <a:r>
                <a:rPr lang="en-GB" sz="15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should be recommended as the primary screening tool for </a:t>
              </a:r>
              <a:r>
                <a:rPr lang="en-GB" sz="15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dysglycemia</a:t>
              </a:r>
              <a:br>
                <a:rPr lang="en-GB" sz="15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n-GB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DF2EBC0-A3C6-0D6D-CF3E-C9F85B11C4E6}"/>
                </a:ext>
              </a:extLst>
            </p:cNvPr>
            <p:cNvSpPr/>
            <p:nvPr/>
          </p:nvSpPr>
          <p:spPr>
            <a:xfrm>
              <a:off x="5781823" y="2616591"/>
              <a:ext cx="3362178" cy="282760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SE" sz="1350">
                <a:solidFill>
                  <a:srgbClr val="C00000"/>
                </a:solidFill>
                <a:latin typeface="Arial" panose="020B0604020202020204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2D36B54-6F80-4302-CB81-9587A12766B2}"/>
              </a:ext>
            </a:extLst>
          </p:cNvPr>
          <p:cNvSpPr txBox="1"/>
          <p:nvPr/>
        </p:nvSpPr>
        <p:spPr>
          <a:xfrm>
            <a:off x="93134" y="4490135"/>
            <a:ext cx="2489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en-GB" sz="1000" i="1" dirty="0">
                <a:solidFill>
                  <a:prstClr val="black"/>
                </a:solidFill>
                <a:latin typeface="Arial" panose="020B0604020202020204"/>
              </a:rPr>
              <a:t>Both FPG and HbA1c are inferior </a:t>
            </a:r>
          </a:p>
          <a:p>
            <a:pPr defTabSz="914378"/>
            <a:r>
              <a:rPr lang="en-GB" sz="1000" i="1" dirty="0">
                <a:solidFill>
                  <a:prstClr val="black"/>
                </a:solidFill>
                <a:latin typeface="Arial" panose="020B0604020202020204"/>
              </a:rPr>
              <a:t>in diagnostic and prognostic capability </a:t>
            </a:r>
            <a:endParaRPr lang="en-SE" sz="1000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5347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B5C78D-0624-15FB-1DC9-3D00D5746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5" y="965699"/>
            <a:ext cx="3103838" cy="3985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409652-37E6-669B-60AD-BD5C214CE368}"/>
              </a:ext>
            </a:extLst>
          </p:cNvPr>
          <p:cNvSpPr txBox="1"/>
          <p:nvPr/>
        </p:nvSpPr>
        <p:spPr>
          <a:xfrm>
            <a:off x="-72188" y="1951706"/>
            <a:ext cx="32238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Multicomponent </a:t>
            </a:r>
          </a:p>
          <a:p>
            <a:pPr algn="ctr"/>
            <a:r>
              <a:rPr lang="en-S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lifestyle intervention </a:t>
            </a:r>
          </a:p>
          <a:p>
            <a:pPr algn="ctr"/>
            <a:r>
              <a:rPr lang="en-GB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S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rogrammes </a:t>
            </a:r>
            <a:r>
              <a:rPr lang="en-GB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S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ocusing </a:t>
            </a:r>
          </a:p>
          <a:p>
            <a:pPr algn="ctr"/>
            <a:r>
              <a:rPr lang="en-S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glycaemic targets</a:t>
            </a:r>
          </a:p>
          <a:p>
            <a:pPr algn="ctr"/>
            <a:endParaRPr lang="en-SE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SE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SE" i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D766DB2-8F3E-80C8-F04A-914450AB9F3F}"/>
              </a:ext>
            </a:extLst>
          </p:cNvPr>
          <p:cNvGrpSpPr/>
          <p:nvPr/>
        </p:nvGrpSpPr>
        <p:grpSpPr>
          <a:xfrm>
            <a:off x="1" y="800959"/>
            <a:ext cx="9144000" cy="45719"/>
            <a:chOff x="-12701" y="889632"/>
            <a:chExt cx="9144001" cy="5057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7F5CA5-4E18-F90E-B2FD-F3F4FA7664F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2701" y="890126"/>
              <a:ext cx="9144001" cy="50079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1219140">
                <a:spcBef>
                  <a:spcPct val="0"/>
                </a:spcBef>
                <a:buNone/>
                <a:defRPr/>
              </a:pPr>
              <a:endParaRPr lang="en-US" altLang="x-none" sz="2400" dirty="0">
                <a:solidFill>
                  <a:prstClr val="black"/>
                </a:solidFill>
                <a:latin typeface="Verdana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B93284-5440-78A3-019E-765AF3B22F2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" y="889632"/>
              <a:ext cx="4083050" cy="50079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1219140">
                <a:spcBef>
                  <a:spcPct val="0"/>
                </a:spcBef>
                <a:buNone/>
                <a:defRPr/>
              </a:pPr>
              <a:endParaRPr lang="en-GB" altLang="x-none" sz="2400" dirty="0">
                <a:solidFill>
                  <a:prstClr val="black"/>
                </a:solidFill>
                <a:latin typeface="Verdana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FC2531A-2E61-6324-1EA0-DC88E48B0E19}"/>
              </a:ext>
            </a:extLst>
          </p:cNvPr>
          <p:cNvSpPr txBox="1"/>
          <p:nvPr/>
        </p:nvSpPr>
        <p:spPr>
          <a:xfrm>
            <a:off x="-107051" y="0"/>
            <a:ext cx="92510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E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Targeting remission represents a new approach to cardiometabolic disease prevention</a:t>
            </a:r>
            <a:endParaRPr lang="en-SE" sz="2400" dirty="0"/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801C443F-2335-65C7-4BB3-137B4CD0DE49}"/>
              </a:ext>
            </a:extLst>
          </p:cNvPr>
          <p:cNvCxnSpPr>
            <a:cxnSpLocks/>
          </p:cNvCxnSpPr>
          <p:nvPr/>
        </p:nvCxnSpPr>
        <p:spPr>
          <a:xfrm>
            <a:off x="3188369" y="2827421"/>
            <a:ext cx="1082842" cy="974558"/>
          </a:xfrm>
          <a:prstGeom prst="bentConnector3">
            <a:avLst/>
          </a:prstGeom>
          <a:ln w="730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8100F511-8BED-E042-5D3B-838BF6FE0625}"/>
              </a:ext>
            </a:extLst>
          </p:cNvPr>
          <p:cNvCxnSpPr>
            <a:cxnSpLocks/>
          </p:cNvCxnSpPr>
          <p:nvPr/>
        </p:nvCxnSpPr>
        <p:spPr>
          <a:xfrm flipV="1">
            <a:off x="3188368" y="1660358"/>
            <a:ext cx="1082843" cy="770021"/>
          </a:xfrm>
          <a:prstGeom prst="bentConnector3">
            <a:avLst/>
          </a:prstGeom>
          <a:ln w="730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B4304AA-0AC8-6354-3173-EBB5292D0A7C}"/>
              </a:ext>
            </a:extLst>
          </p:cNvPr>
          <p:cNvSpPr txBox="1"/>
          <p:nvPr/>
        </p:nvSpPr>
        <p:spPr>
          <a:xfrm>
            <a:off x="5787193" y="914398"/>
            <a:ext cx="297179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SE" sz="1400" dirty="0"/>
              <a:t>  Remission of prediabetes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899FB3-A61D-418A-EE20-F931AB585464}"/>
              </a:ext>
            </a:extLst>
          </p:cNvPr>
          <p:cNvSpPr txBox="1"/>
          <p:nvPr/>
        </p:nvSpPr>
        <p:spPr>
          <a:xfrm>
            <a:off x="5325978" y="2883570"/>
            <a:ext cx="337285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SE" sz="1400" dirty="0"/>
              <a:t>               Progression to T2D</a:t>
            </a:r>
          </a:p>
        </p:txBody>
      </p:sp>
    </p:spTree>
    <p:extLst>
      <p:ext uri="{BB962C8B-B14F-4D97-AF65-F5344CB8AC3E}">
        <p14:creationId xmlns:p14="http://schemas.microsoft.com/office/powerpoint/2010/main" val="1230541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D0C51B4-5711-6BC6-0D9B-BA88DCD9DA7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37733" y="113085"/>
            <a:ext cx="9309392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70" rIns="102870" bIns="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685783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28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 association between prediabetes and recurrent MACE/mortality in patients after acute MI with no history of diabetes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C4F634-24FC-BDB2-F2D6-11DFC04AA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187" y="2038697"/>
            <a:ext cx="4725814" cy="24762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9D97E5-347A-05B8-5AAB-C29CF5708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91" y="1710789"/>
            <a:ext cx="4115228" cy="31082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A1BB383-336D-8B3A-F9E9-ACD06F948AE6}"/>
              </a:ext>
            </a:extLst>
          </p:cNvPr>
          <p:cNvGrpSpPr/>
          <p:nvPr/>
        </p:nvGrpSpPr>
        <p:grpSpPr>
          <a:xfrm>
            <a:off x="-411" y="788726"/>
            <a:ext cx="9131300" cy="43055"/>
            <a:chOff x="-12701" y="889632"/>
            <a:chExt cx="9144001" cy="5057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069437-32ED-3565-C182-CCCC7552EAC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2701" y="890126"/>
              <a:ext cx="9144001" cy="50079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914355">
                <a:spcBef>
                  <a:spcPct val="0"/>
                </a:spcBef>
                <a:buNone/>
                <a:defRPr/>
              </a:pPr>
              <a:endParaRPr lang="en-US" altLang="x-none" sz="1800">
                <a:solidFill>
                  <a:prstClr val="black"/>
                </a:solidFill>
                <a:latin typeface="Verdana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8A13F7-1A43-21CE-3CDA-88895B826CB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" y="889632"/>
              <a:ext cx="4083050" cy="50079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914355">
                <a:spcBef>
                  <a:spcPct val="0"/>
                </a:spcBef>
                <a:buNone/>
                <a:defRPr/>
              </a:pPr>
              <a:endParaRPr lang="en-GB" altLang="x-none" sz="1800" dirty="0">
                <a:solidFill>
                  <a:prstClr val="black"/>
                </a:solidFill>
                <a:latin typeface="Verdana" charset="0"/>
              </a:endParaRPr>
            </a:p>
          </p:txBody>
        </p:sp>
      </p:grp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33CE6F7-400F-1418-F655-ECDD22030C43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776" y="841659"/>
            <a:ext cx="9039225" cy="36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70" rIns="102870" bIns="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685783" eaLnBrk="1" hangingPunct="1">
              <a:spcBef>
                <a:spcPct val="0"/>
              </a:spcBef>
              <a:buNone/>
            </a:pPr>
            <a:r>
              <a:rPr lang="en-US" altLang="en-US" sz="1350" dirty="0">
                <a:solidFill>
                  <a:srgbClr val="0028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meta-analysis of 19 studies </a:t>
            </a:r>
            <a:r>
              <a:rPr lang="en-GB" sz="1350" i="1" dirty="0">
                <a:solidFill>
                  <a:srgbClr val="0028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(n=41.509, median follow-up 3.1 years)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A1AF59-D32E-8BA9-B34B-D3DAD667EB6A}"/>
              </a:ext>
            </a:extLst>
          </p:cNvPr>
          <p:cNvSpPr txBox="1"/>
          <p:nvPr/>
        </p:nvSpPr>
        <p:spPr>
          <a:xfrm>
            <a:off x="1604822" y="1099607"/>
            <a:ext cx="5793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3"/>
            <a:r>
              <a:rPr lang="en-US" altLang="en-US" sz="135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Outcomes in newly discovered prediabetes vs NGT</a:t>
            </a:r>
          </a:p>
          <a:p>
            <a:pPr algn="ctr" defTabSz="685783"/>
            <a:endParaRPr lang="en-US" altLang="en-US" sz="135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685783"/>
            <a:r>
              <a:rPr lang="en-US" altLang="en-US" sz="1350" b="1" dirty="0">
                <a:solidFill>
                  <a:srgbClr val="0028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Prediabetes has higher mortality and MACE risk than NGT</a:t>
            </a:r>
          </a:p>
          <a:p>
            <a:pPr algn="ctr" defTabSz="685783"/>
            <a:endParaRPr lang="en-SE" sz="1350" i="1" dirty="0">
              <a:solidFill>
                <a:srgbClr val="FF0000"/>
              </a:solidFill>
              <a:latin typeface="Aptos" panose="021100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AAE05B-8CAD-4A1F-B1D6-3146C5E39071}"/>
              </a:ext>
            </a:extLst>
          </p:cNvPr>
          <p:cNvSpPr txBox="1"/>
          <p:nvPr/>
        </p:nvSpPr>
        <p:spPr>
          <a:xfrm>
            <a:off x="6568562" y="4837797"/>
            <a:ext cx="22605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GB" sz="1050" dirty="0" err="1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Laichuthai</a:t>
            </a:r>
            <a:r>
              <a:rPr lang="en-GB" sz="1050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N </a:t>
            </a:r>
            <a:r>
              <a:rPr lang="en-SE" sz="10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Diabetes Care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37ABD3-86FD-2EED-3A43-37BEEFB27029}"/>
              </a:ext>
            </a:extLst>
          </p:cNvPr>
          <p:cNvSpPr txBox="1"/>
          <p:nvPr/>
        </p:nvSpPr>
        <p:spPr>
          <a:xfrm>
            <a:off x="-2418347" y="3404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endParaRPr lang="en-SE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8AB330-A6A4-E07A-E39F-438ED5822CF2}"/>
              </a:ext>
            </a:extLst>
          </p:cNvPr>
          <p:cNvSpPr txBox="1"/>
          <p:nvPr/>
        </p:nvSpPr>
        <p:spPr>
          <a:xfrm>
            <a:off x="312821" y="4850415"/>
            <a:ext cx="61120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en-GB" sz="1000" dirty="0">
                <a:solidFill>
                  <a:prstClr val="black"/>
                </a:solidFill>
                <a:latin typeface="Aptos" panose="02110004020202020204"/>
              </a:rPr>
              <a:t>Aggressive risk reduction strategies in this population with prediabetes, are warranted. </a:t>
            </a:r>
            <a:endParaRPr lang="en-SE" sz="1000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4148775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E1DAB7-7E38-E5C4-7FA4-3EF9B2F1D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503" y="1"/>
            <a:ext cx="3072462" cy="10346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174EAD-F58D-F7C7-ADB9-123DCA728664}"/>
              </a:ext>
            </a:extLst>
          </p:cNvPr>
          <p:cNvSpPr txBox="1"/>
          <p:nvPr/>
        </p:nvSpPr>
        <p:spPr>
          <a:xfrm>
            <a:off x="6599268" y="4786321"/>
            <a:ext cx="22846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GB" sz="1050" dirty="0" err="1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Lincoff</a:t>
            </a:r>
            <a:r>
              <a:rPr lang="en-GB" sz="1050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AM </a:t>
            </a:r>
            <a:r>
              <a:rPr lang="en-SE" sz="10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New Engl J Med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texte 2">
                <a:extLst>
                  <a:ext uri="{FF2B5EF4-FFF2-40B4-BE49-F238E27FC236}">
                    <a16:creationId xmlns:a16="http://schemas.microsoft.com/office/drawing/2014/main" id="{962DEB7A-42E2-6D09-3F60-CCFB2D418B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0722" y="1000079"/>
                <a:ext cx="4363278" cy="540000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1219170" rtl="0" eaLnBrk="1" latinLnBrk="0" hangingPunct="1">
                  <a:lnSpc>
                    <a:spcPts val="6000"/>
                  </a:lnSpc>
                  <a:spcBef>
                    <a:spcPts val="0"/>
                  </a:spcBef>
                  <a:buClr>
                    <a:srgbClr val="D00040"/>
                  </a:buClr>
                  <a:buFont typeface="Arial" pitchFamily="34" charset="0"/>
                  <a:buNone/>
                  <a:defRPr sz="6400" b="1" i="0" kern="1200">
                    <a:solidFill>
                      <a:srgbClr val="AE1022"/>
                    </a:solidFill>
                    <a:latin typeface="+mj-lt"/>
                    <a:ea typeface="+mn-ea"/>
                    <a:cs typeface="Verdana"/>
                  </a:defRPr>
                </a:lvl1pPr>
                <a:lvl2pPr marL="355591" indent="0" algn="l" defTabSz="1219170" rtl="0" eaLnBrk="1" latinLnBrk="0" hangingPunct="1">
                  <a:spcBef>
                    <a:spcPct val="20000"/>
                  </a:spcBef>
                  <a:buClr>
                    <a:srgbClr val="D00040"/>
                  </a:buClr>
                  <a:buFont typeface="Arial" pitchFamily="34" charset="0"/>
                  <a:buNone/>
                  <a:defRPr sz="2133" b="0" i="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/>
                    <a:ea typeface="+mn-ea"/>
                    <a:cs typeface="Verdana"/>
                  </a:defRPr>
                </a:lvl2pPr>
                <a:lvl3pPr marL="709065" indent="0" algn="l" defTabSz="1219170" rtl="0" eaLnBrk="1" latinLnBrk="0" hangingPunct="1">
                  <a:spcBef>
                    <a:spcPct val="20000"/>
                  </a:spcBef>
                  <a:buClr>
                    <a:srgbClr val="D00040"/>
                  </a:buClr>
                  <a:buFont typeface="Arial" pitchFamily="34" charset="0"/>
                  <a:buNone/>
                  <a:defRPr sz="1867" b="0" i="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/>
                    <a:ea typeface="+mn-ea"/>
                    <a:cs typeface="Verdana"/>
                  </a:defRPr>
                </a:lvl3pPr>
                <a:lvl4pPr marL="1079473" indent="0" algn="l" defTabSz="1219170" rtl="0" eaLnBrk="1" latinLnBrk="0" hangingPunct="1">
                  <a:spcBef>
                    <a:spcPct val="20000"/>
                  </a:spcBef>
                  <a:buClr>
                    <a:srgbClr val="D00040"/>
                  </a:buClr>
                  <a:buFont typeface="Arial" pitchFamily="34" charset="0"/>
                  <a:buNone/>
                  <a:defRPr sz="1867" b="0" i="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/>
                    <a:ea typeface="+mn-ea"/>
                    <a:cs typeface="Verdana"/>
                  </a:defRPr>
                </a:lvl4pPr>
                <a:lvl5pPr marL="1435064" indent="0" algn="l" defTabSz="1219170" rtl="0" eaLnBrk="1" latinLnBrk="0" hangingPunct="1">
                  <a:spcBef>
                    <a:spcPct val="20000"/>
                  </a:spcBef>
                  <a:buClr>
                    <a:srgbClr val="D00040"/>
                  </a:buClr>
                  <a:buFont typeface="Arial" pitchFamily="34" charset="0"/>
                  <a:buNone/>
                  <a:defRPr sz="1867" b="0" i="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/>
                    <a:ea typeface="+mn-ea"/>
                    <a:cs typeface="Verdana"/>
                  </a:defRPr>
                </a:lvl5pPr>
                <a:lvl6pPr marL="3352716" indent="-304792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301" indent="-304792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886" indent="-304792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470" indent="-304792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57168" indent="-257168" defTabSz="751229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Multicenter, double blind, </a:t>
                </a:r>
                <a:r>
                  <a:rPr lang="sv-SE" sz="1500" b="0" dirty="0" err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randomized</a:t>
                </a: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placebo-</a:t>
                </a:r>
                <a:r>
                  <a:rPr lang="sv-SE" sz="1500" b="0" dirty="0" err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controlled</a:t>
                </a: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event-driven </a:t>
                </a:r>
                <a:r>
                  <a:rPr lang="sv-SE" sz="1500" b="0" dirty="0" err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superiority</a:t>
                </a: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trial </a:t>
                </a:r>
                <a:r>
                  <a:rPr lang="sv-SE" sz="1500" b="0" dirty="0" err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</a:t>
                </a: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17.604 patients </a:t>
                </a:r>
                <a:r>
                  <a:rPr lang="sv-SE" sz="1500" b="0" dirty="0" err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with</a:t>
                </a: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sv-SE" sz="1500" b="0" dirty="0" err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preexisting</a:t>
                </a: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CVD and </a:t>
                </a:r>
                <a:r>
                  <a:rPr lang="sv-SE" sz="1500" b="0" dirty="0" err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overweight</a:t>
                </a: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or </a:t>
                </a:r>
                <a:r>
                  <a:rPr lang="sv-SE" sz="1500" b="0" dirty="0" err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obesity</a:t>
                </a: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(BMI </a:t>
                </a:r>
                <a14:m>
                  <m:oMath xmlns:m="http://schemas.openxmlformats.org/officeDocument/2006/math">
                    <m:r>
                      <a:rPr lang="sv-SE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 </m:t>
                    </m:r>
                  </m:oMath>
                </a14:m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27)</a:t>
                </a:r>
              </a:p>
              <a:p>
                <a:pPr marL="257168" indent="-257168" defTabSz="751229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sv-SE" sz="1500" b="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57168" indent="-257168" defTabSz="751229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sv-SE" sz="1500" b="0" dirty="0" err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Majority</a:t>
                </a: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sv-SE" sz="1500" b="0" dirty="0" err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</a:t>
                </a: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sv-SE" sz="1500" b="0" dirty="0" err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them</a:t>
                </a: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sv-SE" sz="1500" b="0" dirty="0" err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had</a:t>
                </a: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prediabetes</a:t>
                </a:r>
              </a:p>
              <a:p>
                <a:pPr defTabSz="751229">
                  <a:lnSpc>
                    <a:spcPct val="100000"/>
                  </a:lnSpc>
                </a:pPr>
                <a:endParaRPr lang="sv-SE" sz="1500" b="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57168" indent="-257168" defTabSz="751229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Patients </a:t>
                </a:r>
                <a:r>
                  <a:rPr lang="sv-SE" sz="1500" b="0" dirty="0" err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were</a:t>
                </a: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sv-SE" sz="1500" b="0" dirty="0" err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assigned</a:t>
                </a: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in a 1:1 </a:t>
                </a:r>
                <a:r>
                  <a:rPr lang="sv-SE" sz="1500" b="0" dirty="0" err="1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ratio</a:t>
                </a:r>
                <a:r>
                  <a:rPr lang="sv-SE" sz="1500" b="0" dirty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to</a:t>
                </a:r>
              </a:p>
              <a:p>
                <a:pPr defTabSz="751229">
                  <a:lnSpc>
                    <a:spcPct val="100000"/>
                  </a:lnSpc>
                </a:pPr>
                <a:endParaRPr lang="sv-SE" sz="1500" b="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defTabSz="751229">
                  <a:lnSpc>
                    <a:spcPct val="100000"/>
                  </a:lnSpc>
                </a:pPr>
                <a:endParaRPr lang="sv-SE" sz="1500" b="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defTabSz="751229">
                  <a:lnSpc>
                    <a:spcPct val="100000"/>
                  </a:lnSpc>
                </a:pPr>
                <a:endParaRPr lang="sv-SE" sz="1500" b="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defTabSz="751229">
                  <a:lnSpc>
                    <a:spcPct val="100000"/>
                  </a:lnSpc>
                </a:pPr>
                <a:endParaRPr lang="sv-SE" sz="1500" b="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Espace réservé du texte 2">
                <a:extLst>
                  <a:ext uri="{FF2B5EF4-FFF2-40B4-BE49-F238E27FC236}">
                    <a16:creationId xmlns:a16="http://schemas.microsoft.com/office/drawing/2014/main" id="{962DEB7A-42E2-6D09-3F60-CCFB2D418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722" y="1000079"/>
                <a:ext cx="4363278" cy="540000"/>
              </a:xfrm>
              <a:prstGeom prst="rect">
                <a:avLst/>
              </a:prstGeom>
              <a:blipFill>
                <a:blip r:embed="rId3"/>
                <a:stretch>
                  <a:fillRect l="-581" t="-2273" b="-300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9881DA8-4E31-F5B5-EA21-F4665DDBE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80" y="1168704"/>
            <a:ext cx="4067576" cy="336323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6EC39F0-23FF-2156-0425-AF803F0EF1B7}"/>
              </a:ext>
            </a:extLst>
          </p:cNvPr>
          <p:cNvCxnSpPr>
            <a:cxnSpLocks/>
          </p:cNvCxnSpPr>
          <p:nvPr/>
        </p:nvCxnSpPr>
        <p:spPr>
          <a:xfrm flipH="1">
            <a:off x="6182136" y="3152336"/>
            <a:ext cx="675862" cy="65598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BF7CEF-5E17-7A55-7AC6-20F43B3975B6}"/>
              </a:ext>
            </a:extLst>
          </p:cNvPr>
          <p:cNvCxnSpPr>
            <a:cxnSpLocks/>
          </p:cNvCxnSpPr>
          <p:nvPr/>
        </p:nvCxnSpPr>
        <p:spPr>
          <a:xfrm>
            <a:off x="7096540" y="3162277"/>
            <a:ext cx="735493" cy="65598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095B00C-CE24-56DC-0615-1110B73755DC}"/>
              </a:ext>
            </a:extLst>
          </p:cNvPr>
          <p:cNvSpPr txBox="1"/>
          <p:nvPr/>
        </p:nvSpPr>
        <p:spPr>
          <a:xfrm>
            <a:off x="5142130" y="3848077"/>
            <a:ext cx="207941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51229"/>
            <a:r>
              <a:rPr lang="sv-SE" sz="135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Once-weekly</a:t>
            </a:r>
            <a:r>
              <a:rPr lang="sv-SE" sz="13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135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</a:t>
            </a:r>
            <a:r>
              <a:rPr lang="sv-SE" sz="13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 defTabSz="751229"/>
            <a:r>
              <a:rPr lang="sv-SE" sz="135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semaglutide</a:t>
            </a:r>
            <a:r>
              <a:rPr lang="sv-SE" sz="13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(2.4 mg)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2DF884-9D21-1316-7E7A-A9B460B72E66}"/>
              </a:ext>
            </a:extLst>
          </p:cNvPr>
          <p:cNvSpPr txBox="1"/>
          <p:nvPr/>
        </p:nvSpPr>
        <p:spPr>
          <a:xfrm>
            <a:off x="7766188" y="3867954"/>
            <a:ext cx="8467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51229"/>
            <a:r>
              <a:rPr lang="sv-SE" sz="13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Placebo</a:t>
            </a:r>
          </a:p>
          <a:p>
            <a:pPr defTabSz="685783"/>
            <a:endParaRPr lang="en-SE" sz="135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CBBDA0-9AB0-A2CE-EC01-8E2DA12B4D4A}"/>
              </a:ext>
            </a:extLst>
          </p:cNvPr>
          <p:cNvSpPr txBox="1"/>
          <p:nvPr/>
        </p:nvSpPr>
        <p:spPr>
          <a:xfrm>
            <a:off x="4868291" y="4463332"/>
            <a:ext cx="29825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 algn="ctr" defTabSz="751229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v-SE" sz="135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</a:t>
            </a:r>
            <a:r>
              <a:rPr lang="sv-SE" sz="13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135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</a:t>
            </a:r>
            <a:r>
              <a:rPr lang="sv-SE" sz="13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135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</a:t>
            </a:r>
            <a:r>
              <a:rPr lang="sv-SE" sz="13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39.8 </a:t>
            </a:r>
            <a:r>
              <a:rPr lang="en-SE" sz="13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months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C86E12-B409-3EF6-5A0A-31C22AB82D20}"/>
              </a:ext>
            </a:extLst>
          </p:cNvPr>
          <p:cNvSpPr txBox="1"/>
          <p:nvPr/>
        </p:nvSpPr>
        <p:spPr>
          <a:xfrm>
            <a:off x="7021775" y="435022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endParaRPr lang="en-SE" sz="135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55A70-C8F8-F32D-0EF2-BD3E68CBD63D}"/>
              </a:ext>
            </a:extLst>
          </p:cNvPr>
          <p:cNvSpPr txBox="1"/>
          <p:nvPr/>
        </p:nvSpPr>
        <p:spPr>
          <a:xfrm>
            <a:off x="609652" y="4554835"/>
            <a:ext cx="41807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buClr>
                <a:srgbClr val="45AEC1"/>
              </a:buClr>
              <a:buSzPct val="130000"/>
            </a:pPr>
            <a:r>
              <a:rPr lang="en-SE" sz="9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Gold standard outcome valid for drug registration &amp; GL recos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BDBDC2-1455-C629-EA43-024BBC9B61ED}"/>
              </a:ext>
            </a:extLst>
          </p:cNvPr>
          <p:cNvSpPr txBox="1"/>
          <p:nvPr/>
        </p:nvSpPr>
        <p:spPr>
          <a:xfrm>
            <a:off x="-52204" y="10551"/>
            <a:ext cx="5546982" cy="1087194"/>
          </a:xfrm>
          <a:prstGeom prst="rect">
            <a:avLst/>
          </a:prstGeom>
          <a:noFill/>
        </p:spPr>
        <p:txBody>
          <a:bodyPr wrap="none" lIns="68555" tIns="34277" rIns="68555" bIns="34277" rtlCol="0">
            <a:spAutoFit/>
          </a:bodyPr>
          <a:lstStyle/>
          <a:p>
            <a:pPr algn="ctr" defTabSz="685497"/>
            <a:endParaRPr lang="en-US" sz="2205" dirty="0">
              <a:solidFill>
                <a:srgbClr val="000076"/>
              </a:solidFill>
              <a:latin typeface="Verdana"/>
              <a:cs typeface="Verdana"/>
            </a:endParaRPr>
          </a:p>
          <a:p>
            <a:pPr algn="ctr" defTabSz="685497"/>
            <a:r>
              <a:rPr lang="en-US" sz="2205" b="1" dirty="0">
                <a:solidFill>
                  <a:srgbClr val="000076"/>
                </a:solidFill>
                <a:latin typeface="Verdana"/>
                <a:cs typeface="Verdana"/>
              </a:rPr>
              <a:t>SELECT Trial </a:t>
            </a:r>
            <a:r>
              <a:rPr lang="en-US" sz="2205" dirty="0">
                <a:solidFill>
                  <a:srgbClr val="000076"/>
                </a:solidFill>
                <a:latin typeface="Verdana"/>
                <a:cs typeface="Verdana"/>
              </a:rPr>
              <a:t>-</a:t>
            </a:r>
            <a:r>
              <a:rPr lang="en-US" sz="2205" b="1" dirty="0">
                <a:solidFill>
                  <a:srgbClr val="000076"/>
                </a:solidFill>
                <a:latin typeface="Verdana"/>
                <a:cs typeface="Verdana"/>
              </a:rPr>
              <a:t> </a:t>
            </a:r>
            <a:r>
              <a:rPr lang="en-US" sz="2100" i="1" dirty="0">
                <a:solidFill>
                  <a:srgbClr val="000076"/>
                </a:solidFill>
                <a:latin typeface="Verdana"/>
                <a:cs typeface="Verdana"/>
              </a:rPr>
              <a:t>Cardiovascular efficacy</a:t>
            </a:r>
          </a:p>
          <a:p>
            <a:pPr algn="ctr" defTabSz="685497"/>
            <a:endParaRPr lang="en-US" sz="2205" dirty="0">
              <a:solidFill>
                <a:srgbClr val="000076"/>
              </a:solidFill>
              <a:latin typeface="Verdana"/>
              <a:cs typeface="Verdan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DDD4A8-F109-6E40-FE58-D9D5D246E55F}"/>
              </a:ext>
            </a:extLst>
          </p:cNvPr>
          <p:cNvGrpSpPr>
            <a:grpSpLocks/>
          </p:cNvGrpSpPr>
          <p:nvPr/>
        </p:nvGrpSpPr>
        <p:grpSpPr bwMode="auto">
          <a:xfrm>
            <a:off x="-61226" y="828607"/>
            <a:ext cx="5484322" cy="34289"/>
            <a:chOff x="0" y="682"/>
            <a:chExt cx="5760" cy="48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2AD3C3F0-BBDD-9538-9BB5-704B5AE0F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82"/>
              <a:ext cx="5760" cy="48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51424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v-SE" sz="106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7DBFDB2F-0014-C487-46CF-A1AB5ACF5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82"/>
              <a:ext cx="2572" cy="48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51424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069" dirty="0">
                <a:solidFill>
                  <a:srgbClr val="F19834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06650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ED2ED7-6BF0-4735-C68C-48ED9F7033D0}"/>
              </a:ext>
            </a:extLst>
          </p:cNvPr>
          <p:cNvSpPr txBox="1"/>
          <p:nvPr/>
        </p:nvSpPr>
        <p:spPr>
          <a:xfrm>
            <a:off x="953589" y="147096"/>
            <a:ext cx="7498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400" b="1" dirty="0">
                <a:solidFill>
                  <a:srgbClr val="3336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Prediabetes Remission Concept </a:t>
            </a:r>
          </a:p>
          <a:p>
            <a:pPr algn="ctr">
              <a:buNone/>
            </a:pPr>
            <a:r>
              <a:rPr lang="en-GB" sz="2400" b="1" dirty="0">
                <a:solidFill>
                  <a:srgbClr val="3336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Cardiovascular Prevention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C0A748-2C1D-3620-B5D7-DFD9BB402E69}"/>
              </a:ext>
            </a:extLst>
          </p:cNvPr>
          <p:cNvGrpSpPr/>
          <p:nvPr/>
        </p:nvGrpSpPr>
        <p:grpSpPr>
          <a:xfrm>
            <a:off x="-104503" y="1031963"/>
            <a:ext cx="9248503" cy="60417"/>
            <a:chOff x="-12701" y="889632"/>
            <a:chExt cx="9144001" cy="50573"/>
          </a:xfrm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0BC3FF45-DBD7-4E96-5190-2A7F5BB3175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2701" y="890126"/>
              <a:ext cx="9144001" cy="50079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914355">
                <a:spcBef>
                  <a:spcPct val="0"/>
                </a:spcBef>
                <a:buNone/>
                <a:defRPr/>
              </a:pPr>
              <a:endParaRPr lang="en-US" altLang="x-none" sz="1800">
                <a:solidFill>
                  <a:prstClr val="black"/>
                </a:solidFill>
                <a:latin typeface="Verdana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727608-21FA-6C86-D00F-6197DB6F6A9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" y="889632"/>
              <a:ext cx="4083050" cy="50079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914355">
                <a:spcBef>
                  <a:spcPct val="0"/>
                </a:spcBef>
                <a:buNone/>
                <a:defRPr/>
              </a:pPr>
              <a:endParaRPr lang="en-GB" altLang="x-none" sz="1800" dirty="0">
                <a:solidFill>
                  <a:prstClr val="black"/>
                </a:solidFill>
                <a:latin typeface="Verdana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F37F599-A014-A9E7-6A3D-DBA26ECAEE81}"/>
              </a:ext>
            </a:extLst>
          </p:cNvPr>
          <p:cNvSpPr txBox="1"/>
          <p:nvPr/>
        </p:nvSpPr>
        <p:spPr>
          <a:xfrm>
            <a:off x="2338251" y="2809242"/>
            <a:ext cx="4624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results from the post-hoc analysis of the Diabetes Prevention Program Outcome Study (DPPOS) and the </a:t>
            </a:r>
            <a:r>
              <a:rPr lang="en-GB" dirty="0" err="1"/>
              <a:t>DaQing</a:t>
            </a:r>
            <a:r>
              <a:rPr lang="en-GB" dirty="0"/>
              <a:t> Diabetes Prevention Outcome Study (</a:t>
            </a:r>
            <a:r>
              <a:rPr lang="en-GB" dirty="0" err="1"/>
              <a:t>DaQingDPOS</a:t>
            </a:r>
            <a:r>
              <a:rPr lang="en-GB" dirty="0"/>
              <a:t>)</a:t>
            </a:r>
            <a:endParaRPr lang="en-S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04A485-E564-84CB-CDFD-E352B0DCC8D1}"/>
              </a:ext>
            </a:extLst>
          </p:cNvPr>
          <p:cNvSpPr txBox="1"/>
          <p:nvPr/>
        </p:nvSpPr>
        <p:spPr>
          <a:xfrm>
            <a:off x="235131" y="1228868"/>
            <a:ext cx="462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Current concepts in prediabetes focus on halting progression to diabetes, the idea that the risk profile can be improved represents a new, more optimistic (albeit more aggressive) goal, and is the basis of the prediabetes remission concept.</a:t>
            </a:r>
          </a:p>
        </p:txBody>
      </p:sp>
    </p:spTree>
    <p:extLst>
      <p:ext uri="{BB962C8B-B14F-4D97-AF65-F5344CB8AC3E}">
        <p14:creationId xmlns:p14="http://schemas.microsoft.com/office/powerpoint/2010/main" val="3111233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159" y="674795"/>
            <a:ext cx="5316422" cy="4207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39E547-003E-2019-53B6-31EC70C303C0}"/>
              </a:ext>
            </a:extLst>
          </p:cNvPr>
          <p:cNvSpPr txBox="1"/>
          <p:nvPr/>
        </p:nvSpPr>
        <p:spPr>
          <a:xfrm>
            <a:off x="1102613" y="31899"/>
            <a:ext cx="6830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Burden of Cardiometabolic Risk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901204-EC5B-9D25-91F9-BFF53297D398}"/>
              </a:ext>
            </a:extLst>
          </p:cNvPr>
          <p:cNvSpPr txBox="1"/>
          <p:nvPr/>
        </p:nvSpPr>
        <p:spPr>
          <a:xfrm>
            <a:off x="208230" y="1665837"/>
            <a:ext cx="2924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E" sz="1200" dirty="0"/>
              <a:t>Despite declines in age-standardised burden rates, the absolute metabolic risk factor burden continues to rise.</a:t>
            </a:r>
          </a:p>
          <a:p>
            <a:pPr algn="just"/>
            <a:endParaRPr lang="en-SE" sz="1200" dirty="0"/>
          </a:p>
          <a:p>
            <a:pPr algn="just"/>
            <a:r>
              <a:rPr lang="en-GB" sz="1200" dirty="0"/>
              <a:t>CKM syndrome represents the convergence of several conditions </a:t>
            </a:r>
          </a:p>
          <a:p>
            <a:pPr algn="just"/>
            <a:endParaRPr lang="en-GB" sz="12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37E7EF-FBF2-D4BB-4A30-A8629A1CE86B}"/>
              </a:ext>
            </a:extLst>
          </p:cNvPr>
          <p:cNvGrpSpPr/>
          <p:nvPr/>
        </p:nvGrpSpPr>
        <p:grpSpPr>
          <a:xfrm flipV="1">
            <a:off x="21266" y="527372"/>
            <a:ext cx="9112104" cy="45719"/>
            <a:chOff x="-12701" y="889632"/>
            <a:chExt cx="9144001" cy="50573"/>
          </a:xfrm>
        </p:grpSpPr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30C1B9F4-777D-4C9A-70E6-C0F694BB70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2701" y="890126"/>
              <a:ext cx="9144001" cy="50079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1219140">
                <a:spcBef>
                  <a:spcPct val="0"/>
                </a:spcBef>
                <a:buNone/>
                <a:defRPr/>
              </a:pPr>
              <a:endParaRPr lang="en-US" altLang="x-none" sz="2400">
                <a:solidFill>
                  <a:prstClr val="black"/>
                </a:solidFill>
                <a:latin typeface="Verdana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81BF5D-5B47-5A49-99B3-64A42BFE095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" y="889632"/>
              <a:ext cx="4083050" cy="50079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1219140">
                <a:spcBef>
                  <a:spcPct val="0"/>
                </a:spcBef>
                <a:buNone/>
                <a:defRPr/>
              </a:pPr>
              <a:endParaRPr lang="en-GB" altLang="x-none" sz="2400" dirty="0">
                <a:solidFill>
                  <a:prstClr val="black"/>
                </a:solidFill>
                <a:latin typeface="Verdana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C2B042-14A9-1453-0C88-DA8753B3BD5A}"/>
              </a:ext>
            </a:extLst>
          </p:cNvPr>
          <p:cNvSpPr txBox="1"/>
          <p:nvPr/>
        </p:nvSpPr>
        <p:spPr>
          <a:xfrm>
            <a:off x="57337" y="4696226"/>
            <a:ext cx="30764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050" dirty="0"/>
              <a:t>Manla Y, .Cosentino F. </a:t>
            </a:r>
            <a:r>
              <a:rPr lang="en-SE" sz="1050" i="1" dirty="0"/>
              <a:t>CV Research </a:t>
            </a:r>
            <a:r>
              <a:rPr lang="en-SE" sz="1050" dirty="0"/>
              <a:t>2026 </a:t>
            </a:r>
            <a:r>
              <a:rPr lang="en-SE" sz="1050" i="1" dirty="0"/>
              <a:t>(submitted)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7BD033-7392-85D3-96B8-EECC839FD397}"/>
              </a:ext>
            </a:extLst>
          </p:cNvPr>
          <p:cNvSpPr txBox="1"/>
          <p:nvPr/>
        </p:nvSpPr>
        <p:spPr>
          <a:xfrm>
            <a:off x="3445728" y="4881890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DALYs: disability-adjusted life years</a:t>
            </a:r>
            <a:endParaRPr lang="en-SE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B0BE14-D288-BF68-0AF2-C567EC359DEC}"/>
              </a:ext>
            </a:extLst>
          </p:cNvPr>
          <p:cNvSpPr txBox="1"/>
          <p:nvPr/>
        </p:nvSpPr>
        <p:spPr>
          <a:xfrm>
            <a:off x="7549375" y="2241395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/>
              <a:t>driving</a:t>
            </a:r>
          </a:p>
        </p:txBody>
      </p:sp>
    </p:spTree>
    <p:extLst>
      <p:ext uri="{BB962C8B-B14F-4D97-AF65-F5344CB8AC3E}">
        <p14:creationId xmlns:p14="http://schemas.microsoft.com/office/powerpoint/2010/main" val="3650769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69" y="621985"/>
            <a:ext cx="6951386" cy="42478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362ED2-FCBB-3119-53B9-7EB4A40B40BC}"/>
              </a:ext>
            </a:extLst>
          </p:cNvPr>
          <p:cNvSpPr txBox="1"/>
          <p:nvPr/>
        </p:nvSpPr>
        <p:spPr>
          <a:xfrm>
            <a:off x="6067517" y="4858273"/>
            <a:ext cx="30764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050" dirty="0"/>
              <a:t>Manla Y, .Cosentino F. </a:t>
            </a:r>
            <a:r>
              <a:rPr lang="en-SE" sz="1050" i="1" dirty="0"/>
              <a:t>CV Research </a:t>
            </a:r>
            <a:r>
              <a:rPr lang="en-SE" sz="1050" dirty="0"/>
              <a:t>2026 </a:t>
            </a:r>
            <a:r>
              <a:rPr lang="en-SE" sz="1050" i="1" dirty="0"/>
              <a:t>(submitted)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5C047-AAFE-6F2B-6692-7CC530A58A7C}"/>
              </a:ext>
            </a:extLst>
          </p:cNvPr>
          <p:cNvSpPr txBox="1"/>
          <p:nvPr/>
        </p:nvSpPr>
        <p:spPr>
          <a:xfrm>
            <a:off x="1122744" y="4444678"/>
            <a:ext cx="6933235" cy="430887"/>
          </a:xfrm>
          <a:prstGeom prst="rect">
            <a:avLst/>
          </a:prstGeom>
          <a:solidFill>
            <a:srgbClr val="C661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E" sz="1100" b="1" dirty="0">
                <a:solidFill>
                  <a:srgbClr val="F5F5F5"/>
                </a:solidFill>
              </a:rPr>
              <a:t>This interconnected pathophysiology supports a shift from isolated risk-factor management </a:t>
            </a:r>
          </a:p>
          <a:p>
            <a:pPr algn="ctr"/>
            <a:r>
              <a:rPr lang="en-SE" sz="1100" b="1" dirty="0">
                <a:solidFill>
                  <a:srgbClr val="F5F5F5"/>
                </a:solidFill>
              </a:rPr>
              <a:t>toward integrated, mechanism-based prevention.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687C59-716C-57CF-71A0-E2AEBD59D3E8}"/>
              </a:ext>
            </a:extLst>
          </p:cNvPr>
          <p:cNvSpPr txBox="1"/>
          <p:nvPr/>
        </p:nvSpPr>
        <p:spPr>
          <a:xfrm>
            <a:off x="1102613" y="31899"/>
            <a:ext cx="6830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Burden of Cardiometabolic Risk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1B2F30-7466-E77A-F3E8-878D46CABD06}"/>
              </a:ext>
            </a:extLst>
          </p:cNvPr>
          <p:cNvGrpSpPr/>
          <p:nvPr/>
        </p:nvGrpSpPr>
        <p:grpSpPr>
          <a:xfrm flipV="1">
            <a:off x="21266" y="527372"/>
            <a:ext cx="9112104" cy="45719"/>
            <a:chOff x="-12701" y="889632"/>
            <a:chExt cx="9144001" cy="50573"/>
          </a:xfrm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1C50AEE8-8423-7122-5C12-4D6BDD6482E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2701" y="890126"/>
              <a:ext cx="9144001" cy="50079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1219140">
                <a:spcBef>
                  <a:spcPct val="0"/>
                </a:spcBef>
                <a:buNone/>
                <a:defRPr/>
              </a:pPr>
              <a:endParaRPr lang="en-US" altLang="x-none" sz="2400">
                <a:solidFill>
                  <a:prstClr val="black"/>
                </a:solidFill>
                <a:latin typeface="Verdana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42388D-23F2-FFE9-D4D7-1F403DE15C1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" y="889632"/>
              <a:ext cx="4083050" cy="50079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1219140">
                <a:spcBef>
                  <a:spcPct val="0"/>
                </a:spcBef>
                <a:buNone/>
                <a:defRPr/>
              </a:pPr>
              <a:endParaRPr lang="en-GB" altLang="x-none" sz="2400" dirty="0">
                <a:solidFill>
                  <a:prstClr val="black"/>
                </a:solidFill>
                <a:latin typeface="Verdana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B73A6AA-F7D0-52F5-DBE7-2E74D953FE31}"/>
              </a:ext>
            </a:extLst>
          </p:cNvPr>
          <p:cNvSpPr/>
          <p:nvPr/>
        </p:nvSpPr>
        <p:spPr>
          <a:xfrm>
            <a:off x="1134318" y="625034"/>
            <a:ext cx="6910087" cy="312517"/>
          </a:xfrm>
          <a:prstGeom prst="rect">
            <a:avLst/>
          </a:prstGeom>
          <a:solidFill>
            <a:srgbClr val="F2DE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11615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9815B-568F-2F0F-F987-199FB0EA2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ubrik 9">
            <a:extLst>
              <a:ext uri="{FF2B5EF4-FFF2-40B4-BE49-F238E27FC236}">
                <a16:creationId xmlns:a16="http://schemas.microsoft.com/office/drawing/2014/main" id="{698B7CEE-EBFB-9D25-5DF8-7097B8C72298}"/>
              </a:ext>
            </a:extLst>
          </p:cNvPr>
          <p:cNvSpPr txBox="1">
            <a:spLocks/>
          </p:cNvSpPr>
          <p:nvPr/>
        </p:nvSpPr>
        <p:spPr>
          <a:xfrm>
            <a:off x="10390" y="0"/>
            <a:ext cx="9144000" cy="84164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sv-SE" sz="28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59" name="Rectangle 39">
            <a:extLst>
              <a:ext uri="{FF2B5EF4-FFF2-40B4-BE49-F238E27FC236}">
                <a16:creationId xmlns:a16="http://schemas.microsoft.com/office/drawing/2014/main" id="{A8A060F4-54F9-2D4D-E6A4-EBD89FD5E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7" y="716176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sv-SE" sz="21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0" name="Rectangle 43">
            <a:extLst>
              <a:ext uri="{FF2B5EF4-FFF2-40B4-BE49-F238E27FC236}">
                <a16:creationId xmlns:a16="http://schemas.microsoft.com/office/drawing/2014/main" id="{2FC067B0-BD97-A81D-B0F0-E398CCE7C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7" y="716176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sv-SE" sz="21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AEFB286F-AE9A-70E2-F7FD-684655612546}"/>
              </a:ext>
            </a:extLst>
          </p:cNvPr>
          <p:cNvGrpSpPr>
            <a:grpSpLocks/>
          </p:cNvGrpSpPr>
          <p:nvPr/>
        </p:nvGrpSpPr>
        <p:grpSpPr bwMode="auto">
          <a:xfrm>
            <a:off x="0" y="953756"/>
            <a:ext cx="9144000" cy="57150"/>
            <a:chOff x="0" y="682"/>
            <a:chExt cx="5760" cy="48"/>
          </a:xfrm>
        </p:grpSpPr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74BC624B-4754-F458-8B4A-9957269FE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82"/>
              <a:ext cx="5760" cy="48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189"/>
              <a:endParaRPr lang="sv-SE" sz="1350">
                <a:solidFill>
                  <a:srgbClr val="000000"/>
                </a:solidFill>
              </a:endParaRPr>
            </a:p>
          </p:txBody>
        </p:sp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286C702A-3ED6-BEE8-8F2F-E0E280B8F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82"/>
              <a:ext cx="2572" cy="48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457189"/>
              <a:endParaRPr lang="en-GB" sz="1350" dirty="0">
                <a:solidFill>
                  <a:srgbClr val="F19834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3077DA1-B9E6-F0FF-108B-4752B86FC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0361" y="158126"/>
            <a:ext cx="941162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196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Classical 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 staging construct of AHA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rgbClr val="00196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Reflecting progressive pathophysiology and increasing CVD risk along the spectrum of CKM syndrome</a:t>
            </a:r>
            <a:endParaRPr kumimoji="0" lang="en-US" sz="1400" i="1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7F9586F-0883-A54D-BD40-944E144FD8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8" t="3796" r="2028" b="2878"/>
          <a:stretch/>
        </p:blipFill>
        <p:spPr>
          <a:xfrm>
            <a:off x="545009" y="1179932"/>
            <a:ext cx="8089836" cy="3631844"/>
          </a:xfrm>
          <a:prstGeom prst="rect">
            <a:avLst/>
          </a:prstGeom>
          <a:ln>
            <a:solidFill>
              <a:srgbClr val="001965"/>
            </a:solidFill>
          </a:ln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7F9F3825-60EB-14FE-77F3-A47B5AC72D52}"/>
              </a:ext>
            </a:extLst>
          </p:cNvPr>
          <p:cNvSpPr txBox="1"/>
          <p:nvPr/>
        </p:nvSpPr>
        <p:spPr>
          <a:xfrm>
            <a:off x="6734366" y="4850543"/>
            <a:ext cx="2409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Ndumele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et al 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Circulation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2023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734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746" y="639309"/>
            <a:ext cx="5491964" cy="44938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E066DC-0BF2-3521-AB01-4D3B72AD53D5}"/>
              </a:ext>
            </a:extLst>
          </p:cNvPr>
          <p:cNvSpPr txBox="1"/>
          <p:nvPr/>
        </p:nvSpPr>
        <p:spPr>
          <a:xfrm>
            <a:off x="480647" y="-175845"/>
            <a:ext cx="8839200" cy="71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Mechanisms of cardio-renal metabolic risk</a:t>
            </a:r>
            <a:endParaRPr lang="en-SE" sz="24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5C430CA4-AF4C-98B7-A44C-51BABA2D316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0" y="541535"/>
            <a:ext cx="9144000" cy="45719"/>
            <a:chOff x="0" y="682"/>
            <a:chExt cx="5760" cy="48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01A243D3-3F2C-6EA8-BFC0-D261548A5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82"/>
              <a:ext cx="5760" cy="48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189"/>
              <a:endParaRPr lang="sv-SE" sz="1350">
                <a:solidFill>
                  <a:srgbClr val="000000"/>
                </a:solidFill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FD296D6F-1193-83CB-61F2-452387ED1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82"/>
              <a:ext cx="2572" cy="48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457189"/>
              <a:endParaRPr lang="en-GB" sz="1350" dirty="0">
                <a:solidFill>
                  <a:srgbClr val="F19834"/>
                </a:solidFill>
              </a:endParaRPr>
            </a:p>
          </p:txBody>
        </p:sp>
      </p:grpSp>
      <p:sp>
        <p:nvSpPr>
          <p:cNvPr id="2" name="textruta 2">
            <a:extLst>
              <a:ext uri="{FF2B5EF4-FFF2-40B4-BE49-F238E27FC236}">
                <a16:creationId xmlns:a16="http://schemas.microsoft.com/office/drawing/2014/main" id="{22E8B77F-4713-4F12-6F39-5ABB4396AB13}"/>
              </a:ext>
            </a:extLst>
          </p:cNvPr>
          <p:cNvSpPr txBox="1"/>
          <p:nvPr/>
        </p:nvSpPr>
        <p:spPr>
          <a:xfrm>
            <a:off x="6493734" y="4754291"/>
            <a:ext cx="2454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Cosentino et al  </a:t>
            </a:r>
            <a:r>
              <a:rPr lang="en-US" sz="1200" i="1" dirty="0" err="1">
                <a:solidFill>
                  <a:srgbClr val="000000"/>
                </a:solidFill>
                <a:latin typeface="Arial"/>
                <a:cs typeface="Arial"/>
              </a:rPr>
              <a:t>Eur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 Heart J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006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28027" y="701357"/>
            <a:ext cx="7687945" cy="374078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B282A2-7582-A62B-A243-3FE3F8AC18DC}"/>
              </a:ext>
            </a:extLst>
          </p:cNvPr>
          <p:cNvSpPr/>
          <p:nvPr/>
        </p:nvSpPr>
        <p:spPr>
          <a:xfrm>
            <a:off x="750278" y="750277"/>
            <a:ext cx="7643445" cy="9730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Adipose tissue dysfunction and metabolic dysregulation amplified by inflammatory, endothelial, and neurohormonal pathways, leads to target organ injury.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SE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F1D45B-7648-B680-D8C8-0CF1DD2D8FFC}"/>
              </a:ext>
            </a:extLst>
          </p:cNvPr>
          <p:cNvSpPr txBox="1"/>
          <p:nvPr/>
        </p:nvSpPr>
        <p:spPr>
          <a:xfrm>
            <a:off x="668215" y="-175845"/>
            <a:ext cx="8839200" cy="71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sz="24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ardio-renal metabolic risk: main drivers </a:t>
            </a:r>
            <a:endParaRPr lang="en-SE" sz="24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FE59C8D6-D0B8-8F8A-96FB-3FF8558DE025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0" y="541535"/>
            <a:ext cx="9144000" cy="45719"/>
            <a:chOff x="0" y="682"/>
            <a:chExt cx="5760" cy="48"/>
          </a:xfrm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CB8676E-6DB6-F6C5-D676-125E5432E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82"/>
              <a:ext cx="5760" cy="48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189"/>
              <a:endParaRPr lang="sv-SE" sz="1350">
                <a:solidFill>
                  <a:srgbClr val="000000"/>
                </a:solidFill>
              </a:endParaRPr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80AD52F-A0DE-F229-AEEE-D6C6ADAEC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82"/>
              <a:ext cx="2572" cy="48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457189"/>
              <a:endParaRPr lang="en-GB" sz="1350" dirty="0">
                <a:solidFill>
                  <a:srgbClr val="F1983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293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315B4AF-3EAB-78AE-B1C5-9C73FF5CF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1EE007-2551-7C06-A3CA-B1FCB1789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841" y="1512082"/>
            <a:ext cx="4091152" cy="346082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3169DF-C767-F8DD-7C83-D51CCAE56923}"/>
              </a:ext>
            </a:extLst>
          </p:cNvPr>
          <p:cNvGrpSpPr/>
          <p:nvPr/>
        </p:nvGrpSpPr>
        <p:grpSpPr>
          <a:xfrm>
            <a:off x="1" y="870245"/>
            <a:ext cx="9131300" cy="43055"/>
            <a:chOff x="-12701" y="889632"/>
            <a:chExt cx="9144001" cy="50573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CBD1B826-9E9F-93A1-4505-A9BCF23F859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2701" y="890126"/>
              <a:ext cx="9144001" cy="50079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914355">
                <a:spcBef>
                  <a:spcPct val="0"/>
                </a:spcBef>
                <a:buNone/>
                <a:defRPr/>
              </a:pPr>
              <a:endParaRPr lang="en-US" altLang="x-none" sz="1800">
                <a:solidFill>
                  <a:prstClr val="black"/>
                </a:solidFill>
                <a:latin typeface="Verdana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F6F678-9890-72A1-9D3E-C3ACCA2D339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" y="889632"/>
              <a:ext cx="4083050" cy="50079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914355">
                <a:spcBef>
                  <a:spcPct val="0"/>
                </a:spcBef>
                <a:buNone/>
                <a:defRPr/>
              </a:pPr>
              <a:endParaRPr lang="en-GB" altLang="x-none" sz="1800" dirty="0">
                <a:solidFill>
                  <a:prstClr val="black"/>
                </a:solidFill>
                <a:latin typeface="Verdana" charset="0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AB27292D-FB36-5BD1-A169-AB296BA849C2}"/>
              </a:ext>
            </a:extLst>
          </p:cNvPr>
          <p:cNvSpPr txBox="1">
            <a:spLocks/>
          </p:cNvSpPr>
          <p:nvPr/>
        </p:nvSpPr>
        <p:spPr>
          <a:xfrm>
            <a:off x="-91440" y="246393"/>
            <a:ext cx="9379268" cy="39171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>
              <a:spcAft>
                <a:spcPts val="600"/>
              </a:spcAft>
              <a:defRPr/>
            </a:pPr>
            <a:endParaRPr lang="en-US" altLang="en-US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685783">
              <a:spcAft>
                <a:spcPts val="600"/>
              </a:spcAft>
              <a:defRPr/>
            </a:pPr>
            <a:r>
              <a:rPr lang="en-US" altLang="en-US" sz="2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Emergent risk factor of CMD</a:t>
            </a:r>
            <a:endParaRPr lang="en-US" altLang="en-US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685783">
              <a:spcAft>
                <a:spcPts val="60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Prediabetes/Intermediate </a:t>
            </a:r>
            <a:r>
              <a:rPr lang="en-US" altLang="en-US" sz="24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Hyperglycaemia</a:t>
            </a:r>
            <a:endParaRPr lang="en-US" altLang="en-US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685783">
              <a:spcAft>
                <a:spcPts val="60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  <a:endParaRPr lang="en-US" altLang="en-US" sz="2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Grafik 3">
            <a:extLst>
              <a:ext uri="{FF2B5EF4-FFF2-40B4-BE49-F238E27FC236}">
                <a16:creationId xmlns:a16="http://schemas.microsoft.com/office/drawing/2014/main" id="{9EA6AFC1-C6CE-FE40-32C7-1818E0957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989" y="1321897"/>
            <a:ext cx="1528245" cy="747329"/>
          </a:xfrm>
          <a:prstGeom prst="rect">
            <a:avLst/>
          </a:prstGeom>
        </p:spPr>
      </p:pic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21B055AA-A538-BB27-3FDA-32A8B879E48A}"/>
              </a:ext>
            </a:extLst>
          </p:cNvPr>
          <p:cNvSpPr txBox="1">
            <a:spLocks/>
          </p:cNvSpPr>
          <p:nvPr/>
        </p:nvSpPr>
        <p:spPr>
          <a:xfrm>
            <a:off x="5557958" y="4750883"/>
            <a:ext cx="3411807" cy="21571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Marx N et al. European Heart Journal;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0621E-D2D3-4CA2-C745-DD74BCEC16CF}"/>
              </a:ext>
            </a:extLst>
          </p:cNvPr>
          <p:cNvSpPr txBox="1"/>
          <p:nvPr/>
        </p:nvSpPr>
        <p:spPr>
          <a:xfrm>
            <a:off x="2540726" y="1075900"/>
            <a:ext cx="468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WHO/ADA diagnostic criteria </a:t>
            </a:r>
            <a:endParaRPr lang="en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48EE64-F1A1-6AA3-992F-332DE12E9A91}"/>
              </a:ext>
            </a:extLst>
          </p:cNvPr>
          <p:cNvSpPr txBox="1"/>
          <p:nvPr/>
        </p:nvSpPr>
        <p:spPr>
          <a:xfrm>
            <a:off x="2341756" y="4761571"/>
            <a:ext cx="4014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                                                                                                                  A</a:t>
            </a:r>
            <a:r>
              <a:rPr lang="en-SE" sz="800" dirty="0">
                <a:solidFill>
                  <a:schemeClr val="bg1">
                    <a:lumMod val="50000"/>
                  </a:schemeClr>
                </a:solidFill>
              </a:rPr>
              <a:t> dysgl state that predict and precede dev of T2D. Such a condition is character by</a:t>
            </a:r>
          </a:p>
        </p:txBody>
      </p:sp>
    </p:spTree>
    <p:extLst>
      <p:ext uri="{BB962C8B-B14F-4D97-AF65-F5344CB8AC3E}">
        <p14:creationId xmlns:p14="http://schemas.microsoft.com/office/powerpoint/2010/main" val="3790219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DB4E5A-8859-6E1E-086F-8EC01A4ADB60}"/>
              </a:ext>
            </a:extLst>
          </p:cNvPr>
          <p:cNvSpPr txBox="1"/>
          <p:nvPr/>
        </p:nvSpPr>
        <p:spPr>
          <a:xfrm>
            <a:off x="0" y="56213"/>
            <a:ext cx="9185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21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and Regional Prediabetes Prevalence </a:t>
            </a:r>
          </a:p>
          <a:p>
            <a:pPr algn="ctr"/>
            <a:r>
              <a:rPr lang="en-SE" sz="21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 updates for 2024 and projections for 2050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D334D7-1804-F2D5-7A9A-DDE22A865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65" y="881869"/>
            <a:ext cx="8529320" cy="3739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23B9F-B693-B370-A494-8763FA78C714}"/>
              </a:ext>
            </a:extLst>
          </p:cNvPr>
          <p:cNvSpPr txBox="1"/>
          <p:nvPr/>
        </p:nvSpPr>
        <p:spPr>
          <a:xfrm>
            <a:off x="390386" y="4384432"/>
            <a:ext cx="804822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kern="0" dirty="0">
                <a:latin typeface="Calibri" panose="020F0502020204030204" pitchFamily="34" charset="0"/>
                <a:ea typeface="Yu Gothic" panose="020B0400000000000000" pitchFamily="34" charset="-128"/>
                <a:cs typeface="Calibri" panose="020F0502020204030204" pitchFamily="34" charset="0"/>
              </a:rPr>
              <a:t>In 2024 635 millions (≈12%) of the global adult population were estimated to have IGT, by 2050 it is projected an increase up to 846,5 millions </a:t>
            </a:r>
            <a:r>
              <a:rPr lang="en-GB" sz="1050" dirty="0"/>
              <a:t>with projections that prediabetes cases could reach 1 billion by 2050.</a:t>
            </a:r>
            <a:endParaRPr lang="en-SE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CB179E-86A6-A563-16FC-B672C0BCC115}"/>
              </a:ext>
            </a:extLst>
          </p:cNvPr>
          <p:cNvSpPr/>
          <p:nvPr/>
        </p:nvSpPr>
        <p:spPr>
          <a:xfrm>
            <a:off x="789236" y="1185790"/>
            <a:ext cx="436418" cy="31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DC1A4D-2CFB-46C0-8438-92613D4EF837}"/>
              </a:ext>
            </a:extLst>
          </p:cNvPr>
          <p:cNvSpPr txBox="1"/>
          <p:nvPr/>
        </p:nvSpPr>
        <p:spPr>
          <a:xfrm>
            <a:off x="6993730" y="4803870"/>
            <a:ext cx="1949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050" dirty="0"/>
              <a:t>Rooney MR, Diabetes Care 2025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B5910A-673B-FC7D-7976-43A1A230494B}"/>
              </a:ext>
            </a:extLst>
          </p:cNvPr>
          <p:cNvGrpSpPr/>
          <p:nvPr/>
        </p:nvGrpSpPr>
        <p:grpSpPr>
          <a:xfrm>
            <a:off x="1" y="836518"/>
            <a:ext cx="9131300" cy="43055"/>
            <a:chOff x="-12701" y="889632"/>
            <a:chExt cx="9144001" cy="50573"/>
          </a:xfrm>
        </p:grpSpPr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5FED20D6-3ED7-25FD-FAA0-3CFED82C44D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2701" y="890126"/>
              <a:ext cx="9144001" cy="50079"/>
            </a:xfrm>
            <a:prstGeom prst="rect">
              <a:avLst/>
            </a:prstGeom>
            <a:solidFill>
              <a:srgbClr val="3D15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defTabSz="914355">
                <a:spcBef>
                  <a:spcPct val="0"/>
                </a:spcBef>
                <a:buNone/>
                <a:defRPr/>
              </a:pPr>
              <a:endParaRPr lang="en-US" altLang="x-none" sz="1800">
                <a:solidFill>
                  <a:prstClr val="black"/>
                </a:solidFill>
                <a:latin typeface="Verdana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80D21E-F897-B410-32A7-478A44BA267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" y="889632"/>
              <a:ext cx="4083050" cy="50079"/>
            </a:xfrm>
            <a:prstGeom prst="rect">
              <a:avLst/>
            </a:prstGeom>
            <a:solidFill>
              <a:srgbClr val="F19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defTabSz="914355">
                <a:spcBef>
                  <a:spcPct val="0"/>
                </a:spcBef>
                <a:buNone/>
                <a:defRPr/>
              </a:pPr>
              <a:endParaRPr lang="en-GB" altLang="x-none" sz="1800" dirty="0">
                <a:solidFill>
                  <a:prstClr val="black"/>
                </a:solidFill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7732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rdiology Adboard - US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ption4_Jardiance_A">
  <a:themeElements>
    <a:clrScheme name="Custom 17">
      <a:dk1>
        <a:srgbClr val="000000"/>
      </a:dk1>
      <a:lt1>
        <a:srgbClr val="FFFFFF"/>
      </a:lt1>
      <a:dk2>
        <a:srgbClr val="4B3232"/>
      </a:dk2>
      <a:lt2>
        <a:srgbClr val="E9E9E9"/>
      </a:lt2>
      <a:accent1>
        <a:srgbClr val="008C7D"/>
      </a:accent1>
      <a:accent2>
        <a:srgbClr val="B7B9BB"/>
      </a:accent2>
      <a:accent3>
        <a:srgbClr val="FFC800"/>
      </a:accent3>
      <a:accent4>
        <a:srgbClr val="E33695"/>
      </a:accent4>
      <a:accent5>
        <a:srgbClr val="FFC800"/>
      </a:accent5>
      <a:accent6>
        <a:srgbClr val="F47920"/>
      </a:accent6>
      <a:hlink>
        <a:srgbClr val="008CF4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F6188C2-9941-440A-A58F-8DFB0F572D57}" vid="{8F811FE8-5FFB-4512-B5B0-42D9AF22E2B3}"/>
    </a:ext>
  </a:extLst>
</a:theme>
</file>

<file path=ppt/theme/theme6.xml><?xml version="1.0" encoding="utf-8"?>
<a:theme xmlns:a="http://schemas.openxmlformats.org/drawingml/2006/main" name="1_Cardiology Adboard - US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1587</Words>
  <Application>Microsoft Macintosh PowerPoint</Application>
  <PresentationFormat>On-screen Show (16:9)</PresentationFormat>
  <Paragraphs>241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Calibri Light</vt:lpstr>
      <vt:lpstr>Cambria Math</vt:lpstr>
      <vt:lpstr>Franklin Gothic Demi</vt:lpstr>
      <vt:lpstr>Times</vt:lpstr>
      <vt:lpstr>Verdana</vt:lpstr>
      <vt:lpstr>Wingdings</vt:lpstr>
      <vt:lpstr>Office Theme</vt:lpstr>
      <vt:lpstr>1_Tema di Office</vt:lpstr>
      <vt:lpstr>Cardiology Adboard - USE</vt:lpstr>
      <vt:lpstr>1_Office Theme</vt:lpstr>
      <vt:lpstr>Option4_Jardiance_A</vt:lpstr>
      <vt:lpstr>1_Cardiology Adboard - 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Importance of screening for dysglycaemia Population with risk factors for cardiovascular disease</vt:lpstr>
      <vt:lpstr>PowerPoint Presentation</vt:lpstr>
      <vt:lpstr>  Screening for dysglycaemia Prognostic capacity </vt:lpstr>
      <vt:lpstr>PowerPoint Presentation</vt:lpstr>
      <vt:lpstr>PowerPoint Presentation</vt:lpstr>
      <vt:lpstr>PowerPoint Presentation</vt:lpstr>
      <vt:lpstr>PowerPoint Presentation</vt:lpstr>
    </vt:vector>
  </TitlesOfParts>
  <Company>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Cosentino</dc:creator>
  <cp:lastModifiedBy>Francesco Cosentino</cp:lastModifiedBy>
  <cp:revision>26</cp:revision>
  <dcterms:created xsi:type="dcterms:W3CDTF">2026-03-11T10:25:50Z</dcterms:created>
  <dcterms:modified xsi:type="dcterms:W3CDTF">2026-03-18T11:18:56Z</dcterms:modified>
</cp:coreProperties>
</file>