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7" r:id="rId2"/>
    <p:sldId id="258" r:id="rId3"/>
    <p:sldId id="1208" r:id="rId4"/>
    <p:sldId id="259" r:id="rId5"/>
    <p:sldId id="540" r:id="rId6"/>
    <p:sldId id="1218" r:id="rId7"/>
    <p:sldId id="1220" r:id="rId8"/>
    <p:sldId id="564" r:id="rId9"/>
    <p:sldId id="1217" r:id="rId10"/>
    <p:sldId id="1209" r:id="rId11"/>
    <p:sldId id="1211" r:id="rId12"/>
    <p:sldId id="1210" r:id="rId13"/>
    <p:sldId id="1227" r:id="rId14"/>
    <p:sldId id="1212" r:id="rId15"/>
    <p:sldId id="1224" r:id="rId16"/>
    <p:sldId id="1219" r:id="rId17"/>
    <p:sldId id="1221" r:id="rId18"/>
    <p:sldId id="510" r:id="rId19"/>
    <p:sldId id="511" r:id="rId20"/>
    <p:sldId id="1226" r:id="rId21"/>
    <p:sldId id="889" r:id="rId22"/>
    <p:sldId id="890" r:id="rId23"/>
    <p:sldId id="908" r:id="rId24"/>
    <p:sldId id="891" r:id="rId25"/>
    <p:sldId id="904" r:id="rId26"/>
    <p:sldId id="905" r:id="rId27"/>
    <p:sldId id="902" r:id="rId28"/>
    <p:sldId id="1216" r:id="rId29"/>
    <p:sldId id="892" r:id="rId30"/>
    <p:sldId id="12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387"/>
    <p:restoredTop sz="94752"/>
  </p:normalViewPr>
  <p:slideViewPr>
    <p:cSldViewPr snapToGrid="0" showGuides="1">
      <p:cViewPr varScale="1">
        <p:scale>
          <a:sx n="116" d="100"/>
          <a:sy n="116" d="100"/>
        </p:scale>
        <p:origin x="888"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1758"/>
    </p:cViewPr>
  </p:sorter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hPercent val="50"/>
      <c:rotY val="0"/>
      <c:rAngAx val="0"/>
      <c:perspective val="0"/>
    </c:view3D>
    <c:floor>
      <c:thickness val="0"/>
    </c:floor>
    <c:sideWall>
      <c:thickness val="0"/>
    </c:sideWall>
    <c:backWall>
      <c:thickness val="0"/>
    </c:backWall>
    <c:plotArea>
      <c:layout>
        <c:manualLayout>
          <c:layoutTarget val="inner"/>
          <c:xMode val="edge"/>
          <c:yMode val="edge"/>
          <c:x val="0.14655172413793102"/>
          <c:y val="0.20876826722338204"/>
          <c:w val="0.70935960591133007"/>
          <c:h val="0.58455114822546972"/>
        </c:manualLayout>
      </c:layout>
      <c:pie3DChart>
        <c:varyColors val="1"/>
        <c:ser>
          <c:idx val="0"/>
          <c:order val="0"/>
          <c:tx>
            <c:strRef>
              <c:f>Sheet1!$A$2</c:f>
              <c:strCache>
                <c:ptCount val="1"/>
                <c:pt idx="0">
                  <c:v>Ost</c:v>
                </c:pt>
              </c:strCache>
            </c:strRef>
          </c:tx>
          <c:spPr>
            <a:solidFill>
              <a:srgbClr val="FF00FF"/>
            </a:solidFill>
            <a:ln w="25225">
              <a:noFill/>
            </a:ln>
          </c:spPr>
          <c:explosion val="25"/>
          <c:dPt>
            <c:idx val="0"/>
            <c:bubble3D val="0"/>
            <c:spPr>
              <a:solidFill>
                <a:srgbClr val="666699"/>
              </a:solidFill>
              <a:ln w="25225">
                <a:noFill/>
              </a:ln>
            </c:spPr>
            <c:extLst>
              <c:ext xmlns:c16="http://schemas.microsoft.com/office/drawing/2014/chart" uri="{C3380CC4-5D6E-409C-BE32-E72D297353CC}">
                <c16:uniqueId val="{00000001-5004-0B4C-8525-DD9A7AFDFA71}"/>
              </c:ext>
            </c:extLst>
          </c:dPt>
          <c:dPt>
            <c:idx val="1"/>
            <c:bubble3D val="0"/>
            <c:spPr>
              <a:solidFill>
                <a:srgbClr val="0066CC"/>
              </a:solidFill>
              <a:ln w="25225">
                <a:noFill/>
              </a:ln>
            </c:spPr>
            <c:extLst>
              <c:ext xmlns:c16="http://schemas.microsoft.com/office/drawing/2014/chart" uri="{C3380CC4-5D6E-409C-BE32-E72D297353CC}">
                <c16:uniqueId val="{00000003-5004-0B4C-8525-DD9A7AFDFA71}"/>
              </c:ext>
            </c:extLst>
          </c:dPt>
          <c:dPt>
            <c:idx val="2"/>
            <c:bubble3D val="0"/>
            <c:spPr>
              <a:solidFill>
                <a:srgbClr val="CCFFFF"/>
              </a:solidFill>
              <a:ln w="25225">
                <a:noFill/>
              </a:ln>
            </c:spPr>
            <c:extLst>
              <c:ext xmlns:c16="http://schemas.microsoft.com/office/drawing/2014/chart" uri="{C3380CC4-5D6E-409C-BE32-E72D297353CC}">
                <c16:uniqueId val="{00000005-5004-0B4C-8525-DD9A7AFDFA71}"/>
              </c:ext>
            </c:extLst>
          </c:dPt>
          <c:dPt>
            <c:idx val="3"/>
            <c:bubble3D val="0"/>
            <c:spPr>
              <a:solidFill>
                <a:srgbClr val="C0C0C0"/>
              </a:solidFill>
              <a:ln w="25225">
                <a:noFill/>
              </a:ln>
            </c:spPr>
            <c:extLst>
              <c:ext xmlns:c16="http://schemas.microsoft.com/office/drawing/2014/chart" uri="{C3380CC4-5D6E-409C-BE32-E72D297353CC}">
                <c16:uniqueId val="{00000007-5004-0B4C-8525-DD9A7AFDFA71}"/>
              </c:ext>
            </c:extLst>
          </c:dPt>
          <c:dPt>
            <c:idx val="4"/>
            <c:bubble3D val="0"/>
            <c:spPr>
              <a:solidFill>
                <a:srgbClr val="800080"/>
              </a:solidFill>
              <a:ln w="25225">
                <a:noFill/>
              </a:ln>
            </c:spPr>
            <c:extLst>
              <c:ext xmlns:c16="http://schemas.microsoft.com/office/drawing/2014/chart" uri="{C3380CC4-5D6E-409C-BE32-E72D297353CC}">
                <c16:uniqueId val="{00000009-5004-0B4C-8525-DD9A7AFDFA71}"/>
              </c:ext>
            </c:extLst>
          </c:dPt>
          <c:dLbls>
            <c:dLbl>
              <c:idx val="1"/>
              <c:layout>
                <c:manualLayout>
                  <c:x val="-6.1209826085416037E-2"/>
                  <c:y val="7.19674398553154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004-0B4C-8525-DD9A7AFDFA71}"/>
                </c:ext>
              </c:extLst>
            </c:dLbl>
            <c:dLbl>
              <c:idx val="4"/>
              <c:layout>
                <c:manualLayout>
                  <c:x val="4.3012310222184241E-2"/>
                  <c:y val="-5.535956911947341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004-0B4C-8525-DD9A7AFDFA71}"/>
                </c:ext>
              </c:extLst>
            </c:dLbl>
            <c:numFmt formatCode="0%" sourceLinked="0"/>
            <c:spPr>
              <a:noFill/>
              <a:ln w="25225">
                <a:noFill/>
              </a:ln>
            </c:spPr>
            <c:txPr>
              <a:bodyPr/>
              <a:lstStyle/>
              <a:p>
                <a:pPr>
                  <a:defRPr sz="1600" b="1" i="0" u="none" strike="noStrike" baseline="0">
                    <a:solidFill>
                      <a:schemeClr val="tx1"/>
                    </a:solidFill>
                    <a:latin typeface="Arial"/>
                    <a:ea typeface="Arial"/>
                    <a:cs typeface="Arial"/>
                  </a:defRPr>
                </a:pPr>
                <a:endParaRPr lang="en-US"/>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Sheet1!$B$1:$H$1</c:f>
              <c:strCache>
                <c:ptCount val="5"/>
                <c:pt idx="0">
                  <c:v>Antisportler</c:v>
                </c:pt>
                <c:pt idx="1">
                  <c:v>Gelegenheits-sportler</c:v>
                </c:pt>
                <c:pt idx="2">
                  <c:v>Freizeitsportler</c:v>
                </c:pt>
                <c:pt idx="3">
                  <c:v>Leistungs-sportler</c:v>
                </c:pt>
                <c:pt idx="4">
                  <c:v>Sportmuffel</c:v>
                </c:pt>
              </c:strCache>
            </c:strRef>
          </c:cat>
          <c:val>
            <c:numRef>
              <c:f>Sheet1!$B$2:$H$2</c:f>
              <c:numCache>
                <c:formatCode>General</c:formatCode>
                <c:ptCount val="5"/>
                <c:pt idx="0">
                  <c:v>20</c:v>
                </c:pt>
                <c:pt idx="1">
                  <c:v>34</c:v>
                </c:pt>
                <c:pt idx="2">
                  <c:v>16</c:v>
                </c:pt>
                <c:pt idx="3">
                  <c:v>6</c:v>
                </c:pt>
                <c:pt idx="4">
                  <c:v>32</c:v>
                </c:pt>
              </c:numCache>
            </c:numRef>
          </c:val>
          <c:extLst>
            <c:ext xmlns:c16="http://schemas.microsoft.com/office/drawing/2014/chart" uri="{C3380CC4-5D6E-409C-BE32-E72D297353CC}">
              <c16:uniqueId val="{0000000A-5004-0B4C-8525-DD9A7AFDFA71}"/>
            </c:ext>
          </c:extLst>
        </c:ser>
        <c:dLbls>
          <c:showLegendKey val="0"/>
          <c:showVal val="0"/>
          <c:showCatName val="1"/>
          <c:showSerName val="0"/>
          <c:showPercent val="0"/>
          <c:showBubbleSize val="0"/>
          <c:showLeaderLines val="1"/>
        </c:dLbls>
      </c:pie3DChart>
      <c:spPr>
        <a:noFill/>
        <a:ln w="25225">
          <a:noFill/>
        </a:ln>
      </c:spPr>
    </c:plotArea>
    <c:plotVisOnly val="1"/>
    <c:dispBlanksAs val="zero"/>
    <c:showDLblsOverMax val="0"/>
  </c:chart>
  <c:spPr>
    <a:solidFill>
      <a:schemeClr val="bg1"/>
    </a:solidFill>
    <a:ln>
      <a:noFill/>
    </a:ln>
  </c:spPr>
  <c:txPr>
    <a:bodyPr/>
    <a:lstStyle/>
    <a:p>
      <a:pPr>
        <a:defRPr sz="819" b="0"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005A74-81CE-6AF0-E169-54F8DEF435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0B79A5-C832-B622-D114-83DC1CE19E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810EEC-FD30-7A4D-8A2D-F29B18C9441F}" type="datetimeFigureOut">
              <a:rPr lang="en-US" smtClean="0"/>
              <a:t>3/18/26</a:t>
            </a:fld>
            <a:endParaRPr lang="en-US"/>
          </a:p>
        </p:txBody>
      </p:sp>
      <p:sp>
        <p:nvSpPr>
          <p:cNvPr id="4" name="Footer Placeholder 3">
            <a:extLst>
              <a:ext uri="{FF2B5EF4-FFF2-40B4-BE49-F238E27FC236}">
                <a16:creationId xmlns:a16="http://schemas.microsoft.com/office/drawing/2014/main" id="{A9CC11A6-7154-ECF0-7DD8-A5ED878C62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2E28E3-766F-78D7-04BD-DAF91C16EE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EBE7EB-1D53-FA4D-8BF1-2B4CE78D5555}" type="slidenum">
              <a:rPr lang="en-US" smtClean="0"/>
              <a:t>‹#›</a:t>
            </a:fld>
            <a:endParaRPr lang="en-US"/>
          </a:p>
        </p:txBody>
      </p:sp>
    </p:spTree>
    <p:extLst>
      <p:ext uri="{BB962C8B-B14F-4D97-AF65-F5344CB8AC3E}">
        <p14:creationId xmlns:p14="http://schemas.microsoft.com/office/powerpoint/2010/main" val="387951831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2412-8B51-8647-B56F-D0196D1705BF}"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6C954-6969-9246-88B2-A4978381850D}" type="slidenum">
              <a:rPr lang="en-US" smtClean="0"/>
              <a:t>‹#›</a:t>
            </a:fld>
            <a:endParaRPr lang="en-US"/>
          </a:p>
        </p:txBody>
      </p:sp>
    </p:spTree>
    <p:extLst>
      <p:ext uri="{BB962C8B-B14F-4D97-AF65-F5344CB8AC3E}">
        <p14:creationId xmlns:p14="http://schemas.microsoft.com/office/powerpoint/2010/main" val="356913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Talented, hard workers, transparent, honest, correct</a:t>
            </a:r>
            <a:endParaRPr lang="en-GB" dirty="0">
              <a:latin typeface="Calibri" charset="0"/>
              <a:ea typeface="MS PGothic" charset="0"/>
            </a:endParaRPr>
          </a:p>
        </p:txBody>
      </p:sp>
      <p:sp>
        <p:nvSpPr>
          <p:cNvPr id="2048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71877088-7AA7-DA4B-BE83-FA27053092DD}" type="slidenum">
              <a:rPr lang="en-GB" sz="1200">
                <a:latin typeface="Calibri" charset="0"/>
              </a:rPr>
              <a:pPr eaLnBrk="1" hangingPunct="1"/>
              <a:t>5</a:t>
            </a:fld>
            <a:endParaRPr lang="en-GB"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Image source: Microsoft 365 content library
Limited patient awareness and understanding of cardiac rehabilitation often result in low referral and participation rates. Healthcare system constraints, such as lack of resources, staffing, or funding, further restrict access. Additionally, transportation difficulties, comorbidities, and social or psychological factors can prevent heart failure patients from attending rehabilitation programmes.</a:t>
            </a:r>
          </a:p>
        </p:txBody>
      </p:sp>
      <p:sp>
        <p:nvSpPr>
          <p:cNvPr id="4" name="Slide Number Placeholder 3"/>
          <p:cNvSpPr>
            <a:spLocks noGrp="1"/>
          </p:cNvSpPr>
          <p:nvPr>
            <p:ph type="sldNum" sz="quarter" idx="5"/>
          </p:nvPr>
        </p:nvSpPr>
        <p:spPr/>
        <p:txBody>
          <a:bodyPr/>
          <a:lstStyle/>
          <a:p>
            <a:fld id="{E61844B1-A7B1-4352-BE5C-83B65C7BD9A9}" type="slidenum">
              <a:rPr lang="en-GB" smtClean="0"/>
              <a:t>23</a:t>
            </a:fld>
            <a:endParaRPr lang="en-GB"/>
          </a:p>
        </p:txBody>
      </p:sp>
    </p:spTree>
    <p:extLst>
      <p:ext uri="{BB962C8B-B14F-4D97-AF65-F5344CB8AC3E}">
        <p14:creationId xmlns:p14="http://schemas.microsoft.com/office/powerpoint/2010/main" val="1470458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61844B1-A7B1-4352-BE5C-83B65C7BD9A9}" type="slidenum">
              <a:rPr lang="en-GB" smtClean="0"/>
              <a:t>26</a:t>
            </a:fld>
            <a:endParaRPr lang="en-GB"/>
          </a:p>
        </p:txBody>
      </p:sp>
    </p:spTree>
    <p:extLst>
      <p:ext uri="{BB962C8B-B14F-4D97-AF65-F5344CB8AC3E}">
        <p14:creationId xmlns:p14="http://schemas.microsoft.com/office/powerpoint/2010/main" val="100241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A46C954-6969-9246-88B2-A4978381850D}" type="slidenum">
              <a:rPr lang="en-US" smtClean="0"/>
              <a:t>30</a:t>
            </a:fld>
            <a:endParaRPr lang="en-US"/>
          </a:p>
        </p:txBody>
      </p:sp>
    </p:spTree>
    <p:extLst>
      <p:ext uri="{BB962C8B-B14F-4D97-AF65-F5344CB8AC3E}">
        <p14:creationId xmlns:p14="http://schemas.microsoft.com/office/powerpoint/2010/main" val="2246910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7D321-2A7A-4EF1-6538-145EC84FC54B}"/>
              </a:ext>
            </a:extLst>
          </p:cNvPr>
          <p:cNvCxnSpPr>
            <a:cxnSpLocks/>
          </p:cNvCxnSpPr>
          <p:nvPr userDrawn="1"/>
        </p:nvCxnSpPr>
        <p:spPr>
          <a:xfrm flipH="1">
            <a:off x="0" y="6345775"/>
            <a:ext cx="9470635"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BC52EF-D3BE-3AFC-EC88-16221B89A6AD}"/>
              </a:ext>
            </a:extLst>
          </p:cNvPr>
          <p:cNvCxnSpPr>
            <a:cxnSpLocks/>
            <a:stCxn id="15" idx="4"/>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16228" y="4254408"/>
            <a:ext cx="7275639" cy="993913"/>
          </a:xfrm>
          <a:prstGeom prst="rect">
            <a:avLst/>
          </a:prstGeom>
        </p:spPr>
        <p:txBody>
          <a:bodyPr/>
          <a:lstStyle>
            <a:lvl1pPr marL="0" indent="0">
              <a:buNone/>
              <a:defRPr sz="2000" b="0">
                <a:latin typeface="Calibri" panose="020F0502020204030204" pitchFamily="34" charset="0"/>
                <a:cs typeface="Calibri" panose="020F0502020204030204" pitchFamily="34" charset="0"/>
              </a:defRPr>
            </a:lvl1pPr>
          </a:lstStyle>
          <a:p>
            <a:pPr lvl="0"/>
            <a:r>
              <a:rPr lang="en-US" dirty="0"/>
              <a:t>Insert short description of </a:t>
            </a:r>
            <a:r>
              <a:rPr lang="en-US" dirty="0" err="1"/>
              <a:t>powerpoint</a:t>
            </a:r>
            <a:r>
              <a:rPr lang="en-US" dirty="0"/>
              <a:t> here</a:t>
            </a:r>
          </a:p>
        </p:txBody>
      </p:sp>
      <p:sp>
        <p:nvSpPr>
          <p:cNvPr id="10" name="Oval 9">
            <a:extLst>
              <a:ext uri="{FF2B5EF4-FFF2-40B4-BE49-F238E27FC236}">
                <a16:creationId xmlns:a16="http://schemas.microsoft.com/office/drawing/2014/main" id="{4DAD0EC7-C401-CAD3-5567-ADB3D8E8E9F2}"/>
              </a:ext>
            </a:extLst>
          </p:cNvPr>
          <p:cNvSpPr/>
          <p:nvPr userDrawn="1"/>
        </p:nvSpPr>
        <p:spPr>
          <a:xfrm>
            <a:off x="5220849" y="-646116"/>
            <a:ext cx="1712673" cy="17126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92E6A62-7E27-90F2-A2AD-DAD1EE9E0389}"/>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13" name="Oval 12">
            <a:extLst>
              <a:ext uri="{FF2B5EF4-FFF2-40B4-BE49-F238E27FC236}">
                <a16:creationId xmlns:a16="http://schemas.microsoft.com/office/drawing/2014/main" id="{65A2A34F-359B-F1D8-7E51-703795561407}"/>
              </a:ext>
            </a:extLst>
          </p:cNvPr>
          <p:cNvSpPr/>
          <p:nvPr userDrawn="1"/>
        </p:nvSpPr>
        <p:spPr>
          <a:xfrm>
            <a:off x="6077185" y="1844483"/>
            <a:ext cx="344164" cy="3441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10837"/>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9463865" y="6293021"/>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A0ECB36-2A5C-D2A6-E491-5CE6559F0D81}"/>
              </a:ext>
            </a:extLst>
          </p:cNvPr>
          <p:cNvSpPr/>
          <p:nvPr userDrawn="1"/>
        </p:nvSpPr>
        <p:spPr>
          <a:xfrm>
            <a:off x="10865289" y="4240546"/>
            <a:ext cx="410483" cy="4104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755F0D0-BD1E-0C46-1CCF-5474C249F344}"/>
              </a:ext>
            </a:extLst>
          </p:cNvPr>
          <p:cNvSpPr/>
          <p:nvPr userDrawn="1"/>
        </p:nvSpPr>
        <p:spPr>
          <a:xfrm>
            <a:off x="3488229" y="1108435"/>
            <a:ext cx="779487" cy="77948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black background with a black square&#10;&#10;AI-generated content may be incorrect.">
            <a:extLst>
              <a:ext uri="{FF2B5EF4-FFF2-40B4-BE49-F238E27FC236}">
                <a16:creationId xmlns:a16="http://schemas.microsoft.com/office/drawing/2014/main" id="{92403695-778B-5957-E2D3-A3573A9A7C18}"/>
              </a:ext>
            </a:extLst>
          </p:cNvPr>
          <p:cNvPicPr>
            <a:picLocks noChangeAspect="1"/>
          </p:cNvPicPr>
          <p:nvPr userDrawn="1"/>
        </p:nvPicPr>
        <p:blipFill>
          <a:blip r:embed="rId2"/>
          <a:stretch>
            <a:fillRect/>
          </a:stretch>
        </p:blipFill>
        <p:spPr>
          <a:xfrm>
            <a:off x="9925280" y="5672666"/>
            <a:ext cx="1772838" cy="793594"/>
          </a:xfrm>
          <a:prstGeom prst="rect">
            <a:avLst/>
          </a:prstGeom>
        </p:spPr>
      </p:pic>
      <p:pic>
        <p:nvPicPr>
          <p:cNvPr id="44" name="Picture 43" descr="A red ball on a black background&#10;&#10;AI-generated content may be incorrect.">
            <a:extLst>
              <a:ext uri="{FF2B5EF4-FFF2-40B4-BE49-F238E27FC236}">
                <a16:creationId xmlns:a16="http://schemas.microsoft.com/office/drawing/2014/main" id="{7002F26D-0B38-9B33-8A38-92D0A7210DA8}"/>
              </a:ext>
            </a:extLst>
          </p:cNvPr>
          <p:cNvPicPr>
            <a:picLocks noChangeAspect="1"/>
          </p:cNvPicPr>
          <p:nvPr userDrawn="1"/>
        </p:nvPicPr>
        <p:blipFill>
          <a:blip r:embed="rId3"/>
          <a:stretch>
            <a:fillRect/>
          </a:stretch>
        </p:blipFill>
        <p:spPr>
          <a:xfrm>
            <a:off x="7337170" y="221252"/>
            <a:ext cx="2775111" cy="2775111"/>
          </a:xfrm>
          <a:prstGeom prst="rect">
            <a:avLst/>
          </a:prstGeom>
        </p:spPr>
      </p:pic>
      <p:pic>
        <p:nvPicPr>
          <p:cNvPr id="46" name="Picture 45" descr="A pink light in the dark&#10;&#10;AI-generated content may be incorrect.">
            <a:extLst>
              <a:ext uri="{FF2B5EF4-FFF2-40B4-BE49-F238E27FC236}">
                <a16:creationId xmlns:a16="http://schemas.microsoft.com/office/drawing/2014/main" id="{26505E9B-0283-BFE5-F40A-86ABC78ADC3B}"/>
              </a:ext>
            </a:extLst>
          </p:cNvPr>
          <p:cNvPicPr>
            <a:picLocks noChangeAspect="1"/>
          </p:cNvPicPr>
          <p:nvPr userDrawn="1"/>
        </p:nvPicPr>
        <p:blipFill>
          <a:blip r:embed="rId4"/>
          <a:stretch>
            <a:fillRect/>
          </a:stretch>
        </p:blipFill>
        <p:spPr>
          <a:xfrm>
            <a:off x="1167387" y="-969457"/>
            <a:ext cx="2077892" cy="2077892"/>
          </a:xfrm>
          <a:prstGeom prst="rect">
            <a:avLst/>
          </a:prstGeom>
        </p:spPr>
      </p:pic>
      <p:pic>
        <p:nvPicPr>
          <p:cNvPr id="47" name="Picture 46" descr="A pink light in the dark&#10;&#10;AI-generated content may be incorrect.">
            <a:extLst>
              <a:ext uri="{FF2B5EF4-FFF2-40B4-BE49-F238E27FC236}">
                <a16:creationId xmlns:a16="http://schemas.microsoft.com/office/drawing/2014/main" id="{F99DB87C-529B-AE1A-A28E-224A627CDA02}"/>
              </a:ext>
            </a:extLst>
          </p:cNvPr>
          <p:cNvPicPr>
            <a:picLocks noChangeAspect="1"/>
          </p:cNvPicPr>
          <p:nvPr userDrawn="1"/>
        </p:nvPicPr>
        <p:blipFill>
          <a:blip r:embed="rId4"/>
          <a:stretch>
            <a:fillRect/>
          </a:stretch>
        </p:blipFill>
        <p:spPr>
          <a:xfrm>
            <a:off x="9569372" y="4451423"/>
            <a:ext cx="147990" cy="147990"/>
          </a:xfrm>
          <a:prstGeom prst="rect">
            <a:avLst/>
          </a:prstGeom>
        </p:spPr>
      </p:pic>
      <p:pic>
        <p:nvPicPr>
          <p:cNvPr id="50" name="Picture 49" descr="A white circle in a black background&#10;&#10;AI-generated content may be incorrect.">
            <a:extLst>
              <a:ext uri="{FF2B5EF4-FFF2-40B4-BE49-F238E27FC236}">
                <a16:creationId xmlns:a16="http://schemas.microsoft.com/office/drawing/2014/main" id="{25FDD5F0-6773-FF78-1D1D-88411C9C8658}"/>
              </a:ext>
            </a:extLst>
          </p:cNvPr>
          <p:cNvPicPr>
            <a:picLocks noChangeAspect="1"/>
          </p:cNvPicPr>
          <p:nvPr userDrawn="1"/>
        </p:nvPicPr>
        <p:blipFill>
          <a:blip r:embed="rId5"/>
          <a:stretch>
            <a:fillRect/>
          </a:stretch>
        </p:blipFill>
        <p:spPr>
          <a:xfrm>
            <a:off x="10258731" y="2398608"/>
            <a:ext cx="593256" cy="593256"/>
          </a:xfrm>
          <a:prstGeom prst="rect">
            <a:avLst/>
          </a:prstGeom>
        </p:spPr>
      </p:pic>
      <p:sp>
        <p:nvSpPr>
          <p:cNvPr id="54" name="Content Placeholder 7">
            <a:extLst>
              <a:ext uri="{FF2B5EF4-FFF2-40B4-BE49-F238E27FC236}">
                <a16:creationId xmlns:a16="http://schemas.microsoft.com/office/drawing/2014/main" id="{FA80644C-B76D-EF89-754B-2E528950A17D}"/>
              </a:ext>
            </a:extLst>
          </p:cNvPr>
          <p:cNvSpPr>
            <a:spLocks noGrp="1"/>
          </p:cNvSpPr>
          <p:nvPr>
            <p:ph sz="quarter" idx="10" hasCustomPrompt="1"/>
          </p:nvPr>
        </p:nvSpPr>
        <p:spPr>
          <a:xfrm>
            <a:off x="920085" y="3348061"/>
            <a:ext cx="8211380" cy="779485"/>
          </a:xfrm>
          <a:prstGeom prst="rect">
            <a:avLst/>
          </a:prstGeom>
        </p:spPr>
        <p:txBody>
          <a:bodyPr/>
          <a:lstStyle>
            <a:lvl1pPr marL="0" indent="0">
              <a:buNone/>
              <a:defRPr sz="6000" b="1">
                <a:solidFill>
                  <a:schemeClr val="accent1"/>
                </a:solidFill>
                <a:latin typeface="Calibri" panose="020F0502020204030204" pitchFamily="34" charset="0"/>
                <a:cs typeface="Calibri" panose="020F0502020204030204" pitchFamily="34" charset="0"/>
              </a:defRPr>
            </a:lvl1pPr>
          </a:lstStyle>
          <a:p>
            <a:pPr lvl="0"/>
            <a:r>
              <a:rPr lang="en-US" dirty="0"/>
              <a:t>Title</a:t>
            </a:r>
          </a:p>
        </p:txBody>
      </p:sp>
      <p:sp>
        <p:nvSpPr>
          <p:cNvPr id="55" name="Content Placeholder 7">
            <a:extLst>
              <a:ext uri="{FF2B5EF4-FFF2-40B4-BE49-F238E27FC236}">
                <a16:creationId xmlns:a16="http://schemas.microsoft.com/office/drawing/2014/main" id="{FFC22842-A6EB-BDA5-A3E7-DC4D54BBD2D7}"/>
              </a:ext>
            </a:extLst>
          </p:cNvPr>
          <p:cNvSpPr>
            <a:spLocks noGrp="1"/>
          </p:cNvSpPr>
          <p:nvPr>
            <p:ph sz="quarter" idx="12" hasCustomPrompt="1"/>
          </p:nvPr>
        </p:nvSpPr>
        <p:spPr>
          <a:xfrm>
            <a:off x="916227" y="5410967"/>
            <a:ext cx="7275639" cy="368487"/>
          </a:xfrm>
          <a:prstGeom prst="rect">
            <a:avLst/>
          </a:prstGeom>
        </p:spPr>
        <p:txBody>
          <a:bodyPr/>
          <a:lstStyle>
            <a:lvl1pPr marL="0" indent="0">
              <a:buNone/>
              <a:defRPr sz="1800" b="1">
                <a:solidFill>
                  <a:schemeClr val="accent1"/>
                </a:solidFill>
                <a:latin typeface="Calibri" panose="020F0502020204030204" pitchFamily="34" charset="0"/>
                <a:cs typeface="Calibri" panose="020F0502020204030204" pitchFamily="34" charset="0"/>
              </a:defRPr>
            </a:lvl1pPr>
          </a:lstStyle>
          <a:p>
            <a:pPr lvl="0"/>
            <a:r>
              <a:rPr lang="en-US" dirty="0"/>
              <a:t>Presenter Name</a:t>
            </a:r>
          </a:p>
        </p:txBody>
      </p:sp>
      <p:sp>
        <p:nvSpPr>
          <p:cNvPr id="2" name="Content Placeholder 7">
            <a:extLst>
              <a:ext uri="{FF2B5EF4-FFF2-40B4-BE49-F238E27FC236}">
                <a16:creationId xmlns:a16="http://schemas.microsoft.com/office/drawing/2014/main" id="{6717EEE5-8A01-AF7D-781C-15C95F93ECED}"/>
              </a:ext>
            </a:extLst>
          </p:cNvPr>
          <p:cNvSpPr>
            <a:spLocks noGrp="1"/>
          </p:cNvSpPr>
          <p:nvPr>
            <p:ph sz="quarter" idx="13" hasCustomPrompt="1"/>
          </p:nvPr>
        </p:nvSpPr>
        <p:spPr>
          <a:xfrm>
            <a:off x="916227" y="5860515"/>
            <a:ext cx="7275639" cy="368487"/>
          </a:xfrm>
          <a:prstGeom prst="rect">
            <a:avLst/>
          </a:prstGeom>
        </p:spPr>
        <p:txBody>
          <a:bodyPr/>
          <a:lstStyle>
            <a:lvl1pPr marL="0" indent="0">
              <a:buNone/>
              <a:defRPr sz="1600" b="0">
                <a:solidFill>
                  <a:schemeClr val="tx1"/>
                </a:solidFill>
                <a:latin typeface="Calibri" panose="020F0502020204030204" pitchFamily="34" charset="0"/>
                <a:cs typeface="Calibri" panose="020F0502020204030204" pitchFamily="34" charset="0"/>
              </a:defRPr>
            </a:lvl1pPr>
          </a:lstStyle>
          <a:p>
            <a:pPr lvl="0"/>
            <a:r>
              <a:rPr lang="en-US" dirty="0"/>
              <a:t>Date</a:t>
            </a:r>
          </a:p>
        </p:txBody>
      </p:sp>
      <p:sp>
        <p:nvSpPr>
          <p:cNvPr id="5" name="TextBox 4">
            <a:extLst>
              <a:ext uri="{FF2B5EF4-FFF2-40B4-BE49-F238E27FC236}">
                <a16:creationId xmlns:a16="http://schemas.microsoft.com/office/drawing/2014/main" id="{E110A284-28AE-0D64-00A0-AB02FD3DF23D}"/>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39432880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Diapositive de titre">
    <p:spTree>
      <p:nvGrpSpPr>
        <p:cNvPr id="1" name=""/>
        <p:cNvGrpSpPr/>
        <p:nvPr/>
      </p:nvGrpSpPr>
      <p:grpSpPr>
        <a:xfrm>
          <a:off x="0" y="0"/>
          <a:ext cx="0" cy="0"/>
          <a:chOff x="0" y="0"/>
          <a:chExt cx="0" cy="0"/>
        </a:xfrm>
      </p:grpSpPr>
      <p:sp>
        <p:nvSpPr>
          <p:cNvPr id="26" name="Connecteur droit 22"/>
          <p:cNvSpPr/>
          <p:nvPr/>
        </p:nvSpPr>
        <p:spPr>
          <a:xfrm>
            <a:off x="0" y="1221317"/>
            <a:ext cx="12192000" cy="1"/>
          </a:xfrm>
          <a:prstGeom prst="line">
            <a:avLst/>
          </a:prstGeom>
          <a:ln>
            <a:solidFill>
              <a:srgbClr val="D3D3D3"/>
            </a:solidFill>
          </a:ln>
        </p:spPr>
        <p:txBody>
          <a:bodyPr lIns="60959" rIns="60959"/>
          <a:lstStyle/>
          <a:p>
            <a:endParaRPr sz="2400"/>
          </a:p>
        </p:txBody>
      </p:sp>
      <p:sp>
        <p:nvSpPr>
          <p:cNvPr id="27" name="Connecteur droit 24"/>
          <p:cNvSpPr/>
          <p:nvPr/>
        </p:nvSpPr>
        <p:spPr>
          <a:xfrm>
            <a:off x="1" y="5541433"/>
            <a:ext cx="9359900" cy="0"/>
          </a:xfrm>
          <a:prstGeom prst="line">
            <a:avLst/>
          </a:prstGeom>
          <a:ln>
            <a:solidFill>
              <a:srgbClr val="D3D3D3"/>
            </a:solidFill>
          </a:ln>
        </p:spPr>
        <p:txBody>
          <a:bodyPr lIns="60959" rIns="60959"/>
          <a:lstStyle/>
          <a:p>
            <a:endParaRPr sz="2400"/>
          </a:p>
        </p:txBody>
      </p:sp>
      <p:sp>
        <p:nvSpPr>
          <p:cNvPr id="28" name="Connecteur droit 25"/>
          <p:cNvSpPr/>
          <p:nvPr/>
        </p:nvSpPr>
        <p:spPr>
          <a:xfrm flipH="1">
            <a:off x="1295399" y="0"/>
            <a:ext cx="3" cy="6858000"/>
          </a:xfrm>
          <a:prstGeom prst="line">
            <a:avLst/>
          </a:prstGeom>
          <a:ln>
            <a:solidFill>
              <a:srgbClr val="D3D3D3"/>
            </a:solidFill>
          </a:ln>
        </p:spPr>
        <p:txBody>
          <a:bodyPr lIns="60959" rIns="60959"/>
          <a:lstStyle/>
          <a:p>
            <a:endParaRPr sz="2400"/>
          </a:p>
        </p:txBody>
      </p:sp>
      <p:sp>
        <p:nvSpPr>
          <p:cNvPr id="29" name="Ellipse 27"/>
          <p:cNvSpPr/>
          <p:nvPr/>
        </p:nvSpPr>
        <p:spPr>
          <a:xfrm>
            <a:off x="1200150" y="1123950"/>
            <a:ext cx="190503" cy="192617"/>
          </a:xfrm>
          <a:prstGeom prst="ellipse">
            <a:avLst/>
          </a:prstGeom>
          <a:solidFill>
            <a:srgbClr val="878787"/>
          </a:solidFill>
          <a:ln w="12700">
            <a:miter lim="400000"/>
          </a:ln>
        </p:spPr>
        <p:txBody>
          <a:bodyPr lIns="60959" rIns="60959" anchor="ctr"/>
          <a:lstStyle/>
          <a:p>
            <a:pPr algn="ctr">
              <a:defRPr>
                <a:solidFill>
                  <a:srgbClr val="FFFFFF"/>
                </a:solidFill>
              </a:defRPr>
            </a:pPr>
            <a:endParaRPr sz="2400"/>
          </a:p>
        </p:txBody>
      </p:sp>
      <p:sp>
        <p:nvSpPr>
          <p:cNvPr id="30" name="Ellipse 29"/>
          <p:cNvSpPr/>
          <p:nvPr/>
        </p:nvSpPr>
        <p:spPr>
          <a:xfrm>
            <a:off x="1200150" y="5446183"/>
            <a:ext cx="190503" cy="190503"/>
          </a:xfrm>
          <a:prstGeom prst="ellipse">
            <a:avLst/>
          </a:prstGeom>
          <a:solidFill>
            <a:srgbClr val="878787"/>
          </a:solidFill>
          <a:ln w="12700">
            <a:miter lim="400000"/>
          </a:ln>
        </p:spPr>
        <p:txBody>
          <a:bodyPr lIns="60959" rIns="60959" anchor="ctr"/>
          <a:lstStyle/>
          <a:p>
            <a:pPr algn="ctr">
              <a:defRPr>
                <a:solidFill>
                  <a:srgbClr val="FFFFFF"/>
                </a:solidFill>
              </a:defRPr>
            </a:pPr>
            <a:endParaRPr sz="2400"/>
          </a:p>
        </p:txBody>
      </p:sp>
      <p:pic>
        <p:nvPicPr>
          <p:cNvPr id="31" name="Image 30" descr="Imag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52518" y="5253567"/>
            <a:ext cx="2133601" cy="958851"/>
          </a:xfrm>
          <a:prstGeom prst="rect">
            <a:avLst/>
          </a:prstGeom>
          <a:ln w="12700">
            <a:miter lim="400000"/>
          </a:ln>
        </p:spPr>
      </p:pic>
      <p:sp>
        <p:nvSpPr>
          <p:cNvPr id="32" name="Texte niveau 1…"/>
          <p:cNvSpPr txBox="1">
            <a:spLocks noGrp="1"/>
          </p:cNvSpPr>
          <p:nvPr>
            <p:ph type="body" sz="quarter" idx="1"/>
          </p:nvPr>
        </p:nvSpPr>
        <p:spPr>
          <a:xfrm>
            <a:off x="1612304" y="1604797"/>
            <a:ext cx="9668272" cy="1728195"/>
          </a:xfrm>
          <a:prstGeom prst="rect">
            <a:avLst/>
          </a:prstGeom>
        </p:spPr>
        <p:txBody>
          <a:bodyPr>
            <a:normAutofit/>
          </a:bodyPr>
          <a:lstStyle>
            <a:lvl1pPr>
              <a:lnSpc>
                <a:spcPts val="6000"/>
              </a:lnSpc>
              <a:defRPr sz="5333">
                <a:solidFill>
                  <a:schemeClr val="accent1"/>
                </a:solidFill>
              </a:defRPr>
            </a:lvl1pPr>
            <a:lvl2pPr marL="355591">
              <a:lnSpc>
                <a:spcPts val="6000"/>
              </a:lnSpc>
              <a:defRPr sz="5333">
                <a:solidFill>
                  <a:schemeClr val="accent1"/>
                </a:solidFill>
              </a:defRPr>
            </a:lvl2pPr>
            <a:lvl3pPr marL="709065">
              <a:lnSpc>
                <a:spcPts val="6000"/>
              </a:lnSpc>
              <a:defRPr sz="5333">
                <a:solidFill>
                  <a:schemeClr val="accent1"/>
                </a:solidFill>
              </a:defRPr>
            </a:lvl3pPr>
            <a:lvl4pPr marL="1079473">
              <a:lnSpc>
                <a:spcPts val="6000"/>
              </a:lnSpc>
              <a:defRPr sz="5333">
                <a:solidFill>
                  <a:schemeClr val="accent1"/>
                </a:solidFill>
              </a:defRPr>
            </a:lvl4pPr>
            <a:lvl5pPr marL="1435064">
              <a:lnSpc>
                <a:spcPts val="6000"/>
              </a:lnSpc>
              <a:defRPr sz="5333">
                <a:solidFill>
                  <a:schemeClr val="accent1"/>
                </a:solidFill>
              </a:defRPr>
            </a:lvl5pPr>
          </a:lstStyle>
          <a:p>
            <a:r>
              <a:t>Texte niveau 1</a:t>
            </a:r>
          </a:p>
          <a:p>
            <a:pPr lvl="1"/>
            <a:r>
              <a:t>Texte niveau 2</a:t>
            </a:r>
          </a:p>
          <a:p>
            <a:pPr lvl="2"/>
            <a:r>
              <a:t>Texte niveau 3</a:t>
            </a:r>
          </a:p>
          <a:p>
            <a:pPr lvl="3"/>
            <a:r>
              <a:t>Texte niveau 4</a:t>
            </a:r>
          </a:p>
          <a:p>
            <a:pPr lvl="4"/>
            <a:r>
              <a:t>Texte niveau 5</a:t>
            </a:r>
          </a:p>
        </p:txBody>
      </p:sp>
      <p:sp>
        <p:nvSpPr>
          <p:cNvPr id="33" name="Numéro de diapositive"/>
          <p:cNvSpPr txBox="1">
            <a:spLocks noGrp="1"/>
          </p:cNvSpPr>
          <p:nvPr>
            <p:ph type="sldNum" sz="quarter" idx="2"/>
          </p:nvPr>
        </p:nvSpPr>
        <p:spPr>
          <a:xfrm>
            <a:off x="5892800" y="6170083"/>
            <a:ext cx="2844800" cy="37253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400130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DB6F-AF6B-4D8E-B02D-D5DF15599A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DED292-49A7-4050-BE21-AF4078B85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CC68C9-CF8A-4956-A8A8-C28A8687AB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923AC6-51D0-4999-9C7F-B2FE84F29467}"/>
              </a:ext>
            </a:extLst>
          </p:cNvPr>
          <p:cNvSpPr>
            <a:spLocks noGrp="1"/>
          </p:cNvSpPr>
          <p:nvPr>
            <p:ph type="dt" sz="half" idx="10"/>
          </p:nvPr>
        </p:nvSpPr>
        <p:spPr/>
        <p:txBody>
          <a:bodyPr/>
          <a:lstStyle/>
          <a:p>
            <a:fld id="{ABECB55F-A18B-45A3-B086-E2DFB09E0258}" type="datetimeFigureOut">
              <a:rPr lang="en-GB" smtClean="0"/>
              <a:t>18/03/2026</a:t>
            </a:fld>
            <a:endParaRPr lang="en-GB"/>
          </a:p>
        </p:txBody>
      </p:sp>
      <p:sp>
        <p:nvSpPr>
          <p:cNvPr id="6" name="Footer Placeholder 5">
            <a:extLst>
              <a:ext uri="{FF2B5EF4-FFF2-40B4-BE49-F238E27FC236}">
                <a16:creationId xmlns:a16="http://schemas.microsoft.com/office/drawing/2014/main" id="{99EBCCD2-0E6D-4BE2-8640-AA62220C3B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E96D1F-6FA1-4C50-B244-830CF7948933}"/>
              </a:ext>
            </a:extLst>
          </p:cNvPr>
          <p:cNvSpPr>
            <a:spLocks noGrp="1"/>
          </p:cNvSpPr>
          <p:nvPr>
            <p:ph type="sldNum" sz="quarter" idx="12"/>
          </p:nvPr>
        </p:nvSpPr>
        <p:spPr/>
        <p:txBody>
          <a:bodyPr/>
          <a:lstStyle/>
          <a:p>
            <a:fld id="{90F6DE0B-B08F-4A90-841E-B5D36454CC15}" type="slidenum">
              <a:rPr lang="en-GB" smtClean="0"/>
              <a:t>‹#›</a:t>
            </a:fld>
            <a:endParaRPr lang="en-GB"/>
          </a:p>
        </p:txBody>
      </p:sp>
    </p:spTree>
    <p:extLst>
      <p:ext uri="{BB962C8B-B14F-4D97-AF65-F5344CB8AC3E}">
        <p14:creationId xmlns:p14="http://schemas.microsoft.com/office/powerpoint/2010/main" val="38112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24017" y="288001"/>
            <a:ext cx="11017639" cy="792163"/>
          </a:xfrm>
          <a:prstGeom prst="rect">
            <a:avLst/>
          </a:prstGeom>
        </p:spPr>
        <p:txBody>
          <a:bodyPr>
            <a:normAutofit/>
          </a:bodyPr>
          <a:lstStyle>
            <a:lvl1pPr>
              <a:defRPr sz="2933">
                <a:latin typeface="+mj-lt"/>
              </a:defRPr>
            </a:lvl1pPr>
          </a:lstStyle>
          <a:p>
            <a:r>
              <a:rPr lang="en-US"/>
              <a:t>Click to edit Master title style</a:t>
            </a:r>
            <a:endParaRPr lang="en-GB"/>
          </a:p>
        </p:txBody>
      </p:sp>
      <p:sp>
        <p:nvSpPr>
          <p:cNvPr id="3" name="Content Placeholder 2"/>
          <p:cNvSpPr>
            <a:spLocks noGrp="1"/>
          </p:cNvSpPr>
          <p:nvPr>
            <p:ph idx="1"/>
          </p:nvPr>
        </p:nvSpPr>
        <p:spPr>
          <a:xfrm>
            <a:off x="624000" y="1602001"/>
            <a:ext cx="11004856" cy="4176731"/>
          </a:xfrm>
          <a:prstGeom prst="rect">
            <a:avLst/>
          </a:prstGeom>
        </p:spPr>
        <p:txBody>
          <a:bodyPr>
            <a:noAutofit/>
          </a:bodyPr>
          <a:lstStyle>
            <a:lvl1pPr marL="366166" indent="-366166">
              <a:spcBef>
                <a:spcPts val="800"/>
              </a:spcBef>
              <a:spcAft>
                <a:spcPts val="0"/>
              </a:spcAft>
              <a:buFont typeface="Arial" panose="020B0604020202020204" pitchFamily="34" charset="0"/>
              <a:buChar char="•"/>
              <a:defRPr>
                <a:latin typeface="+mn-lt"/>
              </a:defRPr>
            </a:lvl1pPr>
            <a:lvl2pPr marL="709049" marR="0" indent="-353466" algn="l" defTabSz="1219140" rtl="0" eaLnBrk="1" fontAlgn="auto" latinLnBrk="0" hangingPunct="1">
              <a:lnSpc>
                <a:spcPct val="100000"/>
              </a:lnSpc>
              <a:spcBef>
                <a:spcPts val="800"/>
              </a:spcBef>
              <a:spcAft>
                <a:spcPts val="0"/>
              </a:spcAft>
              <a:buClr>
                <a:srgbClr val="D00040"/>
              </a:buClr>
              <a:buSzTx/>
              <a:buFont typeface="Arial" pitchFamily="34" charset="0"/>
              <a:buChar char="•"/>
              <a:tabLst/>
              <a:defRPr>
                <a:latin typeface="+mn-lt"/>
              </a:defRPr>
            </a:lvl2pPr>
            <a:lvl3pPr>
              <a:spcBef>
                <a:spcPts val="800"/>
              </a:spcBef>
              <a:spcAft>
                <a:spcPts val="0"/>
              </a:spcAft>
              <a:defRPr>
                <a:latin typeface="+mn-lt"/>
              </a:defRPr>
            </a:lvl3pPr>
            <a:lvl4pPr>
              <a:spcBef>
                <a:spcPts val="800"/>
              </a:spcBef>
              <a:spcAft>
                <a:spcPts val="0"/>
              </a:spcAft>
              <a:defRPr>
                <a:latin typeface="+mn-lt"/>
              </a:defRPr>
            </a:lvl4pPr>
            <a:lvl5pPr>
              <a:spcBef>
                <a:spcPts val="800"/>
              </a:spcBef>
              <a:spcAft>
                <a:spcPts val="0"/>
              </a:spcAf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ltLang="fr-FR"/>
          </a:p>
        </p:txBody>
      </p:sp>
      <p:sp>
        <p:nvSpPr>
          <p:cNvPr id="4" name="Slide Number Placeholder 5"/>
          <p:cNvSpPr>
            <a:spLocks noGrp="1"/>
          </p:cNvSpPr>
          <p:nvPr>
            <p:ph type="sldNum" sz="quarter" idx="10"/>
          </p:nvPr>
        </p:nvSpPr>
        <p:spPr>
          <a:xfrm>
            <a:off x="11512564" y="-88900"/>
            <a:ext cx="664633" cy="364067"/>
          </a:xfrm>
          <a:prstGeom prst="rect">
            <a:avLst/>
          </a:prstGeom>
        </p:spPr>
        <p:txBody>
          <a:bodyPr/>
          <a:lstStyle>
            <a:lvl1pPr>
              <a:defRPr/>
            </a:lvl1pPr>
          </a:lstStyle>
          <a:p>
            <a:pPr>
              <a:defRPr/>
            </a:pPr>
            <a:fld id="{88D7D769-4D2C-8343-A007-A1A47533B7C6}" type="slidenum">
              <a:rPr lang="en-GB"/>
              <a:pPr>
                <a:defRPr/>
              </a:pPr>
              <a:t>‹#›</a:t>
            </a:fld>
            <a:endParaRPr lang="en-GB"/>
          </a:p>
        </p:txBody>
      </p:sp>
      <p:sp>
        <p:nvSpPr>
          <p:cNvPr id="5" name="Espace réservé du pied de page 4"/>
          <p:cNvSpPr>
            <a:spLocks noGrp="1"/>
          </p:cNvSpPr>
          <p:nvPr>
            <p:ph type="ftr" sz="quarter" idx="11"/>
          </p:nvPr>
        </p:nvSpPr>
        <p:spPr>
          <a:xfrm>
            <a:off x="5628217" y="6297091"/>
            <a:ext cx="3860800" cy="366183"/>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1290522615"/>
      </p:ext>
    </p:extLst>
  </p:cSld>
  <p:clrMapOvr>
    <a:masterClrMapping/>
  </p:clrMapOvr>
  <p:transition>
    <p:fade/>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7D321-2A7A-4EF1-6538-145EC84FC54B}"/>
              </a:ext>
            </a:extLst>
          </p:cNvPr>
          <p:cNvCxnSpPr>
            <a:cxnSpLocks/>
          </p:cNvCxnSpPr>
          <p:nvPr userDrawn="1"/>
        </p:nvCxnSpPr>
        <p:spPr>
          <a:xfrm flipH="1">
            <a:off x="0" y="6345775"/>
            <a:ext cx="9470635"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BC52EF-D3BE-3AFC-EC88-16221B89A6AD}"/>
              </a:ext>
            </a:extLst>
          </p:cNvPr>
          <p:cNvCxnSpPr>
            <a:cxnSpLocks/>
            <a:stCxn id="15" idx="4"/>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4DAD0EC7-C401-CAD3-5567-ADB3D8E8E9F2}"/>
              </a:ext>
            </a:extLst>
          </p:cNvPr>
          <p:cNvSpPr/>
          <p:nvPr userDrawn="1"/>
        </p:nvSpPr>
        <p:spPr>
          <a:xfrm>
            <a:off x="5220849" y="-646116"/>
            <a:ext cx="1712673" cy="17126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5A2A34F-359B-F1D8-7E51-703795561407}"/>
              </a:ext>
            </a:extLst>
          </p:cNvPr>
          <p:cNvSpPr/>
          <p:nvPr userDrawn="1"/>
        </p:nvSpPr>
        <p:spPr>
          <a:xfrm>
            <a:off x="5923918" y="1996238"/>
            <a:ext cx="344164" cy="3441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10837"/>
            <a:ext cx="269877" cy="2698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9463865" y="6293021"/>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A0ECB36-2A5C-D2A6-E491-5CE6559F0D81}"/>
              </a:ext>
            </a:extLst>
          </p:cNvPr>
          <p:cNvSpPr/>
          <p:nvPr userDrawn="1"/>
        </p:nvSpPr>
        <p:spPr>
          <a:xfrm>
            <a:off x="10865289" y="4240546"/>
            <a:ext cx="410483" cy="4104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descr="A pink light in the dark&#10;&#10;AI-generated content may be incorrect.">
            <a:extLst>
              <a:ext uri="{FF2B5EF4-FFF2-40B4-BE49-F238E27FC236}">
                <a16:creationId xmlns:a16="http://schemas.microsoft.com/office/drawing/2014/main" id="{26505E9B-0283-BFE5-F40A-86ABC78ADC3B}"/>
              </a:ext>
            </a:extLst>
          </p:cNvPr>
          <p:cNvPicPr>
            <a:picLocks noChangeAspect="1"/>
          </p:cNvPicPr>
          <p:nvPr userDrawn="1"/>
        </p:nvPicPr>
        <p:blipFill>
          <a:blip r:embed="rId2"/>
          <a:stretch>
            <a:fillRect/>
          </a:stretch>
        </p:blipFill>
        <p:spPr>
          <a:xfrm>
            <a:off x="1369884" y="-696872"/>
            <a:ext cx="1752690" cy="1752690"/>
          </a:xfrm>
          <a:prstGeom prst="rect">
            <a:avLst/>
          </a:prstGeom>
        </p:spPr>
      </p:pic>
      <p:pic>
        <p:nvPicPr>
          <p:cNvPr id="47" name="Picture 46" descr="A pink light in the dark&#10;&#10;AI-generated content may be incorrect.">
            <a:extLst>
              <a:ext uri="{FF2B5EF4-FFF2-40B4-BE49-F238E27FC236}">
                <a16:creationId xmlns:a16="http://schemas.microsoft.com/office/drawing/2014/main" id="{F99DB87C-529B-AE1A-A28E-224A627CDA02}"/>
              </a:ext>
            </a:extLst>
          </p:cNvPr>
          <p:cNvPicPr>
            <a:picLocks noChangeAspect="1"/>
          </p:cNvPicPr>
          <p:nvPr userDrawn="1"/>
        </p:nvPicPr>
        <p:blipFill>
          <a:blip r:embed="rId2"/>
          <a:stretch>
            <a:fillRect/>
          </a:stretch>
        </p:blipFill>
        <p:spPr>
          <a:xfrm>
            <a:off x="9776393" y="4439653"/>
            <a:ext cx="147990" cy="147990"/>
          </a:xfrm>
          <a:prstGeom prst="rect">
            <a:avLst/>
          </a:prstGeom>
        </p:spPr>
      </p:pic>
      <p:pic>
        <p:nvPicPr>
          <p:cNvPr id="2" name="Picture 1" descr="A pink light in the dark&#10;&#10;AI-generated content may be incorrect.">
            <a:extLst>
              <a:ext uri="{FF2B5EF4-FFF2-40B4-BE49-F238E27FC236}">
                <a16:creationId xmlns:a16="http://schemas.microsoft.com/office/drawing/2014/main" id="{F2C4E082-1863-0596-F431-DFDFAFC5B687}"/>
              </a:ext>
            </a:extLst>
          </p:cNvPr>
          <p:cNvPicPr>
            <a:picLocks noChangeAspect="1"/>
          </p:cNvPicPr>
          <p:nvPr userDrawn="1"/>
        </p:nvPicPr>
        <p:blipFill>
          <a:blip r:embed="rId2"/>
          <a:stretch>
            <a:fillRect/>
          </a:stretch>
        </p:blipFill>
        <p:spPr>
          <a:xfrm>
            <a:off x="10018711" y="2308557"/>
            <a:ext cx="789498" cy="789498"/>
          </a:xfrm>
          <a:prstGeom prst="rect">
            <a:avLst/>
          </a:prstGeom>
        </p:spPr>
      </p:pic>
      <p:pic>
        <p:nvPicPr>
          <p:cNvPr id="3" name="Content Placeholder 5" descr="A black and white sign with white text&#10;&#10;AI-generated content may be incorrect.">
            <a:extLst>
              <a:ext uri="{FF2B5EF4-FFF2-40B4-BE49-F238E27FC236}">
                <a16:creationId xmlns:a16="http://schemas.microsoft.com/office/drawing/2014/main" id="{0B681AEC-C90D-D440-7938-9166ABBE2AC0}"/>
              </a:ext>
            </a:extLst>
          </p:cNvPr>
          <p:cNvPicPr>
            <a:picLocks noChangeAspect="1"/>
          </p:cNvPicPr>
          <p:nvPr userDrawn="1"/>
        </p:nvPicPr>
        <p:blipFill>
          <a:blip r:embed="rId3"/>
          <a:stretch>
            <a:fillRect/>
          </a:stretch>
        </p:blipFill>
        <p:spPr>
          <a:xfrm>
            <a:off x="9925280" y="5676763"/>
            <a:ext cx="1765859" cy="789498"/>
          </a:xfrm>
          <a:prstGeom prst="rect">
            <a:avLst/>
          </a:prstGeom>
        </p:spPr>
      </p:pic>
      <p:pic>
        <p:nvPicPr>
          <p:cNvPr id="4" name="Picture 3" descr="A red ball on a black background&#10;&#10;AI-generated content may be incorrect.">
            <a:extLst>
              <a:ext uri="{FF2B5EF4-FFF2-40B4-BE49-F238E27FC236}">
                <a16:creationId xmlns:a16="http://schemas.microsoft.com/office/drawing/2014/main" id="{50EF8612-E0FD-5F8D-F023-CCB59D500E33}"/>
              </a:ext>
            </a:extLst>
          </p:cNvPr>
          <p:cNvPicPr>
            <a:picLocks noChangeAspect="1"/>
          </p:cNvPicPr>
          <p:nvPr userDrawn="1"/>
        </p:nvPicPr>
        <p:blipFill>
          <a:blip r:embed="rId4"/>
          <a:stretch>
            <a:fillRect/>
          </a:stretch>
        </p:blipFill>
        <p:spPr>
          <a:xfrm>
            <a:off x="7337170" y="221252"/>
            <a:ext cx="2775111" cy="2775111"/>
          </a:xfrm>
          <a:prstGeom prst="rect">
            <a:avLst/>
          </a:prstGeom>
        </p:spPr>
      </p:pic>
      <p:pic>
        <p:nvPicPr>
          <p:cNvPr id="8" name="Picture 7" descr="A red ball on a black background&#10;&#10;AI-generated content may be incorrect.">
            <a:extLst>
              <a:ext uri="{FF2B5EF4-FFF2-40B4-BE49-F238E27FC236}">
                <a16:creationId xmlns:a16="http://schemas.microsoft.com/office/drawing/2014/main" id="{EA78B541-3DAF-1E5B-6460-BA8C5471AE1E}"/>
              </a:ext>
            </a:extLst>
          </p:cNvPr>
          <p:cNvPicPr>
            <a:picLocks noChangeAspect="1"/>
          </p:cNvPicPr>
          <p:nvPr userDrawn="1"/>
        </p:nvPicPr>
        <p:blipFill>
          <a:blip r:embed="rId4"/>
          <a:stretch>
            <a:fillRect/>
          </a:stretch>
        </p:blipFill>
        <p:spPr>
          <a:xfrm>
            <a:off x="2904739" y="210220"/>
            <a:ext cx="1858200" cy="1858200"/>
          </a:xfrm>
          <a:prstGeom prst="rect">
            <a:avLst/>
          </a:prstGeom>
        </p:spPr>
      </p:pic>
      <p:sp>
        <p:nvSpPr>
          <p:cNvPr id="22" name="Content Placeholder 7">
            <a:extLst>
              <a:ext uri="{FF2B5EF4-FFF2-40B4-BE49-F238E27FC236}">
                <a16:creationId xmlns:a16="http://schemas.microsoft.com/office/drawing/2014/main" id="{26A98B98-9EBC-672A-77B0-CB48E5CF7ACE}"/>
              </a:ext>
            </a:extLst>
          </p:cNvPr>
          <p:cNvSpPr>
            <a:spLocks noGrp="1"/>
          </p:cNvSpPr>
          <p:nvPr>
            <p:ph sz="quarter" idx="11" hasCustomPrompt="1"/>
          </p:nvPr>
        </p:nvSpPr>
        <p:spPr>
          <a:xfrm>
            <a:off x="916228" y="4254408"/>
            <a:ext cx="7275639" cy="993913"/>
          </a:xfrm>
          <a:prstGeom prst="rect">
            <a:avLst/>
          </a:prstGeom>
        </p:spPr>
        <p:txBody>
          <a:bodyPr/>
          <a:lstStyle>
            <a:lvl1pPr marL="0" indent="0">
              <a:buNone/>
              <a:defRPr sz="2000" b="0">
                <a:solidFill>
                  <a:schemeClr val="bg1"/>
                </a:solidFill>
                <a:latin typeface="Calibri" panose="020F0502020204030204" pitchFamily="34" charset="0"/>
                <a:cs typeface="Calibri" panose="020F0502020204030204" pitchFamily="34" charset="0"/>
              </a:defRPr>
            </a:lvl1pPr>
          </a:lstStyle>
          <a:p>
            <a:pPr lvl="0"/>
            <a:r>
              <a:rPr lang="en-US" dirty="0"/>
              <a:t>Insert short description of </a:t>
            </a:r>
            <a:r>
              <a:rPr lang="en-US" dirty="0" err="1"/>
              <a:t>powerpoint</a:t>
            </a:r>
            <a:r>
              <a:rPr lang="en-US" dirty="0"/>
              <a:t> here</a:t>
            </a:r>
          </a:p>
        </p:txBody>
      </p:sp>
      <p:sp>
        <p:nvSpPr>
          <p:cNvPr id="25" name="Content Placeholder 7">
            <a:extLst>
              <a:ext uri="{FF2B5EF4-FFF2-40B4-BE49-F238E27FC236}">
                <a16:creationId xmlns:a16="http://schemas.microsoft.com/office/drawing/2014/main" id="{8BCED26D-DE0D-A93A-9DEA-EB0A6339808A}"/>
              </a:ext>
            </a:extLst>
          </p:cNvPr>
          <p:cNvSpPr>
            <a:spLocks noGrp="1"/>
          </p:cNvSpPr>
          <p:nvPr>
            <p:ph sz="quarter" idx="10" hasCustomPrompt="1"/>
          </p:nvPr>
        </p:nvSpPr>
        <p:spPr>
          <a:xfrm>
            <a:off x="920085" y="3348061"/>
            <a:ext cx="8211380" cy="779485"/>
          </a:xfrm>
          <a:prstGeom prst="rect">
            <a:avLst/>
          </a:prstGeom>
        </p:spPr>
        <p:txBody>
          <a:bodyPr/>
          <a:lstStyle>
            <a:lvl1pPr marL="0" indent="0">
              <a:buNone/>
              <a:defRPr sz="6000" b="1">
                <a:solidFill>
                  <a:schemeClr val="bg1"/>
                </a:solidFill>
                <a:latin typeface="Calibri" panose="020F0502020204030204" pitchFamily="34" charset="0"/>
                <a:cs typeface="Calibri" panose="020F0502020204030204" pitchFamily="34" charset="0"/>
              </a:defRPr>
            </a:lvl1pPr>
          </a:lstStyle>
          <a:p>
            <a:pPr lvl="0"/>
            <a:r>
              <a:rPr lang="en-US" dirty="0"/>
              <a:t>Title</a:t>
            </a:r>
          </a:p>
        </p:txBody>
      </p:sp>
      <p:sp>
        <p:nvSpPr>
          <p:cNvPr id="26" name="Content Placeholder 7">
            <a:extLst>
              <a:ext uri="{FF2B5EF4-FFF2-40B4-BE49-F238E27FC236}">
                <a16:creationId xmlns:a16="http://schemas.microsoft.com/office/drawing/2014/main" id="{E3C9B735-3107-33A8-8487-B330382A926B}"/>
              </a:ext>
            </a:extLst>
          </p:cNvPr>
          <p:cNvSpPr>
            <a:spLocks noGrp="1"/>
          </p:cNvSpPr>
          <p:nvPr>
            <p:ph sz="quarter" idx="12" hasCustomPrompt="1"/>
          </p:nvPr>
        </p:nvSpPr>
        <p:spPr>
          <a:xfrm>
            <a:off x="916227" y="5410967"/>
            <a:ext cx="7275639" cy="368487"/>
          </a:xfrm>
          <a:prstGeom prst="rect">
            <a:avLst/>
          </a:prstGeom>
        </p:spPr>
        <p:txBody>
          <a:bodyPr/>
          <a:lstStyle>
            <a:lvl1pPr marL="0" indent="0">
              <a:buNone/>
              <a:defRPr sz="1800" b="1">
                <a:solidFill>
                  <a:schemeClr val="bg1"/>
                </a:solidFill>
                <a:latin typeface="Calibri" panose="020F0502020204030204" pitchFamily="34" charset="0"/>
                <a:cs typeface="Calibri" panose="020F0502020204030204" pitchFamily="34" charset="0"/>
              </a:defRPr>
            </a:lvl1pPr>
          </a:lstStyle>
          <a:p>
            <a:pPr lvl="0"/>
            <a:r>
              <a:rPr lang="en-US" dirty="0"/>
              <a:t>Presenter Name</a:t>
            </a:r>
          </a:p>
        </p:txBody>
      </p:sp>
      <p:sp>
        <p:nvSpPr>
          <p:cNvPr id="27" name="Content Placeholder 7">
            <a:extLst>
              <a:ext uri="{FF2B5EF4-FFF2-40B4-BE49-F238E27FC236}">
                <a16:creationId xmlns:a16="http://schemas.microsoft.com/office/drawing/2014/main" id="{DA3DE91D-4E7D-91A8-C061-E4B8F9EB3C6A}"/>
              </a:ext>
            </a:extLst>
          </p:cNvPr>
          <p:cNvSpPr>
            <a:spLocks noGrp="1"/>
          </p:cNvSpPr>
          <p:nvPr>
            <p:ph sz="quarter" idx="13" hasCustomPrompt="1"/>
          </p:nvPr>
        </p:nvSpPr>
        <p:spPr>
          <a:xfrm>
            <a:off x="916227" y="5860515"/>
            <a:ext cx="7275639" cy="368487"/>
          </a:xfrm>
          <a:prstGeom prst="rect">
            <a:avLst/>
          </a:prstGeom>
        </p:spPr>
        <p:txBody>
          <a:bodyPr/>
          <a:lstStyle>
            <a:lvl1pPr marL="0" indent="0">
              <a:buNone/>
              <a:defRPr sz="1600" b="0">
                <a:solidFill>
                  <a:schemeClr val="bg1"/>
                </a:solidFill>
                <a:latin typeface="Calibri" panose="020F0502020204030204" pitchFamily="34" charset="0"/>
                <a:cs typeface="Calibri" panose="020F0502020204030204" pitchFamily="34" charset="0"/>
              </a:defRPr>
            </a:lvl1pPr>
          </a:lstStyle>
          <a:p>
            <a:pPr lvl="0"/>
            <a:r>
              <a:rPr lang="en-US" dirty="0"/>
              <a:t>Date</a:t>
            </a:r>
          </a:p>
        </p:txBody>
      </p:sp>
      <p:sp>
        <p:nvSpPr>
          <p:cNvPr id="6" name="Oval 5">
            <a:extLst>
              <a:ext uri="{FF2B5EF4-FFF2-40B4-BE49-F238E27FC236}">
                <a16:creationId xmlns:a16="http://schemas.microsoft.com/office/drawing/2014/main" id="{DBCFEE90-FFE7-3875-3019-0AA2344FF794}"/>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7" name="TextBox 6">
            <a:extLst>
              <a:ext uri="{FF2B5EF4-FFF2-40B4-BE49-F238E27FC236}">
                <a16:creationId xmlns:a16="http://schemas.microsoft.com/office/drawing/2014/main" id="{20501893-9601-2874-22AD-2CFAD93266FE}"/>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65259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6DA67207-414F-9E4E-A38C-FB476F9F2776}"/>
              </a:ext>
            </a:extLst>
          </p:cNvPr>
          <p:cNvSpPr>
            <a:spLocks noGrp="1"/>
          </p:cNvSpPr>
          <p:nvPr>
            <p:ph sz="quarter" idx="10" hasCustomPrompt="1"/>
          </p:nvPr>
        </p:nvSpPr>
        <p:spPr>
          <a:xfrm>
            <a:off x="920086" y="520500"/>
            <a:ext cx="9111420" cy="571864"/>
          </a:xfrm>
          <a:prstGeom prst="rect">
            <a:avLst/>
          </a:prstGeom>
        </p:spPr>
        <p:txBody>
          <a:bodyPr/>
          <a:lstStyle>
            <a:lvl1pPr marL="0" indent="0">
              <a:buNone/>
              <a:defRPr sz="4000" b="1">
                <a:solidFill>
                  <a:schemeClr val="accent1"/>
                </a:solidFill>
                <a:latin typeface="Calibri" panose="020F0502020204030204" pitchFamily="34" charset="0"/>
                <a:cs typeface="Calibri" panose="020F0502020204030204" pitchFamily="34" charset="0"/>
              </a:defRPr>
            </a:lvl1pPr>
          </a:lstStyle>
          <a:p>
            <a:pPr lvl="0"/>
            <a:r>
              <a:rPr lang="en-US" dirty="0"/>
              <a:t>Title</a:t>
            </a:r>
          </a:p>
        </p:txBody>
      </p: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20087" y="1227303"/>
            <a:ext cx="9111420" cy="35825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stStyle>
          <a:p>
            <a:pPr lvl="0"/>
            <a:r>
              <a:rPr lang="en-US" dirty="0"/>
              <a:t>Supporting title copy</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7">
            <a:extLst>
              <a:ext uri="{FF2B5EF4-FFF2-40B4-BE49-F238E27FC236}">
                <a16:creationId xmlns:a16="http://schemas.microsoft.com/office/drawing/2014/main" id="{AC0B4246-1956-4481-ED4D-E359458DB27B}"/>
              </a:ext>
            </a:extLst>
          </p:cNvPr>
          <p:cNvSpPr>
            <a:spLocks noGrp="1"/>
          </p:cNvSpPr>
          <p:nvPr>
            <p:ph sz="quarter" idx="12"/>
          </p:nvPr>
        </p:nvSpPr>
        <p:spPr>
          <a:xfrm>
            <a:off x="920086" y="1828059"/>
            <a:ext cx="9429526" cy="3712282"/>
          </a:xfrm>
          <a:prstGeom prst="rect">
            <a:avLst/>
          </a:prstGeom>
        </p:spPr>
        <p:txBody>
          <a:bodyPr/>
          <a:lstStyle>
            <a:lvl1pPr marL="0" indent="0">
              <a:buNone/>
              <a:defRPr sz="2000" b="0">
                <a:latin typeface="Calibri" panose="020F0502020204030204" pitchFamily="34" charset="0"/>
                <a:ea typeface="Calibri" panose="020F0502020204030204" pitchFamily="34" charset="0"/>
                <a:cs typeface="Calibri" panose="020F0502020204030204" pitchFamily="34" charset="0"/>
              </a:defRPr>
            </a:lvl1pPr>
            <a:lvl2pPr>
              <a:defRPr sz="2000">
                <a:ea typeface="Calibri" panose="020F0502020204030204" pitchFamily="34" charset="0"/>
              </a:defRPr>
            </a:lvl2pPr>
            <a:lvl3pPr>
              <a:defRPr sz="1800">
                <a:ea typeface="Calibri" panose="020F0502020204030204" pitchFamily="34" charset="0"/>
              </a:defRPr>
            </a:lvl3pPr>
            <a:lvl4pPr>
              <a:defRPr sz="1600">
                <a:ea typeface="Calibri" panose="020F0502020204030204" pitchFamily="34" charset="0"/>
              </a:defRPr>
            </a:lvl4pPr>
            <a:lvl5pPr>
              <a:defRPr sz="1400">
                <a:ea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5" name="Oval 4">
            <a:extLst>
              <a:ext uri="{FF2B5EF4-FFF2-40B4-BE49-F238E27FC236}">
                <a16:creationId xmlns:a16="http://schemas.microsoft.com/office/drawing/2014/main" id="{21BF62F7-4A04-0DCA-106F-042F111B5371}"/>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6" name="TextBox 5">
            <a:extLst>
              <a:ext uri="{FF2B5EF4-FFF2-40B4-BE49-F238E27FC236}">
                <a16:creationId xmlns:a16="http://schemas.microsoft.com/office/drawing/2014/main" id="{0965B392-0315-2C06-1322-65B28DAE2ED7}"/>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3021494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6DA67207-414F-9E4E-A38C-FB476F9F2776}"/>
              </a:ext>
            </a:extLst>
          </p:cNvPr>
          <p:cNvSpPr>
            <a:spLocks noGrp="1"/>
          </p:cNvSpPr>
          <p:nvPr>
            <p:ph sz="quarter" idx="10" hasCustomPrompt="1"/>
          </p:nvPr>
        </p:nvSpPr>
        <p:spPr>
          <a:xfrm>
            <a:off x="920086" y="520500"/>
            <a:ext cx="9139296" cy="571864"/>
          </a:xfrm>
          <a:prstGeom prst="rect">
            <a:avLst/>
          </a:prstGeom>
        </p:spPr>
        <p:txBody>
          <a:bodyPr/>
          <a:lstStyle>
            <a:lvl1pPr marL="0" indent="0">
              <a:buNone/>
              <a:defRPr sz="4000" b="1">
                <a:solidFill>
                  <a:schemeClr val="accent1"/>
                </a:solidFill>
                <a:latin typeface="Calibri" panose="020F0502020204030204" pitchFamily="34" charset="0"/>
                <a:cs typeface="Calibri" panose="020F0502020204030204" pitchFamily="34" charset="0"/>
              </a:defRPr>
            </a:lvl1pPr>
          </a:lstStyle>
          <a:p>
            <a:pPr lvl="0"/>
            <a:r>
              <a:rPr lang="en-US" dirty="0"/>
              <a:t>Title Only</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2" name="Oval 1">
            <a:extLst>
              <a:ext uri="{FF2B5EF4-FFF2-40B4-BE49-F238E27FC236}">
                <a16:creationId xmlns:a16="http://schemas.microsoft.com/office/drawing/2014/main" id="{38FB998E-D289-172B-26E1-CD6C9346DC26}"/>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7" name="TextBox 6">
            <a:extLst>
              <a:ext uri="{FF2B5EF4-FFF2-40B4-BE49-F238E27FC236}">
                <a16:creationId xmlns:a16="http://schemas.microsoft.com/office/drawing/2014/main" id="{2E65C905-D067-7B04-78B2-BABBB2D23348}"/>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223974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2" name="Oval 1">
            <a:extLst>
              <a:ext uri="{FF2B5EF4-FFF2-40B4-BE49-F238E27FC236}">
                <a16:creationId xmlns:a16="http://schemas.microsoft.com/office/drawing/2014/main" id="{1D785207-E1C3-B28E-715C-D71BFC38A09A}"/>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4" name="TextBox 3">
            <a:extLst>
              <a:ext uri="{FF2B5EF4-FFF2-40B4-BE49-F238E27FC236}">
                <a16:creationId xmlns:a16="http://schemas.microsoft.com/office/drawing/2014/main" id="{1B7CA656-3A3C-1A18-BB1E-033A65D5BF0F}"/>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447094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5C350DB-7D39-5CB7-13FB-B07EB16F0548}"/>
              </a:ext>
            </a:extLst>
          </p:cNvPr>
          <p:cNvCxnSpPr>
            <a:cxnSpLocks/>
            <a:stCxn id="17" idx="2"/>
          </p:cNvCxnSpPr>
          <p:nvPr userDrawn="1"/>
        </p:nvCxnSpPr>
        <p:spPr>
          <a:xfrm flipH="1">
            <a:off x="0" y="6409709"/>
            <a:ext cx="10212819" cy="12908"/>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8A8C8B1F-DA56-19A0-C57A-A95AC3EA8591}"/>
              </a:ext>
            </a:extLst>
          </p:cNvPr>
          <p:cNvCxnSpPr>
            <a:cxnSpLocks/>
            <a:stCxn id="15" idx="0"/>
          </p:cNvCxnSpPr>
          <p:nvPr userDrawn="1"/>
        </p:nvCxnSpPr>
        <p:spPr>
          <a:xfrm>
            <a:off x="544683" y="4746904"/>
            <a:ext cx="0" cy="2532437"/>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08414" y="4746904"/>
            <a:ext cx="9187226" cy="352187"/>
          </a:xfrm>
          <a:prstGeom prst="rect">
            <a:avLst/>
          </a:prstGeom>
        </p:spPr>
        <p:txBody>
          <a:bodyPr/>
          <a:lstStyle>
            <a:lvl1pPr marL="0" indent="0">
              <a:buNone/>
              <a:defRPr sz="2800" b="1">
                <a:solidFill>
                  <a:schemeClr val="accent1"/>
                </a:solidFill>
                <a:latin typeface="Calibri" panose="020F0502020204030204" pitchFamily="34" charset="0"/>
                <a:cs typeface="Calibri" panose="020F0502020204030204" pitchFamily="34" charset="0"/>
              </a:defRPr>
            </a:lvl1pPr>
          </a:lstStyle>
          <a:p>
            <a:pPr lvl="0"/>
            <a:r>
              <a:rPr lang="en-US" dirty="0"/>
              <a:t>Image caption</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4746904"/>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10212819"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83BCB590-1D28-DAD9-E06C-FEA0103FA7F3}"/>
              </a:ext>
            </a:extLst>
          </p:cNvPr>
          <p:cNvSpPr>
            <a:spLocks noGrp="1"/>
          </p:cNvSpPr>
          <p:nvPr>
            <p:ph type="pic" sz="quarter" idx="12" hasCustomPrompt="1"/>
          </p:nvPr>
        </p:nvSpPr>
        <p:spPr>
          <a:xfrm>
            <a:off x="0" y="0"/>
            <a:ext cx="12192000" cy="4415657"/>
          </a:xfrm>
          <a:prstGeom prst="rect">
            <a:avLst/>
          </a:prstGeom>
        </p:spPr>
        <p:txBody>
          <a:bodyPr/>
          <a:lstStyle>
            <a:lvl1pPr>
              <a:defRPr/>
            </a:lvl1pPr>
          </a:lstStyle>
          <a:p>
            <a:r>
              <a:rPr lang="en-US" dirty="0"/>
              <a:t>Click on to add picture</a:t>
            </a:r>
          </a:p>
        </p:txBody>
      </p:sp>
      <p:pic>
        <p:nvPicPr>
          <p:cNvPr id="16" name="Picture 15" descr="A black background with a black square&#10;&#10;AI-generated content may be incorrect.">
            <a:extLst>
              <a:ext uri="{FF2B5EF4-FFF2-40B4-BE49-F238E27FC236}">
                <a16:creationId xmlns:a16="http://schemas.microsoft.com/office/drawing/2014/main" id="{C7D02584-1B30-A530-F339-8FB1BE307D7D}"/>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6" name="Content Placeholder 7">
            <a:extLst>
              <a:ext uri="{FF2B5EF4-FFF2-40B4-BE49-F238E27FC236}">
                <a16:creationId xmlns:a16="http://schemas.microsoft.com/office/drawing/2014/main" id="{E53912B1-2A3B-DA53-CCC8-76C622827EF3}"/>
              </a:ext>
            </a:extLst>
          </p:cNvPr>
          <p:cNvSpPr>
            <a:spLocks noGrp="1"/>
          </p:cNvSpPr>
          <p:nvPr>
            <p:ph sz="quarter" idx="13" hasCustomPrompt="1"/>
          </p:nvPr>
        </p:nvSpPr>
        <p:spPr>
          <a:xfrm>
            <a:off x="908414" y="5248373"/>
            <a:ext cx="9187221" cy="943606"/>
          </a:xfrm>
          <a:prstGeom prst="rect">
            <a:avLst/>
          </a:prstGeom>
        </p:spPr>
        <p:txBody>
          <a:bodyPr/>
          <a:lstStyle>
            <a:lvl1pPr marL="0" indent="0">
              <a:buNone/>
              <a:defRPr sz="1600" b="0">
                <a:solidFill>
                  <a:schemeClr val="tx1"/>
                </a:solidFill>
                <a:latin typeface="Calibri" panose="020F0502020204030204" pitchFamily="34" charset="0"/>
                <a:cs typeface="Calibri" panose="020F0502020204030204" pitchFamily="34" charset="0"/>
              </a:defRPr>
            </a:lvl1pPr>
          </a:lstStyle>
          <a:p>
            <a:pPr lvl="0"/>
            <a:r>
              <a:rPr lang="en-US" dirty="0"/>
              <a:t>Image Description</a:t>
            </a:r>
          </a:p>
        </p:txBody>
      </p:sp>
    </p:spTree>
    <p:extLst>
      <p:ext uri="{BB962C8B-B14F-4D97-AF65-F5344CB8AC3E}">
        <p14:creationId xmlns:p14="http://schemas.microsoft.com/office/powerpoint/2010/main" val="3693982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089AA657-EE4C-534A-F9A7-1FA3084797B0}"/>
              </a:ext>
            </a:extLst>
          </p:cNvPr>
          <p:cNvSpPr/>
          <p:nvPr userDrawn="1"/>
        </p:nvSpPr>
        <p:spPr>
          <a:xfrm>
            <a:off x="8530892" y="-300535"/>
            <a:ext cx="722003" cy="72200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B3252857-6862-CEB7-8C6C-07E53469ECDA}"/>
              </a:ext>
            </a:extLst>
          </p:cNvPr>
          <p:cNvSpPr/>
          <p:nvPr userDrawn="1"/>
        </p:nvSpPr>
        <p:spPr>
          <a:xfrm>
            <a:off x="10935225" y="-609714"/>
            <a:ext cx="2006528" cy="200652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descr="A red ball on a black background&#10;&#10;AI-generated content may be incorrect.">
            <a:extLst>
              <a:ext uri="{FF2B5EF4-FFF2-40B4-BE49-F238E27FC236}">
                <a16:creationId xmlns:a16="http://schemas.microsoft.com/office/drawing/2014/main" id="{2515637B-BA4A-3F42-E9F4-BB704B90E054}"/>
              </a:ext>
            </a:extLst>
          </p:cNvPr>
          <p:cNvPicPr>
            <a:picLocks noChangeAspect="1"/>
          </p:cNvPicPr>
          <p:nvPr userDrawn="1"/>
        </p:nvPicPr>
        <p:blipFill>
          <a:blip r:embed="rId2"/>
          <a:stretch>
            <a:fillRect/>
          </a:stretch>
        </p:blipFill>
        <p:spPr>
          <a:xfrm>
            <a:off x="6591097" y="4748703"/>
            <a:ext cx="2459060" cy="2459060"/>
          </a:xfrm>
          <a:prstGeom prst="rect">
            <a:avLst/>
          </a:prstGeom>
        </p:spPr>
      </p:pic>
      <p:pic>
        <p:nvPicPr>
          <p:cNvPr id="44" name="Picture 43" descr="A black background with a black square&#10;&#10;AI-generated content may be incorrect.">
            <a:extLst>
              <a:ext uri="{FF2B5EF4-FFF2-40B4-BE49-F238E27FC236}">
                <a16:creationId xmlns:a16="http://schemas.microsoft.com/office/drawing/2014/main" id="{2BF30A3E-EB2B-7EB7-6EEE-89D3081A36FC}"/>
              </a:ext>
            </a:extLst>
          </p:cNvPr>
          <p:cNvPicPr>
            <a:picLocks noChangeAspect="1"/>
          </p:cNvPicPr>
          <p:nvPr userDrawn="1"/>
        </p:nvPicPr>
        <p:blipFill>
          <a:blip r:embed="rId3"/>
          <a:stretch>
            <a:fillRect/>
          </a:stretch>
        </p:blipFill>
        <p:spPr>
          <a:xfrm>
            <a:off x="10459370" y="5978233"/>
            <a:ext cx="1258417" cy="563318"/>
          </a:xfrm>
          <a:prstGeom prst="rect">
            <a:avLst/>
          </a:prstGeom>
        </p:spPr>
      </p:pic>
      <p:pic>
        <p:nvPicPr>
          <p:cNvPr id="45" name="Picture 44" descr="A white circle in a black background&#10;&#10;AI-generated content may be incorrect.">
            <a:extLst>
              <a:ext uri="{FF2B5EF4-FFF2-40B4-BE49-F238E27FC236}">
                <a16:creationId xmlns:a16="http://schemas.microsoft.com/office/drawing/2014/main" id="{EE61A3CE-689B-F400-432B-8E8AC586EF58}"/>
              </a:ext>
            </a:extLst>
          </p:cNvPr>
          <p:cNvPicPr>
            <a:picLocks noChangeAspect="1"/>
          </p:cNvPicPr>
          <p:nvPr userDrawn="1"/>
        </p:nvPicPr>
        <p:blipFill>
          <a:blip r:embed="rId4"/>
          <a:stretch>
            <a:fillRect/>
          </a:stretch>
        </p:blipFill>
        <p:spPr>
          <a:xfrm>
            <a:off x="9325180" y="6111578"/>
            <a:ext cx="296628" cy="296628"/>
          </a:xfrm>
          <a:prstGeom prst="rect">
            <a:avLst/>
          </a:prstGeom>
        </p:spPr>
      </p:pic>
      <p:pic>
        <p:nvPicPr>
          <p:cNvPr id="46" name="Picture 45" descr="A pink light in the dark&#10;&#10;AI-generated content may be incorrect.">
            <a:extLst>
              <a:ext uri="{FF2B5EF4-FFF2-40B4-BE49-F238E27FC236}">
                <a16:creationId xmlns:a16="http://schemas.microsoft.com/office/drawing/2014/main" id="{B345901C-1715-6064-C58F-1684039A9225}"/>
              </a:ext>
            </a:extLst>
          </p:cNvPr>
          <p:cNvPicPr>
            <a:picLocks noChangeAspect="1"/>
          </p:cNvPicPr>
          <p:nvPr userDrawn="1"/>
        </p:nvPicPr>
        <p:blipFill>
          <a:blip r:embed="rId5"/>
          <a:stretch>
            <a:fillRect/>
          </a:stretch>
        </p:blipFill>
        <p:spPr>
          <a:xfrm>
            <a:off x="9752641" y="1001542"/>
            <a:ext cx="341419" cy="341419"/>
          </a:xfrm>
          <a:prstGeom prst="rect">
            <a:avLst/>
          </a:prstGeom>
        </p:spPr>
      </p:pic>
      <p:sp>
        <p:nvSpPr>
          <p:cNvPr id="47" name="Oval 46">
            <a:extLst>
              <a:ext uri="{FF2B5EF4-FFF2-40B4-BE49-F238E27FC236}">
                <a16:creationId xmlns:a16="http://schemas.microsoft.com/office/drawing/2014/main" id="{65AEAE4E-3F0A-BBA2-E54E-9E09AC704709}"/>
              </a:ext>
            </a:extLst>
          </p:cNvPr>
          <p:cNvSpPr/>
          <p:nvPr userDrawn="1"/>
        </p:nvSpPr>
        <p:spPr>
          <a:xfrm>
            <a:off x="7345378" y="696974"/>
            <a:ext cx="950556" cy="95055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449C4B7C-F467-6E79-473D-3FEB7FD0259A}"/>
              </a:ext>
            </a:extLst>
          </p:cNvPr>
          <p:cNvSpPr>
            <a:spLocks noGrp="1"/>
          </p:cNvSpPr>
          <p:nvPr>
            <p:ph sz="quarter" idx="13" hasCustomPrompt="1"/>
          </p:nvPr>
        </p:nvSpPr>
        <p:spPr>
          <a:xfrm>
            <a:off x="7551506" y="1924722"/>
            <a:ext cx="4101027" cy="899260"/>
          </a:xfrm>
          <a:prstGeom prst="rect">
            <a:avLst/>
          </a:prstGeom>
        </p:spPr>
        <p:txBody>
          <a:bodyPr/>
          <a:lstStyle>
            <a:lvl1pPr marL="0" indent="0">
              <a:buNone/>
              <a:defRPr b="1">
                <a:solidFill>
                  <a:schemeClr val="accent1"/>
                </a:solidFill>
                <a:latin typeface="Calibri" panose="020F0502020204030204" pitchFamily="34" charset="0"/>
                <a:cs typeface="Calibri" panose="020F0502020204030204" pitchFamily="34" charset="0"/>
              </a:defRPr>
            </a:lvl1pPr>
          </a:lstStyle>
          <a:p>
            <a:pPr lvl="0"/>
            <a:r>
              <a:rPr lang="en-US" dirty="0"/>
              <a:t>Image Caption</a:t>
            </a:r>
          </a:p>
        </p:txBody>
      </p:sp>
      <p:sp>
        <p:nvSpPr>
          <p:cNvPr id="14" name="Content Placeholder 12">
            <a:extLst>
              <a:ext uri="{FF2B5EF4-FFF2-40B4-BE49-F238E27FC236}">
                <a16:creationId xmlns:a16="http://schemas.microsoft.com/office/drawing/2014/main" id="{9A4DE67A-F9C7-4A2D-318D-806795742AD3}"/>
              </a:ext>
            </a:extLst>
          </p:cNvPr>
          <p:cNvSpPr>
            <a:spLocks noGrp="1"/>
          </p:cNvSpPr>
          <p:nvPr>
            <p:ph sz="quarter" idx="14" hasCustomPrompt="1"/>
          </p:nvPr>
        </p:nvSpPr>
        <p:spPr>
          <a:xfrm>
            <a:off x="7551505" y="2823982"/>
            <a:ext cx="4101027" cy="2635454"/>
          </a:xfrm>
          <a:prstGeom prst="rect">
            <a:avLst/>
          </a:prstGeom>
        </p:spPr>
        <p:txBody>
          <a:bodyPr/>
          <a:lstStyle>
            <a:lvl1pPr marL="0" indent="0">
              <a:buNone/>
              <a:defRPr sz="2000" b="0">
                <a:latin typeface="Calibri" panose="020F0502020204030204" pitchFamily="34" charset="0"/>
                <a:cs typeface="Calibri" panose="020F0502020204030204" pitchFamily="34" charset="0"/>
              </a:defRPr>
            </a:lvl1pPr>
          </a:lstStyle>
          <a:p>
            <a:pPr lvl="0"/>
            <a:r>
              <a:rPr lang="en-US" dirty="0"/>
              <a:t>Description</a:t>
            </a:r>
          </a:p>
        </p:txBody>
      </p:sp>
      <p:sp>
        <p:nvSpPr>
          <p:cNvPr id="9" name="Picture Placeholder 8">
            <a:extLst>
              <a:ext uri="{FF2B5EF4-FFF2-40B4-BE49-F238E27FC236}">
                <a16:creationId xmlns:a16="http://schemas.microsoft.com/office/drawing/2014/main" id="{3F5A2BC7-B500-92F5-1363-EB1F8A8E294C}"/>
              </a:ext>
            </a:extLst>
          </p:cNvPr>
          <p:cNvSpPr>
            <a:spLocks noGrp="1"/>
          </p:cNvSpPr>
          <p:nvPr>
            <p:ph type="pic" sz="quarter" idx="12" hasCustomPrompt="1"/>
          </p:nvPr>
        </p:nvSpPr>
        <p:spPr>
          <a:xfrm>
            <a:off x="-1198386" y="1"/>
            <a:ext cx="7980326" cy="6858000"/>
          </a:xfrm>
          <a:custGeom>
            <a:avLst/>
            <a:gdLst>
              <a:gd name="connsiteX0" fmla="*/ 0 w 7980326"/>
              <a:gd name="connsiteY0" fmla="*/ 0 h 6858000"/>
              <a:gd name="connsiteX1" fmla="*/ 6905458 w 7980326"/>
              <a:gd name="connsiteY1" fmla="*/ 0 h 6858000"/>
              <a:gd name="connsiteX2" fmla="*/ 6973134 w 7980326"/>
              <a:gd name="connsiteY2" fmla="*/ 95169 h 6858000"/>
              <a:gd name="connsiteX3" fmla="*/ 7980326 w 7980326"/>
              <a:gd name="connsiteY3" fmla="*/ 3392489 h 6858000"/>
              <a:gd name="connsiteX4" fmla="*/ 6973134 w 7980326"/>
              <a:gd name="connsiteY4" fmla="*/ 6689808 h 6858000"/>
              <a:gd name="connsiteX5" fmla="*/ 6853530 w 7980326"/>
              <a:gd name="connsiteY5" fmla="*/ 6858000 h 6858000"/>
              <a:gd name="connsiteX6" fmla="*/ 0 w 79803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0326" h="6858000">
                <a:moveTo>
                  <a:pt x="0" y="0"/>
                </a:moveTo>
                <a:lnTo>
                  <a:pt x="6905458" y="0"/>
                </a:lnTo>
                <a:lnTo>
                  <a:pt x="6973134" y="95169"/>
                </a:lnTo>
                <a:cubicBezTo>
                  <a:pt x="7609023" y="1036408"/>
                  <a:pt x="7980326" y="2171088"/>
                  <a:pt x="7980326" y="3392489"/>
                </a:cubicBezTo>
                <a:cubicBezTo>
                  <a:pt x="7980326" y="4613891"/>
                  <a:pt x="7609023" y="5748569"/>
                  <a:pt x="6973134" y="6689808"/>
                </a:cubicBezTo>
                <a:lnTo>
                  <a:pt x="6853530" y="6858000"/>
                </a:lnTo>
                <a:lnTo>
                  <a:pt x="0" y="6858000"/>
                </a:lnTo>
                <a:close/>
              </a:path>
            </a:pathLst>
          </a:custGeom>
        </p:spPr>
        <p:txBody>
          <a:bodyPr wrap="square">
            <a:noAutofit/>
          </a:bodyPr>
          <a:lstStyle>
            <a:lvl1pPr marL="0" indent="0">
              <a:buNone/>
              <a:defRPr/>
            </a:lvl1pPr>
          </a:lstStyle>
          <a:p>
            <a:r>
              <a:rPr lang="en-US" dirty="0"/>
              <a:t>		Click on to add picture</a:t>
            </a:r>
          </a:p>
        </p:txBody>
      </p:sp>
    </p:spTree>
    <p:extLst>
      <p:ext uri="{BB962C8B-B14F-4D97-AF65-F5344CB8AC3E}">
        <p14:creationId xmlns:p14="http://schemas.microsoft.com/office/powerpoint/2010/main" val="606989957"/>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770F6D-0E00-B4AC-B760-BD7F81273FCE}"/>
              </a:ext>
            </a:extLst>
          </p:cNvPr>
          <p:cNvSpPr>
            <a:spLocks noGrp="1"/>
          </p:cNvSpPr>
          <p:nvPr>
            <p:ph type="dt" sz="half" idx="10"/>
          </p:nvPr>
        </p:nvSpPr>
        <p:spPr/>
        <p:txBody>
          <a:bodyPr/>
          <a:lstStyle/>
          <a:p>
            <a:fld id="{E0B130CD-692F-6548-8616-E3D7A2E18E41}" type="datetimeFigureOut">
              <a:rPr lang="it-IT" smtClean="0"/>
              <a:t>18/03/26</a:t>
            </a:fld>
            <a:endParaRPr lang="it-IT"/>
          </a:p>
        </p:txBody>
      </p:sp>
      <p:sp>
        <p:nvSpPr>
          <p:cNvPr id="3" name="Footer Placeholder 2">
            <a:extLst>
              <a:ext uri="{FF2B5EF4-FFF2-40B4-BE49-F238E27FC236}">
                <a16:creationId xmlns:a16="http://schemas.microsoft.com/office/drawing/2014/main" id="{1237019A-73BB-DCAD-656E-6C537F9BF77B}"/>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36F6DD14-0CE1-7A77-A0F9-B0149FB5C7F8}"/>
              </a:ext>
            </a:extLst>
          </p:cNvPr>
          <p:cNvSpPr>
            <a:spLocks noGrp="1"/>
          </p:cNvSpPr>
          <p:nvPr>
            <p:ph type="sldNum" sz="quarter" idx="12"/>
          </p:nvPr>
        </p:nvSpPr>
        <p:spPr/>
        <p:txBody>
          <a:bodyPr/>
          <a:lstStyle/>
          <a:p>
            <a:fld id="{6F4B438C-66F0-B24B-9434-9F52D0DB6CF1}" type="slidenum">
              <a:rPr lang="it-IT" smtClean="0"/>
              <a:t>‹#›</a:t>
            </a:fld>
            <a:endParaRPr lang="it-IT"/>
          </a:p>
        </p:txBody>
      </p:sp>
    </p:spTree>
    <p:extLst>
      <p:ext uri="{BB962C8B-B14F-4D97-AF65-F5344CB8AC3E}">
        <p14:creationId xmlns:p14="http://schemas.microsoft.com/office/powerpoint/2010/main" val="356357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8860-E720-ACD2-6F58-84BE92C58B3E}"/>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11E19829-58CE-1C55-E9B8-DAD33C93F6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937C94F8-4E9F-7191-69FE-81528A72666B}"/>
              </a:ext>
            </a:extLst>
          </p:cNvPr>
          <p:cNvSpPr>
            <a:spLocks noGrp="1"/>
          </p:cNvSpPr>
          <p:nvPr>
            <p:ph type="dt" sz="half" idx="10"/>
          </p:nvPr>
        </p:nvSpPr>
        <p:spPr/>
        <p:txBody>
          <a:bodyPr/>
          <a:lstStyle/>
          <a:p>
            <a:fld id="{E0B130CD-692F-6548-8616-E3D7A2E18E41}" type="datetimeFigureOut">
              <a:rPr lang="it-IT" smtClean="0"/>
              <a:t>18/03/26</a:t>
            </a:fld>
            <a:endParaRPr lang="it-IT"/>
          </a:p>
        </p:txBody>
      </p:sp>
      <p:sp>
        <p:nvSpPr>
          <p:cNvPr id="5" name="Footer Placeholder 4">
            <a:extLst>
              <a:ext uri="{FF2B5EF4-FFF2-40B4-BE49-F238E27FC236}">
                <a16:creationId xmlns:a16="http://schemas.microsoft.com/office/drawing/2014/main" id="{EB9E124C-852E-C712-337D-73BE4913B6E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4D448D9-5319-D5F1-3387-8CA6B48AFB01}"/>
              </a:ext>
            </a:extLst>
          </p:cNvPr>
          <p:cNvSpPr>
            <a:spLocks noGrp="1"/>
          </p:cNvSpPr>
          <p:nvPr>
            <p:ph type="sldNum" sz="quarter" idx="12"/>
          </p:nvPr>
        </p:nvSpPr>
        <p:spPr/>
        <p:txBody>
          <a:bodyPr/>
          <a:lstStyle/>
          <a:p>
            <a:fld id="{6F4B438C-66F0-B24B-9434-9F52D0DB6CF1}" type="slidenum">
              <a:rPr lang="it-IT" smtClean="0"/>
              <a:t>‹#›</a:t>
            </a:fld>
            <a:endParaRPr lang="it-IT"/>
          </a:p>
        </p:txBody>
      </p:sp>
    </p:spTree>
    <p:extLst>
      <p:ext uri="{BB962C8B-B14F-4D97-AF65-F5344CB8AC3E}">
        <p14:creationId xmlns:p14="http://schemas.microsoft.com/office/powerpoint/2010/main" val="355431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59450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63" r:id="rId4"/>
    <p:sldLayoutId id="2147483664" r:id="rId5"/>
    <p:sldLayoutId id="2147483659" r:id="rId6"/>
    <p:sldLayoutId id="2147483662" r:id="rId7"/>
    <p:sldLayoutId id="2147483666" r:id="rId8"/>
    <p:sldLayoutId id="2147483667"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mailto:Massimo.piepoli@unimi.it"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F62241-3CF5-4041-1B62-A61B4EA554D4}"/>
              </a:ext>
            </a:extLst>
          </p:cNvPr>
          <p:cNvSpPr>
            <a:spLocks noGrp="1"/>
          </p:cNvSpPr>
          <p:nvPr>
            <p:ph sz="quarter" idx="12"/>
          </p:nvPr>
        </p:nvSpPr>
        <p:spPr/>
        <p:txBody>
          <a:bodyPr/>
          <a:lstStyle/>
          <a:p>
            <a:r>
              <a:rPr lang="fr-FR" dirty="0"/>
              <a:t>Massimo </a:t>
            </a:r>
            <a:r>
              <a:rPr lang="fr-FR" dirty="0" err="1"/>
              <a:t>Piepoli</a:t>
            </a:r>
            <a:r>
              <a:rPr lang="fr-FR" dirty="0"/>
              <a:t>, MD, PhD, FESC, FHFA</a:t>
            </a:r>
          </a:p>
        </p:txBody>
      </p:sp>
      <p:sp>
        <p:nvSpPr>
          <p:cNvPr id="5" name="Content Placeholder 4">
            <a:extLst>
              <a:ext uri="{FF2B5EF4-FFF2-40B4-BE49-F238E27FC236}">
                <a16:creationId xmlns:a16="http://schemas.microsoft.com/office/drawing/2014/main" id="{82FE89F8-B881-614D-084D-36E056C81E8C}"/>
              </a:ext>
            </a:extLst>
          </p:cNvPr>
          <p:cNvSpPr>
            <a:spLocks noGrp="1"/>
          </p:cNvSpPr>
          <p:nvPr>
            <p:ph sz="quarter" idx="13"/>
          </p:nvPr>
        </p:nvSpPr>
        <p:spPr/>
        <p:txBody>
          <a:bodyPr/>
          <a:lstStyle/>
          <a:p>
            <a:endParaRPr lang="fr-FR"/>
          </a:p>
        </p:txBody>
      </p:sp>
      <p:sp>
        <p:nvSpPr>
          <p:cNvPr id="6" name="Title 1">
            <a:extLst>
              <a:ext uri="{FF2B5EF4-FFF2-40B4-BE49-F238E27FC236}">
                <a16:creationId xmlns:a16="http://schemas.microsoft.com/office/drawing/2014/main" id="{87D18B72-D6DA-C122-E7C5-4993DC2D1195}"/>
              </a:ext>
            </a:extLst>
          </p:cNvPr>
          <p:cNvSpPr>
            <a:spLocks noGrp="1"/>
          </p:cNvSpPr>
          <p:nvPr>
            <p:ph sz="quarter" idx="10"/>
          </p:nvPr>
        </p:nvSpPr>
        <p:spPr>
          <a:xfrm>
            <a:off x="920085" y="3348061"/>
            <a:ext cx="8767254" cy="906347"/>
          </a:xfrm>
        </p:spPr>
        <p:txBody>
          <a:bodyPr>
            <a:noAutofit/>
          </a:bodyPr>
          <a:lstStyle/>
          <a:p>
            <a:r>
              <a:rPr lang="en-GB" sz="4000" dirty="0"/>
              <a:t>How to deal with the </a:t>
            </a:r>
          </a:p>
          <a:p>
            <a:r>
              <a:rPr lang="en-GB" sz="4000" dirty="0"/>
              <a:t>Determinants of Cardiometabolic Health</a:t>
            </a:r>
            <a:endParaRPr lang="it-IT" sz="4000" dirty="0"/>
          </a:p>
        </p:txBody>
      </p:sp>
      <p:pic>
        <p:nvPicPr>
          <p:cNvPr id="7" name="Picture 6">
            <a:extLst>
              <a:ext uri="{FF2B5EF4-FFF2-40B4-BE49-F238E27FC236}">
                <a16:creationId xmlns:a16="http://schemas.microsoft.com/office/drawing/2014/main" id="{B2B23784-21AF-4207-C1CE-E2E98782924B}"/>
              </a:ext>
            </a:extLst>
          </p:cNvPr>
          <p:cNvPicPr>
            <a:picLocks noChangeAspect="1"/>
          </p:cNvPicPr>
          <p:nvPr/>
        </p:nvPicPr>
        <p:blipFill>
          <a:blip r:embed="rId2"/>
          <a:stretch>
            <a:fillRect/>
          </a:stretch>
        </p:blipFill>
        <p:spPr>
          <a:xfrm>
            <a:off x="282929" y="203705"/>
            <a:ext cx="1064334" cy="1059990"/>
          </a:xfrm>
          <a:prstGeom prst="rect">
            <a:avLst/>
          </a:prstGeom>
        </p:spPr>
      </p:pic>
      <p:pic>
        <p:nvPicPr>
          <p:cNvPr id="8" name="Picture 7">
            <a:extLst>
              <a:ext uri="{FF2B5EF4-FFF2-40B4-BE49-F238E27FC236}">
                <a16:creationId xmlns:a16="http://schemas.microsoft.com/office/drawing/2014/main" id="{3FB92BD0-9F3A-DC51-20F5-8ACFB29AA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567" y="203705"/>
            <a:ext cx="2150027" cy="669558"/>
          </a:xfrm>
          <a:prstGeom prst="rect">
            <a:avLst/>
          </a:prstGeom>
        </p:spPr>
      </p:pic>
      <p:sp>
        <p:nvSpPr>
          <p:cNvPr id="2" name="TextBox 1">
            <a:extLst>
              <a:ext uri="{FF2B5EF4-FFF2-40B4-BE49-F238E27FC236}">
                <a16:creationId xmlns:a16="http://schemas.microsoft.com/office/drawing/2014/main" id="{9198D4CB-C676-1334-0E1D-542E06C44802}"/>
              </a:ext>
            </a:extLst>
          </p:cNvPr>
          <p:cNvSpPr txBox="1"/>
          <p:nvPr/>
        </p:nvSpPr>
        <p:spPr>
          <a:xfrm>
            <a:off x="-1250066" y="1296365"/>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49253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2753-FBF5-FB5B-ACB1-21420E5DBDF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AC8F3-2DDF-4378-9EC3-816B9114C346}"/>
              </a:ext>
            </a:extLst>
          </p:cNvPr>
          <p:cNvSpPr>
            <a:spLocks noGrp="1"/>
          </p:cNvSpPr>
          <p:nvPr>
            <p:ph sz="quarter" idx="10"/>
          </p:nvPr>
        </p:nvSpPr>
        <p:spPr/>
        <p:txBody>
          <a:bodyPr/>
          <a:lstStyle/>
          <a:p>
            <a:r>
              <a:rPr lang="fr-FR" dirty="0"/>
              <a:t>Evolution</a:t>
            </a:r>
          </a:p>
        </p:txBody>
      </p:sp>
      <p:pic>
        <p:nvPicPr>
          <p:cNvPr id="3" name="Picture 2">
            <a:extLst>
              <a:ext uri="{FF2B5EF4-FFF2-40B4-BE49-F238E27FC236}">
                <a16:creationId xmlns:a16="http://schemas.microsoft.com/office/drawing/2014/main" id="{733A0B88-1D51-61A5-EE79-262160042745}"/>
              </a:ext>
            </a:extLst>
          </p:cNvPr>
          <p:cNvPicPr>
            <a:picLocks noChangeAspect="1" noChangeArrowheads="1"/>
          </p:cNvPicPr>
          <p:nvPr/>
        </p:nvPicPr>
        <p:blipFill>
          <a:blip r:embed="rId2" cstate="print"/>
          <a:srcRect/>
          <a:stretch>
            <a:fillRect/>
          </a:stretch>
        </p:blipFill>
        <p:spPr bwMode="auto">
          <a:xfrm>
            <a:off x="2079626" y="1700214"/>
            <a:ext cx="8048625" cy="4068762"/>
          </a:xfrm>
          <a:prstGeom prst="rect">
            <a:avLst/>
          </a:prstGeom>
          <a:noFill/>
          <a:ln w="9525">
            <a:noFill/>
            <a:miter lim="800000"/>
            <a:headEnd/>
            <a:tailEnd/>
          </a:ln>
        </p:spPr>
      </p:pic>
    </p:spTree>
    <p:extLst>
      <p:ext uri="{BB962C8B-B14F-4D97-AF65-F5344CB8AC3E}">
        <p14:creationId xmlns:p14="http://schemas.microsoft.com/office/powerpoint/2010/main" val="90130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1C60-EA6F-227D-DAE1-D53DB03A00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9867BE-6C6D-A9BC-2376-EC04BC93763B}"/>
              </a:ext>
            </a:extLst>
          </p:cNvPr>
          <p:cNvSpPr>
            <a:spLocks noGrp="1"/>
          </p:cNvSpPr>
          <p:nvPr>
            <p:ph sz="quarter" idx="10"/>
          </p:nvPr>
        </p:nvSpPr>
        <p:spPr/>
        <p:txBody>
          <a:bodyPr/>
          <a:lstStyle/>
          <a:p>
            <a:r>
              <a:rPr lang="de-DE" altLang="de-DE" dirty="0" err="1"/>
              <a:t>Physical</a:t>
            </a:r>
            <a:r>
              <a:rPr lang="de-DE" altLang="de-DE" dirty="0"/>
              <a:t> </a:t>
            </a:r>
            <a:r>
              <a:rPr lang="de-DE" altLang="de-DE" dirty="0" err="1"/>
              <a:t>activity</a:t>
            </a:r>
            <a:r>
              <a:rPr lang="de-DE" altLang="de-DE" dirty="0"/>
              <a:t> </a:t>
            </a:r>
            <a:r>
              <a:rPr lang="de-DE" altLang="de-DE" dirty="0" err="1"/>
              <a:t>of</a:t>
            </a:r>
            <a:r>
              <a:rPr lang="de-DE" altLang="de-DE" dirty="0"/>
              <a:t> </a:t>
            </a:r>
            <a:r>
              <a:rPr lang="de-DE" altLang="de-DE" dirty="0" err="1"/>
              <a:t>Europeans</a:t>
            </a:r>
            <a:r>
              <a:rPr lang="de-DE" altLang="de-DE" dirty="0"/>
              <a:t> ....</a:t>
            </a:r>
            <a:endParaRPr lang="fr-FR" dirty="0"/>
          </a:p>
        </p:txBody>
      </p:sp>
      <p:grpSp>
        <p:nvGrpSpPr>
          <p:cNvPr id="3" name="Group 3">
            <a:extLst>
              <a:ext uri="{FF2B5EF4-FFF2-40B4-BE49-F238E27FC236}">
                <a16:creationId xmlns:a16="http://schemas.microsoft.com/office/drawing/2014/main" id="{11636117-CD94-9FA3-0B23-B8B8C052889D}"/>
              </a:ext>
            </a:extLst>
          </p:cNvPr>
          <p:cNvGrpSpPr>
            <a:grpSpLocks/>
          </p:cNvGrpSpPr>
          <p:nvPr/>
        </p:nvGrpSpPr>
        <p:grpSpPr bwMode="auto">
          <a:xfrm>
            <a:off x="1692322" y="1050879"/>
            <a:ext cx="8458550" cy="5074654"/>
            <a:chOff x="617" y="833"/>
            <a:chExt cx="5225" cy="3200"/>
          </a:xfrm>
        </p:grpSpPr>
        <p:graphicFrame>
          <p:nvGraphicFramePr>
            <p:cNvPr id="7" name="Object 4">
              <a:extLst>
                <a:ext uri="{FF2B5EF4-FFF2-40B4-BE49-F238E27FC236}">
                  <a16:creationId xmlns:a16="http://schemas.microsoft.com/office/drawing/2014/main" id="{314710B6-5242-A3A6-FB6E-7736725271C3}"/>
                </a:ext>
              </a:extLst>
            </p:cNvPr>
            <p:cNvGraphicFramePr>
              <a:graphicFrameLocks noChangeAspect="1"/>
            </p:cNvGraphicFramePr>
            <p:nvPr/>
          </p:nvGraphicFramePr>
          <p:xfrm>
            <a:off x="860" y="833"/>
            <a:ext cx="4982" cy="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5">
              <a:extLst>
                <a:ext uri="{FF2B5EF4-FFF2-40B4-BE49-F238E27FC236}">
                  <a16:creationId xmlns:a16="http://schemas.microsoft.com/office/drawing/2014/main" id="{7532F2C1-8F0C-48C3-CC01-B64A753F631D}"/>
                </a:ext>
              </a:extLst>
            </p:cNvPr>
            <p:cNvSpPr txBox="1">
              <a:spLocks noChangeArrowheads="1"/>
            </p:cNvSpPr>
            <p:nvPr/>
          </p:nvSpPr>
          <p:spPr bwMode="auto">
            <a:xfrm>
              <a:off x="617" y="2686"/>
              <a:ext cx="902"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1800" dirty="0"/>
                <a:t>Elite </a:t>
              </a:r>
              <a:r>
                <a:rPr lang="de-DE" altLang="de-DE" sz="1800" dirty="0" err="1"/>
                <a:t>athlete</a:t>
              </a:r>
              <a:endParaRPr lang="de-DE" altLang="de-DE" sz="1800" dirty="0"/>
            </a:p>
            <a:p>
              <a:pPr eaLnBrk="1" hangingPunct="1">
                <a:spcBef>
                  <a:spcPct val="0"/>
                </a:spcBef>
                <a:buFontTx/>
                <a:buNone/>
              </a:pPr>
              <a:r>
                <a:rPr lang="de-DE" altLang="de-DE" sz="1800" dirty="0"/>
                <a:t>(&gt;5 h/</a:t>
              </a:r>
              <a:r>
                <a:rPr lang="de-DE" altLang="de-DE" sz="1800" dirty="0" err="1"/>
                <a:t>Wk</a:t>
              </a:r>
              <a:r>
                <a:rPr lang="de-DE" altLang="de-DE" sz="1800" dirty="0"/>
                <a:t>)</a:t>
              </a:r>
            </a:p>
          </p:txBody>
        </p:sp>
        <p:sp>
          <p:nvSpPr>
            <p:cNvPr id="9" name="Text Box 6">
              <a:extLst>
                <a:ext uri="{FF2B5EF4-FFF2-40B4-BE49-F238E27FC236}">
                  <a16:creationId xmlns:a16="http://schemas.microsoft.com/office/drawing/2014/main" id="{705EE21B-4802-12BC-E8F4-359F7356355A}"/>
                </a:ext>
              </a:extLst>
            </p:cNvPr>
            <p:cNvSpPr txBox="1">
              <a:spLocks noChangeArrowheads="1"/>
            </p:cNvSpPr>
            <p:nvPr/>
          </p:nvSpPr>
          <p:spPr bwMode="auto">
            <a:xfrm>
              <a:off x="1633" y="1214"/>
              <a:ext cx="628"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1800" dirty="0" err="1"/>
                <a:t>Seldom</a:t>
              </a:r>
              <a:endParaRPr lang="de-DE" altLang="de-DE" sz="1800" dirty="0"/>
            </a:p>
          </p:txBody>
        </p:sp>
        <p:sp>
          <p:nvSpPr>
            <p:cNvPr id="10" name="Text Box 7">
              <a:extLst>
                <a:ext uri="{FF2B5EF4-FFF2-40B4-BE49-F238E27FC236}">
                  <a16:creationId xmlns:a16="http://schemas.microsoft.com/office/drawing/2014/main" id="{AC2A13C8-3FE9-DE30-AD28-A90945A85206}"/>
                </a:ext>
              </a:extLst>
            </p:cNvPr>
            <p:cNvSpPr txBox="1">
              <a:spLocks noChangeArrowheads="1"/>
            </p:cNvSpPr>
            <p:nvPr/>
          </p:nvSpPr>
          <p:spPr bwMode="auto">
            <a:xfrm>
              <a:off x="4309" y="1214"/>
              <a:ext cx="51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1800" dirty="0"/>
                <a:t>Never</a:t>
              </a:r>
            </a:p>
          </p:txBody>
        </p:sp>
        <p:sp>
          <p:nvSpPr>
            <p:cNvPr id="11" name="Text Box 8">
              <a:extLst>
                <a:ext uri="{FF2B5EF4-FFF2-40B4-BE49-F238E27FC236}">
                  <a16:creationId xmlns:a16="http://schemas.microsoft.com/office/drawing/2014/main" id="{7E65861F-A956-C723-CC5C-9BAB1B802307}"/>
                </a:ext>
              </a:extLst>
            </p:cNvPr>
            <p:cNvSpPr txBox="1">
              <a:spLocks noChangeArrowheads="1"/>
            </p:cNvSpPr>
            <p:nvPr/>
          </p:nvSpPr>
          <p:spPr bwMode="auto">
            <a:xfrm>
              <a:off x="1575" y="3496"/>
              <a:ext cx="147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1800" dirty="0" err="1"/>
                <a:t>Leisure</a:t>
              </a:r>
              <a:r>
                <a:rPr lang="de-DE" altLang="de-DE" sz="1800" dirty="0"/>
                <a:t> (3-5 h/</a:t>
              </a:r>
              <a:r>
                <a:rPr lang="de-DE" altLang="de-DE" sz="1800" dirty="0" err="1"/>
                <a:t>wk</a:t>
              </a:r>
              <a:r>
                <a:rPr lang="de-DE" altLang="de-DE" sz="1800" dirty="0"/>
                <a:t>)</a:t>
              </a:r>
            </a:p>
          </p:txBody>
        </p:sp>
        <p:sp>
          <p:nvSpPr>
            <p:cNvPr id="12" name="Text Box 9">
              <a:extLst>
                <a:ext uri="{FF2B5EF4-FFF2-40B4-BE49-F238E27FC236}">
                  <a16:creationId xmlns:a16="http://schemas.microsoft.com/office/drawing/2014/main" id="{091D3826-375B-831C-74F8-6B623E8CD3E1}"/>
                </a:ext>
              </a:extLst>
            </p:cNvPr>
            <p:cNvSpPr txBox="1">
              <a:spLocks noChangeArrowheads="1"/>
            </p:cNvSpPr>
            <p:nvPr/>
          </p:nvSpPr>
          <p:spPr bwMode="auto">
            <a:xfrm>
              <a:off x="4197" y="3367"/>
              <a:ext cx="149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1800" dirty="0" err="1"/>
                <a:t>Irregular</a:t>
              </a:r>
              <a:r>
                <a:rPr lang="de-DE" altLang="de-DE" sz="1800" dirty="0"/>
                <a:t> (1-3 h/</a:t>
              </a:r>
              <a:r>
                <a:rPr lang="de-DE" altLang="de-DE" sz="1800" dirty="0" err="1"/>
                <a:t>wk</a:t>
              </a:r>
              <a:r>
                <a:rPr lang="de-DE" altLang="de-DE" sz="1800" dirty="0"/>
                <a:t>)</a:t>
              </a:r>
            </a:p>
          </p:txBody>
        </p:sp>
      </p:grpSp>
      <p:sp>
        <p:nvSpPr>
          <p:cNvPr id="13" name="Fußzeilenplatzhalter 2">
            <a:extLst>
              <a:ext uri="{FF2B5EF4-FFF2-40B4-BE49-F238E27FC236}">
                <a16:creationId xmlns:a16="http://schemas.microsoft.com/office/drawing/2014/main" id="{3684D9C9-54CD-CE27-9FDC-B308D9A20024}"/>
              </a:ext>
            </a:extLst>
          </p:cNvPr>
          <p:cNvSpPr txBox="1">
            <a:spLocks/>
          </p:cNvSpPr>
          <p:nvPr/>
        </p:nvSpPr>
        <p:spPr>
          <a:xfrm>
            <a:off x="2207568" y="6412248"/>
            <a:ext cx="7164796" cy="185105"/>
          </a:xfrm>
          <a:prstGeom prst="rect">
            <a:avLst/>
          </a:prstGeom>
        </p:spPr>
        <p:txBody>
          <a:bodyPr/>
          <a:lstStyle>
            <a:defPPr>
              <a:defRPr lang="de-DE"/>
            </a:defPPr>
            <a:lvl1pPr algn="ctr" rtl="0" fontAlgn="base">
              <a:spcBef>
                <a:spcPct val="0"/>
              </a:spcBef>
              <a:spcAft>
                <a:spcPct val="0"/>
              </a:spcAft>
              <a:defRPr sz="3200" kern="1200">
                <a:solidFill>
                  <a:srgbClr val="FFFF00"/>
                </a:solidFill>
                <a:latin typeface="Times New Roman" pitchFamily="18" charset="0"/>
                <a:ea typeface="+mn-ea"/>
                <a:cs typeface="+mn-cs"/>
              </a:defRPr>
            </a:lvl1pPr>
            <a:lvl2pPr marL="457200" algn="ctr" rtl="0" fontAlgn="base">
              <a:spcBef>
                <a:spcPct val="0"/>
              </a:spcBef>
              <a:spcAft>
                <a:spcPct val="0"/>
              </a:spcAft>
              <a:defRPr sz="3200" kern="1200">
                <a:solidFill>
                  <a:srgbClr val="FFFF00"/>
                </a:solidFill>
                <a:latin typeface="Times New Roman" pitchFamily="18" charset="0"/>
                <a:ea typeface="+mn-ea"/>
                <a:cs typeface="+mn-cs"/>
              </a:defRPr>
            </a:lvl2pPr>
            <a:lvl3pPr marL="914400" algn="ctr" rtl="0" fontAlgn="base">
              <a:spcBef>
                <a:spcPct val="0"/>
              </a:spcBef>
              <a:spcAft>
                <a:spcPct val="0"/>
              </a:spcAft>
              <a:defRPr sz="3200" kern="1200">
                <a:solidFill>
                  <a:srgbClr val="FFFF00"/>
                </a:solidFill>
                <a:latin typeface="Times New Roman" pitchFamily="18" charset="0"/>
                <a:ea typeface="+mn-ea"/>
                <a:cs typeface="+mn-cs"/>
              </a:defRPr>
            </a:lvl3pPr>
            <a:lvl4pPr marL="1371600" algn="ctr" rtl="0" fontAlgn="base">
              <a:spcBef>
                <a:spcPct val="0"/>
              </a:spcBef>
              <a:spcAft>
                <a:spcPct val="0"/>
              </a:spcAft>
              <a:defRPr sz="3200" kern="1200">
                <a:solidFill>
                  <a:srgbClr val="FFFF00"/>
                </a:solidFill>
                <a:latin typeface="Times New Roman" pitchFamily="18" charset="0"/>
                <a:ea typeface="+mn-ea"/>
                <a:cs typeface="+mn-cs"/>
              </a:defRPr>
            </a:lvl4pPr>
            <a:lvl5pPr marL="1828800" algn="ctr" rtl="0" fontAlgn="base">
              <a:spcBef>
                <a:spcPct val="0"/>
              </a:spcBef>
              <a:spcAft>
                <a:spcPct val="0"/>
              </a:spcAft>
              <a:defRPr sz="3200" kern="1200">
                <a:solidFill>
                  <a:srgbClr val="FFFF00"/>
                </a:solidFill>
                <a:latin typeface="Times New Roman" pitchFamily="18" charset="0"/>
                <a:ea typeface="+mn-ea"/>
                <a:cs typeface="+mn-cs"/>
              </a:defRPr>
            </a:lvl5pPr>
            <a:lvl6pPr marL="2286000" algn="l" defTabSz="914400" rtl="0" eaLnBrk="1" latinLnBrk="0" hangingPunct="1">
              <a:defRPr sz="3200" kern="1200">
                <a:solidFill>
                  <a:srgbClr val="FFFF00"/>
                </a:solidFill>
                <a:latin typeface="Times New Roman" pitchFamily="18" charset="0"/>
                <a:ea typeface="+mn-ea"/>
                <a:cs typeface="+mn-cs"/>
              </a:defRPr>
            </a:lvl6pPr>
            <a:lvl7pPr marL="2743200" algn="l" defTabSz="914400" rtl="0" eaLnBrk="1" latinLnBrk="0" hangingPunct="1">
              <a:defRPr sz="3200" kern="1200">
                <a:solidFill>
                  <a:srgbClr val="FFFF00"/>
                </a:solidFill>
                <a:latin typeface="Times New Roman" pitchFamily="18" charset="0"/>
                <a:ea typeface="+mn-ea"/>
                <a:cs typeface="+mn-cs"/>
              </a:defRPr>
            </a:lvl7pPr>
            <a:lvl8pPr marL="3200400" algn="l" defTabSz="914400" rtl="0" eaLnBrk="1" latinLnBrk="0" hangingPunct="1">
              <a:defRPr sz="3200" kern="1200">
                <a:solidFill>
                  <a:srgbClr val="FFFF00"/>
                </a:solidFill>
                <a:latin typeface="Times New Roman" pitchFamily="18" charset="0"/>
                <a:ea typeface="+mn-ea"/>
                <a:cs typeface="+mn-cs"/>
              </a:defRPr>
            </a:lvl8pPr>
            <a:lvl9pPr marL="3657600" algn="l" defTabSz="914400" rtl="0" eaLnBrk="1" latinLnBrk="0" hangingPunct="1">
              <a:defRPr sz="3200" kern="1200">
                <a:solidFill>
                  <a:srgbClr val="FFFF00"/>
                </a:solidFill>
                <a:latin typeface="Times New Roman" pitchFamily="18" charset="0"/>
                <a:ea typeface="+mn-ea"/>
                <a:cs typeface="+mn-cs"/>
              </a:defRPr>
            </a:lvl9pPr>
          </a:lstStyle>
          <a:p>
            <a:r>
              <a:rPr lang="de-DE" sz="1200">
                <a:solidFill>
                  <a:schemeClr val="tx1"/>
                </a:solidFill>
                <a:latin typeface="+mn-lt"/>
              </a:rPr>
              <a:t>TK-Bewegungsstudie „Beweg Dich, Deutschland!“, Prof. Manfred Güllner, forsa, 30. Juli 2013</a:t>
            </a:r>
            <a:endParaRPr lang="de-DE" sz="1200" dirty="0">
              <a:solidFill>
                <a:schemeClr val="tx1"/>
              </a:solidFill>
              <a:latin typeface="+mn-lt"/>
            </a:endParaRPr>
          </a:p>
        </p:txBody>
      </p:sp>
    </p:spTree>
    <p:extLst>
      <p:ext uri="{BB962C8B-B14F-4D97-AF65-F5344CB8AC3E}">
        <p14:creationId xmlns:p14="http://schemas.microsoft.com/office/powerpoint/2010/main" val="43485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3B5D-7D12-8108-496F-AB27ADEF62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DE6252-1A33-2794-8429-59E455675571}"/>
              </a:ext>
            </a:extLst>
          </p:cNvPr>
          <p:cNvSpPr>
            <a:spLocks noGrp="1"/>
          </p:cNvSpPr>
          <p:nvPr>
            <p:ph sz="quarter" idx="10"/>
          </p:nvPr>
        </p:nvSpPr>
        <p:spPr/>
        <p:txBody>
          <a:bodyPr/>
          <a:lstStyle/>
          <a:p>
            <a:r>
              <a:rPr lang="de-DE" dirty="0"/>
              <a:t>Development </a:t>
            </a:r>
            <a:r>
              <a:rPr lang="de-DE" dirty="0" err="1"/>
              <a:t>from</a:t>
            </a:r>
            <a:r>
              <a:rPr lang="de-DE" dirty="0"/>
              <a:t> </a:t>
            </a:r>
            <a:r>
              <a:rPr lang="de-DE" dirty="0" err="1"/>
              <a:t>the</a:t>
            </a:r>
            <a:r>
              <a:rPr lang="de-DE" dirty="0"/>
              <a:t> </a:t>
            </a:r>
            <a:r>
              <a:rPr lang="de-DE" dirty="0" err="1"/>
              <a:t>Neandertalian</a:t>
            </a:r>
            <a:r>
              <a:rPr lang="de-DE" dirty="0"/>
              <a:t>…</a:t>
            </a:r>
            <a:endParaRPr lang="fr-FR" dirty="0"/>
          </a:p>
        </p:txBody>
      </p:sp>
      <p:pic>
        <p:nvPicPr>
          <p:cNvPr id="4" name="Picture 2" descr="dick-sommer2002">
            <a:extLst>
              <a:ext uri="{FF2B5EF4-FFF2-40B4-BE49-F238E27FC236}">
                <a16:creationId xmlns:a16="http://schemas.microsoft.com/office/drawing/2014/main" id="{7B8018D1-6E2C-C17C-2E0A-6D6B678F1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912" y="1528797"/>
            <a:ext cx="3470246" cy="38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eanderthaler_400q">
            <a:extLst>
              <a:ext uri="{FF2B5EF4-FFF2-40B4-BE49-F238E27FC236}">
                <a16:creationId xmlns:a16="http://schemas.microsoft.com/office/drawing/2014/main" id="{A8CA6BC6-4157-94F2-1AB8-5C476C877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91" y="1618172"/>
            <a:ext cx="4828413" cy="36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71A24A09-29D3-FB43-D2E5-2DB19F3349F7}"/>
              </a:ext>
            </a:extLst>
          </p:cNvPr>
          <p:cNvSpPr txBox="1">
            <a:spLocks noChangeArrowheads="1"/>
          </p:cNvSpPr>
          <p:nvPr/>
        </p:nvSpPr>
        <p:spPr bwMode="auto">
          <a:xfrm>
            <a:off x="2836768" y="5637996"/>
            <a:ext cx="60853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sz="2667" dirty="0" err="1"/>
              <a:t>Activity</a:t>
            </a:r>
            <a:r>
              <a:rPr lang="de-DE" sz="2667" dirty="0"/>
              <a:t> </a:t>
            </a:r>
            <a:r>
              <a:rPr lang="de-DE" sz="2667" dirty="0" err="1"/>
              <a:t>of</a:t>
            </a:r>
            <a:r>
              <a:rPr lang="de-DE" sz="2667" dirty="0"/>
              <a:t> 25 km ..... </a:t>
            </a:r>
            <a:r>
              <a:rPr lang="de-DE" sz="2667" dirty="0" err="1"/>
              <a:t>to</a:t>
            </a:r>
            <a:r>
              <a:rPr lang="de-DE" sz="2667" dirty="0"/>
              <a:t> &lt; 1 km per </a:t>
            </a:r>
            <a:r>
              <a:rPr lang="de-DE" sz="2667" dirty="0" err="1"/>
              <a:t>day</a:t>
            </a:r>
            <a:r>
              <a:rPr lang="de-DE" sz="2667" dirty="0"/>
              <a:t> </a:t>
            </a:r>
          </a:p>
        </p:txBody>
      </p:sp>
      <p:sp>
        <p:nvSpPr>
          <p:cNvPr id="3" name="Rettangolo 2"/>
          <p:cNvSpPr/>
          <p:nvPr/>
        </p:nvSpPr>
        <p:spPr>
          <a:xfrm>
            <a:off x="6039853" y="1335505"/>
            <a:ext cx="4019529" cy="4896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454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3B5D-7D12-8108-496F-AB27ADEF62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DE6252-1A33-2794-8429-59E455675571}"/>
              </a:ext>
            </a:extLst>
          </p:cNvPr>
          <p:cNvSpPr>
            <a:spLocks noGrp="1"/>
          </p:cNvSpPr>
          <p:nvPr>
            <p:ph sz="quarter" idx="10"/>
          </p:nvPr>
        </p:nvSpPr>
        <p:spPr/>
        <p:txBody>
          <a:bodyPr/>
          <a:lstStyle/>
          <a:p>
            <a:r>
              <a:rPr lang="de-DE" dirty="0"/>
              <a:t>Development </a:t>
            </a:r>
            <a:r>
              <a:rPr lang="de-DE" dirty="0" err="1"/>
              <a:t>from</a:t>
            </a:r>
            <a:r>
              <a:rPr lang="de-DE" dirty="0"/>
              <a:t> </a:t>
            </a:r>
            <a:r>
              <a:rPr lang="de-DE" dirty="0" err="1"/>
              <a:t>the</a:t>
            </a:r>
            <a:r>
              <a:rPr lang="de-DE" dirty="0"/>
              <a:t> </a:t>
            </a:r>
            <a:r>
              <a:rPr lang="de-DE" dirty="0" err="1"/>
              <a:t>Neandertalian</a:t>
            </a:r>
            <a:r>
              <a:rPr lang="de-DE" dirty="0"/>
              <a:t>…</a:t>
            </a:r>
            <a:endParaRPr lang="fr-FR" dirty="0"/>
          </a:p>
        </p:txBody>
      </p:sp>
      <p:pic>
        <p:nvPicPr>
          <p:cNvPr id="4" name="Picture 2" descr="dick-sommer2002">
            <a:extLst>
              <a:ext uri="{FF2B5EF4-FFF2-40B4-BE49-F238E27FC236}">
                <a16:creationId xmlns:a16="http://schemas.microsoft.com/office/drawing/2014/main" id="{7B8018D1-6E2C-C17C-2E0A-6D6B678F1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912" y="1528797"/>
            <a:ext cx="3470246" cy="38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eanderthaler_400q">
            <a:extLst>
              <a:ext uri="{FF2B5EF4-FFF2-40B4-BE49-F238E27FC236}">
                <a16:creationId xmlns:a16="http://schemas.microsoft.com/office/drawing/2014/main" id="{A8CA6BC6-4157-94F2-1AB8-5C476C877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91" y="1618172"/>
            <a:ext cx="4828413" cy="36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71A24A09-29D3-FB43-D2E5-2DB19F3349F7}"/>
              </a:ext>
            </a:extLst>
          </p:cNvPr>
          <p:cNvSpPr txBox="1">
            <a:spLocks noChangeArrowheads="1"/>
          </p:cNvSpPr>
          <p:nvPr/>
        </p:nvSpPr>
        <p:spPr bwMode="auto">
          <a:xfrm>
            <a:off x="2836768" y="5637996"/>
            <a:ext cx="60853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sz="2667" dirty="0" err="1"/>
              <a:t>Activity</a:t>
            </a:r>
            <a:r>
              <a:rPr lang="de-DE" sz="2667" dirty="0"/>
              <a:t> </a:t>
            </a:r>
            <a:r>
              <a:rPr lang="de-DE" sz="2667" dirty="0" err="1"/>
              <a:t>of</a:t>
            </a:r>
            <a:r>
              <a:rPr lang="de-DE" sz="2667" dirty="0"/>
              <a:t> 25 km ..... </a:t>
            </a:r>
            <a:r>
              <a:rPr lang="de-DE" sz="2667" dirty="0" err="1"/>
              <a:t>to</a:t>
            </a:r>
            <a:r>
              <a:rPr lang="de-DE" sz="2667" dirty="0"/>
              <a:t> &lt; 1 km per </a:t>
            </a:r>
            <a:r>
              <a:rPr lang="de-DE" sz="2667" dirty="0" err="1"/>
              <a:t>day</a:t>
            </a:r>
            <a:r>
              <a:rPr lang="de-DE" sz="2667" dirty="0"/>
              <a:t> </a:t>
            </a:r>
          </a:p>
        </p:txBody>
      </p:sp>
    </p:spTree>
    <p:extLst>
      <p:ext uri="{BB962C8B-B14F-4D97-AF65-F5344CB8AC3E}">
        <p14:creationId xmlns:p14="http://schemas.microsoft.com/office/powerpoint/2010/main" val="308540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501B-F609-3DC4-A8A4-118081F1BE8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1B08B1-9EF1-50C2-79F7-33B00CDE043D}"/>
              </a:ext>
            </a:extLst>
          </p:cNvPr>
          <p:cNvSpPr>
            <a:spLocks noGrp="1"/>
          </p:cNvSpPr>
          <p:nvPr>
            <p:ph sz="quarter" idx="10"/>
          </p:nvPr>
        </p:nvSpPr>
        <p:spPr>
          <a:xfrm>
            <a:off x="892262" y="550551"/>
            <a:ext cx="9139296" cy="571864"/>
          </a:xfrm>
        </p:spPr>
        <p:txBody>
          <a:bodyPr/>
          <a:lstStyle/>
          <a:p>
            <a:r>
              <a:rPr lang="de-DE" sz="3600" dirty="0" err="1"/>
              <a:t>Avoid</a:t>
            </a:r>
            <a:r>
              <a:rPr lang="de-DE" sz="3600" dirty="0"/>
              <a:t> </a:t>
            </a:r>
            <a:r>
              <a:rPr lang="de-DE" sz="3600" dirty="0" err="1"/>
              <a:t>physical</a:t>
            </a:r>
            <a:r>
              <a:rPr lang="de-DE" sz="3600" dirty="0"/>
              <a:t> </a:t>
            </a:r>
            <a:r>
              <a:rPr lang="de-DE" sz="3600" dirty="0" err="1"/>
              <a:t>activity</a:t>
            </a:r>
            <a:r>
              <a:rPr lang="de-DE" sz="3600" dirty="0"/>
              <a:t>….. </a:t>
            </a:r>
            <a:endParaRPr lang="it-IT" sz="3600" dirty="0"/>
          </a:p>
        </p:txBody>
      </p:sp>
      <p:pic>
        <p:nvPicPr>
          <p:cNvPr id="5" name="Picture 2" descr="ShowLetter7">
            <a:extLst>
              <a:ext uri="{FF2B5EF4-FFF2-40B4-BE49-F238E27FC236}">
                <a16:creationId xmlns:a16="http://schemas.microsoft.com/office/drawing/2014/main" id="{CA9516C9-A84B-249A-C377-5FE636933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62" y="1585420"/>
            <a:ext cx="5201017" cy="3491546"/>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8929E37-3294-52A8-ECD2-2C955817752B}"/>
              </a:ext>
            </a:extLst>
          </p:cNvPr>
          <p:cNvGrpSpPr/>
          <p:nvPr/>
        </p:nvGrpSpPr>
        <p:grpSpPr>
          <a:xfrm>
            <a:off x="6346403" y="429582"/>
            <a:ext cx="5845597" cy="5692234"/>
            <a:chOff x="6346403" y="429582"/>
            <a:chExt cx="5845597" cy="5692234"/>
          </a:xfrm>
        </p:grpSpPr>
        <p:sp>
          <p:nvSpPr>
            <p:cNvPr id="6" name="Titel 1">
              <a:extLst>
                <a:ext uri="{FF2B5EF4-FFF2-40B4-BE49-F238E27FC236}">
                  <a16:creationId xmlns:a16="http://schemas.microsoft.com/office/drawing/2014/main" id="{5ED39029-2B75-F735-8924-7F9AF99156BE}"/>
                </a:ext>
              </a:extLst>
            </p:cNvPr>
            <p:cNvSpPr txBox="1">
              <a:spLocks/>
            </p:cNvSpPr>
            <p:nvPr/>
          </p:nvSpPr>
          <p:spPr>
            <a:xfrm>
              <a:off x="6346403" y="429582"/>
              <a:ext cx="5845597" cy="132556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C00000"/>
                  </a:solidFill>
                  <a:latin typeface="+mn-lt"/>
                </a:rPr>
                <a:t>Knowledge </a:t>
              </a:r>
              <a:r>
                <a:rPr lang="de-DE" b="1" dirty="0" err="1">
                  <a:solidFill>
                    <a:srgbClr val="C00000"/>
                  </a:solidFill>
                  <a:latin typeface="+mn-lt"/>
                </a:rPr>
                <a:t>is</a:t>
              </a:r>
              <a:r>
                <a:rPr lang="de-DE" b="1" dirty="0">
                  <a:solidFill>
                    <a:srgbClr val="C00000"/>
                  </a:solidFill>
                  <a:latin typeface="+mn-lt"/>
                </a:rPr>
                <a:t> not </a:t>
              </a:r>
              <a:r>
                <a:rPr lang="de-DE" b="1" dirty="0" err="1">
                  <a:solidFill>
                    <a:srgbClr val="C00000"/>
                  </a:solidFill>
                  <a:latin typeface="+mn-lt"/>
                </a:rPr>
                <a:t>sufficient</a:t>
              </a:r>
              <a:r>
                <a:rPr lang="de-DE" b="1" dirty="0">
                  <a:solidFill>
                    <a:srgbClr val="C00000"/>
                  </a:solidFill>
                  <a:latin typeface="+mn-lt"/>
                </a:rPr>
                <a:t> –</a:t>
              </a:r>
              <a:br>
                <a:rPr lang="de-DE" b="1" dirty="0">
                  <a:solidFill>
                    <a:srgbClr val="C00000"/>
                  </a:solidFill>
                  <a:latin typeface="+mn-lt"/>
                </a:rPr>
              </a:br>
              <a:r>
                <a:rPr lang="de-DE" b="1" i="1" dirty="0">
                  <a:latin typeface="+mn-lt"/>
                </a:rPr>
                <a:t>American Diabetes </a:t>
              </a:r>
              <a:r>
                <a:rPr lang="de-DE" b="1" i="1" dirty="0" err="1">
                  <a:latin typeface="+mn-lt"/>
                </a:rPr>
                <a:t>Congress</a:t>
              </a:r>
              <a:r>
                <a:rPr lang="de-DE" b="1" i="1" dirty="0">
                  <a:latin typeface="+mn-lt"/>
                </a:rPr>
                <a:t> </a:t>
              </a:r>
              <a:br>
                <a:rPr lang="de-DE" b="1" i="1" dirty="0">
                  <a:latin typeface="+mn-lt"/>
                </a:rPr>
              </a:br>
              <a:r>
                <a:rPr lang="de-DE" b="1" i="1" dirty="0" err="1">
                  <a:latin typeface="+mn-lt"/>
                </a:rPr>
                <a:t>Eur</a:t>
              </a:r>
              <a:r>
                <a:rPr lang="de-DE" b="1" i="1" dirty="0">
                  <a:latin typeface="+mn-lt"/>
                </a:rPr>
                <a:t> </a:t>
              </a:r>
              <a:r>
                <a:rPr lang="de-DE" b="1" i="1" dirty="0" err="1">
                  <a:latin typeface="+mn-lt"/>
                </a:rPr>
                <a:t>Soc</a:t>
              </a:r>
              <a:r>
                <a:rPr lang="de-DE" b="1" i="1" dirty="0">
                  <a:latin typeface="+mn-lt"/>
                </a:rPr>
                <a:t> Card </a:t>
              </a:r>
              <a:r>
                <a:rPr lang="de-DE" b="1" i="1" dirty="0" err="1">
                  <a:latin typeface="+mn-lt"/>
                </a:rPr>
                <a:t>Congress</a:t>
              </a:r>
              <a:endParaRPr lang="de-DE" b="1" i="1" dirty="0">
                <a:latin typeface="+mn-lt"/>
              </a:endParaRPr>
            </a:p>
          </p:txBody>
        </p:sp>
        <p:pic>
          <p:nvPicPr>
            <p:cNvPr id="14" name="Picture 2">
              <a:extLst>
                <a:ext uri="{FF2B5EF4-FFF2-40B4-BE49-F238E27FC236}">
                  <a16:creationId xmlns:a16="http://schemas.microsoft.com/office/drawing/2014/main" id="{87AE3B79-A420-B829-FA2C-977120654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047609" y="1202726"/>
              <a:ext cx="4217885" cy="562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659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119EA0-CCCB-38A7-47BC-E4F965A8483A}"/>
              </a:ext>
            </a:extLst>
          </p:cNvPr>
          <p:cNvSpPr>
            <a:spLocks noGrp="1"/>
          </p:cNvSpPr>
          <p:nvPr>
            <p:ph sz="quarter" idx="10"/>
          </p:nvPr>
        </p:nvSpPr>
        <p:spPr/>
        <p:txBody>
          <a:bodyPr/>
          <a:lstStyle/>
          <a:p>
            <a:endParaRPr lang="it-IT"/>
          </a:p>
        </p:txBody>
      </p:sp>
      <p:pic>
        <p:nvPicPr>
          <p:cNvPr id="3" name="Picture 2">
            <a:extLst>
              <a:ext uri="{FF2B5EF4-FFF2-40B4-BE49-F238E27FC236}">
                <a16:creationId xmlns:a16="http://schemas.microsoft.com/office/drawing/2014/main" id="{A4447704-55E0-6586-E02C-AD49D6B1E111}"/>
              </a:ext>
            </a:extLst>
          </p:cNvPr>
          <p:cNvPicPr>
            <a:picLocks noChangeAspect="1"/>
          </p:cNvPicPr>
          <p:nvPr/>
        </p:nvPicPr>
        <p:blipFill>
          <a:blip r:embed="rId2"/>
          <a:stretch>
            <a:fillRect/>
          </a:stretch>
        </p:blipFill>
        <p:spPr>
          <a:xfrm>
            <a:off x="5226050" y="2851150"/>
            <a:ext cx="1739900" cy="1155700"/>
          </a:xfrm>
          <a:prstGeom prst="rect">
            <a:avLst/>
          </a:prstGeom>
        </p:spPr>
      </p:pic>
      <p:pic>
        <p:nvPicPr>
          <p:cNvPr id="4" name="Picture 3">
            <a:extLst>
              <a:ext uri="{FF2B5EF4-FFF2-40B4-BE49-F238E27FC236}">
                <a16:creationId xmlns:a16="http://schemas.microsoft.com/office/drawing/2014/main" id="{EEDDA7DE-BF77-7D16-06D0-05779D2A2769}"/>
              </a:ext>
            </a:extLst>
          </p:cNvPr>
          <p:cNvPicPr>
            <a:picLocks noChangeAspect="1"/>
          </p:cNvPicPr>
          <p:nvPr/>
        </p:nvPicPr>
        <p:blipFill>
          <a:blip r:embed="rId3"/>
          <a:stretch>
            <a:fillRect/>
          </a:stretch>
        </p:blipFill>
        <p:spPr>
          <a:xfrm>
            <a:off x="2289745" y="651720"/>
            <a:ext cx="7769637" cy="6858000"/>
          </a:xfrm>
          <a:prstGeom prst="rect">
            <a:avLst/>
          </a:prstGeom>
        </p:spPr>
      </p:pic>
    </p:spTree>
    <p:extLst>
      <p:ext uri="{BB962C8B-B14F-4D97-AF65-F5344CB8AC3E}">
        <p14:creationId xmlns:p14="http://schemas.microsoft.com/office/powerpoint/2010/main" val="6574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61042-0235-73B4-6C67-07EDB4B5B222}"/>
            </a:ext>
          </a:extLst>
        </p:cNvPr>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9B8B349-EBA1-0306-E303-CDA0B597C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6682" y="2746"/>
            <a:ext cx="9133609" cy="5334229"/>
          </a:xfrm>
          <a:prstGeom prst="rect">
            <a:avLst/>
          </a:prstGeom>
        </p:spPr>
      </p:pic>
    </p:spTree>
    <p:extLst>
      <p:ext uri="{BB962C8B-B14F-4D97-AF65-F5344CB8AC3E}">
        <p14:creationId xmlns:p14="http://schemas.microsoft.com/office/powerpoint/2010/main" val="1242697194"/>
      </p:ext>
    </p:extLst>
  </p:cSld>
  <p:clrMapOvr>
    <a:masterClrMapping/>
  </p:clrMapOvr>
  <p:transition spd="med"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BB25C-A90E-A16B-306E-22E4D5535DD1}"/>
              </a:ext>
            </a:extLst>
          </p:cNvPr>
          <p:cNvSpPr>
            <a:spLocks noGrp="1"/>
          </p:cNvSpPr>
          <p:nvPr>
            <p:ph sz="quarter" idx="10"/>
          </p:nvPr>
        </p:nvSpPr>
        <p:spPr/>
        <p:txBody>
          <a:bodyPr/>
          <a:lstStyle/>
          <a:p>
            <a:r>
              <a:rPr lang="it-IT" dirty="0" err="1"/>
              <a:t>What</a:t>
            </a:r>
            <a:r>
              <a:rPr lang="it-IT" dirty="0"/>
              <a:t> </a:t>
            </a:r>
            <a:r>
              <a:rPr lang="it-IT" dirty="0" err="1"/>
              <a:t>is</a:t>
            </a:r>
            <a:r>
              <a:rPr lang="it-IT" dirty="0"/>
              <a:t> new in the 2021 CVD </a:t>
            </a:r>
            <a:r>
              <a:rPr lang="it-IT" dirty="0" err="1"/>
              <a:t>Prevention</a:t>
            </a:r>
            <a:r>
              <a:rPr lang="it-IT" dirty="0"/>
              <a:t> </a:t>
            </a:r>
            <a:r>
              <a:rPr lang="it-IT" dirty="0" err="1"/>
              <a:t>Guideline</a:t>
            </a:r>
            <a:r>
              <a:rPr lang="it-IT" dirty="0"/>
              <a:t>?</a:t>
            </a:r>
          </a:p>
          <a:p>
            <a:endParaRPr lang="it-IT" dirty="0"/>
          </a:p>
        </p:txBody>
      </p:sp>
      <p:sp>
        <p:nvSpPr>
          <p:cNvPr id="4" name="Content Placeholder 3">
            <a:extLst>
              <a:ext uri="{FF2B5EF4-FFF2-40B4-BE49-F238E27FC236}">
                <a16:creationId xmlns:a16="http://schemas.microsoft.com/office/drawing/2014/main" id="{69C8452F-8BAB-13CC-1CB4-CB03E5122D0C}"/>
              </a:ext>
            </a:extLst>
          </p:cNvPr>
          <p:cNvSpPr>
            <a:spLocks noGrp="1"/>
          </p:cNvSpPr>
          <p:nvPr>
            <p:ph sz="quarter" idx="12"/>
          </p:nvPr>
        </p:nvSpPr>
        <p:spPr>
          <a:xfrm>
            <a:off x="920086" y="1828059"/>
            <a:ext cx="9920192" cy="3712282"/>
          </a:xfrm>
        </p:spPr>
        <p:txBody>
          <a:bodyPr/>
          <a:lstStyle/>
          <a:p>
            <a:pPr marL="457200" indent="-457200">
              <a:buFont typeface="Wingdings" pitchFamily="2" charset="2"/>
              <a:buChar char="Ø"/>
            </a:pPr>
            <a:r>
              <a:rPr lang="it-IT" sz="2800" dirty="0" err="1">
                <a:latin typeface="+mn-lt"/>
              </a:rPr>
              <a:t>Stepwise</a:t>
            </a:r>
            <a:r>
              <a:rPr lang="it-IT" sz="2800" dirty="0">
                <a:latin typeface="+mn-lt"/>
              </a:rPr>
              <a:t> </a:t>
            </a:r>
            <a:r>
              <a:rPr lang="it-IT" sz="2800" dirty="0" err="1">
                <a:latin typeface="+mn-lt"/>
              </a:rPr>
              <a:t>approach</a:t>
            </a:r>
            <a:r>
              <a:rPr lang="it-IT" sz="2800" dirty="0">
                <a:latin typeface="+mn-lt"/>
              </a:rPr>
              <a:t> to </a:t>
            </a:r>
            <a:r>
              <a:rPr lang="it-IT" sz="2800" dirty="0" err="1">
                <a:latin typeface="+mn-lt"/>
              </a:rPr>
              <a:t>individualised</a:t>
            </a:r>
            <a:r>
              <a:rPr lang="it-IT" sz="2800" dirty="0">
                <a:latin typeface="+mn-lt"/>
              </a:rPr>
              <a:t> CVD </a:t>
            </a:r>
            <a:r>
              <a:rPr lang="it-IT" sz="2800" dirty="0" err="1">
                <a:latin typeface="+mn-lt"/>
              </a:rPr>
              <a:t>prevention</a:t>
            </a:r>
            <a:endParaRPr lang="it-IT" sz="2800" dirty="0">
              <a:latin typeface="+mn-lt"/>
            </a:endParaRPr>
          </a:p>
          <a:p>
            <a:pPr marL="457200" indent="-457200">
              <a:buFont typeface="Wingdings" pitchFamily="2" charset="2"/>
              <a:buChar char="Ø"/>
            </a:pPr>
            <a:r>
              <a:rPr lang="it-IT" sz="2800" dirty="0">
                <a:latin typeface="+mn-lt"/>
              </a:rPr>
              <a:t>SCORE2 and SCORE2-OP (</a:t>
            </a:r>
            <a:r>
              <a:rPr lang="it-IT" sz="2800" i="1" dirty="0">
                <a:latin typeface="+mn-lt"/>
              </a:rPr>
              <a:t>10 y risk of </a:t>
            </a:r>
            <a:r>
              <a:rPr lang="it-IT" sz="2800" i="1" dirty="0" err="1">
                <a:latin typeface="+mn-lt"/>
              </a:rPr>
              <a:t>all</a:t>
            </a:r>
            <a:r>
              <a:rPr lang="it-IT" sz="2800" i="1" dirty="0">
                <a:latin typeface="+mn-lt"/>
              </a:rPr>
              <a:t> CV events</a:t>
            </a:r>
            <a:r>
              <a:rPr lang="it-IT" sz="2800" dirty="0">
                <a:latin typeface="+mn-lt"/>
              </a:rPr>
              <a:t>, fatal and </a:t>
            </a:r>
            <a:r>
              <a:rPr lang="it-IT" sz="2800" dirty="0" err="1">
                <a:latin typeface="+mn-lt"/>
              </a:rPr>
              <a:t>nonfatal</a:t>
            </a:r>
            <a:r>
              <a:rPr lang="it-IT" sz="2800" dirty="0">
                <a:latin typeface="+mn-lt"/>
              </a:rPr>
              <a:t>) for 4 </a:t>
            </a:r>
            <a:r>
              <a:rPr lang="it-IT" sz="2800" dirty="0" err="1">
                <a:latin typeface="+mn-lt"/>
              </a:rPr>
              <a:t>geographic</a:t>
            </a:r>
            <a:r>
              <a:rPr lang="it-IT" sz="2800" dirty="0">
                <a:latin typeface="+mn-lt"/>
              </a:rPr>
              <a:t> </a:t>
            </a:r>
            <a:r>
              <a:rPr lang="it-IT" sz="2800" dirty="0" err="1">
                <a:latin typeface="+mn-lt"/>
              </a:rPr>
              <a:t>regions</a:t>
            </a:r>
            <a:endParaRPr lang="it-IT" sz="2800" dirty="0">
              <a:latin typeface="+mn-lt"/>
            </a:endParaRPr>
          </a:p>
          <a:p>
            <a:pPr marL="457200" indent="-457200">
              <a:buFont typeface="Wingdings" pitchFamily="2" charset="2"/>
              <a:buChar char="Ø"/>
            </a:pPr>
            <a:r>
              <a:rPr lang="it-IT" sz="2800" dirty="0">
                <a:latin typeface="+mn-lt"/>
              </a:rPr>
              <a:t>Age-</a:t>
            </a:r>
            <a:r>
              <a:rPr lang="it-IT" sz="2800" dirty="0" err="1">
                <a:latin typeface="+mn-lt"/>
              </a:rPr>
              <a:t>specific</a:t>
            </a:r>
            <a:r>
              <a:rPr lang="it-IT" sz="2800" dirty="0">
                <a:latin typeface="+mn-lt"/>
              </a:rPr>
              <a:t> risk </a:t>
            </a:r>
            <a:r>
              <a:rPr lang="it-IT" sz="2800" dirty="0" err="1">
                <a:latin typeface="+mn-lt"/>
              </a:rPr>
              <a:t>threshold</a:t>
            </a:r>
            <a:r>
              <a:rPr lang="it-IT" sz="2800" dirty="0">
                <a:latin typeface="+mn-lt"/>
              </a:rPr>
              <a:t> in </a:t>
            </a:r>
            <a:r>
              <a:rPr lang="it-IT" sz="2800" dirty="0" err="1">
                <a:latin typeface="+mn-lt"/>
              </a:rPr>
              <a:t>apparently</a:t>
            </a:r>
            <a:r>
              <a:rPr lang="it-IT" sz="2800" dirty="0">
                <a:latin typeface="+mn-lt"/>
              </a:rPr>
              <a:t> </a:t>
            </a:r>
            <a:r>
              <a:rPr lang="it-IT" sz="2800" dirty="0" err="1">
                <a:latin typeface="+mn-lt"/>
              </a:rPr>
              <a:t>healthy</a:t>
            </a:r>
            <a:r>
              <a:rPr lang="it-IT" sz="2800" dirty="0">
                <a:latin typeface="+mn-lt"/>
              </a:rPr>
              <a:t> people</a:t>
            </a:r>
          </a:p>
          <a:p>
            <a:pPr marL="457200" indent="-457200">
              <a:buFont typeface="Wingdings" pitchFamily="2" charset="2"/>
              <a:buChar char="Ø"/>
            </a:pPr>
            <a:r>
              <a:rPr lang="it-IT" sz="2800" dirty="0" err="1">
                <a:latin typeface="+mn-lt"/>
              </a:rPr>
              <a:t>Estimation</a:t>
            </a:r>
            <a:r>
              <a:rPr lang="it-IT" sz="2800" dirty="0">
                <a:latin typeface="+mn-lt"/>
              </a:rPr>
              <a:t> of </a:t>
            </a:r>
            <a:r>
              <a:rPr lang="it-IT" sz="2800" dirty="0" err="1">
                <a:latin typeface="+mn-lt"/>
              </a:rPr>
              <a:t>lifetime</a:t>
            </a:r>
            <a:r>
              <a:rPr lang="it-IT" sz="2800" dirty="0">
                <a:latin typeface="+mn-lt"/>
              </a:rPr>
              <a:t> CVD risk and treatment benefit</a:t>
            </a:r>
          </a:p>
          <a:p>
            <a:pPr marL="457200" indent="-457200">
              <a:buFont typeface="Wingdings" pitchFamily="2" charset="2"/>
              <a:buChar char="Ø"/>
            </a:pPr>
            <a:r>
              <a:rPr lang="it-IT" sz="2800" dirty="0" err="1">
                <a:latin typeface="+mn-lt"/>
              </a:rPr>
              <a:t>Shared</a:t>
            </a:r>
            <a:r>
              <a:rPr lang="it-IT" sz="2800" dirty="0">
                <a:latin typeface="+mn-lt"/>
              </a:rPr>
              <a:t> </a:t>
            </a:r>
            <a:r>
              <a:rPr lang="it-IT" sz="2800" dirty="0" err="1">
                <a:latin typeface="+mn-lt"/>
              </a:rPr>
              <a:t>decision</a:t>
            </a:r>
            <a:r>
              <a:rPr lang="it-IT" sz="2800" dirty="0">
                <a:latin typeface="+mn-lt"/>
              </a:rPr>
              <a:t> making by </a:t>
            </a:r>
            <a:r>
              <a:rPr lang="it-IT" sz="2800" dirty="0" err="1">
                <a:latin typeface="+mn-lt"/>
              </a:rPr>
              <a:t>taking</a:t>
            </a:r>
            <a:r>
              <a:rPr lang="it-IT" sz="2800" dirty="0">
                <a:latin typeface="+mn-lt"/>
              </a:rPr>
              <a:t> </a:t>
            </a:r>
            <a:r>
              <a:rPr lang="it-IT" sz="2800" dirty="0" err="1">
                <a:latin typeface="+mn-lt"/>
              </a:rPr>
              <a:t>patient</a:t>
            </a:r>
            <a:r>
              <a:rPr lang="it-IT" sz="2800" dirty="0">
                <a:latin typeface="+mn-lt"/>
              </a:rPr>
              <a:t> </a:t>
            </a:r>
            <a:r>
              <a:rPr lang="it-IT" sz="2800" dirty="0" err="1">
                <a:latin typeface="+mn-lt"/>
              </a:rPr>
              <a:t>specific</a:t>
            </a:r>
            <a:r>
              <a:rPr lang="it-IT" sz="2800" dirty="0">
                <a:latin typeface="+mn-lt"/>
              </a:rPr>
              <a:t> </a:t>
            </a:r>
            <a:r>
              <a:rPr lang="it-IT" sz="2800" dirty="0" err="1">
                <a:latin typeface="+mn-lt"/>
              </a:rPr>
              <a:t>conditions</a:t>
            </a:r>
            <a:r>
              <a:rPr lang="it-IT" sz="2800" dirty="0">
                <a:latin typeface="+mn-lt"/>
              </a:rPr>
              <a:t>, </a:t>
            </a:r>
            <a:r>
              <a:rPr lang="it-IT" sz="2800" dirty="0" err="1">
                <a:latin typeface="+mn-lt"/>
              </a:rPr>
              <a:t>preferences</a:t>
            </a:r>
            <a:r>
              <a:rPr lang="it-IT" sz="2800" dirty="0">
                <a:latin typeface="+mn-lt"/>
              </a:rPr>
              <a:t>, CVD risk and treatment </a:t>
            </a:r>
            <a:r>
              <a:rPr lang="it-IT" sz="2800" dirty="0" err="1">
                <a:latin typeface="+mn-lt"/>
              </a:rPr>
              <a:t>into</a:t>
            </a:r>
            <a:r>
              <a:rPr lang="it-IT" sz="2800" dirty="0">
                <a:latin typeface="+mn-lt"/>
              </a:rPr>
              <a:t> account</a:t>
            </a:r>
          </a:p>
          <a:p>
            <a:pPr marL="457200" indent="-457200">
              <a:buFont typeface="Wingdings" pitchFamily="2" charset="2"/>
              <a:buChar char="Ø"/>
            </a:pPr>
            <a:r>
              <a:rPr lang="it-IT" sz="2800" dirty="0" err="1">
                <a:latin typeface="+mn-lt"/>
              </a:rPr>
              <a:t>Recomendation</a:t>
            </a:r>
            <a:r>
              <a:rPr lang="it-IT" sz="2800" dirty="0">
                <a:latin typeface="+mn-lt"/>
              </a:rPr>
              <a:t> on </a:t>
            </a:r>
            <a:r>
              <a:rPr lang="it-IT" sz="2800" dirty="0" err="1">
                <a:latin typeface="+mn-lt"/>
              </a:rPr>
              <a:t>environment</a:t>
            </a:r>
            <a:endParaRPr lang="it-IT" sz="2800" dirty="0">
              <a:latin typeface="+mn-lt"/>
            </a:endParaRPr>
          </a:p>
          <a:p>
            <a:pPr marL="457200" indent="-457200">
              <a:buFont typeface="Wingdings" pitchFamily="2" charset="2"/>
              <a:buChar char="Ø"/>
            </a:pPr>
            <a:r>
              <a:rPr lang="it-IT" sz="2800" dirty="0" err="1">
                <a:latin typeface="+mn-lt"/>
              </a:rPr>
              <a:t>Signaling</a:t>
            </a:r>
            <a:r>
              <a:rPr lang="it-IT" sz="2800" dirty="0">
                <a:latin typeface="+mn-lt"/>
              </a:rPr>
              <a:t> </a:t>
            </a:r>
            <a:r>
              <a:rPr lang="it-IT" sz="2800" dirty="0" err="1">
                <a:latin typeface="+mn-lt"/>
              </a:rPr>
              <a:t>potential</a:t>
            </a:r>
            <a:r>
              <a:rPr lang="it-IT" sz="2800" dirty="0">
                <a:latin typeface="+mn-lt"/>
              </a:rPr>
              <a:t> cost </a:t>
            </a:r>
            <a:r>
              <a:rPr lang="it-IT" sz="2800" dirty="0" err="1">
                <a:latin typeface="+mn-lt"/>
              </a:rPr>
              <a:t>issues</a:t>
            </a:r>
            <a:endParaRPr lang="it-IT" sz="2800" dirty="0">
              <a:latin typeface="+mn-lt"/>
            </a:endParaRPr>
          </a:p>
          <a:p>
            <a:pPr marL="342900" indent="-342900">
              <a:buFont typeface="Wingdings" pitchFamily="2" charset="2"/>
              <a:buChar char="Ø"/>
            </a:pPr>
            <a:endParaRPr lang="it-IT" sz="2800" dirty="0">
              <a:latin typeface="+mn-lt"/>
            </a:endParaRPr>
          </a:p>
        </p:txBody>
      </p:sp>
    </p:spTree>
    <p:extLst>
      <p:ext uri="{BB962C8B-B14F-4D97-AF65-F5344CB8AC3E}">
        <p14:creationId xmlns:p14="http://schemas.microsoft.com/office/powerpoint/2010/main" val="2552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
          </p:nvPr>
        </p:nvSpPr>
        <p:spPr>
          <a:xfrm>
            <a:off x="7480962" y="389950"/>
            <a:ext cx="3578166" cy="2289286"/>
          </a:xfrm>
        </p:spPr>
        <p:txBody>
          <a:bodyPr>
            <a:noAutofit/>
          </a:bodyPr>
          <a:lstStyle/>
          <a:p>
            <a:pPr marL="0" indent="0">
              <a:lnSpc>
                <a:spcPct val="120000"/>
              </a:lnSpc>
              <a:spcBef>
                <a:spcPts val="0"/>
              </a:spcBef>
              <a:buNone/>
            </a:pPr>
            <a:r>
              <a:rPr lang="it-IT" sz="2400" err="1"/>
              <a:t>Personalisation</a:t>
            </a:r>
            <a:r>
              <a:rPr lang="it-IT" sz="2400"/>
              <a:t> and </a:t>
            </a:r>
            <a:r>
              <a:rPr lang="it-IT" sz="2400" err="1"/>
              <a:t>step-wise</a:t>
            </a:r>
            <a:r>
              <a:rPr lang="it-IT" sz="2400"/>
              <a:t> </a:t>
            </a:r>
            <a:r>
              <a:rPr lang="it-IT" sz="2400" err="1"/>
              <a:t>approach</a:t>
            </a:r>
            <a:endParaRPr lang="it-IT" sz="240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5723" y="-1"/>
            <a:ext cx="5716773" cy="68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41537115-96F7-F042-A124-B92CA446F613}"/>
              </a:ext>
            </a:extLst>
          </p:cNvPr>
          <p:cNvSpPr txBox="1"/>
          <p:nvPr/>
        </p:nvSpPr>
        <p:spPr>
          <a:xfrm>
            <a:off x="7578768" y="1630088"/>
            <a:ext cx="3758337" cy="3693319"/>
          </a:xfrm>
          <a:prstGeom prst="rect">
            <a:avLst/>
          </a:prstGeom>
          <a:noFill/>
        </p:spPr>
        <p:txBody>
          <a:bodyPr wrap="none" rtlCol="0">
            <a:spAutoFit/>
          </a:bodyPr>
          <a:lstStyle/>
          <a:p>
            <a:r>
              <a:rPr lang="en-GB" b="1" dirty="0"/>
              <a:t>STEP 1</a:t>
            </a:r>
          </a:p>
          <a:p>
            <a:pPr marL="285750" indent="-285750">
              <a:buFontTx/>
              <a:buChar char="-"/>
            </a:pPr>
            <a:r>
              <a:rPr lang="en-GB" dirty="0"/>
              <a:t>Prevention goals for all</a:t>
            </a:r>
          </a:p>
          <a:p>
            <a:pPr marL="285750" indent="-285750">
              <a:buFontTx/>
              <a:buChar char="-"/>
            </a:pPr>
            <a:r>
              <a:rPr lang="en-GB" dirty="0"/>
              <a:t>Estimation of CVD risk (for healthy)</a:t>
            </a:r>
          </a:p>
          <a:p>
            <a:pPr marL="285750" indent="-285750">
              <a:buFontTx/>
              <a:buChar char="-"/>
            </a:pPr>
            <a:r>
              <a:rPr lang="en-GB" dirty="0"/>
              <a:t>Treatment goals</a:t>
            </a:r>
          </a:p>
          <a:p>
            <a:pPr marL="285750" indent="-285750">
              <a:buFontTx/>
              <a:buChar char="-"/>
            </a:pPr>
            <a:endParaRPr lang="en-GB" dirty="0"/>
          </a:p>
          <a:p>
            <a:pPr marL="285750" indent="-285750">
              <a:buFontTx/>
              <a:buChar char="-"/>
            </a:pPr>
            <a:endParaRPr lang="en-GB" dirty="0"/>
          </a:p>
          <a:p>
            <a:pPr marL="285750" indent="-285750">
              <a:buFontTx/>
              <a:buChar char="-"/>
            </a:pPr>
            <a:endParaRPr lang="en-GB" dirty="0"/>
          </a:p>
          <a:p>
            <a:pPr marL="285750" indent="-285750">
              <a:buFontTx/>
              <a:buChar char="-"/>
            </a:pPr>
            <a:endParaRPr lang="en-GB" dirty="0"/>
          </a:p>
          <a:p>
            <a:endParaRPr lang="en-GB" dirty="0"/>
          </a:p>
          <a:p>
            <a:endParaRPr lang="en-GB" dirty="0"/>
          </a:p>
          <a:p>
            <a:r>
              <a:rPr lang="en-GB" b="1" dirty="0"/>
              <a:t>STEP 2</a:t>
            </a:r>
          </a:p>
          <a:p>
            <a:pPr marL="285750" indent="-285750">
              <a:buFontTx/>
              <a:buChar char="-"/>
            </a:pPr>
            <a:r>
              <a:rPr lang="en-GB" dirty="0"/>
              <a:t>Intensified prevention</a:t>
            </a:r>
          </a:p>
          <a:p>
            <a:pPr marL="285750" indent="-285750">
              <a:buFontTx/>
              <a:buChar char="-"/>
            </a:pPr>
            <a:r>
              <a:rPr lang="en-GB" dirty="0"/>
              <a:t>Treatment goals</a:t>
            </a:r>
          </a:p>
        </p:txBody>
      </p:sp>
    </p:spTree>
    <p:extLst>
      <p:ext uri="{BB962C8B-B14F-4D97-AF65-F5344CB8AC3E}">
        <p14:creationId xmlns:p14="http://schemas.microsoft.com/office/powerpoint/2010/main" val="272910173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2"/>
          </p:nvPr>
        </p:nvSpPr>
        <p:spPr/>
        <p:txBody>
          <a:bodyPr/>
          <a:lstStyle/>
          <a:p>
            <a:fld id="{86CB4B4D-7CA3-9044-876B-883B54F8677D}" type="slidenum">
              <a:rPr lang="it-IT" smtClean="0"/>
              <a:pPr/>
              <a:t>19</a:t>
            </a:fld>
            <a:endParaRPr lang="it-IT"/>
          </a:p>
        </p:txBody>
      </p:sp>
      <p:sp>
        <p:nvSpPr>
          <p:cNvPr id="5" name="Segnaposto testo 1"/>
          <p:cNvSpPr>
            <a:spLocks noGrp="1"/>
          </p:cNvSpPr>
          <p:nvPr>
            <p:ph type="body" sz="quarter" idx="1"/>
          </p:nvPr>
        </p:nvSpPr>
        <p:spPr>
          <a:xfrm>
            <a:off x="8727090" y="359321"/>
            <a:ext cx="2821907" cy="1081172"/>
          </a:xfrm>
        </p:spPr>
        <p:txBody>
          <a:bodyPr>
            <a:noAutofit/>
          </a:bodyPr>
          <a:lstStyle/>
          <a:p>
            <a:pPr marL="0" indent="0" algn="ctr">
              <a:lnSpc>
                <a:spcPct val="120000"/>
              </a:lnSpc>
              <a:spcBef>
                <a:spcPts val="0"/>
              </a:spcBef>
              <a:buNone/>
            </a:pPr>
            <a:r>
              <a:rPr lang="it-IT" sz="2400" b="1" dirty="0"/>
              <a:t>SCORE2</a:t>
            </a:r>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6486626" cy="513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1492" y="2261478"/>
            <a:ext cx="5815560" cy="455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E2FA024-90F2-AD40-91F5-0D2AAD8B1A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56" y="25052"/>
            <a:ext cx="6486626" cy="513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p-down Arrow 1">
            <a:extLst>
              <a:ext uri="{FF2B5EF4-FFF2-40B4-BE49-F238E27FC236}">
                <a16:creationId xmlns:a16="http://schemas.microsoft.com/office/drawing/2014/main" id="{33117D5F-DA0C-3855-01F3-304254D4CF4B}"/>
              </a:ext>
            </a:extLst>
          </p:cNvPr>
          <p:cNvSpPr/>
          <p:nvPr/>
        </p:nvSpPr>
        <p:spPr>
          <a:xfrm rot="10439819">
            <a:off x="11474706" y="3202267"/>
            <a:ext cx="188949" cy="267432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499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Disclosures</a:t>
            </a:r>
            <a:endParaRPr lang="fr-FR" dirty="0"/>
          </a:p>
        </p:txBody>
      </p:sp>
      <p:sp>
        <p:nvSpPr>
          <p:cNvPr id="5" name="Rechthoek 4">
            <a:extLst>
              <a:ext uri="{FF2B5EF4-FFF2-40B4-BE49-F238E27FC236}">
                <a16:creationId xmlns:a16="http://schemas.microsoft.com/office/drawing/2014/main" id="{58F5B273-D4EB-82BE-84E0-0232419B7979}"/>
              </a:ext>
            </a:extLst>
          </p:cNvPr>
          <p:cNvSpPr>
            <a:spLocks noGrp="1"/>
          </p:cNvSpPr>
          <p:nvPr>
            <p:ph sz="quarter" idx="12"/>
          </p:nvPr>
        </p:nvSpPr>
        <p:spPr>
          <a:xfrm>
            <a:off x="920086" y="1390737"/>
            <a:ext cx="9429526" cy="3986474"/>
          </a:xfrm>
          <a:prstGeom prst="rect">
            <a:avLst/>
          </a:prstGeom>
        </p:spPr>
        <p:txBody>
          <a:bodyPr wrap="square" lIns="61721" tIns="30860" rIns="61721" bIns="30860">
            <a:spAutoFit/>
          </a:bodyPr>
          <a:lstStyle/>
          <a:p>
            <a:r>
              <a:rPr lang="en-US" sz="2000" b="1" dirty="0">
                <a:solidFill>
                  <a:srgbClr val="4F81BD"/>
                </a:solidFill>
              </a:rPr>
              <a:t>Speaker memberships/leadership  (not related to the topic)</a:t>
            </a:r>
          </a:p>
          <a:p>
            <a:pPr marL="192867" indent="-192867">
              <a:buFont typeface="Arial" panose="020B0604020202020204" pitchFamily="34" charset="0"/>
              <a:buChar char="•"/>
            </a:pPr>
            <a:r>
              <a:rPr lang="en-US" dirty="0">
                <a:solidFill>
                  <a:prstClr val="black"/>
                </a:solidFill>
              </a:rPr>
              <a:t>Editor in Chief of </a:t>
            </a:r>
            <a:r>
              <a:rPr lang="en-US" i="1" dirty="0">
                <a:solidFill>
                  <a:prstClr val="black"/>
                </a:solidFill>
              </a:rPr>
              <a:t>EHJ-QCCO </a:t>
            </a:r>
            <a:endParaRPr lang="en-US" dirty="0">
              <a:solidFill>
                <a:prstClr val="black"/>
              </a:solidFill>
            </a:endParaRPr>
          </a:p>
          <a:p>
            <a:pPr marL="192867" indent="-192867">
              <a:buFont typeface="Arial" panose="020B0604020202020204" pitchFamily="34" charset="0"/>
              <a:buChar char="•"/>
            </a:pPr>
            <a:r>
              <a:rPr lang="en-US" dirty="0">
                <a:solidFill>
                  <a:prstClr val="black"/>
                </a:solidFill>
              </a:rPr>
              <a:t>Chair of the Scientific and Research Committee of the </a:t>
            </a:r>
            <a:r>
              <a:rPr lang="en-US" i="1" dirty="0">
                <a:solidFill>
                  <a:prstClr val="black"/>
                </a:solidFill>
              </a:rPr>
              <a:t>EAPC</a:t>
            </a:r>
          </a:p>
          <a:p>
            <a:pPr marL="192867" indent="-192867">
              <a:buFont typeface="Arial" panose="020B0604020202020204" pitchFamily="34" charset="0"/>
              <a:buChar char="•"/>
            </a:pPr>
            <a:r>
              <a:rPr lang="en-US" dirty="0">
                <a:solidFill>
                  <a:prstClr val="black"/>
                </a:solidFill>
              </a:rPr>
              <a:t>Chair of the study group of the </a:t>
            </a:r>
            <a:r>
              <a:rPr lang="en-US" i="1" dirty="0">
                <a:solidFill>
                  <a:prstClr val="black"/>
                </a:solidFill>
              </a:rPr>
              <a:t>HFA Committee on Prevention</a:t>
            </a:r>
          </a:p>
          <a:p>
            <a:pPr marL="192867" indent="-192867">
              <a:buFont typeface="Arial" panose="020B0604020202020204" pitchFamily="34" charset="0"/>
              <a:buChar char="•"/>
            </a:pPr>
            <a:r>
              <a:rPr lang="en-US" dirty="0">
                <a:solidFill>
                  <a:prstClr val="black"/>
                </a:solidFill>
              </a:rPr>
              <a:t>Member of the </a:t>
            </a:r>
            <a:r>
              <a:rPr lang="en-US" i="1" dirty="0">
                <a:solidFill>
                  <a:prstClr val="black"/>
                </a:solidFill>
              </a:rPr>
              <a:t>2021 ESC Heart Failure Guidelines </a:t>
            </a:r>
            <a:r>
              <a:rPr lang="en-US" dirty="0">
                <a:solidFill>
                  <a:prstClr val="black"/>
                </a:solidFill>
              </a:rPr>
              <a:t>Task Force</a:t>
            </a:r>
          </a:p>
          <a:p>
            <a:pPr marL="192867" indent="-192867">
              <a:buFont typeface="Arial" panose="020B0604020202020204" pitchFamily="34" charset="0"/>
              <a:buChar char="•"/>
            </a:pPr>
            <a:r>
              <a:rPr lang="en-US" dirty="0">
                <a:solidFill>
                  <a:prstClr val="black"/>
                </a:solidFill>
              </a:rPr>
              <a:t>Past ESC Vice President </a:t>
            </a:r>
          </a:p>
          <a:p>
            <a:endParaRPr lang="en-US" b="1" dirty="0">
              <a:solidFill>
                <a:srgbClr val="4F81BD"/>
              </a:solidFill>
            </a:endParaRPr>
          </a:p>
          <a:p>
            <a:r>
              <a:rPr lang="en-US" sz="2000" b="1" dirty="0">
                <a:solidFill>
                  <a:srgbClr val="4F81BD"/>
                </a:solidFill>
              </a:rPr>
              <a:t>Research grants (paid to the institution):</a:t>
            </a:r>
            <a:endParaRPr lang="nl-NL" dirty="0">
              <a:solidFill>
                <a:prstClr val="black"/>
              </a:solidFill>
            </a:endParaRPr>
          </a:p>
          <a:p>
            <a:pPr marL="192867" indent="-192867">
              <a:buFont typeface="Arial" panose="020B0604020202020204" pitchFamily="34" charset="0"/>
              <a:buChar char="•"/>
            </a:pPr>
            <a:r>
              <a:rPr lang="en-US" dirty="0">
                <a:solidFill>
                  <a:prstClr val="black"/>
                </a:solidFill>
              </a:rPr>
              <a:t>Italian Pharmaceutical Agency Grant</a:t>
            </a:r>
          </a:p>
          <a:p>
            <a:pPr marL="192867" indent="-192867">
              <a:buFont typeface="Arial" panose="020B0604020202020204" pitchFamily="34" charset="0"/>
              <a:buChar char="•"/>
            </a:pPr>
            <a:r>
              <a:rPr lang="en-US" dirty="0">
                <a:solidFill>
                  <a:prstClr val="black"/>
                </a:solidFill>
              </a:rPr>
              <a:t>Italian Ministry of Health CV-Risk-It Study </a:t>
            </a:r>
            <a:endParaRPr lang="nl-NL" dirty="0">
              <a:solidFill>
                <a:prstClr val="black"/>
              </a:solidFill>
            </a:endParaRPr>
          </a:p>
        </p:txBody>
      </p:sp>
    </p:spTree>
    <p:extLst>
      <p:ext uri="{BB962C8B-B14F-4D97-AF65-F5344CB8AC3E}">
        <p14:creationId xmlns:p14="http://schemas.microsoft.com/office/powerpoint/2010/main" val="142480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4E683-133D-D973-C94A-2FDFF02AE3EB}"/>
            </a:ext>
          </a:extLst>
        </p:cNvPr>
        <p:cNvGrpSpPr/>
        <p:nvPr/>
      </p:nvGrpSpPr>
      <p:grpSpPr>
        <a:xfrm>
          <a:off x="0" y="0"/>
          <a:ext cx="0" cy="0"/>
          <a:chOff x="0" y="0"/>
          <a:chExt cx="0" cy="0"/>
        </a:xfrm>
      </p:grpSpPr>
      <p:pic>
        <p:nvPicPr>
          <p:cNvPr id="4" name="New picture">
            <a:extLst>
              <a:ext uri="{FF2B5EF4-FFF2-40B4-BE49-F238E27FC236}">
                <a16:creationId xmlns:a16="http://schemas.microsoft.com/office/drawing/2014/main" id="{08713490-DA5F-373A-0F2F-27DE99BE1908}"/>
              </a:ext>
            </a:extLst>
          </p:cNvPr>
          <p:cNvPicPr/>
          <p:nvPr/>
        </p:nvPicPr>
        <p:blipFill>
          <a:blip r:embed="rId2"/>
          <a:stretch>
            <a:fillRect/>
          </a:stretch>
        </p:blipFill>
        <p:spPr>
          <a:xfrm>
            <a:off x="3997864" y="-2768925"/>
            <a:ext cx="8538690" cy="8032377"/>
          </a:xfrm>
          <a:prstGeom prst="rect">
            <a:avLst/>
          </a:prstGeom>
        </p:spPr>
      </p:pic>
      <p:sp>
        <p:nvSpPr>
          <p:cNvPr id="6" name="TextBox 5">
            <a:extLst>
              <a:ext uri="{FF2B5EF4-FFF2-40B4-BE49-F238E27FC236}">
                <a16:creationId xmlns:a16="http://schemas.microsoft.com/office/drawing/2014/main" id="{DEB06755-07FF-BF81-F4DA-8C8EE0C77D00}"/>
              </a:ext>
            </a:extLst>
          </p:cNvPr>
          <p:cNvSpPr txBox="1"/>
          <p:nvPr/>
        </p:nvSpPr>
        <p:spPr>
          <a:xfrm>
            <a:off x="342901" y="6180964"/>
            <a:ext cx="6101860" cy="369332"/>
          </a:xfrm>
          <a:prstGeom prst="rect">
            <a:avLst/>
          </a:prstGeom>
          <a:noFill/>
        </p:spPr>
        <p:txBody>
          <a:bodyPr wrap="square">
            <a:spAutoFit/>
          </a:bodyPr>
          <a:lstStyle/>
          <a:p>
            <a:r>
              <a:rPr lang="en-US" altLang="en-US" sz="1800" i="1" dirty="0">
                <a:solidFill>
                  <a:srgbClr val="333333"/>
                </a:solidFill>
              </a:rPr>
              <a:t>Eur. J. Prev. </a:t>
            </a:r>
            <a:r>
              <a:rPr lang="en-US" altLang="en-US" sz="1800" i="1" dirty="0" err="1">
                <a:solidFill>
                  <a:srgbClr val="333333"/>
                </a:solidFill>
              </a:rPr>
              <a:t>Cardiol</a:t>
            </a:r>
            <a:r>
              <a:rPr lang="en-US" altLang="en-US" sz="1800" i="1" dirty="0">
                <a:solidFill>
                  <a:srgbClr val="333333"/>
                </a:solidFill>
              </a:rPr>
              <a:t>.</a:t>
            </a:r>
            <a:r>
              <a:rPr lang="en-US" altLang="en-US" sz="1800" dirty="0">
                <a:solidFill>
                  <a:srgbClr val="333333"/>
                </a:solidFill>
              </a:rPr>
              <a:t>, zwaf253</a:t>
            </a:r>
            <a:endParaRPr lang="it-IT" dirty="0"/>
          </a:p>
        </p:txBody>
      </p:sp>
      <p:pic>
        <p:nvPicPr>
          <p:cNvPr id="8" name="Picture 7" descr="A close-up of a white background&#10;&#10;AI-generated content may be incorrect.">
            <a:extLst>
              <a:ext uri="{FF2B5EF4-FFF2-40B4-BE49-F238E27FC236}">
                <a16:creationId xmlns:a16="http://schemas.microsoft.com/office/drawing/2014/main" id="{A95638CB-5F3B-2730-BF61-E37B7ABE74A5}"/>
              </a:ext>
            </a:extLst>
          </p:cNvPr>
          <p:cNvPicPr>
            <a:picLocks noChangeAspect="1"/>
          </p:cNvPicPr>
          <p:nvPr/>
        </p:nvPicPr>
        <p:blipFill>
          <a:blip r:embed="rId3"/>
          <a:stretch>
            <a:fillRect/>
          </a:stretch>
        </p:blipFill>
        <p:spPr>
          <a:xfrm>
            <a:off x="-1" y="0"/>
            <a:ext cx="4327521" cy="1326776"/>
          </a:xfrm>
          <a:prstGeom prst="rect">
            <a:avLst/>
          </a:prstGeom>
        </p:spPr>
      </p:pic>
      <p:sp>
        <p:nvSpPr>
          <p:cNvPr id="2" name="TextBox 1">
            <a:extLst>
              <a:ext uri="{FF2B5EF4-FFF2-40B4-BE49-F238E27FC236}">
                <a16:creationId xmlns:a16="http://schemas.microsoft.com/office/drawing/2014/main" id="{C3A959FD-4615-E3BE-7DE1-DDB7AEE3784D}"/>
              </a:ext>
            </a:extLst>
          </p:cNvPr>
          <p:cNvSpPr txBox="1"/>
          <p:nvPr/>
        </p:nvSpPr>
        <p:spPr>
          <a:xfrm>
            <a:off x="5540188" y="-1219200"/>
            <a:ext cx="184731" cy="369332"/>
          </a:xfrm>
          <a:prstGeom prst="rect">
            <a:avLst/>
          </a:prstGeom>
          <a:noFill/>
        </p:spPr>
        <p:txBody>
          <a:bodyPr wrap="none" rtlCol="0">
            <a:spAutoFit/>
          </a:bodyPr>
          <a:lstStyle/>
          <a:p>
            <a:endParaRPr lang="it-IT" dirty="0"/>
          </a:p>
        </p:txBody>
      </p:sp>
      <p:sp>
        <p:nvSpPr>
          <p:cNvPr id="3" name="TextBox 2">
            <a:extLst>
              <a:ext uri="{FF2B5EF4-FFF2-40B4-BE49-F238E27FC236}">
                <a16:creationId xmlns:a16="http://schemas.microsoft.com/office/drawing/2014/main" id="{A8D1F4CF-577B-6568-19AA-36A03B90AD2E}"/>
              </a:ext>
            </a:extLst>
          </p:cNvPr>
          <p:cNvSpPr txBox="1"/>
          <p:nvPr/>
        </p:nvSpPr>
        <p:spPr>
          <a:xfrm>
            <a:off x="4267204" y="1176709"/>
            <a:ext cx="2955232" cy="1815882"/>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1400" dirty="0" err="1"/>
              <a:t>Retrospective</a:t>
            </a:r>
            <a:r>
              <a:rPr lang="it-IT" sz="1400" dirty="0"/>
              <a:t> </a:t>
            </a:r>
            <a:r>
              <a:rPr lang="it-IT" sz="1400" dirty="0" err="1"/>
              <a:t>cohort</a:t>
            </a:r>
            <a:r>
              <a:rPr lang="it-IT" sz="1400" dirty="0"/>
              <a:t> study of 205,548 </a:t>
            </a:r>
            <a:r>
              <a:rPr lang="it-IT" sz="1400" dirty="0" err="1"/>
              <a:t>individuals</a:t>
            </a:r>
            <a:r>
              <a:rPr lang="it-IT" sz="1400" dirty="0"/>
              <a:t>, </a:t>
            </a:r>
            <a:r>
              <a:rPr lang="it-IT" sz="1400" dirty="0" err="1"/>
              <a:t>analysing</a:t>
            </a:r>
            <a:r>
              <a:rPr lang="it-IT" sz="1400" dirty="0"/>
              <a:t> risk </a:t>
            </a:r>
            <a:r>
              <a:rPr lang="it-IT" sz="1400" dirty="0" err="1"/>
              <a:t>factors</a:t>
            </a:r>
            <a:r>
              <a:rPr lang="it-IT" sz="1400" dirty="0"/>
              <a:t> (age, sex, smoking, DM, HDL-c, SBP)</a:t>
            </a:r>
          </a:p>
          <a:p>
            <a:pPr marL="285750" indent="-285750">
              <a:buFont typeface="Arial" panose="020B0604020202020204" pitchFamily="34" charset="0"/>
              <a:buChar char="•"/>
            </a:pPr>
            <a:r>
              <a:rPr lang="it-IT" sz="1400" dirty="0"/>
              <a:t>SCORE2 model </a:t>
            </a:r>
            <a:r>
              <a:rPr lang="it-IT" sz="1400" dirty="0" err="1"/>
              <a:t>was</a:t>
            </a:r>
            <a:r>
              <a:rPr lang="it-IT" sz="1400" dirty="0"/>
              <a:t> </a:t>
            </a:r>
            <a:r>
              <a:rPr lang="it-IT" sz="1400" dirty="0" err="1"/>
              <a:t>assessed</a:t>
            </a:r>
            <a:r>
              <a:rPr lang="it-IT" sz="1400" dirty="0"/>
              <a:t> </a:t>
            </a:r>
            <a:r>
              <a:rPr lang="it-IT" sz="1400" dirty="0" err="1"/>
              <a:t>using</a:t>
            </a:r>
            <a:r>
              <a:rPr lang="it-IT" sz="1400" dirty="0"/>
              <a:t> </a:t>
            </a:r>
            <a:r>
              <a:rPr lang="it-IT" sz="1400" dirty="0" err="1"/>
              <a:t>observed-expected</a:t>
            </a:r>
            <a:r>
              <a:rPr lang="it-IT" sz="1400" dirty="0"/>
              <a:t> ratio</a:t>
            </a:r>
          </a:p>
          <a:p>
            <a:pPr marL="285750" indent="-285750">
              <a:buFont typeface="Arial" panose="020B0604020202020204" pitchFamily="34" charset="0"/>
              <a:buChar char="•"/>
            </a:pPr>
            <a:r>
              <a:rPr lang="it-IT" sz="1400" dirty="0" err="1"/>
              <a:t>Analyses</a:t>
            </a:r>
            <a:r>
              <a:rPr lang="it-IT" sz="1400" dirty="0"/>
              <a:t> </a:t>
            </a:r>
            <a:r>
              <a:rPr lang="it-IT" sz="1400" dirty="0" err="1"/>
              <a:t>were</a:t>
            </a:r>
            <a:r>
              <a:rPr lang="it-IT" sz="1400" dirty="0"/>
              <a:t> </a:t>
            </a:r>
            <a:r>
              <a:rPr lang="it-IT" sz="1400" dirty="0" err="1"/>
              <a:t>stratified</a:t>
            </a:r>
            <a:r>
              <a:rPr lang="it-IT" sz="1400" dirty="0"/>
              <a:t> by sex, age &lt;50 and &gt;50 </a:t>
            </a:r>
            <a:r>
              <a:rPr lang="it-IT" sz="1400" dirty="0" err="1"/>
              <a:t>years</a:t>
            </a:r>
            <a:r>
              <a:rPr lang="it-IT" sz="1400" dirty="0"/>
              <a:t> and </a:t>
            </a:r>
            <a:r>
              <a:rPr lang="it-IT" sz="1400" dirty="0" err="1"/>
              <a:t>region</a:t>
            </a:r>
            <a:endParaRPr lang="it-IT" sz="1400" dirty="0"/>
          </a:p>
        </p:txBody>
      </p:sp>
      <p:sp>
        <p:nvSpPr>
          <p:cNvPr id="5" name="TextBox 4">
            <a:extLst>
              <a:ext uri="{FF2B5EF4-FFF2-40B4-BE49-F238E27FC236}">
                <a16:creationId xmlns:a16="http://schemas.microsoft.com/office/drawing/2014/main" id="{B9B38FCC-D105-B7FC-D275-52F08E33D888}"/>
              </a:ext>
            </a:extLst>
          </p:cNvPr>
          <p:cNvSpPr txBox="1"/>
          <p:nvPr/>
        </p:nvSpPr>
        <p:spPr>
          <a:xfrm>
            <a:off x="5239594" y="3199872"/>
            <a:ext cx="986680" cy="369332"/>
          </a:xfrm>
          <a:prstGeom prst="rect">
            <a:avLst/>
          </a:prstGeom>
          <a:solidFill>
            <a:srgbClr val="00B0F0"/>
          </a:solidFill>
        </p:spPr>
        <p:txBody>
          <a:bodyPr wrap="none" rtlCol="0">
            <a:spAutoFit/>
          </a:bodyPr>
          <a:lstStyle/>
          <a:p>
            <a:r>
              <a:rPr lang="it-IT" b="1" dirty="0"/>
              <a:t>RESULTS</a:t>
            </a:r>
          </a:p>
        </p:txBody>
      </p:sp>
      <p:sp>
        <p:nvSpPr>
          <p:cNvPr id="7" name="TextBox 6">
            <a:extLst>
              <a:ext uri="{FF2B5EF4-FFF2-40B4-BE49-F238E27FC236}">
                <a16:creationId xmlns:a16="http://schemas.microsoft.com/office/drawing/2014/main" id="{63615566-3005-20BC-C685-6AC88A540015}"/>
              </a:ext>
            </a:extLst>
          </p:cNvPr>
          <p:cNvSpPr txBox="1"/>
          <p:nvPr/>
        </p:nvSpPr>
        <p:spPr>
          <a:xfrm>
            <a:off x="4267204" y="4095701"/>
            <a:ext cx="2955232" cy="1169551"/>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1400" dirty="0" err="1"/>
              <a:t>Predicted</a:t>
            </a:r>
            <a:r>
              <a:rPr lang="it-IT" sz="1400" dirty="0"/>
              <a:t> 10-year CV risk </a:t>
            </a:r>
            <a:r>
              <a:rPr lang="it-IT" sz="1400" dirty="0" err="1"/>
              <a:t>was</a:t>
            </a:r>
            <a:r>
              <a:rPr lang="it-IT" sz="1400" dirty="0"/>
              <a:t> 6.9%</a:t>
            </a:r>
          </a:p>
          <a:p>
            <a:pPr marL="285750" indent="-285750">
              <a:buFont typeface="Arial" panose="020B0604020202020204" pitchFamily="34" charset="0"/>
              <a:buChar char="•"/>
            </a:pPr>
            <a:r>
              <a:rPr lang="it-IT" sz="1400" dirty="0"/>
              <a:t>Mean </a:t>
            </a:r>
            <a:r>
              <a:rPr lang="it-IT" sz="1400" dirty="0" err="1"/>
              <a:t>observed</a:t>
            </a:r>
            <a:r>
              <a:rPr lang="it-IT" sz="1400" dirty="0"/>
              <a:t> risk </a:t>
            </a:r>
            <a:r>
              <a:rPr lang="it-IT" sz="1400" dirty="0" err="1"/>
              <a:t>was</a:t>
            </a:r>
            <a:r>
              <a:rPr lang="it-IT" sz="1400" dirty="0"/>
              <a:t> 11.0%</a:t>
            </a:r>
          </a:p>
          <a:p>
            <a:pPr marL="285750" indent="-285750">
              <a:buFont typeface="Arial" panose="020B0604020202020204" pitchFamily="34" charset="0"/>
              <a:buChar char="•"/>
            </a:pPr>
            <a:r>
              <a:rPr lang="it-IT" sz="1400" dirty="0" err="1"/>
              <a:t>Observed-Expected</a:t>
            </a:r>
            <a:r>
              <a:rPr lang="it-IT" sz="1400" dirty="0"/>
              <a:t> ratio </a:t>
            </a:r>
            <a:r>
              <a:rPr lang="it-IT" sz="1400" dirty="0" err="1"/>
              <a:t>was</a:t>
            </a:r>
            <a:r>
              <a:rPr lang="it-IT" sz="1400" dirty="0"/>
              <a:t> 1.62</a:t>
            </a:r>
          </a:p>
          <a:p>
            <a:pPr marL="285750" indent="-285750">
              <a:buFont typeface="Arial" panose="020B0604020202020204" pitchFamily="34" charset="0"/>
              <a:buChar char="•"/>
            </a:pPr>
            <a:endParaRPr lang="it-IT" sz="1400" dirty="0"/>
          </a:p>
        </p:txBody>
      </p:sp>
      <p:sp>
        <p:nvSpPr>
          <p:cNvPr id="9" name="TextBox 8">
            <a:extLst>
              <a:ext uri="{FF2B5EF4-FFF2-40B4-BE49-F238E27FC236}">
                <a16:creationId xmlns:a16="http://schemas.microsoft.com/office/drawing/2014/main" id="{B9E1D569-B6F6-B8F8-0EFF-9C7EE2A68233}"/>
              </a:ext>
            </a:extLst>
          </p:cNvPr>
          <p:cNvSpPr txBox="1"/>
          <p:nvPr/>
        </p:nvSpPr>
        <p:spPr>
          <a:xfrm>
            <a:off x="8903960" y="3726369"/>
            <a:ext cx="591829" cy="338554"/>
          </a:xfrm>
          <a:prstGeom prst="rect">
            <a:avLst/>
          </a:prstGeom>
          <a:noFill/>
        </p:spPr>
        <p:txBody>
          <a:bodyPr wrap="none" rtlCol="0">
            <a:spAutoFit/>
          </a:bodyPr>
          <a:lstStyle/>
          <a:p>
            <a:r>
              <a:rPr lang="it-IT" sz="1600" b="1" dirty="0">
                <a:solidFill>
                  <a:schemeClr val="bg1"/>
                </a:solidFill>
              </a:rPr>
              <a:t>7.5%</a:t>
            </a:r>
          </a:p>
        </p:txBody>
      </p:sp>
      <p:sp>
        <p:nvSpPr>
          <p:cNvPr id="10" name="TextBox 9">
            <a:extLst>
              <a:ext uri="{FF2B5EF4-FFF2-40B4-BE49-F238E27FC236}">
                <a16:creationId xmlns:a16="http://schemas.microsoft.com/office/drawing/2014/main" id="{F1BBA2C4-0E57-0DA3-09D7-98269D6DD152}"/>
              </a:ext>
            </a:extLst>
          </p:cNvPr>
          <p:cNvSpPr txBox="1"/>
          <p:nvPr/>
        </p:nvSpPr>
        <p:spPr>
          <a:xfrm>
            <a:off x="11576982" y="3721233"/>
            <a:ext cx="596638" cy="338554"/>
          </a:xfrm>
          <a:prstGeom prst="rect">
            <a:avLst/>
          </a:prstGeom>
          <a:noFill/>
        </p:spPr>
        <p:txBody>
          <a:bodyPr wrap="none" rtlCol="0">
            <a:spAutoFit/>
          </a:bodyPr>
          <a:lstStyle/>
          <a:p>
            <a:r>
              <a:rPr lang="it-IT" sz="1600" b="1" dirty="0">
                <a:solidFill>
                  <a:schemeClr val="bg1"/>
                </a:solidFill>
              </a:rPr>
              <a:t>5.1%</a:t>
            </a:r>
          </a:p>
        </p:txBody>
      </p:sp>
      <p:sp>
        <p:nvSpPr>
          <p:cNvPr id="11" name="TextBox 10">
            <a:extLst>
              <a:ext uri="{FF2B5EF4-FFF2-40B4-BE49-F238E27FC236}">
                <a16:creationId xmlns:a16="http://schemas.microsoft.com/office/drawing/2014/main" id="{E350C8B0-2D32-4315-8595-C4904A7D23F6}"/>
              </a:ext>
            </a:extLst>
          </p:cNvPr>
          <p:cNvSpPr txBox="1"/>
          <p:nvPr/>
        </p:nvSpPr>
        <p:spPr>
          <a:xfrm>
            <a:off x="9011478" y="2184209"/>
            <a:ext cx="2067339" cy="1200329"/>
          </a:xfrm>
          <a:prstGeom prst="rect">
            <a:avLst/>
          </a:prstGeom>
          <a:solidFill>
            <a:schemeClr val="bg1"/>
          </a:solidFill>
          <a:ln>
            <a:solidFill>
              <a:schemeClr val="tx1"/>
            </a:solidFill>
          </a:ln>
        </p:spPr>
        <p:txBody>
          <a:bodyPr wrap="square" rtlCol="0">
            <a:spAutoFit/>
          </a:bodyPr>
          <a:lstStyle/>
          <a:p>
            <a:pPr algn="ctr"/>
            <a:r>
              <a:rPr lang="it-IT" sz="1200" dirty="0"/>
              <a:t>50 </a:t>
            </a:r>
            <a:r>
              <a:rPr lang="it-IT" sz="1200" dirty="0" err="1"/>
              <a:t>years</a:t>
            </a:r>
            <a:r>
              <a:rPr lang="it-IT" sz="1200" dirty="0"/>
              <a:t> </a:t>
            </a:r>
            <a:r>
              <a:rPr lang="it-IT" sz="1200" dirty="0" err="1"/>
              <a:t>old</a:t>
            </a:r>
            <a:endParaRPr lang="it-IT" sz="1200" dirty="0"/>
          </a:p>
          <a:p>
            <a:pPr algn="ctr"/>
            <a:r>
              <a:rPr lang="it-IT" sz="1200" dirty="0" err="1"/>
              <a:t>Smoker</a:t>
            </a:r>
            <a:endParaRPr lang="it-IT" sz="1200" dirty="0"/>
          </a:p>
          <a:p>
            <a:pPr algn="ctr"/>
            <a:r>
              <a:rPr lang="it-IT" sz="1200" dirty="0"/>
              <a:t>SBP: 140 mmHg</a:t>
            </a:r>
          </a:p>
          <a:p>
            <a:pPr algn="ctr"/>
            <a:r>
              <a:rPr lang="it-IT" sz="1200" dirty="0"/>
              <a:t>Col 5.5 </a:t>
            </a:r>
            <a:r>
              <a:rPr lang="it-IT" sz="1200" dirty="0" err="1"/>
              <a:t>mmol</a:t>
            </a:r>
            <a:r>
              <a:rPr lang="it-IT" sz="1200" dirty="0"/>
              <a:t>/l</a:t>
            </a:r>
          </a:p>
          <a:p>
            <a:pPr algn="ctr"/>
            <a:r>
              <a:rPr lang="it-IT" sz="1200" dirty="0"/>
              <a:t>HDL-c 1.3 </a:t>
            </a:r>
            <a:r>
              <a:rPr lang="it-IT" sz="1200" dirty="0" err="1"/>
              <a:t>mmol</a:t>
            </a:r>
            <a:r>
              <a:rPr lang="it-IT" sz="1200" dirty="0"/>
              <a:t>/l</a:t>
            </a:r>
          </a:p>
          <a:p>
            <a:pPr algn="ctr"/>
            <a:endParaRPr lang="it-IT" sz="1200" dirty="0"/>
          </a:p>
        </p:txBody>
      </p:sp>
      <p:sp>
        <p:nvSpPr>
          <p:cNvPr id="12" name="TextBox 11">
            <a:extLst>
              <a:ext uri="{FF2B5EF4-FFF2-40B4-BE49-F238E27FC236}">
                <a16:creationId xmlns:a16="http://schemas.microsoft.com/office/drawing/2014/main" id="{7FABD240-B8CD-DC04-CEED-F355EE140898}"/>
              </a:ext>
            </a:extLst>
          </p:cNvPr>
          <p:cNvSpPr txBox="1"/>
          <p:nvPr/>
        </p:nvSpPr>
        <p:spPr>
          <a:xfrm rot="20999348">
            <a:off x="1468881" y="2557895"/>
            <a:ext cx="9152121" cy="1938992"/>
          </a:xfrm>
          <a:prstGeom prst="rect">
            <a:avLst/>
          </a:prstGeom>
          <a:solidFill>
            <a:schemeClr val="bg1"/>
          </a:solidFill>
        </p:spPr>
        <p:txBody>
          <a:bodyPr wrap="none" rtlCol="0">
            <a:spAutoFit/>
          </a:bodyPr>
          <a:lstStyle/>
          <a:p>
            <a:r>
              <a:rPr lang="it-IT" sz="2400" b="1" i="1" dirty="0"/>
              <a:t>The SCORE2 model </a:t>
            </a:r>
          </a:p>
          <a:p>
            <a:pPr marL="285750" indent="-285750">
              <a:buFontTx/>
              <a:buChar char="-"/>
            </a:pPr>
            <a:r>
              <a:rPr lang="it-IT" sz="2400" b="1" i="1" dirty="0" err="1"/>
              <a:t>showed</a:t>
            </a:r>
            <a:r>
              <a:rPr lang="it-IT" sz="2400" b="1" i="1" dirty="0"/>
              <a:t> a </a:t>
            </a:r>
            <a:r>
              <a:rPr lang="it-IT" sz="2400" b="1" i="1" dirty="0" err="1"/>
              <a:t>substantial</a:t>
            </a:r>
            <a:r>
              <a:rPr lang="it-IT" sz="2400" b="1" i="1" dirty="0"/>
              <a:t> </a:t>
            </a:r>
            <a:r>
              <a:rPr lang="it-IT" sz="2400" b="1" i="1" dirty="0" err="1"/>
              <a:t>underestimation</a:t>
            </a:r>
            <a:r>
              <a:rPr lang="it-IT" sz="2400" b="1" i="1" dirty="0"/>
              <a:t> of CV risk</a:t>
            </a:r>
          </a:p>
          <a:p>
            <a:pPr marL="285750" indent="-285750">
              <a:buFontTx/>
              <a:buChar char="-"/>
            </a:pPr>
            <a:r>
              <a:rPr lang="it-IT" sz="2400" b="1" i="1" dirty="0" err="1"/>
              <a:t>Seems</a:t>
            </a:r>
            <a:r>
              <a:rPr lang="it-IT" sz="2400" b="1" i="1" dirty="0"/>
              <a:t> </a:t>
            </a:r>
            <a:r>
              <a:rPr lang="it-IT" sz="2400" b="1" i="1" dirty="0" err="1"/>
              <a:t>less</a:t>
            </a:r>
            <a:r>
              <a:rPr lang="it-IT" sz="2400" b="1" i="1" dirty="0"/>
              <a:t> </a:t>
            </a:r>
            <a:r>
              <a:rPr lang="it-IT" sz="2400" b="1" i="1" dirty="0" err="1"/>
              <a:t>suitable</a:t>
            </a:r>
            <a:r>
              <a:rPr lang="it-IT" sz="2400" b="1" i="1" dirty="0"/>
              <a:t> for </a:t>
            </a:r>
            <a:r>
              <a:rPr lang="it-IT" sz="2400" b="1" i="1" dirty="0" err="1"/>
              <a:t>calculating</a:t>
            </a:r>
            <a:r>
              <a:rPr lang="it-IT" sz="2400" b="1" i="1" dirty="0"/>
              <a:t> CV risk in </a:t>
            </a:r>
            <a:r>
              <a:rPr lang="it-IT" sz="2400" b="1" i="1" dirty="0" err="1"/>
              <a:t>this</a:t>
            </a:r>
            <a:r>
              <a:rPr lang="it-IT" sz="2400" b="1" i="1" dirty="0"/>
              <a:t> </a:t>
            </a:r>
            <a:r>
              <a:rPr lang="it-IT" sz="2400" b="1" i="1" dirty="0" err="1"/>
              <a:t>selected</a:t>
            </a:r>
            <a:r>
              <a:rPr lang="it-IT" sz="2400" b="1" i="1" dirty="0"/>
              <a:t> </a:t>
            </a:r>
            <a:r>
              <a:rPr lang="it-IT" sz="2400" b="1" i="1" dirty="0" err="1"/>
              <a:t>population</a:t>
            </a:r>
            <a:endParaRPr lang="it-IT" sz="2400" b="1" i="1" dirty="0"/>
          </a:p>
          <a:p>
            <a:r>
              <a:rPr lang="it-IT" sz="2400" b="1" i="1" dirty="0"/>
              <a:t>A </a:t>
            </a:r>
            <a:r>
              <a:rPr lang="it-IT" sz="2400" b="1" i="1" dirty="0" err="1"/>
              <a:t>recalibration</a:t>
            </a:r>
            <a:r>
              <a:rPr lang="it-IT" sz="2400" b="1" i="1" dirty="0"/>
              <a:t> </a:t>
            </a:r>
            <a:r>
              <a:rPr lang="it-IT" sz="2400" b="1" i="1" dirty="0" err="1"/>
              <a:t>would</a:t>
            </a:r>
            <a:r>
              <a:rPr lang="it-IT" sz="2400" b="1" i="1" dirty="0"/>
              <a:t> be </a:t>
            </a:r>
            <a:r>
              <a:rPr lang="it-IT" sz="2400" b="1" i="1" dirty="0" err="1"/>
              <a:t>necessary</a:t>
            </a:r>
            <a:endParaRPr lang="it-IT" sz="2400" b="1" i="1" dirty="0"/>
          </a:p>
          <a:p>
            <a:endParaRPr lang="it-IT" sz="2400" b="1" i="1" dirty="0"/>
          </a:p>
        </p:txBody>
      </p:sp>
    </p:spTree>
    <p:extLst>
      <p:ext uri="{BB962C8B-B14F-4D97-AF65-F5344CB8AC3E}">
        <p14:creationId xmlns:p14="http://schemas.microsoft.com/office/powerpoint/2010/main" val="28117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document&#10;&#10;AI-generated content may be incorrect.">
            <a:extLst>
              <a:ext uri="{FF2B5EF4-FFF2-40B4-BE49-F238E27FC236}">
                <a16:creationId xmlns:a16="http://schemas.microsoft.com/office/drawing/2014/main" id="{99910340-E46B-6387-C3CA-CB64770DB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694943"/>
            <a:ext cx="11471132" cy="5045173"/>
          </a:xfrm>
          <a:prstGeom prst="rect">
            <a:avLst/>
          </a:prstGeom>
        </p:spPr>
      </p:pic>
    </p:spTree>
    <p:extLst>
      <p:ext uri="{BB962C8B-B14F-4D97-AF65-F5344CB8AC3E}">
        <p14:creationId xmlns:p14="http://schemas.microsoft.com/office/powerpoint/2010/main" val="134205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063B-6B46-5AB7-AA7E-5D3FB5DCB979}"/>
            </a:ext>
          </a:extLst>
        </p:cNvPr>
        <p:cNvGrpSpPr/>
        <p:nvPr/>
      </p:nvGrpSpPr>
      <p:grpSpPr>
        <a:xfrm>
          <a:off x="0" y="0"/>
          <a:ext cx="0" cy="0"/>
          <a:chOff x="0" y="0"/>
          <a:chExt cx="0" cy="0"/>
        </a:xfrm>
      </p:grpSpPr>
      <p:pic>
        <p:nvPicPr>
          <p:cNvPr id="3" name="Picture 2" descr="A map of europe with text&#10;&#10;AI-generated content may be incorrect.">
            <a:extLst>
              <a:ext uri="{FF2B5EF4-FFF2-40B4-BE49-F238E27FC236}">
                <a16:creationId xmlns:a16="http://schemas.microsoft.com/office/drawing/2014/main" id="{7A215624-100E-F935-987D-7E062A932D01}"/>
              </a:ext>
            </a:extLst>
          </p:cNvPr>
          <p:cNvPicPr>
            <a:picLocks noChangeAspect="1"/>
          </p:cNvPicPr>
          <p:nvPr/>
        </p:nvPicPr>
        <p:blipFill>
          <a:blip r:embed="rId2">
            <a:extLst>
              <a:ext uri="{28A0092B-C50C-407E-A947-70E740481C1C}">
                <a14:useLocalDpi xmlns:a14="http://schemas.microsoft.com/office/drawing/2010/main" val="0"/>
              </a:ext>
            </a:extLst>
          </a:blip>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88092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56D2-D64B-D065-B86A-5310DCBC5C02}"/>
              </a:ext>
            </a:extLst>
          </p:cNvPr>
          <p:cNvSpPr>
            <a:spLocks noGrp="1"/>
          </p:cNvSpPr>
          <p:nvPr>
            <p:ph type="title"/>
          </p:nvPr>
        </p:nvSpPr>
        <p:spPr>
          <a:xfrm>
            <a:off x="612648" y="600074"/>
            <a:ext cx="6035040" cy="526361"/>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Barriers to Preventive Measure</a:t>
            </a:r>
          </a:p>
        </p:txBody>
      </p:sp>
      <p:sp>
        <p:nvSpPr>
          <p:cNvPr id="4" name="Content Placeholder 3">
            <a:extLst>
              <a:ext uri="{FF2B5EF4-FFF2-40B4-BE49-F238E27FC236}">
                <a16:creationId xmlns:a16="http://schemas.microsoft.com/office/drawing/2014/main" id="{C7C1E937-7222-9095-5E4C-E7A218FBDD2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8"/>
            <a:ext cx="6035041" cy="4096512"/>
          </a:xfrm>
        </p:spPr>
        <p:txBody>
          <a:bodyPr>
            <a:normAutofit/>
          </a:bodyPr>
          <a:lstStyle/>
          <a:p>
            <a:pPr>
              <a:spcBef>
                <a:spcPts val="2500"/>
              </a:spcBef>
            </a:pPr>
            <a:r>
              <a:rPr lang="en-GB" b="1" dirty="0"/>
              <a:t>Patient Level</a:t>
            </a:r>
            <a:endParaRPr lang="en-GB" dirty="0"/>
          </a:p>
          <a:p>
            <a:pPr>
              <a:spcBef>
                <a:spcPts val="2500"/>
              </a:spcBef>
            </a:pPr>
            <a:r>
              <a:rPr lang="en-GB" b="1" dirty="0"/>
              <a:t>Staff and Practical Barriers</a:t>
            </a:r>
          </a:p>
          <a:p>
            <a:pPr>
              <a:spcBef>
                <a:spcPts val="2500"/>
              </a:spcBef>
            </a:pPr>
            <a:r>
              <a:rPr lang="en-GB" b="1" dirty="0"/>
              <a:t>Healthcare System </a:t>
            </a:r>
          </a:p>
          <a:p>
            <a:pPr>
              <a:spcBef>
                <a:spcPts val="2500"/>
              </a:spcBef>
            </a:pPr>
            <a:r>
              <a:rPr lang="en-GB" b="1" dirty="0"/>
              <a:t>Education</a:t>
            </a:r>
          </a:p>
        </p:txBody>
      </p:sp>
      <p:pic>
        <p:nvPicPr>
          <p:cNvPr id="5" name="Content Placeholder 4" descr="Closed Railway Crossing Gate . Selective Focus">
            <a:extLst>
              <a:ext uri="{FF2B5EF4-FFF2-40B4-BE49-F238E27FC236}">
                <a16:creationId xmlns:a16="http://schemas.microsoft.com/office/drawing/2014/main" id="{C1FD3AA7-236A-48D4-8ACD-2EF6C0FE1165}"/>
              </a:ext>
            </a:extLst>
          </p:cNvPr>
          <p:cNvPicPr>
            <a:picLocks noGrp="1" noChangeAspect="1"/>
          </p:cNvPicPr>
          <p:nvPr>
            <p:ph sz="half" idx="1"/>
          </p:nvPr>
        </p:nvPicPr>
        <p:blipFill>
          <a:blip r:embed="rId3"/>
          <a:srcRect l="28204" r="24625" b="-1"/>
          <a:stretch>
            <a:fillRect/>
          </a:stretch>
        </p:blipFill>
        <p:spPr>
          <a:xfrm>
            <a:off x="7345680" y="10"/>
            <a:ext cx="4846320" cy="6857990"/>
          </a:xfrm>
          <a:prstGeom prst="rect">
            <a:avLst/>
          </a:prstGeom>
        </p:spPr>
      </p:pic>
    </p:spTree>
    <p:extLst>
      <p:ext uri="{BB962C8B-B14F-4D97-AF65-F5344CB8AC3E}">
        <p14:creationId xmlns:p14="http://schemas.microsoft.com/office/powerpoint/2010/main" val="42256783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CA74E-8FDD-78A3-F5AB-C8406E786CB8}"/>
            </a:ext>
          </a:extLst>
        </p:cNvPr>
        <p:cNvGrpSpPr/>
        <p:nvPr/>
      </p:nvGrpSpPr>
      <p:grpSpPr>
        <a:xfrm>
          <a:off x="0" y="0"/>
          <a:ext cx="0" cy="0"/>
          <a:chOff x="0" y="0"/>
          <a:chExt cx="0" cy="0"/>
        </a:xfrm>
      </p:grpSpPr>
      <p:pic>
        <p:nvPicPr>
          <p:cNvPr id="3" name="Picture 2" descr="A graph showing a number of barriers to a patient level&#10;&#10;AI-generated content may be incorrect.">
            <a:extLst>
              <a:ext uri="{FF2B5EF4-FFF2-40B4-BE49-F238E27FC236}">
                <a16:creationId xmlns:a16="http://schemas.microsoft.com/office/drawing/2014/main" id="{B5B24E11-E794-F407-C47A-957ED0E5F2BA}"/>
              </a:ext>
            </a:extLst>
          </p:cNvPr>
          <p:cNvPicPr>
            <a:picLocks noChangeAspect="1"/>
          </p:cNvPicPr>
          <p:nvPr/>
        </p:nvPicPr>
        <p:blipFill>
          <a:blip r:embed="rId2">
            <a:extLst>
              <a:ext uri="{28A0092B-C50C-407E-A947-70E740481C1C}">
                <a14:useLocalDpi xmlns:a14="http://schemas.microsoft.com/office/drawing/2010/main" val="0"/>
              </a:ext>
            </a:extLst>
          </a:blip>
          <a:srcRect t="1427" r="1" b="1"/>
          <a:stretch>
            <a:fillRect/>
          </a:stretch>
        </p:blipFill>
        <p:spPr>
          <a:xfrm>
            <a:off x="41310" y="86759"/>
            <a:ext cx="12109380" cy="6684482"/>
          </a:xfrm>
          <a:prstGeom prst="rect">
            <a:avLst/>
          </a:prstGeom>
        </p:spPr>
      </p:pic>
    </p:spTree>
    <p:extLst>
      <p:ext uri="{BB962C8B-B14F-4D97-AF65-F5344CB8AC3E}">
        <p14:creationId xmlns:p14="http://schemas.microsoft.com/office/powerpoint/2010/main" val="3943060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ar chart&#10;&#10;AI-generated content may be incorrect.">
            <a:extLst>
              <a:ext uri="{FF2B5EF4-FFF2-40B4-BE49-F238E27FC236}">
                <a16:creationId xmlns:a16="http://schemas.microsoft.com/office/drawing/2014/main" id="{51E42927-461F-6CC9-9A79-A3A7E9CC6974}"/>
              </a:ext>
            </a:extLst>
          </p:cNvPr>
          <p:cNvPicPr>
            <a:picLocks noChangeAspect="1"/>
          </p:cNvPicPr>
          <p:nvPr/>
        </p:nvPicPr>
        <p:blipFill>
          <a:blip r:embed="rId2">
            <a:extLst>
              <a:ext uri="{28A0092B-C50C-407E-A947-70E740481C1C}">
                <a14:useLocalDpi xmlns:a14="http://schemas.microsoft.com/office/drawing/2010/main" val="0"/>
              </a:ext>
            </a:extLst>
          </a:blip>
          <a:srcRect r="3538" b="1"/>
          <a:stretch>
            <a:fillRect/>
          </a:stretch>
        </p:blipFill>
        <p:spPr>
          <a:xfrm>
            <a:off x="20" y="1282"/>
            <a:ext cx="12191980" cy="6856718"/>
          </a:xfrm>
          <a:prstGeom prst="rect">
            <a:avLst/>
          </a:prstGeom>
        </p:spPr>
      </p:pic>
    </p:spTree>
    <p:extLst>
      <p:ext uri="{BB962C8B-B14F-4D97-AF65-F5344CB8AC3E}">
        <p14:creationId xmlns:p14="http://schemas.microsoft.com/office/powerpoint/2010/main" val="117429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927C-DF60-6BBF-37D7-1F79A42E2399}"/>
            </a:ext>
          </a:extLst>
        </p:cNvPr>
        <p:cNvGrpSpPr/>
        <p:nvPr/>
      </p:nvGrpSpPr>
      <p:grpSpPr>
        <a:xfrm>
          <a:off x="0" y="0"/>
          <a:ext cx="0" cy="0"/>
          <a:chOff x="0" y="0"/>
          <a:chExt cx="0" cy="0"/>
        </a:xfrm>
      </p:grpSpPr>
      <p:pic>
        <p:nvPicPr>
          <p:cNvPr id="3" name="Picture 2" descr="A graph of a number of levels&#10;&#10;AI-generated content may be incorrect.">
            <a:extLst>
              <a:ext uri="{FF2B5EF4-FFF2-40B4-BE49-F238E27FC236}">
                <a16:creationId xmlns:a16="http://schemas.microsoft.com/office/drawing/2014/main" id="{5FC431DE-88BB-5D86-9B81-36D94F6E6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8" y="159025"/>
            <a:ext cx="12154912" cy="6533264"/>
          </a:xfrm>
          <a:prstGeom prst="rect">
            <a:avLst/>
          </a:prstGeom>
        </p:spPr>
      </p:pic>
    </p:spTree>
    <p:extLst>
      <p:ext uri="{BB962C8B-B14F-4D97-AF65-F5344CB8AC3E}">
        <p14:creationId xmlns:p14="http://schemas.microsoft.com/office/powerpoint/2010/main" val="58866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107DE-78E8-05F6-7A59-206F48CB43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253D99-E951-6905-2250-89180A1A970C}"/>
              </a:ext>
            </a:extLst>
          </p:cNvPr>
          <p:cNvPicPr>
            <a:picLocks noChangeAspect="1"/>
          </p:cNvPicPr>
          <p:nvPr/>
        </p:nvPicPr>
        <p:blipFill>
          <a:blip r:embed="rId2">
            <a:extLst>
              <a:ext uri="{28A0092B-C50C-407E-A947-70E740481C1C}">
                <a14:useLocalDpi xmlns:a14="http://schemas.microsoft.com/office/drawing/2010/main" val="0"/>
              </a:ext>
            </a:extLst>
          </a:blip>
          <a:srcRect r="818" b="1"/>
          <a:stretch>
            <a:fillRect/>
          </a:stretch>
        </p:blipFill>
        <p:spPr>
          <a:xfrm>
            <a:off x="196850" y="173518"/>
            <a:ext cx="11798300" cy="6512763"/>
          </a:xfrm>
          <a:prstGeom prst="rect">
            <a:avLst/>
          </a:prstGeom>
        </p:spPr>
      </p:pic>
      <p:sp>
        <p:nvSpPr>
          <p:cNvPr id="2" name="Rounded Rectangle 1">
            <a:extLst>
              <a:ext uri="{FF2B5EF4-FFF2-40B4-BE49-F238E27FC236}">
                <a16:creationId xmlns:a16="http://schemas.microsoft.com/office/drawing/2014/main" id="{3BEED08B-C4C9-AA69-4D7B-4F022AC4AEE1}"/>
              </a:ext>
            </a:extLst>
          </p:cNvPr>
          <p:cNvSpPr/>
          <p:nvPr/>
        </p:nvSpPr>
        <p:spPr>
          <a:xfrm>
            <a:off x="7211028" y="2847372"/>
            <a:ext cx="2870521" cy="31251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a:extLst>
              <a:ext uri="{FF2B5EF4-FFF2-40B4-BE49-F238E27FC236}">
                <a16:creationId xmlns:a16="http://schemas.microsoft.com/office/drawing/2014/main" id="{074657F3-1B30-49B7-6579-4E174561E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9263" y="2843037"/>
            <a:ext cx="484313" cy="31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0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E608FD-FB8B-F91E-58CB-99EF71729AA6}"/>
              </a:ext>
            </a:extLst>
          </p:cNvPr>
          <p:cNvSpPr txBox="1">
            <a:spLocks noChangeArrowheads="1"/>
          </p:cNvSpPr>
          <p:nvPr/>
        </p:nvSpPr>
        <p:spPr>
          <a:xfrm>
            <a:off x="1828800" y="152400"/>
            <a:ext cx="8534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800" b="1">
                <a:solidFill>
                  <a:schemeClr val="bg1"/>
                </a:solidFill>
              </a:rPr>
              <a:t>Exercise training in HF</a:t>
            </a:r>
            <a:br>
              <a:rPr lang="en-GB" sz="3800" b="1">
                <a:solidFill>
                  <a:schemeClr val="bg1"/>
                </a:solidFill>
              </a:rPr>
            </a:br>
            <a:r>
              <a:rPr lang="en-GB" sz="3800" b="1">
                <a:solidFill>
                  <a:schemeClr val="bg1"/>
                </a:solidFill>
              </a:rPr>
              <a:t> unsolved Issues</a:t>
            </a:r>
          </a:p>
        </p:txBody>
      </p:sp>
      <p:sp>
        <p:nvSpPr>
          <p:cNvPr id="4" name="Rectangle 3">
            <a:extLst>
              <a:ext uri="{FF2B5EF4-FFF2-40B4-BE49-F238E27FC236}">
                <a16:creationId xmlns:a16="http://schemas.microsoft.com/office/drawing/2014/main" id="{2873D276-B99A-4504-DD93-A15658080E94}"/>
              </a:ext>
            </a:extLst>
          </p:cNvPr>
          <p:cNvSpPr txBox="1">
            <a:spLocks noChangeArrowheads="1"/>
          </p:cNvSpPr>
          <p:nvPr/>
        </p:nvSpPr>
        <p:spPr>
          <a:xfrm>
            <a:off x="1444752" y="615157"/>
            <a:ext cx="4032250" cy="828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b="1">
                <a:latin typeface="Arial" charset="0"/>
                <a:ea typeface="ＭＳ Ｐゴシック" charset="0"/>
                <a:cs typeface="ＭＳ Ｐゴシック" charset="0"/>
              </a:rPr>
              <a:t>Poor prescription</a:t>
            </a:r>
            <a:endParaRPr lang="en-GB" sz="3600" b="1" dirty="0">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E580110A-F8EA-18EE-162D-15E03521FEA6}"/>
              </a:ext>
            </a:extLst>
          </p:cNvPr>
          <p:cNvGrpSpPr/>
          <p:nvPr/>
        </p:nvGrpSpPr>
        <p:grpSpPr>
          <a:xfrm>
            <a:off x="5779595" y="1413478"/>
            <a:ext cx="4497650" cy="4775487"/>
            <a:chOff x="5779595" y="1413478"/>
            <a:chExt cx="4497650" cy="4775487"/>
          </a:xfrm>
        </p:grpSpPr>
        <p:pic>
          <p:nvPicPr>
            <p:cNvPr id="6" name="Picture 5">
              <a:extLst>
                <a:ext uri="{FF2B5EF4-FFF2-40B4-BE49-F238E27FC236}">
                  <a16:creationId xmlns:a16="http://schemas.microsoft.com/office/drawing/2014/main" id="{A5DB28D9-CEB7-B438-2588-B2442EB73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595" y="1413478"/>
              <a:ext cx="4497650" cy="381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AC1455AF-4CFB-7433-C2D7-51E521D292A6}"/>
                </a:ext>
              </a:extLst>
            </p:cNvPr>
            <p:cNvSpPr>
              <a:spLocks noChangeArrowheads="1"/>
            </p:cNvSpPr>
            <p:nvPr/>
          </p:nvSpPr>
          <p:spPr bwMode="auto">
            <a:xfrm>
              <a:off x="6404188" y="5360290"/>
              <a:ext cx="36718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lnSpc>
                  <a:spcPct val="90000"/>
                </a:lnSpc>
                <a:spcBef>
                  <a:spcPct val="20000"/>
                </a:spcBef>
                <a:spcAft>
                  <a:spcPct val="0"/>
                </a:spcAft>
                <a:buSzPct val="80000"/>
              </a:pPr>
              <a:r>
                <a:rPr lang="en-GB" sz="3600" b="1" dirty="0">
                  <a:solidFill>
                    <a:srgbClr val="3A4045"/>
                  </a:solidFill>
                  <a:latin typeface="Arial" charset="0"/>
                  <a:ea typeface="ＭＳ Ｐゴシック" charset="0"/>
                  <a:cs typeface="ＭＳ Ｐゴシック" charset="0"/>
                </a:rPr>
                <a:t>Poor adherence</a:t>
              </a:r>
            </a:p>
          </p:txBody>
        </p:sp>
      </p:grpSp>
      <p:pic>
        <p:nvPicPr>
          <p:cNvPr id="8" name="Picture 9">
            <a:extLst>
              <a:ext uri="{FF2B5EF4-FFF2-40B4-BE49-F238E27FC236}">
                <a16:creationId xmlns:a16="http://schemas.microsoft.com/office/drawing/2014/main" id="{F1FD1E1D-9FD1-4BF0-A3CB-A7B787514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752" y="1370141"/>
            <a:ext cx="3859086" cy="385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85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491AD-F5BA-F7A3-4087-55CD332356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6B4C76-1B7B-94FB-2082-9F69C20974C4}"/>
              </a:ext>
            </a:extLst>
          </p:cNvPr>
          <p:cNvPicPr>
            <a:picLocks noChangeAspect="1"/>
          </p:cNvPicPr>
          <p:nvPr/>
        </p:nvPicPr>
        <p:blipFill>
          <a:blip r:embed="rId2">
            <a:extLst>
              <a:ext uri="{28A0092B-C50C-407E-A947-70E740481C1C}">
                <a14:useLocalDpi xmlns:a14="http://schemas.microsoft.com/office/drawing/2010/main" val="0"/>
              </a:ext>
            </a:extLst>
          </a:blip>
          <a:srcRect r="2176" b="1"/>
          <a:stretch>
            <a:fillRect/>
          </a:stretch>
        </p:blipFill>
        <p:spPr>
          <a:xfrm>
            <a:off x="100016" y="-41699"/>
            <a:ext cx="11791394" cy="6683475"/>
          </a:xfrm>
          <a:prstGeom prst="rect">
            <a:avLst/>
          </a:prstGeom>
          <a:ln>
            <a:solidFill>
              <a:srgbClr val="00B050"/>
            </a:solidFill>
          </a:ln>
        </p:spPr>
      </p:pic>
      <p:sp>
        <p:nvSpPr>
          <p:cNvPr id="2" name="Rounded Rectangle 1">
            <a:extLst>
              <a:ext uri="{FF2B5EF4-FFF2-40B4-BE49-F238E27FC236}">
                <a16:creationId xmlns:a16="http://schemas.microsoft.com/office/drawing/2014/main" id="{38E73174-FCDE-F46A-254B-5D427C3FB4C2}"/>
              </a:ext>
            </a:extLst>
          </p:cNvPr>
          <p:cNvSpPr/>
          <p:nvPr/>
        </p:nvSpPr>
        <p:spPr>
          <a:xfrm>
            <a:off x="1907319" y="752267"/>
            <a:ext cx="1504709" cy="867608"/>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ounded Rectangle 10">
            <a:extLst>
              <a:ext uri="{FF2B5EF4-FFF2-40B4-BE49-F238E27FC236}">
                <a16:creationId xmlns:a16="http://schemas.microsoft.com/office/drawing/2014/main" id="{FED641DE-0840-3C98-0915-4EE5829B1025}"/>
              </a:ext>
            </a:extLst>
          </p:cNvPr>
          <p:cNvSpPr/>
          <p:nvPr/>
        </p:nvSpPr>
        <p:spPr>
          <a:xfrm>
            <a:off x="3659261" y="4180942"/>
            <a:ext cx="1504709" cy="867608"/>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Rounded Rectangle 5">
            <a:extLst>
              <a:ext uri="{FF2B5EF4-FFF2-40B4-BE49-F238E27FC236}">
                <a16:creationId xmlns:a16="http://schemas.microsoft.com/office/drawing/2014/main" id="{BBED8DAF-D77B-0BE6-483B-095AAEF06D99}"/>
              </a:ext>
            </a:extLst>
          </p:cNvPr>
          <p:cNvSpPr/>
          <p:nvPr/>
        </p:nvSpPr>
        <p:spPr>
          <a:xfrm>
            <a:off x="3673339" y="3067763"/>
            <a:ext cx="1504709" cy="844952"/>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Rounded Rectangle 11">
            <a:extLst>
              <a:ext uri="{FF2B5EF4-FFF2-40B4-BE49-F238E27FC236}">
                <a16:creationId xmlns:a16="http://schemas.microsoft.com/office/drawing/2014/main" id="{A827E863-909A-849D-5F7B-F37D10F967C7}"/>
              </a:ext>
            </a:extLst>
          </p:cNvPr>
          <p:cNvSpPr/>
          <p:nvPr/>
        </p:nvSpPr>
        <p:spPr>
          <a:xfrm>
            <a:off x="1921397" y="4199105"/>
            <a:ext cx="1504709" cy="844952"/>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Rounded Rectangle 14">
            <a:extLst>
              <a:ext uri="{FF2B5EF4-FFF2-40B4-BE49-F238E27FC236}">
                <a16:creationId xmlns:a16="http://schemas.microsoft.com/office/drawing/2014/main" id="{A6840230-D093-7FDC-0DF7-FE8ACDFBB2B1}"/>
              </a:ext>
            </a:extLst>
          </p:cNvPr>
          <p:cNvSpPr/>
          <p:nvPr/>
        </p:nvSpPr>
        <p:spPr>
          <a:xfrm>
            <a:off x="3673340" y="5359023"/>
            <a:ext cx="1504709" cy="844952"/>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ounded Rectangle 2">
            <a:extLst>
              <a:ext uri="{FF2B5EF4-FFF2-40B4-BE49-F238E27FC236}">
                <a16:creationId xmlns:a16="http://schemas.microsoft.com/office/drawing/2014/main" id="{9923CDB3-CF59-8061-4843-F781B4CBFB66}"/>
              </a:ext>
            </a:extLst>
          </p:cNvPr>
          <p:cNvSpPr/>
          <p:nvPr/>
        </p:nvSpPr>
        <p:spPr>
          <a:xfrm>
            <a:off x="5408733" y="759946"/>
            <a:ext cx="1504709" cy="844952"/>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ounded Rectangle 6">
            <a:extLst>
              <a:ext uri="{FF2B5EF4-FFF2-40B4-BE49-F238E27FC236}">
                <a16:creationId xmlns:a16="http://schemas.microsoft.com/office/drawing/2014/main" id="{415909A0-DBF0-886F-D003-49E8FDD3F14D}"/>
              </a:ext>
            </a:extLst>
          </p:cNvPr>
          <p:cNvSpPr/>
          <p:nvPr/>
        </p:nvSpPr>
        <p:spPr>
          <a:xfrm>
            <a:off x="5421677" y="3049019"/>
            <a:ext cx="1504709" cy="844952"/>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ounded Rectangle 3">
            <a:extLst>
              <a:ext uri="{FF2B5EF4-FFF2-40B4-BE49-F238E27FC236}">
                <a16:creationId xmlns:a16="http://schemas.microsoft.com/office/drawing/2014/main" id="{FB8F5F0C-020D-849B-BDC9-039E828F1A27}"/>
              </a:ext>
            </a:extLst>
          </p:cNvPr>
          <p:cNvSpPr/>
          <p:nvPr/>
        </p:nvSpPr>
        <p:spPr>
          <a:xfrm>
            <a:off x="3673339" y="1894651"/>
            <a:ext cx="1504709" cy="84495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ounded Rectangle 7">
            <a:extLst>
              <a:ext uri="{FF2B5EF4-FFF2-40B4-BE49-F238E27FC236}">
                <a16:creationId xmlns:a16="http://schemas.microsoft.com/office/drawing/2014/main" id="{45C13ADF-C47E-C7F4-1F37-BE3C66F40A4E}"/>
              </a:ext>
            </a:extLst>
          </p:cNvPr>
          <p:cNvSpPr/>
          <p:nvPr/>
        </p:nvSpPr>
        <p:spPr>
          <a:xfrm>
            <a:off x="1882989" y="1899107"/>
            <a:ext cx="1504709" cy="84495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ounded Rectangle 12">
            <a:extLst>
              <a:ext uri="{FF2B5EF4-FFF2-40B4-BE49-F238E27FC236}">
                <a16:creationId xmlns:a16="http://schemas.microsoft.com/office/drawing/2014/main" id="{BF03B6AB-EBA7-2F2C-2A28-3C26430E7581}"/>
              </a:ext>
            </a:extLst>
          </p:cNvPr>
          <p:cNvSpPr/>
          <p:nvPr/>
        </p:nvSpPr>
        <p:spPr>
          <a:xfrm>
            <a:off x="5435964" y="1890194"/>
            <a:ext cx="1504709" cy="844952"/>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ounded Rectangle 18">
            <a:extLst>
              <a:ext uri="{FF2B5EF4-FFF2-40B4-BE49-F238E27FC236}">
                <a16:creationId xmlns:a16="http://schemas.microsoft.com/office/drawing/2014/main" id="{6C58C4CA-8862-E64A-D4AD-D38F273F1CC5}"/>
              </a:ext>
            </a:extLst>
          </p:cNvPr>
          <p:cNvSpPr/>
          <p:nvPr/>
        </p:nvSpPr>
        <p:spPr>
          <a:xfrm>
            <a:off x="1878743" y="3027859"/>
            <a:ext cx="1504709" cy="867608"/>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TextBox 8">
            <a:extLst>
              <a:ext uri="{FF2B5EF4-FFF2-40B4-BE49-F238E27FC236}">
                <a16:creationId xmlns:a16="http://schemas.microsoft.com/office/drawing/2014/main" id="{1F1A8FF1-F6BF-1264-8D2D-DA23EC2FE6E2}"/>
              </a:ext>
            </a:extLst>
          </p:cNvPr>
          <p:cNvSpPr txBox="1"/>
          <p:nvPr/>
        </p:nvSpPr>
        <p:spPr>
          <a:xfrm>
            <a:off x="8044148" y="3137418"/>
            <a:ext cx="3384068" cy="1785104"/>
          </a:xfrm>
          <a:prstGeom prst="rect">
            <a:avLst/>
          </a:prstGeom>
          <a:noFill/>
          <a:ln>
            <a:noFill/>
          </a:ln>
        </p:spPr>
        <p:txBody>
          <a:bodyPr wrap="none" rtlCol="0">
            <a:spAutoFit/>
          </a:bodyPr>
          <a:lstStyle/>
          <a:p>
            <a:pPr marL="285750" indent="-285750">
              <a:buFont typeface="Arial" panose="020B0604020202020204" pitchFamily="34" charset="0"/>
              <a:buChar char="•"/>
            </a:pPr>
            <a:r>
              <a:rPr lang="it-IT" sz="2200" dirty="0" err="1">
                <a:solidFill>
                  <a:srgbClr val="C00000"/>
                </a:solidFill>
              </a:rPr>
              <a:t>Organisation</a:t>
            </a:r>
            <a:r>
              <a:rPr lang="it-IT" sz="2200" dirty="0">
                <a:solidFill>
                  <a:srgbClr val="C00000"/>
                </a:solidFill>
              </a:rPr>
              <a:t> </a:t>
            </a:r>
          </a:p>
          <a:p>
            <a:pPr marL="285750" indent="-285750">
              <a:buFont typeface="Arial" panose="020B0604020202020204" pitchFamily="34" charset="0"/>
              <a:buChar char="•"/>
            </a:pPr>
            <a:r>
              <a:rPr lang="it-IT" sz="2200" dirty="0">
                <a:solidFill>
                  <a:srgbClr val="0070C0"/>
                </a:solidFill>
              </a:rPr>
              <a:t>Financial incentives</a:t>
            </a:r>
          </a:p>
          <a:p>
            <a:pPr marL="285750" indent="-285750">
              <a:buFont typeface="Arial" panose="020B0604020202020204" pitchFamily="34" charset="0"/>
              <a:buChar char="•"/>
            </a:pPr>
            <a:r>
              <a:rPr lang="it-IT" sz="2200" dirty="0" err="1">
                <a:solidFill>
                  <a:srgbClr val="00B050"/>
                </a:solidFill>
              </a:rPr>
              <a:t>Education</a:t>
            </a:r>
            <a:r>
              <a:rPr lang="it-IT" sz="2200" dirty="0">
                <a:solidFill>
                  <a:srgbClr val="00B050"/>
                </a:solidFill>
              </a:rPr>
              <a:t> </a:t>
            </a:r>
          </a:p>
          <a:p>
            <a:pPr marL="285750" indent="-285750">
              <a:buFont typeface="Arial" panose="020B0604020202020204" pitchFamily="34" charset="0"/>
              <a:buChar char="•"/>
            </a:pPr>
            <a:r>
              <a:rPr lang="it-IT" sz="2200" dirty="0" err="1">
                <a:solidFill>
                  <a:srgbClr val="FFC000"/>
                </a:solidFill>
              </a:rPr>
              <a:t>Certification</a:t>
            </a:r>
            <a:r>
              <a:rPr lang="it-IT" sz="2200" dirty="0">
                <a:solidFill>
                  <a:srgbClr val="FFC000"/>
                </a:solidFill>
              </a:rPr>
              <a:t> / </a:t>
            </a:r>
            <a:r>
              <a:rPr lang="it-IT" sz="2200" dirty="0" err="1">
                <a:solidFill>
                  <a:srgbClr val="FFC000"/>
                </a:solidFill>
              </a:rPr>
              <a:t>quality</a:t>
            </a:r>
            <a:r>
              <a:rPr lang="it-IT" sz="2200" dirty="0">
                <a:solidFill>
                  <a:srgbClr val="FFC000"/>
                </a:solidFill>
              </a:rPr>
              <a:t> ass.</a:t>
            </a:r>
          </a:p>
          <a:p>
            <a:pPr marL="285750" indent="-285750">
              <a:buFont typeface="Arial" panose="020B0604020202020204" pitchFamily="34" charset="0"/>
              <a:buChar char="•"/>
            </a:pPr>
            <a:r>
              <a:rPr lang="it-IT" sz="2200" dirty="0" err="1">
                <a:solidFill>
                  <a:srgbClr val="7030A0"/>
                </a:solidFill>
              </a:rPr>
              <a:t>Personalisation</a:t>
            </a:r>
            <a:endParaRPr lang="it-IT" sz="2200" dirty="0">
              <a:solidFill>
                <a:srgbClr val="7030A0"/>
              </a:solidFill>
            </a:endParaRPr>
          </a:p>
        </p:txBody>
      </p:sp>
      <p:sp>
        <p:nvSpPr>
          <p:cNvPr id="14" name="TextBox 13">
            <a:extLst>
              <a:ext uri="{FF2B5EF4-FFF2-40B4-BE49-F238E27FC236}">
                <a16:creationId xmlns:a16="http://schemas.microsoft.com/office/drawing/2014/main" id="{A8B7E99C-2800-E1F4-CE34-D533BFB7F12D}"/>
              </a:ext>
            </a:extLst>
          </p:cNvPr>
          <p:cNvSpPr txBox="1"/>
          <p:nvPr/>
        </p:nvSpPr>
        <p:spPr>
          <a:xfrm>
            <a:off x="8052684" y="1222178"/>
            <a:ext cx="3648986"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2800" b="1" dirty="0"/>
              <a:t>Strategies for Preventive </a:t>
            </a:r>
            <a:r>
              <a:rPr lang="it-IT" sz="2800" b="1" dirty="0" err="1"/>
              <a:t>Measure</a:t>
            </a:r>
            <a:r>
              <a:rPr lang="it-IT" sz="2800" b="1" dirty="0"/>
              <a:t> </a:t>
            </a:r>
            <a:r>
              <a:rPr lang="it-IT" sz="2800" b="1" dirty="0" err="1"/>
              <a:t>implementation</a:t>
            </a:r>
            <a:endParaRPr lang="it-IT" sz="2800" b="1" dirty="0"/>
          </a:p>
        </p:txBody>
      </p:sp>
    </p:spTree>
    <p:extLst>
      <p:ext uri="{BB962C8B-B14F-4D97-AF65-F5344CB8AC3E}">
        <p14:creationId xmlns:p14="http://schemas.microsoft.com/office/powerpoint/2010/main" val="1068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edge">
                                      <p:cBhvr>
                                        <p:cTn id="35" dur="2000"/>
                                        <p:tgtEl>
                                          <p:spTgt spid="2"/>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edge">
                                      <p:cBhvr>
                                        <p:cTn id="38" dur="2000"/>
                                        <p:tgtEl>
                                          <p:spTgt spid="19"/>
                                        </p:tgtEl>
                                      </p:cBhvr>
                                    </p:animEffect>
                                  </p:childTnLst>
                                </p:cTn>
                              </p:par>
                              <p:par>
                                <p:cTn id="39" presetID="2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edge">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6" grpId="0" animBg="1"/>
      <p:bldP spid="12" grpId="0" animBg="1"/>
      <p:bldP spid="15" grpId="0" animBg="1"/>
      <p:bldP spid="3" grpId="0" animBg="1"/>
      <p:bldP spid="7" grpId="0" animBg="1"/>
      <p:bldP spid="4" grpId="0" animBg="1"/>
      <p:bldP spid="8" grpId="0" animBg="1"/>
      <p:bldP spid="1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3146-EBDF-F0C7-185D-5C7D8C3F6C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64848A-92A9-7F51-1EFE-726C2D02E5DA}"/>
              </a:ext>
            </a:extLst>
          </p:cNvPr>
          <p:cNvSpPr>
            <a:spLocks noGrp="1"/>
          </p:cNvSpPr>
          <p:nvPr>
            <p:ph sz="quarter" idx="10"/>
          </p:nvPr>
        </p:nvSpPr>
        <p:spPr/>
        <p:txBody>
          <a:bodyPr/>
          <a:lstStyle/>
          <a:p>
            <a:r>
              <a:rPr lang="fr-FR" dirty="0" err="1"/>
              <a:t>Summary</a:t>
            </a:r>
            <a:endParaRPr lang="fr-FR" dirty="0"/>
          </a:p>
        </p:txBody>
      </p:sp>
      <p:sp>
        <p:nvSpPr>
          <p:cNvPr id="5" name="Rechthoek 4">
            <a:extLst>
              <a:ext uri="{FF2B5EF4-FFF2-40B4-BE49-F238E27FC236}">
                <a16:creationId xmlns:a16="http://schemas.microsoft.com/office/drawing/2014/main" id="{493DE61D-5D99-187B-F35E-48468B6738AF}"/>
              </a:ext>
            </a:extLst>
          </p:cNvPr>
          <p:cNvSpPr>
            <a:spLocks noGrp="1"/>
          </p:cNvSpPr>
          <p:nvPr>
            <p:ph sz="quarter" idx="12"/>
          </p:nvPr>
        </p:nvSpPr>
        <p:spPr>
          <a:xfrm>
            <a:off x="920086" y="1390737"/>
            <a:ext cx="9111420" cy="4193710"/>
          </a:xfrm>
          <a:prstGeom prst="rect">
            <a:avLst/>
          </a:prstGeom>
        </p:spPr>
        <p:txBody>
          <a:bodyPr wrap="square" lIns="61721" tIns="30860" rIns="61721" bIns="30860">
            <a:spAutoFit/>
          </a:bodyPr>
          <a:lstStyle/>
          <a:p>
            <a:pPr marL="342900" indent="-342900">
              <a:buFont typeface="Arial" panose="020B0604020202020204" pitchFamily="34" charset="0"/>
              <a:buChar char="•"/>
            </a:pPr>
            <a:r>
              <a:rPr lang="en-US" sz="3600" b="1" dirty="0">
                <a:solidFill>
                  <a:srgbClr val="4F81BD"/>
                </a:solidFill>
              </a:rPr>
              <a:t>The problems</a:t>
            </a:r>
          </a:p>
          <a:p>
            <a:pPr marL="342900" indent="-342900">
              <a:buFont typeface="Arial" panose="020B0604020202020204" pitchFamily="34" charset="0"/>
              <a:buChar char="•"/>
            </a:pPr>
            <a:r>
              <a:rPr lang="en-US" sz="3600" b="1" dirty="0">
                <a:solidFill>
                  <a:srgbClr val="4F81BD"/>
                </a:solidFill>
              </a:rPr>
              <a:t>Changes in Habits</a:t>
            </a:r>
          </a:p>
          <a:p>
            <a:pPr marL="342900" indent="-342900">
              <a:buFont typeface="Arial" panose="020B0604020202020204" pitchFamily="34" charset="0"/>
              <a:buChar char="•"/>
            </a:pPr>
            <a:r>
              <a:rPr lang="en-US" sz="3600" b="1" dirty="0">
                <a:solidFill>
                  <a:srgbClr val="4F81BD"/>
                </a:solidFill>
              </a:rPr>
              <a:t>Barriers to implementation of preventive strategies</a:t>
            </a:r>
          </a:p>
          <a:p>
            <a:pPr marL="342900" indent="-342900">
              <a:buFont typeface="Arial" panose="020B0604020202020204" pitchFamily="34" charset="0"/>
              <a:buChar char="•"/>
            </a:pPr>
            <a:r>
              <a:rPr lang="en-US" sz="3600" b="1" dirty="0">
                <a:solidFill>
                  <a:srgbClr val="4F81BD"/>
                </a:solidFill>
              </a:rPr>
              <a:t>Areas of interventions</a:t>
            </a:r>
          </a:p>
          <a:p>
            <a:pPr marL="342900" indent="-342900">
              <a:buFont typeface="Arial" panose="020B0604020202020204" pitchFamily="34" charset="0"/>
              <a:buChar char="•"/>
            </a:pPr>
            <a:endParaRPr lang="nl-NL" sz="3600" dirty="0">
              <a:solidFill>
                <a:prstClr val="black"/>
              </a:solidFill>
            </a:endParaRPr>
          </a:p>
          <a:p>
            <a:endParaRPr lang="nl-NL" sz="3600" dirty="0">
              <a:solidFill>
                <a:prstClr val="black"/>
              </a:solidFill>
            </a:endParaRPr>
          </a:p>
        </p:txBody>
      </p:sp>
    </p:spTree>
    <p:extLst>
      <p:ext uri="{BB962C8B-B14F-4D97-AF65-F5344CB8AC3E}">
        <p14:creationId xmlns:p14="http://schemas.microsoft.com/office/powerpoint/2010/main" val="253750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6780AB-668B-902A-1459-FC1ED1474074}"/>
              </a:ext>
            </a:extLst>
          </p:cNvPr>
          <p:cNvPicPr>
            <a:picLocks noChangeAspect="1"/>
          </p:cNvPicPr>
          <p:nvPr/>
        </p:nvPicPr>
        <p:blipFill>
          <a:blip r:embed="rId3"/>
          <a:stretch>
            <a:fillRect/>
          </a:stretch>
        </p:blipFill>
        <p:spPr>
          <a:xfrm>
            <a:off x="13253" y="0"/>
            <a:ext cx="11171583" cy="6916740"/>
          </a:xfrm>
          <a:prstGeom prst="rect">
            <a:avLst/>
          </a:prstGeom>
        </p:spPr>
      </p:pic>
      <p:pic>
        <p:nvPicPr>
          <p:cNvPr id="4" name="Picture 3">
            <a:extLst>
              <a:ext uri="{FF2B5EF4-FFF2-40B4-BE49-F238E27FC236}">
                <a16:creationId xmlns:a16="http://schemas.microsoft.com/office/drawing/2014/main" id="{9C0F0337-4BB1-E569-EF8B-7CCD0C17B79B}"/>
              </a:ext>
            </a:extLst>
          </p:cNvPr>
          <p:cNvPicPr>
            <a:picLocks noChangeAspect="1"/>
          </p:cNvPicPr>
          <p:nvPr/>
        </p:nvPicPr>
        <p:blipFill>
          <a:blip r:embed="rId4"/>
          <a:stretch>
            <a:fillRect/>
          </a:stretch>
        </p:blipFill>
        <p:spPr>
          <a:xfrm>
            <a:off x="13253" y="0"/>
            <a:ext cx="1064334" cy="1059990"/>
          </a:xfrm>
          <a:prstGeom prst="rect">
            <a:avLst/>
          </a:prstGeom>
        </p:spPr>
      </p:pic>
      <p:sp>
        <p:nvSpPr>
          <p:cNvPr id="7" name="TextBox 6">
            <a:extLst>
              <a:ext uri="{FF2B5EF4-FFF2-40B4-BE49-F238E27FC236}">
                <a16:creationId xmlns:a16="http://schemas.microsoft.com/office/drawing/2014/main" id="{A344FA75-86FA-6E1A-B5F5-24084FCCD5A3}"/>
              </a:ext>
            </a:extLst>
          </p:cNvPr>
          <p:cNvSpPr txBox="1"/>
          <p:nvPr/>
        </p:nvSpPr>
        <p:spPr>
          <a:xfrm>
            <a:off x="6830152" y="5816283"/>
            <a:ext cx="4089646" cy="1384995"/>
          </a:xfrm>
          <a:prstGeom prst="rect">
            <a:avLst/>
          </a:prstGeom>
          <a:noFill/>
        </p:spPr>
        <p:txBody>
          <a:bodyPr wrap="none" rtlCol="0">
            <a:spAutoFit/>
          </a:bodyPr>
          <a:lstStyle/>
          <a:p>
            <a:pPr algn="r"/>
            <a:r>
              <a:rPr lang="it-IT" sz="2800" dirty="0">
                <a:solidFill>
                  <a:schemeClr val="bg1"/>
                </a:solidFill>
              </a:rPr>
              <a:t>Grazie</a:t>
            </a:r>
          </a:p>
          <a:p>
            <a:pPr algn="r"/>
            <a:r>
              <a:rPr lang="it-IT" sz="2800" dirty="0">
                <a:solidFill>
                  <a:schemeClr val="bg1"/>
                </a:solidFill>
                <a:hlinkClick r:id="rId5">
                  <a:extLst>
                    <a:ext uri="{A12FA001-AC4F-418D-AE19-62706E023703}">
                      <ahyp:hlinkClr xmlns:ahyp="http://schemas.microsoft.com/office/drawing/2018/hyperlinkcolor" val="tx"/>
                    </a:ext>
                  </a:extLst>
                </a:hlinkClick>
              </a:rPr>
              <a:t> massimo.piepoli@unimi.it</a:t>
            </a:r>
            <a:endParaRPr lang="it-IT" sz="2800" dirty="0">
              <a:solidFill>
                <a:schemeClr val="bg1"/>
              </a:solidFill>
            </a:endParaRPr>
          </a:p>
          <a:p>
            <a:pPr algn="r"/>
            <a:endParaRPr lang="it-IT" sz="2800" dirty="0">
              <a:solidFill>
                <a:schemeClr val="bg1"/>
              </a:solidFill>
            </a:endParaRPr>
          </a:p>
        </p:txBody>
      </p:sp>
    </p:spTree>
    <p:extLst>
      <p:ext uri="{BB962C8B-B14F-4D97-AF65-F5344CB8AC3E}">
        <p14:creationId xmlns:p14="http://schemas.microsoft.com/office/powerpoint/2010/main" val="174044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6B09B2-B899-3049-C7DE-B85DF105D220}"/>
              </a:ext>
            </a:extLst>
          </p:cNvPr>
          <p:cNvSpPr txBox="1">
            <a:spLocks/>
          </p:cNvSpPr>
          <p:nvPr/>
        </p:nvSpPr>
        <p:spPr>
          <a:xfrm>
            <a:off x="373713" y="238540"/>
            <a:ext cx="11047013" cy="821334"/>
          </a:xfrm>
        </p:spPr>
        <p:txBody>
          <a:bodyPr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5400" b="1" dirty="0" err="1">
                <a:solidFill>
                  <a:srgbClr val="C00000"/>
                </a:solidFill>
              </a:rPr>
              <a:t>Cardiometabolic</a:t>
            </a:r>
            <a:r>
              <a:rPr lang="it-IT" sz="5400" b="1" dirty="0">
                <a:solidFill>
                  <a:srgbClr val="C00000"/>
                </a:solidFill>
              </a:rPr>
              <a:t> health in US</a:t>
            </a:r>
          </a:p>
        </p:txBody>
      </p:sp>
      <p:sp>
        <p:nvSpPr>
          <p:cNvPr id="5" name="Content Placeholder 2">
            <a:extLst>
              <a:ext uri="{FF2B5EF4-FFF2-40B4-BE49-F238E27FC236}">
                <a16:creationId xmlns:a16="http://schemas.microsoft.com/office/drawing/2014/main" id="{20089EF3-B1F4-35CB-ACBF-B0C878D5C8AA}"/>
              </a:ext>
            </a:extLst>
          </p:cNvPr>
          <p:cNvSpPr txBox="1">
            <a:spLocks/>
          </p:cNvSpPr>
          <p:nvPr/>
        </p:nvSpPr>
        <p:spPr>
          <a:xfrm>
            <a:off x="5357611" y="1665186"/>
            <a:ext cx="6834389" cy="5192813"/>
          </a:xfr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55,081 U.S. adults in the National Health and Nutrition Examination Survey, in 2017-18</a:t>
            </a:r>
          </a:p>
          <a:p>
            <a:r>
              <a:rPr lang="en-GB" sz="2000" b="1" dirty="0"/>
              <a:t>6.8% </a:t>
            </a:r>
            <a:r>
              <a:rPr lang="en-GB" sz="2000" dirty="0"/>
              <a:t>of U.S. adults had optimal cardiometabolic health</a:t>
            </a:r>
          </a:p>
          <a:p>
            <a:r>
              <a:rPr lang="en-GB" sz="2000" dirty="0"/>
              <a:t>Declining from 1999-2000 (</a:t>
            </a:r>
            <a:r>
              <a:rPr lang="en-GB" sz="2000" i="1" dirty="0"/>
              <a:t>P</a:t>
            </a:r>
            <a:r>
              <a:rPr lang="en-GB" sz="2000" dirty="0"/>
              <a:t> trend = 0.02), in control of </a:t>
            </a:r>
          </a:p>
          <a:p>
            <a:pPr lvl="1"/>
            <a:r>
              <a:rPr lang="en-GB" sz="2000" b="1" dirty="0"/>
              <a:t>Adiposity</a:t>
            </a:r>
            <a:r>
              <a:rPr lang="en-GB" sz="2000" dirty="0"/>
              <a:t>: from 33.8% to 24.0%  </a:t>
            </a:r>
          </a:p>
          <a:p>
            <a:pPr lvl="1"/>
            <a:r>
              <a:rPr lang="en-GB" sz="2000" b="1" dirty="0"/>
              <a:t>Glucose</a:t>
            </a:r>
            <a:r>
              <a:rPr lang="en-GB" sz="2000" dirty="0"/>
              <a:t>: 59.4% to 36.9%;</a:t>
            </a:r>
          </a:p>
          <a:p>
            <a:r>
              <a:rPr lang="en-GB" sz="2000" dirty="0"/>
              <a:t>Improvements in control on blood lipids: from 29.9% to 37.0% </a:t>
            </a:r>
          </a:p>
          <a:p>
            <a:r>
              <a:rPr lang="en-GB" sz="2000" b="1" dirty="0"/>
              <a:t>Health disparities </a:t>
            </a:r>
            <a:r>
              <a:rPr lang="en-GB" sz="2000" dirty="0"/>
              <a:t>by age, sex, education, and ethnicity: </a:t>
            </a:r>
          </a:p>
          <a:p>
            <a:pPr lvl="1"/>
            <a:r>
              <a:rPr lang="en-GB" sz="2000" b="1" dirty="0"/>
              <a:t>Education</a:t>
            </a:r>
            <a:r>
              <a:rPr lang="en-GB" sz="2000" dirty="0"/>
              <a:t>: lower vs higher education (5.0% vs 10%) </a:t>
            </a:r>
          </a:p>
          <a:p>
            <a:pPr lvl="1"/>
            <a:r>
              <a:rPr lang="en-GB" sz="2000" b="1" dirty="0"/>
              <a:t>Ethnicity</a:t>
            </a:r>
            <a:r>
              <a:rPr lang="en-GB" sz="2000" dirty="0"/>
              <a:t>: Mexican American vs non-Hispanic White (3.2% vs 8.4%)</a:t>
            </a:r>
            <a:endParaRPr lang="it-IT" sz="2000" dirty="0"/>
          </a:p>
        </p:txBody>
      </p:sp>
      <p:grpSp>
        <p:nvGrpSpPr>
          <p:cNvPr id="7" name="Group 6">
            <a:extLst>
              <a:ext uri="{FF2B5EF4-FFF2-40B4-BE49-F238E27FC236}">
                <a16:creationId xmlns:a16="http://schemas.microsoft.com/office/drawing/2014/main" id="{DEDB246E-DC8B-25A5-ACFD-4898CA5188CF}"/>
              </a:ext>
            </a:extLst>
          </p:cNvPr>
          <p:cNvGrpSpPr/>
          <p:nvPr/>
        </p:nvGrpSpPr>
        <p:grpSpPr>
          <a:xfrm>
            <a:off x="368407" y="1816528"/>
            <a:ext cx="4147934" cy="4369588"/>
            <a:chOff x="368407" y="1816528"/>
            <a:chExt cx="4147934" cy="4369588"/>
          </a:xfrm>
        </p:grpSpPr>
        <p:pic>
          <p:nvPicPr>
            <p:cNvPr id="4" name="Picture 3" descr="A graph of different colored lines&#10;&#10;AI-generated content may be incorrect.">
              <a:extLst>
                <a:ext uri="{FF2B5EF4-FFF2-40B4-BE49-F238E27FC236}">
                  <a16:creationId xmlns:a16="http://schemas.microsoft.com/office/drawing/2014/main" id="{3F5C4387-CF89-75F4-460E-F7AA9A7B5A56}"/>
                </a:ext>
              </a:extLst>
            </p:cNvPr>
            <p:cNvPicPr>
              <a:picLocks noChangeAspect="1"/>
            </p:cNvPicPr>
            <p:nvPr/>
          </p:nvPicPr>
          <p:blipFill>
            <a:blip r:embed="rId2"/>
            <a:srcRect l="9506" r="5424" b="-2"/>
            <a:stretch>
              <a:fillRect/>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 name="TextBox 5">
              <a:extLst>
                <a:ext uri="{FF2B5EF4-FFF2-40B4-BE49-F238E27FC236}">
                  <a16:creationId xmlns:a16="http://schemas.microsoft.com/office/drawing/2014/main" id="{655675ED-9A43-B7E3-7DA9-6955BD7B311D}"/>
                </a:ext>
              </a:extLst>
            </p:cNvPr>
            <p:cNvSpPr txBox="1"/>
            <p:nvPr/>
          </p:nvSpPr>
          <p:spPr>
            <a:xfrm>
              <a:off x="368407" y="1816528"/>
              <a:ext cx="585748" cy="2784737"/>
            </a:xfrm>
            <a:prstGeom prst="rect">
              <a:avLst/>
            </a:prstGeom>
            <a:solidFill>
              <a:schemeClr val="bg1"/>
            </a:solidFill>
          </p:spPr>
          <p:txBody>
            <a:bodyPr wrap="square" rtlCol="0">
              <a:spAutoFit/>
            </a:bodyPr>
            <a:lstStyle/>
            <a:p>
              <a:pPr>
                <a:lnSpc>
                  <a:spcPct val="200000"/>
                </a:lnSpc>
              </a:pPr>
              <a:r>
                <a:rPr lang="it-IT" dirty="0"/>
                <a:t>40%</a:t>
              </a:r>
            </a:p>
            <a:p>
              <a:pPr>
                <a:lnSpc>
                  <a:spcPct val="200000"/>
                </a:lnSpc>
              </a:pPr>
              <a:r>
                <a:rPr lang="it-IT" dirty="0"/>
                <a:t>30%</a:t>
              </a:r>
            </a:p>
            <a:p>
              <a:pPr>
                <a:lnSpc>
                  <a:spcPct val="200000"/>
                </a:lnSpc>
              </a:pPr>
              <a:r>
                <a:rPr lang="it-IT" dirty="0"/>
                <a:t>20%</a:t>
              </a:r>
            </a:p>
            <a:p>
              <a:pPr>
                <a:lnSpc>
                  <a:spcPct val="200000"/>
                </a:lnSpc>
              </a:pPr>
              <a:r>
                <a:rPr lang="it-IT" dirty="0"/>
                <a:t>10%</a:t>
              </a:r>
            </a:p>
            <a:p>
              <a:pPr>
                <a:lnSpc>
                  <a:spcPct val="200000"/>
                </a:lnSpc>
              </a:pPr>
              <a:r>
                <a:rPr lang="it-IT" dirty="0"/>
                <a:t>0%</a:t>
              </a:r>
            </a:p>
          </p:txBody>
        </p:sp>
      </p:grpSp>
      <p:sp>
        <p:nvSpPr>
          <p:cNvPr id="2" name="TextBox 1">
            <a:extLst>
              <a:ext uri="{FF2B5EF4-FFF2-40B4-BE49-F238E27FC236}">
                <a16:creationId xmlns:a16="http://schemas.microsoft.com/office/drawing/2014/main" id="{3EEACB55-2895-8FE2-FBBA-92D3E5E5D1A5}"/>
              </a:ext>
            </a:extLst>
          </p:cNvPr>
          <p:cNvSpPr txBox="1"/>
          <p:nvPr/>
        </p:nvSpPr>
        <p:spPr>
          <a:xfrm>
            <a:off x="4375746" y="2463800"/>
            <a:ext cx="691215" cy="369332"/>
          </a:xfrm>
          <a:prstGeom prst="rect">
            <a:avLst/>
          </a:prstGeom>
          <a:noFill/>
        </p:spPr>
        <p:txBody>
          <a:bodyPr wrap="none" rtlCol="0">
            <a:spAutoFit/>
          </a:bodyPr>
          <a:lstStyle/>
          <a:p>
            <a:r>
              <a:rPr lang="it-IT" dirty="0">
                <a:solidFill>
                  <a:srgbClr val="00B0F0"/>
                </a:solidFill>
              </a:rPr>
              <a:t>&lt;35 y</a:t>
            </a:r>
          </a:p>
        </p:txBody>
      </p:sp>
      <p:sp>
        <p:nvSpPr>
          <p:cNvPr id="8" name="TextBox 7">
            <a:extLst>
              <a:ext uri="{FF2B5EF4-FFF2-40B4-BE49-F238E27FC236}">
                <a16:creationId xmlns:a16="http://schemas.microsoft.com/office/drawing/2014/main" id="{C9A119DB-3BD4-5FA8-D5C1-F0F7E7AEF870}"/>
              </a:ext>
            </a:extLst>
          </p:cNvPr>
          <p:cNvSpPr txBox="1"/>
          <p:nvPr/>
        </p:nvSpPr>
        <p:spPr>
          <a:xfrm>
            <a:off x="4388446" y="3479800"/>
            <a:ext cx="691215" cy="369332"/>
          </a:xfrm>
          <a:prstGeom prst="rect">
            <a:avLst/>
          </a:prstGeom>
          <a:noFill/>
        </p:spPr>
        <p:txBody>
          <a:bodyPr wrap="none" rtlCol="0">
            <a:spAutoFit/>
          </a:bodyPr>
          <a:lstStyle/>
          <a:p>
            <a:r>
              <a:rPr lang="it-IT" dirty="0">
                <a:solidFill>
                  <a:srgbClr val="FF0000"/>
                </a:solidFill>
              </a:rPr>
              <a:t>&lt;50 y</a:t>
            </a:r>
          </a:p>
        </p:txBody>
      </p:sp>
      <p:sp>
        <p:nvSpPr>
          <p:cNvPr id="9" name="TextBox 8">
            <a:extLst>
              <a:ext uri="{FF2B5EF4-FFF2-40B4-BE49-F238E27FC236}">
                <a16:creationId xmlns:a16="http://schemas.microsoft.com/office/drawing/2014/main" id="{69E776CB-A9D8-1EE4-F771-844FE47B0B2C}"/>
              </a:ext>
            </a:extLst>
          </p:cNvPr>
          <p:cNvSpPr txBox="1"/>
          <p:nvPr/>
        </p:nvSpPr>
        <p:spPr>
          <a:xfrm>
            <a:off x="4363046" y="3924300"/>
            <a:ext cx="691215" cy="369332"/>
          </a:xfrm>
          <a:prstGeom prst="rect">
            <a:avLst/>
          </a:prstGeom>
          <a:noFill/>
        </p:spPr>
        <p:txBody>
          <a:bodyPr wrap="none" rtlCol="0">
            <a:spAutoFit/>
          </a:bodyPr>
          <a:lstStyle/>
          <a:p>
            <a:r>
              <a:rPr lang="it-IT" dirty="0"/>
              <a:t>&lt;65 y</a:t>
            </a:r>
          </a:p>
        </p:txBody>
      </p:sp>
      <p:sp>
        <p:nvSpPr>
          <p:cNvPr id="10" name="TextBox 9">
            <a:extLst>
              <a:ext uri="{FF2B5EF4-FFF2-40B4-BE49-F238E27FC236}">
                <a16:creationId xmlns:a16="http://schemas.microsoft.com/office/drawing/2014/main" id="{9F42522A-102B-3BB6-5EC0-A8EFA35ADD2E}"/>
              </a:ext>
            </a:extLst>
          </p:cNvPr>
          <p:cNvSpPr txBox="1"/>
          <p:nvPr/>
        </p:nvSpPr>
        <p:spPr>
          <a:xfrm>
            <a:off x="4350346" y="4178300"/>
            <a:ext cx="691215" cy="369332"/>
          </a:xfrm>
          <a:prstGeom prst="rect">
            <a:avLst/>
          </a:prstGeom>
          <a:noFill/>
        </p:spPr>
        <p:txBody>
          <a:bodyPr wrap="none" rtlCol="0">
            <a:spAutoFit/>
          </a:bodyPr>
          <a:lstStyle/>
          <a:p>
            <a:r>
              <a:rPr lang="it-IT" dirty="0">
                <a:solidFill>
                  <a:srgbClr val="0070C0"/>
                </a:solidFill>
              </a:rPr>
              <a:t>&gt;65 y</a:t>
            </a:r>
          </a:p>
        </p:txBody>
      </p:sp>
      <p:sp>
        <p:nvSpPr>
          <p:cNvPr id="11" name="TextBox 10">
            <a:extLst>
              <a:ext uri="{FF2B5EF4-FFF2-40B4-BE49-F238E27FC236}">
                <a16:creationId xmlns:a16="http://schemas.microsoft.com/office/drawing/2014/main" id="{7B8D4941-D4D7-60C9-CBDF-C709E82D7C78}"/>
              </a:ext>
            </a:extLst>
          </p:cNvPr>
          <p:cNvSpPr txBox="1"/>
          <p:nvPr/>
        </p:nvSpPr>
        <p:spPr>
          <a:xfrm>
            <a:off x="5764696" y="6186116"/>
            <a:ext cx="4440190" cy="369332"/>
          </a:xfrm>
          <a:prstGeom prst="rect">
            <a:avLst/>
          </a:prstGeom>
          <a:noFill/>
        </p:spPr>
        <p:txBody>
          <a:bodyPr wrap="none" rtlCol="0">
            <a:spAutoFit/>
          </a:bodyPr>
          <a:lstStyle/>
          <a:p>
            <a:r>
              <a:rPr lang="en-GB" dirty="0"/>
              <a:t>O'Hearn M, et al. JACC. 2022;80(2):138-151.</a:t>
            </a:r>
            <a:endParaRPr lang="it-IT" dirty="0"/>
          </a:p>
        </p:txBody>
      </p:sp>
    </p:spTree>
    <p:extLst>
      <p:ext uri="{BB962C8B-B14F-4D97-AF65-F5344CB8AC3E}">
        <p14:creationId xmlns:p14="http://schemas.microsoft.com/office/powerpoint/2010/main" val="34279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dissolve">
                                      <p:cBhvr>
                                        <p:cTn id="36" dur="500"/>
                                        <p:tgtEl>
                                          <p:spTgt spid="5">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numero diapositiva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MS PGothic" charset="0"/>
                <a:cs typeface="MS PGothic" charset="0"/>
              </a:defRPr>
            </a:lvl1pPr>
            <a:lvl2pPr marL="990550" indent="-380981" eaLnBrk="0" hangingPunct="0">
              <a:defRPr sz="3200">
                <a:solidFill>
                  <a:schemeClr val="tx1"/>
                </a:solidFill>
                <a:latin typeface="Arial" charset="0"/>
                <a:ea typeface="MS PGothic" charset="0"/>
                <a:cs typeface="MS PGothic" charset="0"/>
              </a:defRPr>
            </a:lvl2pPr>
            <a:lvl3pPr marL="1523925" indent="-304784" eaLnBrk="0" hangingPunct="0">
              <a:defRPr sz="3200">
                <a:solidFill>
                  <a:schemeClr val="tx1"/>
                </a:solidFill>
                <a:latin typeface="Arial" charset="0"/>
                <a:ea typeface="MS PGothic" charset="0"/>
                <a:cs typeface="MS PGothic" charset="0"/>
              </a:defRPr>
            </a:lvl3pPr>
            <a:lvl4pPr marL="2133493" indent="-304784" eaLnBrk="0" hangingPunct="0">
              <a:defRPr sz="3200">
                <a:solidFill>
                  <a:schemeClr val="tx1"/>
                </a:solidFill>
                <a:latin typeface="Arial" charset="0"/>
                <a:ea typeface="MS PGothic" charset="0"/>
                <a:cs typeface="MS PGothic" charset="0"/>
              </a:defRPr>
            </a:lvl4pPr>
            <a:lvl5pPr marL="2743062" indent="-304784" eaLnBrk="0" hangingPunct="0">
              <a:defRPr sz="3200">
                <a:solidFill>
                  <a:schemeClr val="tx1"/>
                </a:solidFill>
                <a:latin typeface="Arial" charset="0"/>
                <a:ea typeface="MS PGothic" charset="0"/>
                <a:cs typeface="MS PGothic" charset="0"/>
              </a:defRPr>
            </a:lvl5pPr>
            <a:lvl6pPr marL="3352632" indent="-304784" eaLnBrk="0" fontAlgn="base" hangingPunct="0">
              <a:spcBef>
                <a:spcPct val="0"/>
              </a:spcBef>
              <a:spcAft>
                <a:spcPct val="0"/>
              </a:spcAft>
              <a:defRPr sz="3200">
                <a:solidFill>
                  <a:schemeClr val="tx1"/>
                </a:solidFill>
                <a:latin typeface="Arial" charset="0"/>
                <a:ea typeface="MS PGothic" charset="0"/>
                <a:cs typeface="MS PGothic" charset="0"/>
              </a:defRPr>
            </a:lvl6pPr>
            <a:lvl7pPr marL="3962202" indent="-304784" eaLnBrk="0" fontAlgn="base" hangingPunct="0">
              <a:spcBef>
                <a:spcPct val="0"/>
              </a:spcBef>
              <a:spcAft>
                <a:spcPct val="0"/>
              </a:spcAft>
              <a:defRPr sz="3200">
                <a:solidFill>
                  <a:schemeClr val="tx1"/>
                </a:solidFill>
                <a:latin typeface="Arial" charset="0"/>
                <a:ea typeface="MS PGothic" charset="0"/>
                <a:cs typeface="MS PGothic" charset="0"/>
              </a:defRPr>
            </a:lvl7pPr>
            <a:lvl8pPr marL="4571772" indent="-304784" eaLnBrk="0" fontAlgn="base" hangingPunct="0">
              <a:spcBef>
                <a:spcPct val="0"/>
              </a:spcBef>
              <a:spcAft>
                <a:spcPct val="0"/>
              </a:spcAft>
              <a:defRPr sz="3200">
                <a:solidFill>
                  <a:schemeClr val="tx1"/>
                </a:solidFill>
                <a:latin typeface="Arial" charset="0"/>
                <a:ea typeface="MS PGothic" charset="0"/>
                <a:cs typeface="MS PGothic" charset="0"/>
              </a:defRPr>
            </a:lvl8pPr>
            <a:lvl9pPr marL="5181341" indent="-304784" eaLnBrk="0" fontAlgn="base" hangingPunct="0">
              <a:spcBef>
                <a:spcPct val="0"/>
              </a:spcBef>
              <a:spcAft>
                <a:spcPct val="0"/>
              </a:spcAft>
              <a:defRPr sz="3200">
                <a:solidFill>
                  <a:schemeClr val="tx1"/>
                </a:solidFill>
                <a:latin typeface="Arial" charset="0"/>
                <a:ea typeface="MS PGothic" charset="0"/>
                <a:cs typeface="MS PGothic" charset="0"/>
              </a:defRPr>
            </a:lvl9pPr>
          </a:lstStyle>
          <a:p>
            <a:pPr eaLnBrk="1" hangingPunct="1"/>
            <a:fld id="{ED3F2908-C58C-704F-A349-2F02C885603F}" type="slidenum">
              <a:rPr lang="en-GB" sz="1600">
                <a:solidFill>
                  <a:schemeClr val="bg1"/>
                </a:solidFill>
                <a:latin typeface="Verdana" charset="0"/>
              </a:rPr>
              <a:pPr eaLnBrk="1" hangingPunct="1"/>
              <a:t>5</a:t>
            </a:fld>
            <a:endParaRPr lang="en-GB" sz="1600">
              <a:solidFill>
                <a:schemeClr val="bg1"/>
              </a:solidFill>
              <a:latin typeface="Verdana" charset="0"/>
            </a:endParaRPr>
          </a:p>
        </p:txBody>
      </p:sp>
      <p:pic>
        <p:nvPicPr>
          <p:cNvPr id="19458" name="Immagine 4" descr="P110093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0452" y="-20481"/>
            <a:ext cx="4781549" cy="2899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 y="0"/>
            <a:ext cx="7729889" cy="6858000"/>
          </a:xfrm>
          <a:prstGeom prst="rect">
            <a:avLst/>
          </a:prstGeom>
        </p:spPr>
      </p:pic>
      <p:pic>
        <p:nvPicPr>
          <p:cNvPr id="8"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49276" y="2871615"/>
            <a:ext cx="2830193" cy="3986388"/>
          </a:xfrm>
          <a:prstGeom prst="rect">
            <a:avLst/>
          </a:prstGeom>
          <a:noFill/>
          <a:ln w="9525">
            <a:solidFill>
              <a:srgbClr val="00B05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63309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97886-38BE-5A4E-189A-4331DC3456EC}"/>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35128D91-41C9-82C8-F13C-460D29E96E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 y="0"/>
            <a:ext cx="11962691" cy="6858000"/>
          </a:xfrm>
          <a:prstGeom prst="rect">
            <a:avLst/>
          </a:prstGeom>
        </p:spPr>
      </p:pic>
    </p:spTree>
    <p:extLst>
      <p:ext uri="{BB962C8B-B14F-4D97-AF65-F5344CB8AC3E}">
        <p14:creationId xmlns:p14="http://schemas.microsoft.com/office/powerpoint/2010/main" val="182198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5312-0AED-8691-4380-AE85B91DB66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0ACA4A-1632-C619-FD7F-6D198766E1D3}"/>
              </a:ext>
            </a:extLst>
          </p:cNvPr>
          <p:cNvSpPr>
            <a:spLocks noGrp="1"/>
          </p:cNvSpPr>
          <p:nvPr>
            <p:ph type="sldNum" sz="quarter" idx="2"/>
          </p:nvPr>
        </p:nvSpPr>
        <p:spPr/>
        <p:txBody>
          <a:bodyPr/>
          <a:lstStyle/>
          <a:p>
            <a:fld id="{86CB4B4D-7CA3-9044-876B-883B54F8677D}" type="slidenum">
              <a:rPr lang="en-IT" smtClean="0"/>
              <a:pPr/>
              <a:t>7</a:t>
            </a:fld>
            <a:endParaRPr lang="en-IT"/>
          </a:p>
        </p:txBody>
      </p:sp>
      <p:sp>
        <p:nvSpPr>
          <p:cNvPr id="4" name="Rectangle 3">
            <a:extLst>
              <a:ext uri="{FF2B5EF4-FFF2-40B4-BE49-F238E27FC236}">
                <a16:creationId xmlns:a16="http://schemas.microsoft.com/office/drawing/2014/main" id="{4FD17B39-FCA6-CADF-87AD-53F0AEDD6856}"/>
              </a:ext>
            </a:extLst>
          </p:cNvPr>
          <p:cNvSpPr txBox="1">
            <a:spLocks noChangeArrowheads="1"/>
          </p:cNvSpPr>
          <p:nvPr/>
        </p:nvSpPr>
        <p:spPr bwMode="auto">
          <a:xfrm>
            <a:off x="884244" y="3334049"/>
            <a:ext cx="10176933" cy="2400000"/>
          </a:xfrm>
          <a:prstGeom prst="rect">
            <a:avLst/>
          </a:prstGeom>
          <a:solidFill>
            <a:srgbClr val="FFFFFF"/>
          </a:solidFill>
          <a:ln>
            <a:noFill/>
          </a:ln>
        </p:spPr>
        <p:txBody>
          <a:bodyPr lIns="121904" tIns="60952" rIns="121904" bIns="60952"/>
          <a:lstStyle>
            <a:lvl1pPr marL="282575" indent="-282575"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800"/>
              </a:spcBef>
              <a:buClr>
                <a:srgbClr val="003366"/>
              </a:buClr>
              <a:defRPr/>
            </a:pPr>
            <a:r>
              <a:rPr lang="en-GB" sz="4267" dirty="0">
                <a:solidFill>
                  <a:srgbClr val="000000"/>
                </a:solidFill>
              </a:rPr>
              <a:t>  </a:t>
            </a:r>
            <a:r>
              <a:rPr lang="en-GB" sz="4267" dirty="0">
                <a:solidFill>
                  <a:srgbClr val="000000"/>
                </a:solidFill>
                <a:latin typeface="+mj-lt"/>
              </a:rPr>
              <a:t> </a:t>
            </a:r>
            <a:r>
              <a:rPr lang="en-GB" sz="3200" dirty="0">
                <a:solidFill>
                  <a:srgbClr val="000000"/>
                </a:solidFill>
                <a:latin typeface="+mj-lt"/>
                <a:cs typeface="Arial" charset="0"/>
              </a:rPr>
              <a:t>Proportion of coronary patients achieving lifestyle, risk factor and therapeutic targets for cardiovascular disease prevention defined in the Joint European Societies Guidelines on CVD prevention</a:t>
            </a:r>
            <a:r>
              <a:rPr lang="en-GB" sz="4267" dirty="0">
                <a:solidFill>
                  <a:srgbClr val="000000"/>
                </a:solidFill>
                <a:latin typeface="+mj-lt"/>
              </a:rPr>
              <a:t>	</a:t>
            </a:r>
          </a:p>
          <a:p>
            <a:pPr eaLnBrk="1" hangingPunct="1">
              <a:spcBef>
                <a:spcPct val="20000"/>
              </a:spcBef>
              <a:defRPr/>
            </a:pPr>
            <a:endParaRPr lang="en-GB" sz="4267" dirty="0">
              <a:solidFill>
                <a:srgbClr val="000000"/>
              </a:solidFill>
            </a:endParaRPr>
          </a:p>
        </p:txBody>
      </p:sp>
      <p:sp>
        <p:nvSpPr>
          <p:cNvPr id="5" name="Line 2">
            <a:extLst>
              <a:ext uri="{FF2B5EF4-FFF2-40B4-BE49-F238E27FC236}">
                <a16:creationId xmlns:a16="http://schemas.microsoft.com/office/drawing/2014/main" id="{8B0F21CB-E9C4-A7BD-E1F2-AD88FE5881D9}"/>
              </a:ext>
            </a:extLst>
          </p:cNvPr>
          <p:cNvSpPr>
            <a:spLocks noChangeShapeType="1"/>
          </p:cNvSpPr>
          <p:nvPr/>
        </p:nvSpPr>
        <p:spPr bwMode="auto">
          <a:xfrm flipV="1">
            <a:off x="1583268" y="1123951"/>
            <a:ext cx="9120717"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lIns="121896" tIns="60948" rIns="121896" bIns="60948"/>
          <a:lstStyle/>
          <a:p>
            <a:pPr>
              <a:defRPr/>
            </a:pPr>
            <a:endParaRPr lang="en-US" sz="2533">
              <a:solidFill>
                <a:prstClr val="black"/>
              </a:solidFill>
            </a:endParaRPr>
          </a:p>
        </p:txBody>
      </p:sp>
      <p:pic>
        <p:nvPicPr>
          <p:cNvPr id="6" name="Picture 4" descr="EASII">
            <a:extLst>
              <a:ext uri="{FF2B5EF4-FFF2-40B4-BE49-F238E27FC236}">
                <a16:creationId xmlns:a16="http://schemas.microsoft.com/office/drawing/2014/main" id="{F4170A03-2814-E1B7-C0DB-AA2C029D58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933" y="95254"/>
            <a:ext cx="670984"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4CA5BED-93C7-1530-8569-E84DF485D7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8177" y="183131"/>
            <a:ext cx="7349067" cy="2743200"/>
          </a:xfrm>
          <a:prstGeom prst="rect">
            <a:avLst/>
          </a:prstGeom>
        </p:spPr>
      </p:pic>
    </p:spTree>
    <p:extLst>
      <p:ext uri="{BB962C8B-B14F-4D97-AF65-F5344CB8AC3E}">
        <p14:creationId xmlns:p14="http://schemas.microsoft.com/office/powerpoint/2010/main" val="10992554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D3BC8B9-BC36-2FCC-6C4D-37810B8B8F92}"/>
              </a:ext>
            </a:extLst>
          </p:cNvPr>
          <p:cNvGrpSpPr/>
          <p:nvPr/>
        </p:nvGrpSpPr>
        <p:grpSpPr>
          <a:xfrm>
            <a:off x="-12960" y="38100"/>
            <a:ext cx="12192000" cy="6781296"/>
            <a:chOff x="-12960" y="38100"/>
            <a:chExt cx="12192000" cy="6781296"/>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60" y="38100"/>
              <a:ext cx="12192000" cy="6781296"/>
            </a:xfrm>
            <a:prstGeom prst="rect">
              <a:avLst/>
            </a:prstGeom>
          </p:spPr>
        </p:pic>
        <p:sp>
          <p:nvSpPr>
            <p:cNvPr id="3" name="Rettangolo 2"/>
            <p:cNvSpPr/>
            <p:nvPr/>
          </p:nvSpPr>
          <p:spPr>
            <a:xfrm>
              <a:off x="3622428" y="3880630"/>
              <a:ext cx="406961" cy="1784875"/>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GB" sz="2400">
                <a:solidFill>
                  <a:schemeClr val="tx1">
                    <a:lumMod val="50000"/>
                    <a:lumOff val="50000"/>
                  </a:schemeClr>
                </a:solidFill>
              </a:endParaRPr>
            </a:p>
          </p:txBody>
        </p:sp>
        <p:sp>
          <p:nvSpPr>
            <p:cNvPr id="4" name="Rettangolo 3"/>
            <p:cNvSpPr/>
            <p:nvPr/>
          </p:nvSpPr>
          <p:spPr>
            <a:xfrm>
              <a:off x="1568912" y="1762242"/>
              <a:ext cx="212939" cy="178456"/>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GB" sz="2400">
                <a:solidFill>
                  <a:schemeClr val="tx1">
                    <a:lumMod val="50000"/>
                    <a:lumOff val="50000"/>
                  </a:schemeClr>
                </a:solidFill>
              </a:endParaRPr>
            </a:p>
          </p:txBody>
        </p:sp>
        <p:sp>
          <p:nvSpPr>
            <p:cNvPr id="6" name="CasellaDiTesto 5"/>
            <p:cNvSpPr txBox="1"/>
            <p:nvPr/>
          </p:nvSpPr>
          <p:spPr>
            <a:xfrm>
              <a:off x="674374" y="1640888"/>
              <a:ext cx="659604" cy="400110"/>
            </a:xfrm>
            <a:prstGeom prst="rect">
              <a:avLst/>
            </a:prstGeom>
            <a:solidFill>
              <a:srgbClr val="FFFFFF"/>
            </a:solidFill>
          </p:spPr>
          <p:txBody>
            <a:bodyPr wrap="none" lIns="91440" tIns="45720" rIns="91440" bIns="45720" rtlCol="0">
              <a:spAutoFit/>
            </a:bodyPr>
            <a:lstStyle/>
            <a:p>
              <a:r>
                <a:rPr lang="en-GB" sz="2000" dirty="0"/>
                <a:t>EA V</a:t>
              </a:r>
            </a:p>
          </p:txBody>
        </p:sp>
        <p:sp>
          <p:nvSpPr>
            <p:cNvPr id="7" name="CasellaDiTesto 6"/>
            <p:cNvSpPr txBox="1"/>
            <p:nvPr/>
          </p:nvSpPr>
          <p:spPr>
            <a:xfrm>
              <a:off x="3638096" y="3478329"/>
              <a:ext cx="715260" cy="461665"/>
            </a:xfrm>
            <a:prstGeom prst="rect">
              <a:avLst/>
            </a:prstGeom>
            <a:noFill/>
          </p:spPr>
          <p:txBody>
            <a:bodyPr wrap="none" lIns="91440" tIns="45720" rIns="91440" bIns="45720" rtlCol="0">
              <a:spAutoFit/>
            </a:bodyPr>
            <a:lstStyle/>
            <a:p>
              <a:r>
                <a:rPr lang="en-GB" sz="2400" dirty="0"/>
                <a:t>46%</a:t>
              </a:r>
            </a:p>
          </p:txBody>
        </p:sp>
        <p:sp>
          <p:nvSpPr>
            <p:cNvPr id="8" name="Rettangolo 7"/>
            <p:cNvSpPr/>
            <p:nvPr/>
          </p:nvSpPr>
          <p:spPr>
            <a:xfrm>
              <a:off x="5984394" y="2929362"/>
              <a:ext cx="459484" cy="2723675"/>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GB" sz="2400">
                <a:solidFill>
                  <a:schemeClr val="tx1">
                    <a:lumMod val="50000"/>
                    <a:lumOff val="50000"/>
                  </a:schemeClr>
                </a:solidFill>
              </a:endParaRPr>
            </a:p>
          </p:txBody>
        </p:sp>
        <p:sp>
          <p:nvSpPr>
            <p:cNvPr id="9" name="CasellaDiTesto 8"/>
            <p:cNvSpPr txBox="1"/>
            <p:nvPr/>
          </p:nvSpPr>
          <p:spPr>
            <a:xfrm>
              <a:off x="5984384" y="2527060"/>
              <a:ext cx="715260" cy="461665"/>
            </a:xfrm>
            <a:prstGeom prst="rect">
              <a:avLst/>
            </a:prstGeom>
            <a:noFill/>
          </p:spPr>
          <p:txBody>
            <a:bodyPr wrap="none" lIns="91440" tIns="45720" rIns="91440" bIns="45720" rtlCol="0">
              <a:spAutoFit/>
            </a:bodyPr>
            <a:lstStyle/>
            <a:p>
              <a:r>
                <a:rPr lang="en-GB" sz="2400" dirty="0"/>
                <a:t>68%</a:t>
              </a:r>
            </a:p>
          </p:txBody>
        </p:sp>
        <p:sp>
          <p:nvSpPr>
            <p:cNvPr id="10" name="Rettangolo 9"/>
            <p:cNvSpPr/>
            <p:nvPr/>
          </p:nvSpPr>
          <p:spPr>
            <a:xfrm>
              <a:off x="8356950" y="4454237"/>
              <a:ext cx="485740" cy="1198797"/>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GB" sz="2400">
                <a:solidFill>
                  <a:schemeClr val="tx1">
                    <a:lumMod val="50000"/>
                    <a:lumOff val="50000"/>
                  </a:schemeClr>
                </a:solidFill>
              </a:endParaRPr>
            </a:p>
          </p:txBody>
        </p:sp>
        <p:sp>
          <p:nvSpPr>
            <p:cNvPr id="11" name="CasellaDiTesto 10"/>
            <p:cNvSpPr txBox="1"/>
            <p:nvPr/>
          </p:nvSpPr>
          <p:spPr>
            <a:xfrm>
              <a:off x="8330924" y="4036256"/>
              <a:ext cx="715260" cy="461665"/>
            </a:xfrm>
            <a:prstGeom prst="rect">
              <a:avLst/>
            </a:prstGeom>
            <a:noFill/>
          </p:spPr>
          <p:txBody>
            <a:bodyPr wrap="none" lIns="91440" tIns="45720" rIns="91440" bIns="45720" rtlCol="0">
              <a:spAutoFit/>
            </a:bodyPr>
            <a:lstStyle/>
            <a:p>
              <a:r>
                <a:rPr lang="en-GB" sz="2400" dirty="0"/>
                <a:t>29%</a:t>
              </a:r>
            </a:p>
          </p:txBody>
        </p:sp>
        <p:sp>
          <p:nvSpPr>
            <p:cNvPr id="12" name="Shape 1052">
              <a:extLst>
                <a:ext uri="{FF2B5EF4-FFF2-40B4-BE49-F238E27FC236}">
                  <a16:creationId xmlns:a16="http://schemas.microsoft.com/office/drawing/2014/main" id="{32FCD107-C326-3743-8435-6251B0D2FF3E}"/>
                </a:ext>
              </a:extLst>
            </p:cNvPr>
            <p:cNvSpPr/>
            <p:nvPr/>
          </p:nvSpPr>
          <p:spPr>
            <a:xfrm>
              <a:off x="7629485" y="1517777"/>
              <a:ext cx="3888141" cy="615547"/>
            </a:xfrm>
            <a:prstGeom prst="rect">
              <a:avLst/>
            </a:prstGeom>
            <a:ln w="12700">
              <a:miter lim="400000"/>
            </a:ln>
            <a:extLst>
              <a:ext uri="{C572A759-6A51-4108-AA02-DFA0A04FC94B}">
                <ma14:wrappingTextBoxFlag xmlns="" xmlns:ma14="http://schemas.microsoft.com/office/mac/drawingml/2011/main" val="1"/>
              </a:ext>
            </a:extLst>
          </p:spPr>
          <p:txBody>
            <a:bodyPr wrap="square" lIns="60957" tIns="60957" rIns="60957" bIns="60957" anchor="b">
              <a:spAutoFit/>
            </a:bodyPr>
            <a:lstStyle/>
            <a:p>
              <a:pPr>
                <a:defRPr sz="1200">
                  <a:solidFill>
                    <a:srgbClr val="A7A7A7"/>
                  </a:solidFill>
                  <a:latin typeface="+mn-lt"/>
                  <a:ea typeface="+mn-ea"/>
                  <a:cs typeface="+mn-cs"/>
                  <a:sym typeface="Arial"/>
                </a:defRPr>
              </a:pPr>
              <a:r>
                <a:rPr lang="en-GB" sz="1600" dirty="0" err="1">
                  <a:solidFill>
                    <a:srgbClr val="002060"/>
                  </a:solidFill>
                  <a:cs typeface="Arial"/>
                  <a:sym typeface="Arial"/>
                </a:rPr>
                <a:t>Kotseva</a:t>
              </a:r>
              <a:r>
                <a:rPr lang="en-GB" sz="1600" dirty="0">
                  <a:solidFill>
                    <a:srgbClr val="002060"/>
                  </a:solidFill>
                  <a:cs typeface="Arial"/>
                  <a:sym typeface="Arial"/>
                </a:rPr>
                <a:t> et al. EUROASPIRE V  </a:t>
              </a:r>
            </a:p>
            <a:p>
              <a:pPr>
                <a:defRPr sz="1200">
                  <a:solidFill>
                    <a:srgbClr val="A7A7A7"/>
                  </a:solidFill>
                  <a:latin typeface="+mn-lt"/>
                  <a:ea typeface="+mn-ea"/>
                  <a:cs typeface="+mn-cs"/>
                  <a:sym typeface="Arial"/>
                </a:defRPr>
              </a:pPr>
              <a:r>
                <a:rPr lang="en-GB" sz="1600" dirty="0" err="1">
                  <a:solidFill>
                    <a:srgbClr val="002060"/>
                  </a:solidFill>
                  <a:cs typeface="Arial"/>
                  <a:sym typeface="Arial"/>
                </a:rPr>
                <a:t>Eur</a:t>
              </a:r>
              <a:r>
                <a:rPr lang="en-GB" sz="1600" dirty="0">
                  <a:solidFill>
                    <a:srgbClr val="002060"/>
                  </a:solidFill>
                  <a:cs typeface="Arial"/>
                  <a:sym typeface="Arial"/>
                </a:rPr>
                <a:t> J Prev </a:t>
              </a:r>
              <a:r>
                <a:rPr lang="en-GB" sz="1600" dirty="0" err="1">
                  <a:solidFill>
                    <a:srgbClr val="002060"/>
                  </a:solidFill>
                  <a:cs typeface="Arial"/>
                  <a:sym typeface="Arial"/>
                </a:rPr>
                <a:t>Cardiol</a:t>
              </a:r>
              <a:r>
                <a:rPr lang="en-GB" sz="1600" dirty="0">
                  <a:solidFill>
                    <a:srgbClr val="002060"/>
                  </a:solidFill>
                  <a:cs typeface="Arial"/>
                  <a:sym typeface="Arial"/>
                </a:rPr>
                <a:t> 2018</a:t>
              </a:r>
            </a:p>
          </p:txBody>
        </p:sp>
        <p:sp>
          <p:nvSpPr>
            <p:cNvPr id="14" name="TextBox 13">
              <a:extLst>
                <a:ext uri="{FF2B5EF4-FFF2-40B4-BE49-F238E27FC236}">
                  <a16:creationId xmlns:a16="http://schemas.microsoft.com/office/drawing/2014/main" id="{1DBED4A7-7EE7-7BB2-A7D9-924CEAB3AC1C}"/>
                </a:ext>
              </a:extLst>
            </p:cNvPr>
            <p:cNvSpPr txBox="1"/>
            <p:nvPr/>
          </p:nvSpPr>
          <p:spPr>
            <a:xfrm>
              <a:off x="1868797" y="843997"/>
              <a:ext cx="678391" cy="1200329"/>
            </a:xfrm>
            <a:prstGeom prst="rect">
              <a:avLst/>
            </a:prstGeom>
            <a:solidFill>
              <a:schemeClr val="bg1"/>
            </a:solidFill>
          </p:spPr>
          <p:txBody>
            <a:bodyPr wrap="none" rtlCol="0">
              <a:spAutoFit/>
            </a:bodyPr>
            <a:lstStyle/>
            <a:p>
              <a:r>
                <a:rPr lang="it-IT" dirty="0">
                  <a:solidFill>
                    <a:srgbClr val="002060"/>
                  </a:solidFill>
                </a:rPr>
                <a:t>2000</a:t>
              </a:r>
            </a:p>
            <a:p>
              <a:r>
                <a:rPr lang="it-IT" dirty="0">
                  <a:solidFill>
                    <a:srgbClr val="D9A401"/>
                  </a:solidFill>
                </a:rPr>
                <a:t>2007</a:t>
              </a:r>
            </a:p>
            <a:p>
              <a:r>
                <a:rPr lang="it-IT" dirty="0">
                  <a:solidFill>
                    <a:srgbClr val="C00000"/>
                  </a:solidFill>
                </a:rPr>
                <a:t>2015</a:t>
              </a:r>
            </a:p>
            <a:p>
              <a:r>
                <a:rPr lang="it-IT" dirty="0">
                  <a:solidFill>
                    <a:schemeClr val="accent5">
                      <a:lumMod val="25000"/>
                    </a:schemeClr>
                  </a:solidFill>
                </a:rPr>
                <a:t>2018</a:t>
              </a:r>
            </a:p>
          </p:txBody>
        </p:sp>
      </p:grpSp>
    </p:spTree>
    <p:extLst>
      <p:ext uri="{BB962C8B-B14F-4D97-AF65-F5344CB8AC3E}">
        <p14:creationId xmlns:p14="http://schemas.microsoft.com/office/powerpoint/2010/main" val="62087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title">
            <a:extLst>
              <a:ext uri="{FF2B5EF4-FFF2-40B4-BE49-F238E27FC236}">
                <a16:creationId xmlns:a16="http://schemas.microsoft.com/office/drawing/2014/main" id="{6B85B762-E7A4-0415-393D-1D68738C527F}"/>
              </a:ext>
            </a:extLst>
          </p:cNvPr>
          <p:cNvPicPr>
            <a:picLocks noChangeAspect="1" noChangeArrowheads="1"/>
          </p:cNvPicPr>
          <p:nvPr/>
        </p:nvPicPr>
        <p:blipFill>
          <a:blip r:embed="rId2" cstate="print"/>
          <a:srcRect/>
          <a:stretch>
            <a:fillRect/>
          </a:stretch>
        </p:blipFill>
        <p:spPr bwMode="auto">
          <a:xfrm>
            <a:off x="4295800" y="220434"/>
            <a:ext cx="4662670" cy="6124892"/>
          </a:xfrm>
          <a:prstGeom prst="rect">
            <a:avLst/>
          </a:prstGeom>
          <a:noFill/>
        </p:spPr>
      </p:pic>
    </p:spTree>
    <p:extLst>
      <p:ext uri="{BB962C8B-B14F-4D97-AF65-F5344CB8AC3E}">
        <p14:creationId xmlns:p14="http://schemas.microsoft.com/office/powerpoint/2010/main" val="1867678849"/>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0E2841"/>
      </a:dk2>
      <a:lt2>
        <a:srgbClr val="E8E8E8"/>
      </a:lt2>
      <a:accent1>
        <a:srgbClr val="AE1022"/>
      </a:accent1>
      <a:accent2>
        <a:srgbClr val="878787"/>
      </a:accent2>
      <a:accent3>
        <a:srgbClr val="D0D0D0"/>
      </a:accent3>
      <a:accent4>
        <a:srgbClr val="ECEEF2"/>
      </a:accent4>
      <a:accent5>
        <a:srgbClr val="FEFFFF"/>
      </a:accent5>
      <a:accent6>
        <a:srgbClr val="FEFFFF"/>
      </a:accent6>
      <a:hlink>
        <a:srgbClr val="0070C0"/>
      </a:hlink>
      <a:folHlink>
        <a:srgbClr val="0070C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896</TotalTime>
  <Words>753</Words>
  <Application>Microsoft Macintosh PowerPoint</Application>
  <PresentationFormat>Widescreen</PresentationFormat>
  <Paragraphs>134</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Barriers to Preventive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Yasmin Gratton</dc:creator>
  <cp:lastModifiedBy>Massimo Piepoli</cp:lastModifiedBy>
  <cp:revision>28</cp:revision>
  <dcterms:created xsi:type="dcterms:W3CDTF">2025-03-26T14:03:13Z</dcterms:created>
  <dcterms:modified xsi:type="dcterms:W3CDTF">2026-03-18T05:21:41Z</dcterms:modified>
</cp:coreProperties>
</file>